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6" r:id="rId3"/>
    <p:sldId id="258" r:id="rId4"/>
    <p:sldId id="665" r:id="rId5"/>
    <p:sldId id="666" r:id="rId6"/>
    <p:sldId id="667" r:id="rId7"/>
    <p:sldId id="670" r:id="rId8"/>
    <p:sldId id="668" r:id="rId9"/>
    <p:sldId id="326" r:id="rId10"/>
    <p:sldId id="671" r:id="rId11"/>
    <p:sldId id="674" r:id="rId12"/>
    <p:sldId id="675" r:id="rId13"/>
    <p:sldId id="678" r:id="rId14"/>
    <p:sldId id="676" r:id="rId15"/>
    <p:sldId id="679" r:id="rId16"/>
    <p:sldId id="681" r:id="rId17"/>
    <p:sldId id="327" r:id="rId18"/>
    <p:sldId id="680" r:id="rId19"/>
    <p:sldId id="682" r:id="rId20"/>
    <p:sldId id="683" r:id="rId21"/>
    <p:sldId id="684" r:id="rId22"/>
    <p:sldId id="685" r:id="rId23"/>
    <p:sldId id="688" r:id="rId24"/>
    <p:sldId id="686" r:id="rId25"/>
    <p:sldId id="687" r:id="rId26"/>
    <p:sldId id="689" r:id="rId27"/>
    <p:sldId id="286"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AE43"/>
    <a:srgbClr val="7FD13B"/>
    <a:srgbClr val="224982"/>
    <a:srgbClr val="254E8B"/>
    <a:srgbClr val="203E6B"/>
    <a:srgbClr val="1D3353"/>
    <a:srgbClr val="FAF9FA"/>
    <a:srgbClr val="F6F6F7"/>
    <a:srgbClr val="F5F5F6"/>
    <a:srgbClr val="F3F2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64488" autoAdjust="0"/>
  </p:normalViewPr>
  <p:slideViewPr>
    <p:cSldViewPr snapToGrid="0">
      <p:cViewPr varScale="1">
        <p:scale>
          <a:sx n="67" d="100"/>
          <a:sy n="67" d="100"/>
        </p:scale>
        <p:origin x="644"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A737FF-92DA-46D4-BD54-E4B88DF51F4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zh-CN" altLang="en-US"/>
        </a:p>
      </dgm:t>
    </dgm:pt>
    <dgm:pt modelId="{8E87E076-14F5-4BB0-952B-FB4BD334C3C3}">
      <dgm:prSet phldrT="[文本]" custT="1"/>
      <dgm:spPr/>
      <dgm:t>
        <a:bodyPr/>
        <a:lstStyle/>
        <a:p>
          <a:r>
            <a:rPr lang="zh-CN" altLang="en-US" sz="1400" dirty="0">
              <a:solidFill>
                <a:schemeClr val="bg1"/>
              </a:solidFill>
            </a:rPr>
            <a:t>题</a:t>
          </a:r>
        </a:p>
      </dgm:t>
    </dgm:pt>
    <dgm:pt modelId="{9BEA63C5-A52F-4F51-9E0C-22F198B67EB8}" type="parTrans" cxnId="{E9759696-E2C0-4778-AD99-D7B213B9F17D}">
      <dgm:prSet/>
      <dgm:spPr/>
      <dgm:t>
        <a:bodyPr/>
        <a:lstStyle/>
        <a:p>
          <a:endParaRPr lang="zh-CN" altLang="en-US"/>
        </a:p>
      </dgm:t>
    </dgm:pt>
    <dgm:pt modelId="{94C02585-E0F3-4830-AC1D-7AF61CF80C9C}" type="sibTrans" cxnId="{E9759696-E2C0-4778-AD99-D7B213B9F17D}">
      <dgm:prSet/>
      <dgm:spPr/>
      <dgm:t>
        <a:bodyPr/>
        <a:lstStyle/>
        <a:p>
          <a:r>
            <a:rPr lang="zh-CN" altLang="en-US" dirty="0">
              <a:solidFill>
                <a:schemeClr val="bg1"/>
              </a:solidFill>
            </a:rPr>
            <a:t>开</a:t>
          </a:r>
        </a:p>
      </dgm:t>
    </dgm:pt>
    <dgm:pt modelId="{8F663CAE-60E9-44A7-958C-187DFDA03EC4}">
      <dgm:prSet phldrT="[文本]" custT="1"/>
      <dgm:spPr/>
      <dgm:t>
        <a:bodyPr/>
        <a:lstStyle/>
        <a:p>
          <a:r>
            <a:rPr lang="zh-CN" altLang="en-US" sz="1600" dirty="0">
              <a:solidFill>
                <a:srgbClr val="FFFF00"/>
              </a:solidFill>
            </a:rPr>
            <a:t>报</a:t>
          </a:r>
        </a:p>
      </dgm:t>
    </dgm:pt>
    <dgm:pt modelId="{22A03918-8528-4B95-8DF8-628E8A778BE3}" type="parTrans" cxnId="{2DD9B4C6-3A41-4AB2-9204-F8B689696690}">
      <dgm:prSet/>
      <dgm:spPr/>
      <dgm:t>
        <a:bodyPr/>
        <a:lstStyle/>
        <a:p>
          <a:endParaRPr lang="zh-CN" altLang="en-US"/>
        </a:p>
      </dgm:t>
    </dgm:pt>
    <dgm:pt modelId="{34140A0F-E696-4EA2-937B-95EE06BB9155}" type="sibTrans" cxnId="{2DD9B4C6-3A41-4AB2-9204-F8B689696690}">
      <dgm:prSet/>
      <dgm:spPr/>
      <dgm:t>
        <a:bodyPr/>
        <a:lstStyle/>
        <a:p>
          <a:r>
            <a:rPr lang="zh-CN" altLang="en-US" dirty="0">
              <a:solidFill>
                <a:srgbClr val="FFFF00"/>
              </a:solidFill>
            </a:rPr>
            <a:t>告</a:t>
          </a:r>
        </a:p>
      </dgm:t>
    </dgm:pt>
    <dgm:pt modelId="{80CFF3B5-4B7E-44DE-87C6-B87C54D6F0E9}" type="pres">
      <dgm:prSet presAssocID="{ABA737FF-92DA-46D4-BD54-E4B88DF51F4B}" presName="Name0" presStyleCnt="0">
        <dgm:presLayoutVars>
          <dgm:chMax/>
          <dgm:chPref/>
          <dgm:dir/>
          <dgm:animLvl val="lvl"/>
        </dgm:presLayoutVars>
      </dgm:prSet>
      <dgm:spPr/>
    </dgm:pt>
    <dgm:pt modelId="{E3244B95-9C3C-46B9-ACA7-FFC2CDFD84AA}" type="pres">
      <dgm:prSet presAssocID="{8E87E076-14F5-4BB0-952B-FB4BD334C3C3}" presName="composite" presStyleCnt="0"/>
      <dgm:spPr/>
    </dgm:pt>
    <dgm:pt modelId="{4E1193EE-CB7B-4AC2-9A3D-C19B7D86F37C}" type="pres">
      <dgm:prSet presAssocID="{8E87E076-14F5-4BB0-952B-FB4BD334C3C3}" presName="Parent1" presStyleLbl="node1" presStyleIdx="0" presStyleCnt="4" custLinFactNeighborX="5634" custLinFactNeighborY="-2943">
        <dgm:presLayoutVars>
          <dgm:chMax val="1"/>
          <dgm:chPref val="1"/>
          <dgm:bulletEnabled val="1"/>
        </dgm:presLayoutVars>
      </dgm:prSet>
      <dgm:spPr/>
    </dgm:pt>
    <dgm:pt modelId="{B73836A9-04D0-44DB-A87D-648BFA02CBAF}" type="pres">
      <dgm:prSet presAssocID="{8E87E076-14F5-4BB0-952B-FB4BD334C3C3}" presName="Childtext1" presStyleLbl="revTx" presStyleIdx="0" presStyleCnt="2">
        <dgm:presLayoutVars>
          <dgm:chMax val="0"/>
          <dgm:chPref val="0"/>
          <dgm:bulletEnabled val="1"/>
        </dgm:presLayoutVars>
      </dgm:prSet>
      <dgm:spPr/>
    </dgm:pt>
    <dgm:pt modelId="{5DACA81F-F8B9-468D-88DB-21D551F76CEB}" type="pres">
      <dgm:prSet presAssocID="{8E87E076-14F5-4BB0-952B-FB4BD334C3C3}" presName="BalanceSpacing" presStyleCnt="0"/>
      <dgm:spPr/>
    </dgm:pt>
    <dgm:pt modelId="{A2B87359-4770-4596-ADCB-DF790592F8F4}" type="pres">
      <dgm:prSet presAssocID="{8E87E076-14F5-4BB0-952B-FB4BD334C3C3}" presName="BalanceSpacing1" presStyleCnt="0"/>
      <dgm:spPr/>
    </dgm:pt>
    <dgm:pt modelId="{97EF6461-1B30-4074-8668-A9EEF103A5D9}" type="pres">
      <dgm:prSet presAssocID="{94C02585-E0F3-4830-AC1D-7AF61CF80C9C}" presName="Accent1Text" presStyleLbl="node1" presStyleIdx="1" presStyleCnt="4"/>
      <dgm:spPr/>
    </dgm:pt>
    <dgm:pt modelId="{07DE683E-0E0D-4372-B42A-0916712280A5}" type="pres">
      <dgm:prSet presAssocID="{94C02585-E0F3-4830-AC1D-7AF61CF80C9C}" presName="spaceBetweenRectangles" presStyleCnt="0"/>
      <dgm:spPr/>
    </dgm:pt>
    <dgm:pt modelId="{C91D2E8B-EF74-4C5D-8E4B-9B7239A4C341}" type="pres">
      <dgm:prSet presAssocID="{8F663CAE-60E9-44A7-958C-187DFDA03EC4}" presName="composite" presStyleCnt="0"/>
      <dgm:spPr/>
    </dgm:pt>
    <dgm:pt modelId="{99D33C0A-9469-456E-8939-C879AE5A7BA7}" type="pres">
      <dgm:prSet presAssocID="{8F663CAE-60E9-44A7-958C-187DFDA03EC4}" presName="Parent1" presStyleLbl="node1" presStyleIdx="2" presStyleCnt="4" custLinFactNeighborX="5638">
        <dgm:presLayoutVars>
          <dgm:chMax val="1"/>
          <dgm:chPref val="1"/>
          <dgm:bulletEnabled val="1"/>
        </dgm:presLayoutVars>
      </dgm:prSet>
      <dgm:spPr/>
    </dgm:pt>
    <dgm:pt modelId="{38412581-0B4C-4506-A27D-8874DEFFF743}" type="pres">
      <dgm:prSet presAssocID="{8F663CAE-60E9-44A7-958C-187DFDA03EC4}" presName="Childtext1" presStyleLbl="revTx" presStyleIdx="1" presStyleCnt="2">
        <dgm:presLayoutVars>
          <dgm:chMax val="0"/>
          <dgm:chPref val="0"/>
          <dgm:bulletEnabled val="1"/>
        </dgm:presLayoutVars>
      </dgm:prSet>
      <dgm:spPr/>
    </dgm:pt>
    <dgm:pt modelId="{7BEF8D18-E901-4383-8CC1-F1572884222D}" type="pres">
      <dgm:prSet presAssocID="{8F663CAE-60E9-44A7-958C-187DFDA03EC4}" presName="BalanceSpacing" presStyleCnt="0"/>
      <dgm:spPr/>
    </dgm:pt>
    <dgm:pt modelId="{C64F9136-975F-4DEE-B493-48CC5DE6ABB7}" type="pres">
      <dgm:prSet presAssocID="{8F663CAE-60E9-44A7-958C-187DFDA03EC4}" presName="BalanceSpacing1" presStyleCnt="0"/>
      <dgm:spPr/>
    </dgm:pt>
    <dgm:pt modelId="{2DAA5AAD-CB9B-4A0B-A207-24B93E4081E8}" type="pres">
      <dgm:prSet presAssocID="{34140A0F-E696-4EA2-937B-95EE06BB9155}" presName="Accent1Text" presStyleLbl="node1" presStyleIdx="3" presStyleCnt="4" custLinFactNeighborX="-45114" custLinFactNeighborY="87341"/>
      <dgm:spPr/>
    </dgm:pt>
  </dgm:ptLst>
  <dgm:cxnLst>
    <dgm:cxn modelId="{C416C030-D18C-432D-B355-5BF09FE6AEAB}" type="presOf" srcId="{8F663CAE-60E9-44A7-958C-187DFDA03EC4}" destId="{99D33C0A-9469-456E-8939-C879AE5A7BA7}" srcOrd="0" destOrd="0" presId="urn:microsoft.com/office/officeart/2008/layout/AlternatingHexagons"/>
    <dgm:cxn modelId="{AA75D154-B507-4503-9DF1-AE65674D311B}" type="presOf" srcId="{8E87E076-14F5-4BB0-952B-FB4BD334C3C3}" destId="{4E1193EE-CB7B-4AC2-9A3D-C19B7D86F37C}" srcOrd="0" destOrd="0" presId="urn:microsoft.com/office/officeart/2008/layout/AlternatingHexagons"/>
    <dgm:cxn modelId="{E9759696-E2C0-4778-AD99-D7B213B9F17D}" srcId="{ABA737FF-92DA-46D4-BD54-E4B88DF51F4B}" destId="{8E87E076-14F5-4BB0-952B-FB4BD334C3C3}" srcOrd="0" destOrd="0" parTransId="{9BEA63C5-A52F-4F51-9E0C-22F198B67EB8}" sibTransId="{94C02585-E0F3-4830-AC1D-7AF61CF80C9C}"/>
    <dgm:cxn modelId="{AF45EEC0-3B6E-44FB-8ACC-E91CCB36CC20}" type="presOf" srcId="{34140A0F-E696-4EA2-937B-95EE06BB9155}" destId="{2DAA5AAD-CB9B-4A0B-A207-24B93E4081E8}" srcOrd="0" destOrd="0" presId="urn:microsoft.com/office/officeart/2008/layout/AlternatingHexagons"/>
    <dgm:cxn modelId="{2DD9B4C6-3A41-4AB2-9204-F8B689696690}" srcId="{ABA737FF-92DA-46D4-BD54-E4B88DF51F4B}" destId="{8F663CAE-60E9-44A7-958C-187DFDA03EC4}" srcOrd="1" destOrd="0" parTransId="{22A03918-8528-4B95-8DF8-628E8A778BE3}" sibTransId="{34140A0F-E696-4EA2-937B-95EE06BB9155}"/>
    <dgm:cxn modelId="{A7C8CEF5-80A3-4E8D-A5A5-7CC54404B36D}" type="presOf" srcId="{ABA737FF-92DA-46D4-BD54-E4B88DF51F4B}" destId="{80CFF3B5-4B7E-44DE-87C6-B87C54D6F0E9}" srcOrd="0" destOrd="0" presId="urn:microsoft.com/office/officeart/2008/layout/AlternatingHexagons"/>
    <dgm:cxn modelId="{E48372FC-5E5F-49AA-B551-6AFA5B3F08C8}" type="presOf" srcId="{94C02585-E0F3-4830-AC1D-7AF61CF80C9C}" destId="{97EF6461-1B30-4074-8668-A9EEF103A5D9}" srcOrd="0" destOrd="0" presId="urn:microsoft.com/office/officeart/2008/layout/AlternatingHexagons"/>
    <dgm:cxn modelId="{13D9F67A-C7B0-4949-844B-DAD99670F00E}" type="presParOf" srcId="{80CFF3B5-4B7E-44DE-87C6-B87C54D6F0E9}" destId="{E3244B95-9C3C-46B9-ACA7-FFC2CDFD84AA}" srcOrd="0" destOrd="0" presId="urn:microsoft.com/office/officeart/2008/layout/AlternatingHexagons"/>
    <dgm:cxn modelId="{95CE3A6C-E81D-4B55-BACB-083A941EAE98}" type="presParOf" srcId="{E3244B95-9C3C-46B9-ACA7-FFC2CDFD84AA}" destId="{4E1193EE-CB7B-4AC2-9A3D-C19B7D86F37C}" srcOrd="0" destOrd="0" presId="urn:microsoft.com/office/officeart/2008/layout/AlternatingHexagons"/>
    <dgm:cxn modelId="{3D0DAB59-AE60-4C6E-B45F-536E1BF4C58B}" type="presParOf" srcId="{E3244B95-9C3C-46B9-ACA7-FFC2CDFD84AA}" destId="{B73836A9-04D0-44DB-A87D-648BFA02CBAF}" srcOrd="1" destOrd="0" presId="urn:microsoft.com/office/officeart/2008/layout/AlternatingHexagons"/>
    <dgm:cxn modelId="{F895DE6D-312F-40CB-8D45-2DBC0952F4A6}" type="presParOf" srcId="{E3244B95-9C3C-46B9-ACA7-FFC2CDFD84AA}" destId="{5DACA81F-F8B9-468D-88DB-21D551F76CEB}" srcOrd="2" destOrd="0" presId="urn:microsoft.com/office/officeart/2008/layout/AlternatingHexagons"/>
    <dgm:cxn modelId="{62C91D1B-2A1C-4FF6-8918-00CD347578F1}" type="presParOf" srcId="{E3244B95-9C3C-46B9-ACA7-FFC2CDFD84AA}" destId="{A2B87359-4770-4596-ADCB-DF790592F8F4}" srcOrd="3" destOrd="0" presId="urn:microsoft.com/office/officeart/2008/layout/AlternatingHexagons"/>
    <dgm:cxn modelId="{FEB264C8-F0B0-4E2F-9ACC-9FA2CB40B958}" type="presParOf" srcId="{E3244B95-9C3C-46B9-ACA7-FFC2CDFD84AA}" destId="{97EF6461-1B30-4074-8668-A9EEF103A5D9}" srcOrd="4" destOrd="0" presId="urn:microsoft.com/office/officeart/2008/layout/AlternatingHexagons"/>
    <dgm:cxn modelId="{622967A4-20F1-41AB-A714-93CA31DFFFE1}" type="presParOf" srcId="{80CFF3B5-4B7E-44DE-87C6-B87C54D6F0E9}" destId="{07DE683E-0E0D-4372-B42A-0916712280A5}" srcOrd="1" destOrd="0" presId="urn:microsoft.com/office/officeart/2008/layout/AlternatingHexagons"/>
    <dgm:cxn modelId="{26BD2E04-1FC5-4637-83B8-A1BA52525422}" type="presParOf" srcId="{80CFF3B5-4B7E-44DE-87C6-B87C54D6F0E9}" destId="{C91D2E8B-EF74-4C5D-8E4B-9B7239A4C341}" srcOrd="2" destOrd="0" presId="urn:microsoft.com/office/officeart/2008/layout/AlternatingHexagons"/>
    <dgm:cxn modelId="{D696BCE4-5656-4DEB-8D8E-5A281C464A34}" type="presParOf" srcId="{C91D2E8B-EF74-4C5D-8E4B-9B7239A4C341}" destId="{99D33C0A-9469-456E-8939-C879AE5A7BA7}" srcOrd="0" destOrd="0" presId="urn:microsoft.com/office/officeart/2008/layout/AlternatingHexagons"/>
    <dgm:cxn modelId="{9F298624-CA6C-49F7-8719-D7DEBD955C34}" type="presParOf" srcId="{C91D2E8B-EF74-4C5D-8E4B-9B7239A4C341}" destId="{38412581-0B4C-4506-A27D-8874DEFFF743}" srcOrd="1" destOrd="0" presId="urn:microsoft.com/office/officeart/2008/layout/AlternatingHexagons"/>
    <dgm:cxn modelId="{63BFB93C-EA99-4141-AA07-A756A2A92D6D}" type="presParOf" srcId="{C91D2E8B-EF74-4C5D-8E4B-9B7239A4C341}" destId="{7BEF8D18-E901-4383-8CC1-F1572884222D}" srcOrd="2" destOrd="0" presId="urn:microsoft.com/office/officeart/2008/layout/AlternatingHexagons"/>
    <dgm:cxn modelId="{342ECD48-5CF1-48E0-B513-92E7142E3728}" type="presParOf" srcId="{C91D2E8B-EF74-4C5D-8E4B-9B7239A4C341}" destId="{C64F9136-975F-4DEE-B493-48CC5DE6ABB7}" srcOrd="3" destOrd="0" presId="urn:microsoft.com/office/officeart/2008/layout/AlternatingHexagons"/>
    <dgm:cxn modelId="{77477413-3452-4D67-8750-B47B1BE02615}" type="presParOf" srcId="{C91D2E8B-EF74-4C5D-8E4B-9B7239A4C341}" destId="{2DAA5AAD-CB9B-4A0B-A207-24B93E4081E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A737FF-92DA-46D4-BD54-E4B88DF51F4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zh-CN" altLang="en-US"/>
        </a:p>
      </dgm:t>
    </dgm:pt>
    <dgm:pt modelId="{8E87E076-14F5-4BB0-952B-FB4BD334C3C3}">
      <dgm:prSet phldrT="[文本]" custT="1"/>
      <dgm:spPr/>
      <dgm:t>
        <a:bodyPr/>
        <a:lstStyle/>
        <a:p>
          <a:r>
            <a:rPr lang="zh-CN" altLang="en-US" sz="1400" dirty="0">
              <a:solidFill>
                <a:schemeClr val="bg1"/>
              </a:solidFill>
            </a:rPr>
            <a:t>查</a:t>
          </a:r>
        </a:p>
      </dgm:t>
    </dgm:pt>
    <dgm:pt modelId="{9BEA63C5-A52F-4F51-9E0C-22F198B67EB8}" type="parTrans" cxnId="{E9759696-E2C0-4778-AD99-D7B213B9F17D}">
      <dgm:prSet/>
      <dgm:spPr/>
      <dgm:t>
        <a:bodyPr/>
        <a:lstStyle/>
        <a:p>
          <a:endParaRPr lang="zh-CN" altLang="en-US"/>
        </a:p>
      </dgm:t>
    </dgm:pt>
    <dgm:pt modelId="{94C02585-E0F3-4830-AC1D-7AF61CF80C9C}" type="sibTrans" cxnId="{E9759696-E2C0-4778-AD99-D7B213B9F17D}">
      <dgm:prSet/>
      <dgm:spPr/>
      <dgm:t>
        <a:bodyPr/>
        <a:lstStyle/>
        <a:p>
          <a:r>
            <a:rPr lang="zh-CN" altLang="en-US" dirty="0">
              <a:solidFill>
                <a:schemeClr val="bg1"/>
              </a:solidFill>
            </a:rPr>
            <a:t>调</a:t>
          </a:r>
        </a:p>
      </dgm:t>
    </dgm:pt>
    <dgm:pt modelId="{8F663CAE-60E9-44A7-958C-187DFDA03EC4}">
      <dgm:prSet phldrT="[文本]" custT="1"/>
      <dgm:spPr/>
      <dgm:t>
        <a:bodyPr/>
        <a:lstStyle/>
        <a:p>
          <a:r>
            <a:rPr lang="zh-CN" altLang="en-US" sz="1600" dirty="0">
              <a:solidFill>
                <a:srgbClr val="FFFF00"/>
              </a:solidFill>
            </a:rPr>
            <a:t>报</a:t>
          </a:r>
        </a:p>
      </dgm:t>
    </dgm:pt>
    <dgm:pt modelId="{22A03918-8528-4B95-8DF8-628E8A778BE3}" type="parTrans" cxnId="{2DD9B4C6-3A41-4AB2-9204-F8B689696690}">
      <dgm:prSet/>
      <dgm:spPr/>
      <dgm:t>
        <a:bodyPr/>
        <a:lstStyle/>
        <a:p>
          <a:endParaRPr lang="zh-CN" altLang="en-US"/>
        </a:p>
      </dgm:t>
    </dgm:pt>
    <dgm:pt modelId="{34140A0F-E696-4EA2-937B-95EE06BB9155}" type="sibTrans" cxnId="{2DD9B4C6-3A41-4AB2-9204-F8B689696690}">
      <dgm:prSet/>
      <dgm:spPr/>
      <dgm:t>
        <a:bodyPr/>
        <a:lstStyle/>
        <a:p>
          <a:r>
            <a:rPr lang="zh-CN" altLang="en-US" dirty="0">
              <a:solidFill>
                <a:srgbClr val="FFFF00"/>
              </a:solidFill>
            </a:rPr>
            <a:t>告</a:t>
          </a:r>
        </a:p>
      </dgm:t>
    </dgm:pt>
    <dgm:pt modelId="{80CFF3B5-4B7E-44DE-87C6-B87C54D6F0E9}" type="pres">
      <dgm:prSet presAssocID="{ABA737FF-92DA-46D4-BD54-E4B88DF51F4B}" presName="Name0" presStyleCnt="0">
        <dgm:presLayoutVars>
          <dgm:chMax/>
          <dgm:chPref/>
          <dgm:dir/>
          <dgm:animLvl val="lvl"/>
        </dgm:presLayoutVars>
      </dgm:prSet>
      <dgm:spPr/>
    </dgm:pt>
    <dgm:pt modelId="{E3244B95-9C3C-46B9-ACA7-FFC2CDFD84AA}" type="pres">
      <dgm:prSet presAssocID="{8E87E076-14F5-4BB0-952B-FB4BD334C3C3}" presName="composite" presStyleCnt="0"/>
      <dgm:spPr/>
    </dgm:pt>
    <dgm:pt modelId="{4E1193EE-CB7B-4AC2-9A3D-C19B7D86F37C}" type="pres">
      <dgm:prSet presAssocID="{8E87E076-14F5-4BB0-952B-FB4BD334C3C3}" presName="Parent1" presStyleLbl="node1" presStyleIdx="0" presStyleCnt="4" custLinFactNeighborX="5634" custLinFactNeighborY="-2943">
        <dgm:presLayoutVars>
          <dgm:chMax val="1"/>
          <dgm:chPref val="1"/>
          <dgm:bulletEnabled val="1"/>
        </dgm:presLayoutVars>
      </dgm:prSet>
      <dgm:spPr/>
    </dgm:pt>
    <dgm:pt modelId="{B73836A9-04D0-44DB-A87D-648BFA02CBAF}" type="pres">
      <dgm:prSet presAssocID="{8E87E076-14F5-4BB0-952B-FB4BD334C3C3}" presName="Childtext1" presStyleLbl="revTx" presStyleIdx="0" presStyleCnt="2">
        <dgm:presLayoutVars>
          <dgm:chMax val="0"/>
          <dgm:chPref val="0"/>
          <dgm:bulletEnabled val="1"/>
        </dgm:presLayoutVars>
      </dgm:prSet>
      <dgm:spPr/>
    </dgm:pt>
    <dgm:pt modelId="{5DACA81F-F8B9-468D-88DB-21D551F76CEB}" type="pres">
      <dgm:prSet presAssocID="{8E87E076-14F5-4BB0-952B-FB4BD334C3C3}" presName="BalanceSpacing" presStyleCnt="0"/>
      <dgm:spPr/>
    </dgm:pt>
    <dgm:pt modelId="{A2B87359-4770-4596-ADCB-DF790592F8F4}" type="pres">
      <dgm:prSet presAssocID="{8E87E076-14F5-4BB0-952B-FB4BD334C3C3}" presName="BalanceSpacing1" presStyleCnt="0"/>
      <dgm:spPr/>
    </dgm:pt>
    <dgm:pt modelId="{97EF6461-1B30-4074-8668-A9EEF103A5D9}" type="pres">
      <dgm:prSet presAssocID="{94C02585-E0F3-4830-AC1D-7AF61CF80C9C}" presName="Accent1Text" presStyleLbl="node1" presStyleIdx="1" presStyleCnt="4"/>
      <dgm:spPr/>
    </dgm:pt>
    <dgm:pt modelId="{07DE683E-0E0D-4372-B42A-0916712280A5}" type="pres">
      <dgm:prSet presAssocID="{94C02585-E0F3-4830-AC1D-7AF61CF80C9C}" presName="spaceBetweenRectangles" presStyleCnt="0"/>
      <dgm:spPr/>
    </dgm:pt>
    <dgm:pt modelId="{C91D2E8B-EF74-4C5D-8E4B-9B7239A4C341}" type="pres">
      <dgm:prSet presAssocID="{8F663CAE-60E9-44A7-958C-187DFDA03EC4}" presName="composite" presStyleCnt="0"/>
      <dgm:spPr/>
    </dgm:pt>
    <dgm:pt modelId="{99D33C0A-9469-456E-8939-C879AE5A7BA7}" type="pres">
      <dgm:prSet presAssocID="{8F663CAE-60E9-44A7-958C-187DFDA03EC4}" presName="Parent1" presStyleLbl="node1" presStyleIdx="2" presStyleCnt="4" custLinFactNeighborX="5638">
        <dgm:presLayoutVars>
          <dgm:chMax val="1"/>
          <dgm:chPref val="1"/>
          <dgm:bulletEnabled val="1"/>
        </dgm:presLayoutVars>
      </dgm:prSet>
      <dgm:spPr/>
    </dgm:pt>
    <dgm:pt modelId="{38412581-0B4C-4506-A27D-8874DEFFF743}" type="pres">
      <dgm:prSet presAssocID="{8F663CAE-60E9-44A7-958C-187DFDA03EC4}" presName="Childtext1" presStyleLbl="revTx" presStyleIdx="1" presStyleCnt="2">
        <dgm:presLayoutVars>
          <dgm:chMax val="0"/>
          <dgm:chPref val="0"/>
          <dgm:bulletEnabled val="1"/>
        </dgm:presLayoutVars>
      </dgm:prSet>
      <dgm:spPr/>
    </dgm:pt>
    <dgm:pt modelId="{7BEF8D18-E901-4383-8CC1-F1572884222D}" type="pres">
      <dgm:prSet presAssocID="{8F663CAE-60E9-44A7-958C-187DFDA03EC4}" presName="BalanceSpacing" presStyleCnt="0"/>
      <dgm:spPr/>
    </dgm:pt>
    <dgm:pt modelId="{C64F9136-975F-4DEE-B493-48CC5DE6ABB7}" type="pres">
      <dgm:prSet presAssocID="{8F663CAE-60E9-44A7-958C-187DFDA03EC4}" presName="BalanceSpacing1" presStyleCnt="0"/>
      <dgm:spPr/>
    </dgm:pt>
    <dgm:pt modelId="{2DAA5AAD-CB9B-4A0B-A207-24B93E4081E8}" type="pres">
      <dgm:prSet presAssocID="{34140A0F-E696-4EA2-937B-95EE06BB9155}" presName="Accent1Text" presStyleLbl="node1" presStyleIdx="3" presStyleCnt="4" custLinFactNeighborX="-45114" custLinFactNeighborY="87341"/>
      <dgm:spPr/>
    </dgm:pt>
  </dgm:ptLst>
  <dgm:cxnLst>
    <dgm:cxn modelId="{C416C030-D18C-432D-B355-5BF09FE6AEAB}" type="presOf" srcId="{8F663CAE-60E9-44A7-958C-187DFDA03EC4}" destId="{99D33C0A-9469-456E-8939-C879AE5A7BA7}" srcOrd="0" destOrd="0" presId="urn:microsoft.com/office/officeart/2008/layout/AlternatingHexagons"/>
    <dgm:cxn modelId="{AA75D154-B507-4503-9DF1-AE65674D311B}" type="presOf" srcId="{8E87E076-14F5-4BB0-952B-FB4BD334C3C3}" destId="{4E1193EE-CB7B-4AC2-9A3D-C19B7D86F37C}" srcOrd="0" destOrd="0" presId="urn:microsoft.com/office/officeart/2008/layout/AlternatingHexagons"/>
    <dgm:cxn modelId="{E9759696-E2C0-4778-AD99-D7B213B9F17D}" srcId="{ABA737FF-92DA-46D4-BD54-E4B88DF51F4B}" destId="{8E87E076-14F5-4BB0-952B-FB4BD334C3C3}" srcOrd="0" destOrd="0" parTransId="{9BEA63C5-A52F-4F51-9E0C-22F198B67EB8}" sibTransId="{94C02585-E0F3-4830-AC1D-7AF61CF80C9C}"/>
    <dgm:cxn modelId="{AF45EEC0-3B6E-44FB-8ACC-E91CCB36CC20}" type="presOf" srcId="{34140A0F-E696-4EA2-937B-95EE06BB9155}" destId="{2DAA5AAD-CB9B-4A0B-A207-24B93E4081E8}" srcOrd="0" destOrd="0" presId="urn:microsoft.com/office/officeart/2008/layout/AlternatingHexagons"/>
    <dgm:cxn modelId="{2DD9B4C6-3A41-4AB2-9204-F8B689696690}" srcId="{ABA737FF-92DA-46D4-BD54-E4B88DF51F4B}" destId="{8F663CAE-60E9-44A7-958C-187DFDA03EC4}" srcOrd="1" destOrd="0" parTransId="{22A03918-8528-4B95-8DF8-628E8A778BE3}" sibTransId="{34140A0F-E696-4EA2-937B-95EE06BB9155}"/>
    <dgm:cxn modelId="{A7C8CEF5-80A3-4E8D-A5A5-7CC54404B36D}" type="presOf" srcId="{ABA737FF-92DA-46D4-BD54-E4B88DF51F4B}" destId="{80CFF3B5-4B7E-44DE-87C6-B87C54D6F0E9}" srcOrd="0" destOrd="0" presId="urn:microsoft.com/office/officeart/2008/layout/AlternatingHexagons"/>
    <dgm:cxn modelId="{E48372FC-5E5F-49AA-B551-6AFA5B3F08C8}" type="presOf" srcId="{94C02585-E0F3-4830-AC1D-7AF61CF80C9C}" destId="{97EF6461-1B30-4074-8668-A9EEF103A5D9}" srcOrd="0" destOrd="0" presId="urn:microsoft.com/office/officeart/2008/layout/AlternatingHexagons"/>
    <dgm:cxn modelId="{13D9F67A-C7B0-4949-844B-DAD99670F00E}" type="presParOf" srcId="{80CFF3B5-4B7E-44DE-87C6-B87C54D6F0E9}" destId="{E3244B95-9C3C-46B9-ACA7-FFC2CDFD84AA}" srcOrd="0" destOrd="0" presId="urn:microsoft.com/office/officeart/2008/layout/AlternatingHexagons"/>
    <dgm:cxn modelId="{95CE3A6C-E81D-4B55-BACB-083A941EAE98}" type="presParOf" srcId="{E3244B95-9C3C-46B9-ACA7-FFC2CDFD84AA}" destId="{4E1193EE-CB7B-4AC2-9A3D-C19B7D86F37C}" srcOrd="0" destOrd="0" presId="urn:microsoft.com/office/officeart/2008/layout/AlternatingHexagons"/>
    <dgm:cxn modelId="{3D0DAB59-AE60-4C6E-B45F-536E1BF4C58B}" type="presParOf" srcId="{E3244B95-9C3C-46B9-ACA7-FFC2CDFD84AA}" destId="{B73836A9-04D0-44DB-A87D-648BFA02CBAF}" srcOrd="1" destOrd="0" presId="urn:microsoft.com/office/officeart/2008/layout/AlternatingHexagons"/>
    <dgm:cxn modelId="{F895DE6D-312F-40CB-8D45-2DBC0952F4A6}" type="presParOf" srcId="{E3244B95-9C3C-46B9-ACA7-FFC2CDFD84AA}" destId="{5DACA81F-F8B9-468D-88DB-21D551F76CEB}" srcOrd="2" destOrd="0" presId="urn:microsoft.com/office/officeart/2008/layout/AlternatingHexagons"/>
    <dgm:cxn modelId="{62C91D1B-2A1C-4FF6-8918-00CD347578F1}" type="presParOf" srcId="{E3244B95-9C3C-46B9-ACA7-FFC2CDFD84AA}" destId="{A2B87359-4770-4596-ADCB-DF790592F8F4}" srcOrd="3" destOrd="0" presId="urn:microsoft.com/office/officeart/2008/layout/AlternatingHexagons"/>
    <dgm:cxn modelId="{FEB264C8-F0B0-4E2F-9ACC-9FA2CB40B958}" type="presParOf" srcId="{E3244B95-9C3C-46B9-ACA7-FFC2CDFD84AA}" destId="{97EF6461-1B30-4074-8668-A9EEF103A5D9}" srcOrd="4" destOrd="0" presId="urn:microsoft.com/office/officeart/2008/layout/AlternatingHexagons"/>
    <dgm:cxn modelId="{622967A4-20F1-41AB-A714-93CA31DFFFE1}" type="presParOf" srcId="{80CFF3B5-4B7E-44DE-87C6-B87C54D6F0E9}" destId="{07DE683E-0E0D-4372-B42A-0916712280A5}" srcOrd="1" destOrd="0" presId="urn:microsoft.com/office/officeart/2008/layout/AlternatingHexagons"/>
    <dgm:cxn modelId="{26BD2E04-1FC5-4637-83B8-A1BA52525422}" type="presParOf" srcId="{80CFF3B5-4B7E-44DE-87C6-B87C54D6F0E9}" destId="{C91D2E8B-EF74-4C5D-8E4B-9B7239A4C341}" srcOrd="2" destOrd="0" presId="urn:microsoft.com/office/officeart/2008/layout/AlternatingHexagons"/>
    <dgm:cxn modelId="{D696BCE4-5656-4DEB-8D8E-5A281C464A34}" type="presParOf" srcId="{C91D2E8B-EF74-4C5D-8E4B-9B7239A4C341}" destId="{99D33C0A-9469-456E-8939-C879AE5A7BA7}" srcOrd="0" destOrd="0" presId="urn:microsoft.com/office/officeart/2008/layout/AlternatingHexagons"/>
    <dgm:cxn modelId="{9F298624-CA6C-49F7-8719-D7DEBD955C34}" type="presParOf" srcId="{C91D2E8B-EF74-4C5D-8E4B-9B7239A4C341}" destId="{38412581-0B4C-4506-A27D-8874DEFFF743}" srcOrd="1" destOrd="0" presId="urn:microsoft.com/office/officeart/2008/layout/AlternatingHexagons"/>
    <dgm:cxn modelId="{63BFB93C-EA99-4141-AA07-A756A2A92D6D}" type="presParOf" srcId="{C91D2E8B-EF74-4C5D-8E4B-9B7239A4C341}" destId="{7BEF8D18-E901-4383-8CC1-F1572884222D}" srcOrd="2" destOrd="0" presId="urn:microsoft.com/office/officeart/2008/layout/AlternatingHexagons"/>
    <dgm:cxn modelId="{342ECD48-5CF1-48E0-B513-92E7142E3728}" type="presParOf" srcId="{C91D2E8B-EF74-4C5D-8E4B-9B7239A4C341}" destId="{C64F9136-975F-4DEE-B493-48CC5DE6ABB7}" srcOrd="3" destOrd="0" presId="urn:microsoft.com/office/officeart/2008/layout/AlternatingHexagons"/>
    <dgm:cxn modelId="{77477413-3452-4D67-8750-B47B1BE02615}" type="presParOf" srcId="{C91D2E8B-EF74-4C5D-8E4B-9B7239A4C341}" destId="{2DAA5AAD-CB9B-4A0B-A207-24B93E4081E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A737FF-92DA-46D4-BD54-E4B88DF51F4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zh-CN" altLang="en-US"/>
        </a:p>
      </dgm:t>
    </dgm:pt>
    <dgm:pt modelId="{8E87E076-14F5-4BB0-952B-FB4BD334C3C3}">
      <dgm:prSet phldrT="[文本]" custT="1"/>
      <dgm:spPr/>
      <dgm:t>
        <a:bodyPr/>
        <a:lstStyle/>
        <a:p>
          <a:r>
            <a:rPr lang="zh-CN" altLang="en-US" sz="1400" dirty="0">
              <a:solidFill>
                <a:schemeClr val="bg1"/>
              </a:solidFill>
            </a:rPr>
            <a:t>题</a:t>
          </a:r>
        </a:p>
      </dgm:t>
    </dgm:pt>
    <dgm:pt modelId="{9BEA63C5-A52F-4F51-9E0C-22F198B67EB8}" type="parTrans" cxnId="{E9759696-E2C0-4778-AD99-D7B213B9F17D}">
      <dgm:prSet/>
      <dgm:spPr/>
      <dgm:t>
        <a:bodyPr/>
        <a:lstStyle/>
        <a:p>
          <a:endParaRPr lang="zh-CN" altLang="en-US"/>
        </a:p>
      </dgm:t>
    </dgm:pt>
    <dgm:pt modelId="{94C02585-E0F3-4830-AC1D-7AF61CF80C9C}" type="sibTrans" cxnId="{E9759696-E2C0-4778-AD99-D7B213B9F17D}">
      <dgm:prSet/>
      <dgm:spPr/>
      <dgm:t>
        <a:bodyPr/>
        <a:lstStyle/>
        <a:p>
          <a:r>
            <a:rPr lang="zh-CN" altLang="en-US" dirty="0">
              <a:solidFill>
                <a:schemeClr val="bg1"/>
              </a:solidFill>
            </a:rPr>
            <a:t>结</a:t>
          </a:r>
        </a:p>
      </dgm:t>
    </dgm:pt>
    <dgm:pt modelId="{8F663CAE-60E9-44A7-958C-187DFDA03EC4}">
      <dgm:prSet phldrT="[文本]" custT="1"/>
      <dgm:spPr/>
      <dgm:t>
        <a:bodyPr/>
        <a:lstStyle/>
        <a:p>
          <a:r>
            <a:rPr lang="zh-CN" altLang="en-US" sz="1600" dirty="0">
              <a:solidFill>
                <a:srgbClr val="FFFF00"/>
              </a:solidFill>
            </a:rPr>
            <a:t>报</a:t>
          </a:r>
        </a:p>
      </dgm:t>
    </dgm:pt>
    <dgm:pt modelId="{22A03918-8528-4B95-8DF8-628E8A778BE3}" type="parTrans" cxnId="{2DD9B4C6-3A41-4AB2-9204-F8B689696690}">
      <dgm:prSet/>
      <dgm:spPr/>
      <dgm:t>
        <a:bodyPr/>
        <a:lstStyle/>
        <a:p>
          <a:endParaRPr lang="zh-CN" altLang="en-US"/>
        </a:p>
      </dgm:t>
    </dgm:pt>
    <dgm:pt modelId="{34140A0F-E696-4EA2-937B-95EE06BB9155}" type="sibTrans" cxnId="{2DD9B4C6-3A41-4AB2-9204-F8B689696690}">
      <dgm:prSet/>
      <dgm:spPr/>
      <dgm:t>
        <a:bodyPr/>
        <a:lstStyle/>
        <a:p>
          <a:r>
            <a:rPr lang="zh-CN" altLang="en-US" dirty="0">
              <a:solidFill>
                <a:srgbClr val="FFFF00"/>
              </a:solidFill>
            </a:rPr>
            <a:t>告</a:t>
          </a:r>
        </a:p>
      </dgm:t>
    </dgm:pt>
    <dgm:pt modelId="{80CFF3B5-4B7E-44DE-87C6-B87C54D6F0E9}" type="pres">
      <dgm:prSet presAssocID="{ABA737FF-92DA-46D4-BD54-E4B88DF51F4B}" presName="Name0" presStyleCnt="0">
        <dgm:presLayoutVars>
          <dgm:chMax/>
          <dgm:chPref/>
          <dgm:dir/>
          <dgm:animLvl val="lvl"/>
        </dgm:presLayoutVars>
      </dgm:prSet>
      <dgm:spPr/>
    </dgm:pt>
    <dgm:pt modelId="{E3244B95-9C3C-46B9-ACA7-FFC2CDFD84AA}" type="pres">
      <dgm:prSet presAssocID="{8E87E076-14F5-4BB0-952B-FB4BD334C3C3}" presName="composite" presStyleCnt="0"/>
      <dgm:spPr/>
    </dgm:pt>
    <dgm:pt modelId="{4E1193EE-CB7B-4AC2-9A3D-C19B7D86F37C}" type="pres">
      <dgm:prSet presAssocID="{8E87E076-14F5-4BB0-952B-FB4BD334C3C3}" presName="Parent1" presStyleLbl="node1" presStyleIdx="0" presStyleCnt="4" custLinFactNeighborX="5634" custLinFactNeighborY="-2943">
        <dgm:presLayoutVars>
          <dgm:chMax val="1"/>
          <dgm:chPref val="1"/>
          <dgm:bulletEnabled val="1"/>
        </dgm:presLayoutVars>
      </dgm:prSet>
      <dgm:spPr/>
    </dgm:pt>
    <dgm:pt modelId="{B73836A9-04D0-44DB-A87D-648BFA02CBAF}" type="pres">
      <dgm:prSet presAssocID="{8E87E076-14F5-4BB0-952B-FB4BD334C3C3}" presName="Childtext1" presStyleLbl="revTx" presStyleIdx="0" presStyleCnt="2">
        <dgm:presLayoutVars>
          <dgm:chMax val="0"/>
          <dgm:chPref val="0"/>
          <dgm:bulletEnabled val="1"/>
        </dgm:presLayoutVars>
      </dgm:prSet>
      <dgm:spPr/>
    </dgm:pt>
    <dgm:pt modelId="{5DACA81F-F8B9-468D-88DB-21D551F76CEB}" type="pres">
      <dgm:prSet presAssocID="{8E87E076-14F5-4BB0-952B-FB4BD334C3C3}" presName="BalanceSpacing" presStyleCnt="0"/>
      <dgm:spPr/>
    </dgm:pt>
    <dgm:pt modelId="{A2B87359-4770-4596-ADCB-DF790592F8F4}" type="pres">
      <dgm:prSet presAssocID="{8E87E076-14F5-4BB0-952B-FB4BD334C3C3}" presName="BalanceSpacing1" presStyleCnt="0"/>
      <dgm:spPr/>
    </dgm:pt>
    <dgm:pt modelId="{97EF6461-1B30-4074-8668-A9EEF103A5D9}" type="pres">
      <dgm:prSet presAssocID="{94C02585-E0F3-4830-AC1D-7AF61CF80C9C}" presName="Accent1Text" presStyleLbl="node1" presStyleIdx="1" presStyleCnt="4"/>
      <dgm:spPr/>
    </dgm:pt>
    <dgm:pt modelId="{07DE683E-0E0D-4372-B42A-0916712280A5}" type="pres">
      <dgm:prSet presAssocID="{94C02585-E0F3-4830-AC1D-7AF61CF80C9C}" presName="spaceBetweenRectangles" presStyleCnt="0"/>
      <dgm:spPr/>
    </dgm:pt>
    <dgm:pt modelId="{C91D2E8B-EF74-4C5D-8E4B-9B7239A4C341}" type="pres">
      <dgm:prSet presAssocID="{8F663CAE-60E9-44A7-958C-187DFDA03EC4}" presName="composite" presStyleCnt="0"/>
      <dgm:spPr/>
    </dgm:pt>
    <dgm:pt modelId="{99D33C0A-9469-456E-8939-C879AE5A7BA7}" type="pres">
      <dgm:prSet presAssocID="{8F663CAE-60E9-44A7-958C-187DFDA03EC4}" presName="Parent1" presStyleLbl="node1" presStyleIdx="2" presStyleCnt="4" custLinFactNeighborX="5638">
        <dgm:presLayoutVars>
          <dgm:chMax val="1"/>
          <dgm:chPref val="1"/>
          <dgm:bulletEnabled val="1"/>
        </dgm:presLayoutVars>
      </dgm:prSet>
      <dgm:spPr/>
    </dgm:pt>
    <dgm:pt modelId="{38412581-0B4C-4506-A27D-8874DEFFF743}" type="pres">
      <dgm:prSet presAssocID="{8F663CAE-60E9-44A7-958C-187DFDA03EC4}" presName="Childtext1" presStyleLbl="revTx" presStyleIdx="1" presStyleCnt="2">
        <dgm:presLayoutVars>
          <dgm:chMax val="0"/>
          <dgm:chPref val="0"/>
          <dgm:bulletEnabled val="1"/>
        </dgm:presLayoutVars>
      </dgm:prSet>
      <dgm:spPr/>
    </dgm:pt>
    <dgm:pt modelId="{7BEF8D18-E901-4383-8CC1-F1572884222D}" type="pres">
      <dgm:prSet presAssocID="{8F663CAE-60E9-44A7-958C-187DFDA03EC4}" presName="BalanceSpacing" presStyleCnt="0"/>
      <dgm:spPr/>
    </dgm:pt>
    <dgm:pt modelId="{C64F9136-975F-4DEE-B493-48CC5DE6ABB7}" type="pres">
      <dgm:prSet presAssocID="{8F663CAE-60E9-44A7-958C-187DFDA03EC4}" presName="BalanceSpacing1" presStyleCnt="0"/>
      <dgm:spPr/>
    </dgm:pt>
    <dgm:pt modelId="{2DAA5AAD-CB9B-4A0B-A207-24B93E4081E8}" type="pres">
      <dgm:prSet presAssocID="{34140A0F-E696-4EA2-937B-95EE06BB9155}" presName="Accent1Text" presStyleLbl="node1" presStyleIdx="3" presStyleCnt="4" custLinFactNeighborX="-45114" custLinFactNeighborY="87341"/>
      <dgm:spPr/>
    </dgm:pt>
  </dgm:ptLst>
  <dgm:cxnLst>
    <dgm:cxn modelId="{C416C030-D18C-432D-B355-5BF09FE6AEAB}" type="presOf" srcId="{8F663CAE-60E9-44A7-958C-187DFDA03EC4}" destId="{99D33C0A-9469-456E-8939-C879AE5A7BA7}" srcOrd="0" destOrd="0" presId="urn:microsoft.com/office/officeart/2008/layout/AlternatingHexagons"/>
    <dgm:cxn modelId="{AA75D154-B507-4503-9DF1-AE65674D311B}" type="presOf" srcId="{8E87E076-14F5-4BB0-952B-FB4BD334C3C3}" destId="{4E1193EE-CB7B-4AC2-9A3D-C19B7D86F37C}" srcOrd="0" destOrd="0" presId="urn:microsoft.com/office/officeart/2008/layout/AlternatingHexagons"/>
    <dgm:cxn modelId="{E9759696-E2C0-4778-AD99-D7B213B9F17D}" srcId="{ABA737FF-92DA-46D4-BD54-E4B88DF51F4B}" destId="{8E87E076-14F5-4BB0-952B-FB4BD334C3C3}" srcOrd="0" destOrd="0" parTransId="{9BEA63C5-A52F-4F51-9E0C-22F198B67EB8}" sibTransId="{94C02585-E0F3-4830-AC1D-7AF61CF80C9C}"/>
    <dgm:cxn modelId="{AF45EEC0-3B6E-44FB-8ACC-E91CCB36CC20}" type="presOf" srcId="{34140A0F-E696-4EA2-937B-95EE06BB9155}" destId="{2DAA5AAD-CB9B-4A0B-A207-24B93E4081E8}" srcOrd="0" destOrd="0" presId="urn:microsoft.com/office/officeart/2008/layout/AlternatingHexagons"/>
    <dgm:cxn modelId="{2DD9B4C6-3A41-4AB2-9204-F8B689696690}" srcId="{ABA737FF-92DA-46D4-BD54-E4B88DF51F4B}" destId="{8F663CAE-60E9-44A7-958C-187DFDA03EC4}" srcOrd="1" destOrd="0" parTransId="{22A03918-8528-4B95-8DF8-628E8A778BE3}" sibTransId="{34140A0F-E696-4EA2-937B-95EE06BB9155}"/>
    <dgm:cxn modelId="{A7C8CEF5-80A3-4E8D-A5A5-7CC54404B36D}" type="presOf" srcId="{ABA737FF-92DA-46D4-BD54-E4B88DF51F4B}" destId="{80CFF3B5-4B7E-44DE-87C6-B87C54D6F0E9}" srcOrd="0" destOrd="0" presId="urn:microsoft.com/office/officeart/2008/layout/AlternatingHexagons"/>
    <dgm:cxn modelId="{E48372FC-5E5F-49AA-B551-6AFA5B3F08C8}" type="presOf" srcId="{94C02585-E0F3-4830-AC1D-7AF61CF80C9C}" destId="{97EF6461-1B30-4074-8668-A9EEF103A5D9}" srcOrd="0" destOrd="0" presId="urn:microsoft.com/office/officeart/2008/layout/AlternatingHexagons"/>
    <dgm:cxn modelId="{13D9F67A-C7B0-4949-844B-DAD99670F00E}" type="presParOf" srcId="{80CFF3B5-4B7E-44DE-87C6-B87C54D6F0E9}" destId="{E3244B95-9C3C-46B9-ACA7-FFC2CDFD84AA}" srcOrd="0" destOrd="0" presId="urn:microsoft.com/office/officeart/2008/layout/AlternatingHexagons"/>
    <dgm:cxn modelId="{95CE3A6C-E81D-4B55-BACB-083A941EAE98}" type="presParOf" srcId="{E3244B95-9C3C-46B9-ACA7-FFC2CDFD84AA}" destId="{4E1193EE-CB7B-4AC2-9A3D-C19B7D86F37C}" srcOrd="0" destOrd="0" presId="urn:microsoft.com/office/officeart/2008/layout/AlternatingHexagons"/>
    <dgm:cxn modelId="{3D0DAB59-AE60-4C6E-B45F-536E1BF4C58B}" type="presParOf" srcId="{E3244B95-9C3C-46B9-ACA7-FFC2CDFD84AA}" destId="{B73836A9-04D0-44DB-A87D-648BFA02CBAF}" srcOrd="1" destOrd="0" presId="urn:microsoft.com/office/officeart/2008/layout/AlternatingHexagons"/>
    <dgm:cxn modelId="{F895DE6D-312F-40CB-8D45-2DBC0952F4A6}" type="presParOf" srcId="{E3244B95-9C3C-46B9-ACA7-FFC2CDFD84AA}" destId="{5DACA81F-F8B9-468D-88DB-21D551F76CEB}" srcOrd="2" destOrd="0" presId="urn:microsoft.com/office/officeart/2008/layout/AlternatingHexagons"/>
    <dgm:cxn modelId="{62C91D1B-2A1C-4FF6-8918-00CD347578F1}" type="presParOf" srcId="{E3244B95-9C3C-46B9-ACA7-FFC2CDFD84AA}" destId="{A2B87359-4770-4596-ADCB-DF790592F8F4}" srcOrd="3" destOrd="0" presId="urn:microsoft.com/office/officeart/2008/layout/AlternatingHexagons"/>
    <dgm:cxn modelId="{FEB264C8-F0B0-4E2F-9ACC-9FA2CB40B958}" type="presParOf" srcId="{E3244B95-9C3C-46B9-ACA7-FFC2CDFD84AA}" destId="{97EF6461-1B30-4074-8668-A9EEF103A5D9}" srcOrd="4" destOrd="0" presId="urn:microsoft.com/office/officeart/2008/layout/AlternatingHexagons"/>
    <dgm:cxn modelId="{622967A4-20F1-41AB-A714-93CA31DFFFE1}" type="presParOf" srcId="{80CFF3B5-4B7E-44DE-87C6-B87C54D6F0E9}" destId="{07DE683E-0E0D-4372-B42A-0916712280A5}" srcOrd="1" destOrd="0" presId="urn:microsoft.com/office/officeart/2008/layout/AlternatingHexagons"/>
    <dgm:cxn modelId="{26BD2E04-1FC5-4637-83B8-A1BA52525422}" type="presParOf" srcId="{80CFF3B5-4B7E-44DE-87C6-B87C54D6F0E9}" destId="{C91D2E8B-EF74-4C5D-8E4B-9B7239A4C341}" srcOrd="2" destOrd="0" presId="urn:microsoft.com/office/officeart/2008/layout/AlternatingHexagons"/>
    <dgm:cxn modelId="{D696BCE4-5656-4DEB-8D8E-5A281C464A34}" type="presParOf" srcId="{C91D2E8B-EF74-4C5D-8E4B-9B7239A4C341}" destId="{99D33C0A-9469-456E-8939-C879AE5A7BA7}" srcOrd="0" destOrd="0" presId="urn:microsoft.com/office/officeart/2008/layout/AlternatingHexagons"/>
    <dgm:cxn modelId="{9F298624-CA6C-49F7-8719-D7DEBD955C34}" type="presParOf" srcId="{C91D2E8B-EF74-4C5D-8E4B-9B7239A4C341}" destId="{38412581-0B4C-4506-A27D-8874DEFFF743}" srcOrd="1" destOrd="0" presId="urn:microsoft.com/office/officeart/2008/layout/AlternatingHexagons"/>
    <dgm:cxn modelId="{63BFB93C-EA99-4141-AA07-A756A2A92D6D}" type="presParOf" srcId="{C91D2E8B-EF74-4C5D-8E4B-9B7239A4C341}" destId="{7BEF8D18-E901-4383-8CC1-F1572884222D}" srcOrd="2" destOrd="0" presId="urn:microsoft.com/office/officeart/2008/layout/AlternatingHexagons"/>
    <dgm:cxn modelId="{342ECD48-5CF1-48E0-B513-92E7142E3728}" type="presParOf" srcId="{C91D2E8B-EF74-4C5D-8E4B-9B7239A4C341}" destId="{C64F9136-975F-4DEE-B493-48CC5DE6ABB7}" srcOrd="3" destOrd="0" presId="urn:microsoft.com/office/officeart/2008/layout/AlternatingHexagons"/>
    <dgm:cxn modelId="{77477413-3452-4D67-8750-B47B1BE02615}" type="presParOf" srcId="{C91D2E8B-EF74-4C5D-8E4B-9B7239A4C341}" destId="{2DAA5AAD-CB9B-4A0B-A207-24B93E4081E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BA737FF-92DA-46D4-BD54-E4B88DF51F4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zh-CN" altLang="en-US"/>
        </a:p>
      </dgm:t>
    </dgm:pt>
    <dgm:pt modelId="{8E87E076-14F5-4BB0-952B-FB4BD334C3C3}">
      <dgm:prSet phldrT="[文本]" custT="1"/>
      <dgm:spPr/>
      <dgm:t>
        <a:bodyPr/>
        <a:lstStyle/>
        <a:p>
          <a:r>
            <a:rPr lang="zh-CN" altLang="en-US" sz="1400" dirty="0">
              <a:solidFill>
                <a:schemeClr val="bg1"/>
              </a:solidFill>
            </a:rPr>
            <a:t>件</a:t>
          </a:r>
        </a:p>
      </dgm:t>
    </dgm:pt>
    <dgm:pt modelId="{94C02585-E0F3-4830-AC1D-7AF61CF80C9C}" type="sibTrans" cxnId="{E9759696-E2C0-4778-AD99-D7B213B9F17D}">
      <dgm:prSet/>
      <dgm:spPr/>
      <dgm:t>
        <a:bodyPr/>
        <a:lstStyle/>
        <a:p>
          <a:r>
            <a:rPr lang="zh-CN" altLang="en-US" dirty="0">
              <a:solidFill>
                <a:schemeClr val="bg1"/>
              </a:solidFill>
            </a:rPr>
            <a:t>附</a:t>
          </a:r>
        </a:p>
      </dgm:t>
    </dgm:pt>
    <dgm:pt modelId="{9BEA63C5-A52F-4F51-9E0C-22F198B67EB8}" type="parTrans" cxnId="{E9759696-E2C0-4778-AD99-D7B213B9F17D}">
      <dgm:prSet/>
      <dgm:spPr/>
      <dgm:t>
        <a:bodyPr/>
        <a:lstStyle/>
        <a:p>
          <a:endParaRPr lang="zh-CN" altLang="en-US"/>
        </a:p>
      </dgm:t>
    </dgm:pt>
    <dgm:pt modelId="{80CFF3B5-4B7E-44DE-87C6-B87C54D6F0E9}" type="pres">
      <dgm:prSet presAssocID="{ABA737FF-92DA-46D4-BD54-E4B88DF51F4B}" presName="Name0" presStyleCnt="0">
        <dgm:presLayoutVars>
          <dgm:chMax/>
          <dgm:chPref/>
          <dgm:dir/>
          <dgm:animLvl val="lvl"/>
        </dgm:presLayoutVars>
      </dgm:prSet>
      <dgm:spPr/>
    </dgm:pt>
    <dgm:pt modelId="{E3244B95-9C3C-46B9-ACA7-FFC2CDFD84AA}" type="pres">
      <dgm:prSet presAssocID="{8E87E076-14F5-4BB0-952B-FB4BD334C3C3}" presName="composite" presStyleCnt="0"/>
      <dgm:spPr/>
    </dgm:pt>
    <dgm:pt modelId="{4E1193EE-CB7B-4AC2-9A3D-C19B7D86F37C}" type="pres">
      <dgm:prSet presAssocID="{8E87E076-14F5-4BB0-952B-FB4BD334C3C3}" presName="Parent1" presStyleLbl="node1" presStyleIdx="0" presStyleCnt="2" custLinFactNeighborX="-21519" custLinFactNeighborY="87097">
        <dgm:presLayoutVars>
          <dgm:chMax val="1"/>
          <dgm:chPref val="1"/>
          <dgm:bulletEnabled val="1"/>
        </dgm:presLayoutVars>
      </dgm:prSet>
      <dgm:spPr/>
    </dgm:pt>
    <dgm:pt modelId="{B73836A9-04D0-44DB-A87D-648BFA02CBAF}" type="pres">
      <dgm:prSet presAssocID="{8E87E076-14F5-4BB0-952B-FB4BD334C3C3}" presName="Childtext1" presStyleLbl="revTx" presStyleIdx="0" presStyleCnt="1">
        <dgm:presLayoutVars>
          <dgm:chMax val="0"/>
          <dgm:chPref val="0"/>
          <dgm:bulletEnabled val="1"/>
        </dgm:presLayoutVars>
      </dgm:prSet>
      <dgm:spPr/>
    </dgm:pt>
    <dgm:pt modelId="{5DACA81F-F8B9-468D-88DB-21D551F76CEB}" type="pres">
      <dgm:prSet presAssocID="{8E87E076-14F5-4BB0-952B-FB4BD334C3C3}" presName="BalanceSpacing" presStyleCnt="0"/>
      <dgm:spPr/>
    </dgm:pt>
    <dgm:pt modelId="{A2B87359-4770-4596-ADCB-DF790592F8F4}" type="pres">
      <dgm:prSet presAssocID="{8E87E076-14F5-4BB0-952B-FB4BD334C3C3}" presName="BalanceSpacing1" presStyleCnt="0"/>
      <dgm:spPr/>
    </dgm:pt>
    <dgm:pt modelId="{97EF6461-1B30-4074-8668-A9EEF103A5D9}" type="pres">
      <dgm:prSet presAssocID="{94C02585-E0F3-4830-AC1D-7AF61CF80C9C}" presName="Accent1Text" presStyleLbl="node1" presStyleIdx="1" presStyleCnt="2"/>
      <dgm:spPr/>
    </dgm:pt>
  </dgm:ptLst>
  <dgm:cxnLst>
    <dgm:cxn modelId="{AA75D154-B507-4503-9DF1-AE65674D311B}" type="presOf" srcId="{8E87E076-14F5-4BB0-952B-FB4BD334C3C3}" destId="{4E1193EE-CB7B-4AC2-9A3D-C19B7D86F37C}" srcOrd="0" destOrd="0" presId="urn:microsoft.com/office/officeart/2008/layout/AlternatingHexagons"/>
    <dgm:cxn modelId="{E9759696-E2C0-4778-AD99-D7B213B9F17D}" srcId="{ABA737FF-92DA-46D4-BD54-E4B88DF51F4B}" destId="{8E87E076-14F5-4BB0-952B-FB4BD334C3C3}" srcOrd="0" destOrd="0" parTransId="{9BEA63C5-A52F-4F51-9E0C-22F198B67EB8}" sibTransId="{94C02585-E0F3-4830-AC1D-7AF61CF80C9C}"/>
    <dgm:cxn modelId="{A7C8CEF5-80A3-4E8D-A5A5-7CC54404B36D}" type="presOf" srcId="{ABA737FF-92DA-46D4-BD54-E4B88DF51F4B}" destId="{80CFF3B5-4B7E-44DE-87C6-B87C54D6F0E9}" srcOrd="0" destOrd="0" presId="urn:microsoft.com/office/officeart/2008/layout/AlternatingHexagons"/>
    <dgm:cxn modelId="{E48372FC-5E5F-49AA-B551-6AFA5B3F08C8}" type="presOf" srcId="{94C02585-E0F3-4830-AC1D-7AF61CF80C9C}" destId="{97EF6461-1B30-4074-8668-A9EEF103A5D9}" srcOrd="0" destOrd="0" presId="urn:microsoft.com/office/officeart/2008/layout/AlternatingHexagons"/>
    <dgm:cxn modelId="{13D9F67A-C7B0-4949-844B-DAD99670F00E}" type="presParOf" srcId="{80CFF3B5-4B7E-44DE-87C6-B87C54D6F0E9}" destId="{E3244B95-9C3C-46B9-ACA7-FFC2CDFD84AA}" srcOrd="0" destOrd="0" presId="urn:microsoft.com/office/officeart/2008/layout/AlternatingHexagons"/>
    <dgm:cxn modelId="{95CE3A6C-E81D-4B55-BACB-083A941EAE98}" type="presParOf" srcId="{E3244B95-9C3C-46B9-ACA7-FFC2CDFD84AA}" destId="{4E1193EE-CB7B-4AC2-9A3D-C19B7D86F37C}" srcOrd="0" destOrd="0" presId="urn:microsoft.com/office/officeart/2008/layout/AlternatingHexagons"/>
    <dgm:cxn modelId="{3D0DAB59-AE60-4C6E-B45F-536E1BF4C58B}" type="presParOf" srcId="{E3244B95-9C3C-46B9-ACA7-FFC2CDFD84AA}" destId="{B73836A9-04D0-44DB-A87D-648BFA02CBAF}" srcOrd="1" destOrd="0" presId="urn:microsoft.com/office/officeart/2008/layout/AlternatingHexagons"/>
    <dgm:cxn modelId="{F895DE6D-312F-40CB-8D45-2DBC0952F4A6}" type="presParOf" srcId="{E3244B95-9C3C-46B9-ACA7-FFC2CDFD84AA}" destId="{5DACA81F-F8B9-468D-88DB-21D551F76CEB}" srcOrd="2" destOrd="0" presId="urn:microsoft.com/office/officeart/2008/layout/AlternatingHexagons"/>
    <dgm:cxn modelId="{62C91D1B-2A1C-4FF6-8918-00CD347578F1}" type="presParOf" srcId="{E3244B95-9C3C-46B9-ACA7-FFC2CDFD84AA}" destId="{A2B87359-4770-4596-ADCB-DF790592F8F4}" srcOrd="3" destOrd="0" presId="urn:microsoft.com/office/officeart/2008/layout/AlternatingHexagons"/>
    <dgm:cxn modelId="{FEB264C8-F0B0-4E2F-9ACC-9FA2CB40B958}" type="presParOf" srcId="{E3244B95-9C3C-46B9-ACA7-FFC2CDFD84AA}" destId="{97EF6461-1B30-4074-8668-A9EEF103A5D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193EE-CB7B-4AC2-9A3D-C19B7D86F37C}">
      <dsp:nvSpPr>
        <dsp:cNvPr id="0" name=""/>
        <dsp:cNvSpPr/>
      </dsp:nvSpPr>
      <dsp:spPr>
        <a:xfrm rot="5400000">
          <a:off x="789908" y="635320"/>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solidFill>
                <a:schemeClr val="bg1"/>
              </a:solidFill>
            </a:rPr>
            <a:t>题</a:t>
          </a:r>
        </a:p>
      </dsp:txBody>
      <dsp:txXfrm rot="-5400000">
        <a:off x="890606" y="680923"/>
        <a:ext cx="300650" cy="345575"/>
      </dsp:txXfrm>
    </dsp:sp>
    <dsp:sp modelId="{B73836A9-04D0-44DB-A87D-648BFA02CBAF}">
      <dsp:nvSpPr>
        <dsp:cNvPr id="0" name=""/>
        <dsp:cNvSpPr/>
      </dsp:nvSpPr>
      <dsp:spPr>
        <a:xfrm>
          <a:off x="1247968" y="717871"/>
          <a:ext cx="560284" cy="301228"/>
        </a:xfrm>
        <a:prstGeom prst="rect">
          <a:avLst/>
        </a:prstGeom>
        <a:noFill/>
        <a:ln>
          <a:noFill/>
        </a:ln>
        <a:effectLst/>
      </dsp:spPr>
      <dsp:style>
        <a:lnRef idx="0">
          <a:scrgbClr r="0" g="0" b="0"/>
        </a:lnRef>
        <a:fillRef idx="0">
          <a:scrgbClr r="0" g="0" b="0"/>
        </a:fillRef>
        <a:effectRef idx="0">
          <a:scrgbClr r="0" g="0" b="0"/>
        </a:effectRef>
        <a:fontRef idx="minor"/>
      </dsp:style>
    </dsp:sp>
    <dsp:sp modelId="{97EF6461-1B30-4074-8668-A9EEF103A5D9}">
      <dsp:nvSpPr>
        <dsp:cNvPr id="0" name=""/>
        <dsp:cNvSpPr/>
      </dsp:nvSpPr>
      <dsp:spPr>
        <a:xfrm rot="5400000">
          <a:off x="293576" y="65009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chemeClr val="bg1"/>
              </a:solidFill>
            </a:rPr>
            <a:t>开</a:t>
          </a:r>
        </a:p>
      </dsp:txBody>
      <dsp:txXfrm rot="-5400000">
        <a:off x="394274" y="695698"/>
        <a:ext cx="300650" cy="345575"/>
      </dsp:txXfrm>
    </dsp:sp>
    <dsp:sp modelId="{99D33C0A-9469-456E-8939-C879AE5A7BA7}">
      <dsp:nvSpPr>
        <dsp:cNvPr id="0" name=""/>
        <dsp:cNvSpPr/>
      </dsp:nvSpPr>
      <dsp:spPr>
        <a:xfrm rot="5400000">
          <a:off x="553160" y="1076232"/>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rgbClr val="FFFF00"/>
              </a:solidFill>
            </a:rPr>
            <a:t>报</a:t>
          </a:r>
        </a:p>
      </dsp:txBody>
      <dsp:txXfrm rot="-5400000">
        <a:off x="653858" y="1121835"/>
        <a:ext cx="300650" cy="345575"/>
      </dsp:txXfrm>
    </dsp:sp>
    <dsp:sp modelId="{38412581-0B4C-4506-A27D-8874DEFFF743}">
      <dsp:nvSpPr>
        <dsp:cNvPr id="0" name=""/>
        <dsp:cNvSpPr/>
      </dsp:nvSpPr>
      <dsp:spPr>
        <a:xfrm>
          <a:off x="883" y="1144009"/>
          <a:ext cx="542210" cy="301228"/>
        </a:xfrm>
        <a:prstGeom prst="rect">
          <a:avLst/>
        </a:prstGeom>
        <a:noFill/>
        <a:ln>
          <a:noFill/>
        </a:ln>
        <a:effectLst/>
      </dsp:spPr>
      <dsp:style>
        <a:lnRef idx="0">
          <a:scrgbClr r="0" g="0" b="0"/>
        </a:lnRef>
        <a:fillRef idx="0">
          <a:scrgbClr r="0" g="0" b="0"/>
        </a:fillRef>
        <a:effectRef idx="0">
          <a:scrgbClr r="0" g="0" b="0"/>
        </a:effectRef>
        <a:fontRef idx="minor"/>
      </dsp:style>
    </dsp:sp>
    <dsp:sp modelId="{2DAA5AAD-CB9B-4A0B-A207-24B93E4081E8}">
      <dsp:nvSpPr>
        <dsp:cNvPr id="0" name=""/>
        <dsp:cNvSpPr/>
      </dsp:nvSpPr>
      <dsp:spPr>
        <a:xfrm rot="5400000">
          <a:off x="803208" y="151472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rgbClr val="FFFF00"/>
              </a:solidFill>
            </a:rPr>
            <a:t>告</a:t>
          </a:r>
        </a:p>
      </dsp:txBody>
      <dsp:txXfrm rot="-5400000">
        <a:off x="903906" y="1560328"/>
        <a:ext cx="300650" cy="3455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193EE-CB7B-4AC2-9A3D-C19B7D86F37C}">
      <dsp:nvSpPr>
        <dsp:cNvPr id="0" name=""/>
        <dsp:cNvSpPr/>
      </dsp:nvSpPr>
      <dsp:spPr>
        <a:xfrm rot="5400000">
          <a:off x="789908" y="635320"/>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solidFill>
                <a:schemeClr val="bg1"/>
              </a:solidFill>
            </a:rPr>
            <a:t>查</a:t>
          </a:r>
        </a:p>
      </dsp:txBody>
      <dsp:txXfrm rot="-5400000">
        <a:off x="890606" y="680923"/>
        <a:ext cx="300650" cy="345575"/>
      </dsp:txXfrm>
    </dsp:sp>
    <dsp:sp modelId="{B73836A9-04D0-44DB-A87D-648BFA02CBAF}">
      <dsp:nvSpPr>
        <dsp:cNvPr id="0" name=""/>
        <dsp:cNvSpPr/>
      </dsp:nvSpPr>
      <dsp:spPr>
        <a:xfrm>
          <a:off x="1247968" y="717871"/>
          <a:ext cx="560284" cy="301228"/>
        </a:xfrm>
        <a:prstGeom prst="rect">
          <a:avLst/>
        </a:prstGeom>
        <a:noFill/>
        <a:ln>
          <a:noFill/>
        </a:ln>
        <a:effectLst/>
      </dsp:spPr>
      <dsp:style>
        <a:lnRef idx="0">
          <a:scrgbClr r="0" g="0" b="0"/>
        </a:lnRef>
        <a:fillRef idx="0">
          <a:scrgbClr r="0" g="0" b="0"/>
        </a:fillRef>
        <a:effectRef idx="0">
          <a:scrgbClr r="0" g="0" b="0"/>
        </a:effectRef>
        <a:fontRef idx="minor"/>
      </dsp:style>
    </dsp:sp>
    <dsp:sp modelId="{97EF6461-1B30-4074-8668-A9EEF103A5D9}">
      <dsp:nvSpPr>
        <dsp:cNvPr id="0" name=""/>
        <dsp:cNvSpPr/>
      </dsp:nvSpPr>
      <dsp:spPr>
        <a:xfrm rot="5400000">
          <a:off x="293576" y="65009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chemeClr val="bg1"/>
              </a:solidFill>
            </a:rPr>
            <a:t>调</a:t>
          </a:r>
        </a:p>
      </dsp:txBody>
      <dsp:txXfrm rot="-5400000">
        <a:off x="394274" y="695698"/>
        <a:ext cx="300650" cy="345575"/>
      </dsp:txXfrm>
    </dsp:sp>
    <dsp:sp modelId="{99D33C0A-9469-456E-8939-C879AE5A7BA7}">
      <dsp:nvSpPr>
        <dsp:cNvPr id="0" name=""/>
        <dsp:cNvSpPr/>
      </dsp:nvSpPr>
      <dsp:spPr>
        <a:xfrm rot="5400000">
          <a:off x="553160" y="1076232"/>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rgbClr val="FFFF00"/>
              </a:solidFill>
            </a:rPr>
            <a:t>报</a:t>
          </a:r>
        </a:p>
      </dsp:txBody>
      <dsp:txXfrm rot="-5400000">
        <a:off x="653858" y="1121835"/>
        <a:ext cx="300650" cy="345575"/>
      </dsp:txXfrm>
    </dsp:sp>
    <dsp:sp modelId="{38412581-0B4C-4506-A27D-8874DEFFF743}">
      <dsp:nvSpPr>
        <dsp:cNvPr id="0" name=""/>
        <dsp:cNvSpPr/>
      </dsp:nvSpPr>
      <dsp:spPr>
        <a:xfrm>
          <a:off x="883" y="1144009"/>
          <a:ext cx="542210" cy="301228"/>
        </a:xfrm>
        <a:prstGeom prst="rect">
          <a:avLst/>
        </a:prstGeom>
        <a:noFill/>
        <a:ln>
          <a:noFill/>
        </a:ln>
        <a:effectLst/>
      </dsp:spPr>
      <dsp:style>
        <a:lnRef idx="0">
          <a:scrgbClr r="0" g="0" b="0"/>
        </a:lnRef>
        <a:fillRef idx="0">
          <a:scrgbClr r="0" g="0" b="0"/>
        </a:fillRef>
        <a:effectRef idx="0">
          <a:scrgbClr r="0" g="0" b="0"/>
        </a:effectRef>
        <a:fontRef idx="minor"/>
      </dsp:style>
    </dsp:sp>
    <dsp:sp modelId="{2DAA5AAD-CB9B-4A0B-A207-24B93E4081E8}">
      <dsp:nvSpPr>
        <dsp:cNvPr id="0" name=""/>
        <dsp:cNvSpPr/>
      </dsp:nvSpPr>
      <dsp:spPr>
        <a:xfrm rot="5400000">
          <a:off x="803208" y="151472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rgbClr val="FFFF00"/>
              </a:solidFill>
            </a:rPr>
            <a:t>告</a:t>
          </a:r>
        </a:p>
      </dsp:txBody>
      <dsp:txXfrm rot="-5400000">
        <a:off x="903906" y="1560328"/>
        <a:ext cx="300650" cy="345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193EE-CB7B-4AC2-9A3D-C19B7D86F37C}">
      <dsp:nvSpPr>
        <dsp:cNvPr id="0" name=""/>
        <dsp:cNvSpPr/>
      </dsp:nvSpPr>
      <dsp:spPr>
        <a:xfrm rot="5400000">
          <a:off x="789908" y="635320"/>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solidFill>
                <a:schemeClr val="bg1"/>
              </a:solidFill>
            </a:rPr>
            <a:t>题</a:t>
          </a:r>
        </a:p>
      </dsp:txBody>
      <dsp:txXfrm rot="-5400000">
        <a:off x="890606" y="680923"/>
        <a:ext cx="300650" cy="345575"/>
      </dsp:txXfrm>
    </dsp:sp>
    <dsp:sp modelId="{B73836A9-04D0-44DB-A87D-648BFA02CBAF}">
      <dsp:nvSpPr>
        <dsp:cNvPr id="0" name=""/>
        <dsp:cNvSpPr/>
      </dsp:nvSpPr>
      <dsp:spPr>
        <a:xfrm>
          <a:off x="1247968" y="717871"/>
          <a:ext cx="560284" cy="301228"/>
        </a:xfrm>
        <a:prstGeom prst="rect">
          <a:avLst/>
        </a:prstGeom>
        <a:noFill/>
        <a:ln>
          <a:noFill/>
        </a:ln>
        <a:effectLst/>
      </dsp:spPr>
      <dsp:style>
        <a:lnRef idx="0">
          <a:scrgbClr r="0" g="0" b="0"/>
        </a:lnRef>
        <a:fillRef idx="0">
          <a:scrgbClr r="0" g="0" b="0"/>
        </a:fillRef>
        <a:effectRef idx="0">
          <a:scrgbClr r="0" g="0" b="0"/>
        </a:effectRef>
        <a:fontRef idx="minor"/>
      </dsp:style>
    </dsp:sp>
    <dsp:sp modelId="{97EF6461-1B30-4074-8668-A9EEF103A5D9}">
      <dsp:nvSpPr>
        <dsp:cNvPr id="0" name=""/>
        <dsp:cNvSpPr/>
      </dsp:nvSpPr>
      <dsp:spPr>
        <a:xfrm rot="5400000">
          <a:off x="293576" y="65009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chemeClr val="bg1"/>
              </a:solidFill>
            </a:rPr>
            <a:t>结</a:t>
          </a:r>
        </a:p>
      </dsp:txBody>
      <dsp:txXfrm rot="-5400000">
        <a:off x="394274" y="695698"/>
        <a:ext cx="300650" cy="345575"/>
      </dsp:txXfrm>
    </dsp:sp>
    <dsp:sp modelId="{99D33C0A-9469-456E-8939-C879AE5A7BA7}">
      <dsp:nvSpPr>
        <dsp:cNvPr id="0" name=""/>
        <dsp:cNvSpPr/>
      </dsp:nvSpPr>
      <dsp:spPr>
        <a:xfrm rot="5400000">
          <a:off x="553160" y="1076232"/>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solidFill>
                <a:srgbClr val="FFFF00"/>
              </a:solidFill>
            </a:rPr>
            <a:t>报</a:t>
          </a:r>
        </a:p>
      </dsp:txBody>
      <dsp:txXfrm rot="-5400000">
        <a:off x="653858" y="1121835"/>
        <a:ext cx="300650" cy="345575"/>
      </dsp:txXfrm>
    </dsp:sp>
    <dsp:sp modelId="{38412581-0B4C-4506-A27D-8874DEFFF743}">
      <dsp:nvSpPr>
        <dsp:cNvPr id="0" name=""/>
        <dsp:cNvSpPr/>
      </dsp:nvSpPr>
      <dsp:spPr>
        <a:xfrm>
          <a:off x="883" y="1144009"/>
          <a:ext cx="542210" cy="301228"/>
        </a:xfrm>
        <a:prstGeom prst="rect">
          <a:avLst/>
        </a:prstGeom>
        <a:noFill/>
        <a:ln>
          <a:noFill/>
        </a:ln>
        <a:effectLst/>
      </dsp:spPr>
      <dsp:style>
        <a:lnRef idx="0">
          <a:scrgbClr r="0" g="0" b="0"/>
        </a:lnRef>
        <a:fillRef idx="0">
          <a:scrgbClr r="0" g="0" b="0"/>
        </a:fillRef>
        <a:effectRef idx="0">
          <a:scrgbClr r="0" g="0" b="0"/>
        </a:effectRef>
        <a:fontRef idx="minor"/>
      </dsp:style>
    </dsp:sp>
    <dsp:sp modelId="{2DAA5AAD-CB9B-4A0B-A207-24B93E4081E8}">
      <dsp:nvSpPr>
        <dsp:cNvPr id="0" name=""/>
        <dsp:cNvSpPr/>
      </dsp:nvSpPr>
      <dsp:spPr>
        <a:xfrm rot="5400000">
          <a:off x="803208" y="1514725"/>
          <a:ext cx="502047" cy="43678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rgbClr val="FFFF00"/>
              </a:solidFill>
            </a:rPr>
            <a:t>告</a:t>
          </a:r>
        </a:p>
      </dsp:txBody>
      <dsp:txXfrm rot="-5400000">
        <a:off x="903906" y="1560328"/>
        <a:ext cx="300650" cy="3455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193EE-CB7B-4AC2-9A3D-C19B7D86F37C}">
      <dsp:nvSpPr>
        <dsp:cNvPr id="0" name=""/>
        <dsp:cNvSpPr/>
      </dsp:nvSpPr>
      <dsp:spPr>
        <a:xfrm rot="5400000">
          <a:off x="671081" y="1300645"/>
          <a:ext cx="502537" cy="43720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solidFill>
                <a:schemeClr val="bg1"/>
              </a:solidFill>
            </a:rPr>
            <a:t>件</a:t>
          </a:r>
        </a:p>
      </dsp:txBody>
      <dsp:txXfrm rot="-5400000">
        <a:off x="771877" y="1346292"/>
        <a:ext cx="300945" cy="345913"/>
      </dsp:txXfrm>
    </dsp:sp>
    <dsp:sp modelId="{B73836A9-04D0-44DB-A87D-648BFA02CBAF}">
      <dsp:nvSpPr>
        <dsp:cNvPr id="0" name=""/>
        <dsp:cNvSpPr/>
      </dsp:nvSpPr>
      <dsp:spPr>
        <a:xfrm>
          <a:off x="1248303" y="930793"/>
          <a:ext cx="560832" cy="301522"/>
        </a:xfrm>
        <a:prstGeom prst="rect">
          <a:avLst/>
        </a:prstGeom>
        <a:noFill/>
        <a:ln>
          <a:noFill/>
        </a:ln>
        <a:effectLst/>
      </dsp:spPr>
      <dsp:style>
        <a:lnRef idx="0">
          <a:scrgbClr r="0" g="0" b="0"/>
        </a:lnRef>
        <a:fillRef idx="0">
          <a:scrgbClr r="0" g="0" b="0"/>
        </a:fillRef>
        <a:effectRef idx="0">
          <a:scrgbClr r="0" g="0" b="0"/>
        </a:effectRef>
        <a:fontRef idx="minor"/>
      </dsp:style>
    </dsp:sp>
    <dsp:sp modelId="{97EF6461-1B30-4074-8668-A9EEF103A5D9}">
      <dsp:nvSpPr>
        <dsp:cNvPr id="0" name=""/>
        <dsp:cNvSpPr/>
      </dsp:nvSpPr>
      <dsp:spPr>
        <a:xfrm rot="5400000">
          <a:off x="292979" y="862950"/>
          <a:ext cx="502537" cy="43720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solidFill>
                <a:schemeClr val="bg1"/>
              </a:solidFill>
            </a:rPr>
            <a:t>附</a:t>
          </a:r>
        </a:p>
      </dsp:txBody>
      <dsp:txXfrm rot="-5400000">
        <a:off x="393775" y="908597"/>
        <a:ext cx="300945" cy="345913"/>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48BC965D-ACCE-4EDB-8EFD-FE9CE0FE7FBB}" type="datetimeFigureOut">
              <a:rPr lang="zh-CN" altLang="en-US" smtClean="0"/>
              <a:pPr/>
              <a:t>2021-06-01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86056387-FF3D-4EBF-83F2-CC1A4B798D90}" type="slidenum">
              <a:rPr lang="zh-CN" altLang="en-US" smtClean="0"/>
              <a:pPr/>
              <a:t>‹#›</a:t>
            </a:fld>
            <a:endParaRPr lang="zh-CN" altLang="en-US" dirty="0"/>
          </a:p>
        </p:txBody>
      </p:sp>
    </p:spTree>
    <p:extLst>
      <p:ext uri="{BB962C8B-B14F-4D97-AF65-F5344CB8AC3E}">
        <p14:creationId xmlns:p14="http://schemas.microsoft.com/office/powerpoint/2010/main" val="1451118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6064539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761818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841548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612874-DB4E-4AED-9417-A53DA6BC51EE}" type="datetimeFigureOut">
              <a:rPr lang="zh-CN" altLang="en-US" smtClean="0"/>
              <a:t>2021-06-01</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2063B8C-D380-4EF3-9C19-90B7FBA72554}" type="slidenum">
              <a:rPr lang="zh-CN" altLang="en-US" smtClean="0"/>
              <a:t>‹#›</a:t>
            </a:fld>
            <a:endParaRPr lang="zh-CN" altLang="en-US"/>
          </a:p>
        </p:txBody>
      </p:sp>
      <p:graphicFrame>
        <p:nvGraphicFramePr>
          <p:cNvPr id="9" name="图示 8">
            <a:extLst>
              <a:ext uri="{FF2B5EF4-FFF2-40B4-BE49-F238E27FC236}">
                <a16:creationId xmlns:a16="http://schemas.microsoft.com/office/drawing/2014/main" id="{1CD1A61B-44ED-4B0E-89D6-CE8CDDB45D27}"/>
              </a:ext>
            </a:extLst>
          </p:cNvPr>
          <p:cNvGraphicFramePr/>
          <p:nvPr userDrawn="1">
            <p:extLst>
              <p:ext uri="{D42A27DB-BD31-4B8C-83A1-F6EECF244321}">
                <p14:modId xmlns:p14="http://schemas.microsoft.com/office/powerpoint/2010/main" val="315293190"/>
              </p:ext>
            </p:extLst>
          </p:nvPr>
        </p:nvGraphicFramePr>
        <p:xfrm>
          <a:off x="134451" y="4055559"/>
          <a:ext cx="1809136" cy="2163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a:extLst>
              <a:ext uri="{FF2B5EF4-FFF2-40B4-BE49-F238E27FC236}">
                <a16:creationId xmlns:a16="http://schemas.microsoft.com/office/drawing/2014/main" id="{1BCD7221-934B-451A-9E30-CBC7366D6F0A}"/>
              </a:ext>
            </a:extLst>
          </p:cNvPr>
          <p:cNvSpPr/>
          <p:nvPr userDrawn="1"/>
        </p:nvSpPr>
        <p:spPr>
          <a:xfrm>
            <a:off x="0" y="6225309"/>
            <a:ext cx="12192003" cy="62317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11" name="文本框 10">
            <a:extLst>
              <a:ext uri="{FF2B5EF4-FFF2-40B4-BE49-F238E27FC236}">
                <a16:creationId xmlns:a16="http://schemas.microsoft.com/office/drawing/2014/main" id="{F1F32EB5-5CB6-43EC-BB26-D0F044A821D9}"/>
              </a:ext>
            </a:extLst>
          </p:cNvPr>
          <p:cNvSpPr txBox="1"/>
          <p:nvPr userDrawn="1"/>
        </p:nvSpPr>
        <p:spPr>
          <a:xfrm>
            <a:off x="8940801" y="6356352"/>
            <a:ext cx="1807971" cy="307777"/>
          </a:xfrm>
          <a:prstGeom prst="rect">
            <a:avLst/>
          </a:prstGeom>
          <a:noFill/>
        </p:spPr>
        <p:txBody>
          <a:bodyPr wrap="square" rtlCol="0">
            <a:spAutoFit/>
          </a:bodyPr>
          <a:lstStyle/>
          <a:p>
            <a:r>
              <a:rPr lang="zh-CN" altLang="en-US" sz="1400" dirty="0">
                <a:solidFill>
                  <a:schemeClr val="bg1"/>
                </a:solidFill>
              </a:rPr>
              <a:t>矿业大学附属中学</a:t>
            </a:r>
          </a:p>
        </p:txBody>
      </p:sp>
      <p:sp>
        <p:nvSpPr>
          <p:cNvPr id="29" name="矩形 28">
            <a:extLst>
              <a:ext uri="{FF2B5EF4-FFF2-40B4-BE49-F238E27FC236}">
                <a16:creationId xmlns:a16="http://schemas.microsoft.com/office/drawing/2014/main" id="{92952270-4482-4AF7-8772-387DBC3D3729}"/>
              </a:ext>
            </a:extLst>
          </p:cNvPr>
          <p:cNvSpPr/>
          <p:nvPr userDrawn="1"/>
        </p:nvSpPr>
        <p:spPr>
          <a:xfrm>
            <a:off x="-3" y="9522"/>
            <a:ext cx="12192003" cy="996951"/>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31" name="Title 1">
            <a:extLst>
              <a:ext uri="{FF2B5EF4-FFF2-40B4-BE49-F238E27FC236}">
                <a16:creationId xmlns:a16="http://schemas.microsoft.com/office/drawing/2014/main" id="{D1762D3C-F424-40D2-BA6B-E4991F9D0695}"/>
              </a:ext>
            </a:extLst>
          </p:cNvPr>
          <p:cNvSpPr>
            <a:spLocks noGrp="1"/>
          </p:cNvSpPr>
          <p:nvPr>
            <p:ph type="title"/>
          </p:nvPr>
        </p:nvSpPr>
        <p:spPr>
          <a:xfrm>
            <a:off x="838199" y="310281"/>
            <a:ext cx="10515600" cy="623170"/>
          </a:xfrm>
          <a:prstGeom prst="rect">
            <a:avLst/>
          </a:prstGeom>
        </p:spPr>
        <p:txBody>
          <a:bodyPr>
            <a:normAutofit/>
          </a:bodyPr>
          <a:lstStyle>
            <a:lvl1pPr>
              <a:defRPr sz="3600"/>
            </a:lvl1pPr>
          </a:lstStyle>
          <a:p>
            <a:r>
              <a:rPr lang="zh-CN" altLang="en-US" dirty="0"/>
              <a:t>单击此处编辑母版标题样式</a:t>
            </a:r>
            <a:endParaRPr lang="en-US" dirty="0"/>
          </a:p>
        </p:txBody>
      </p:sp>
      <p:sp>
        <p:nvSpPr>
          <p:cNvPr id="32" name="Content Placeholder 2">
            <a:extLst>
              <a:ext uri="{FF2B5EF4-FFF2-40B4-BE49-F238E27FC236}">
                <a16:creationId xmlns:a16="http://schemas.microsoft.com/office/drawing/2014/main" id="{FF592FE0-1640-4B3B-814D-9533141B92FC}"/>
              </a:ext>
            </a:extLst>
          </p:cNvPr>
          <p:cNvSpPr>
            <a:spLocks noGrp="1"/>
          </p:cNvSpPr>
          <p:nvPr>
            <p:ph idx="1"/>
          </p:nvPr>
        </p:nvSpPr>
        <p:spPr>
          <a:xfrm>
            <a:off x="1465502" y="1234212"/>
            <a:ext cx="9888297" cy="4942752"/>
          </a:xfrm>
        </p:spPr>
        <p:txBody>
          <a:bodyPr/>
          <a:lstStyle>
            <a:lvl1pPr marL="457200" indent="-457200">
              <a:lnSpc>
                <a:spcPct val="150000"/>
              </a:lnSpc>
              <a:spcBef>
                <a:spcPts val="0"/>
              </a:spcBef>
              <a:buFont typeface="Wingdings" panose="05000000000000000000" pitchFamily="2" charset="2"/>
              <a:buChar char="u"/>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Tree>
    <p:extLst>
      <p:ext uri="{BB962C8B-B14F-4D97-AF65-F5344CB8AC3E}">
        <p14:creationId xmlns:p14="http://schemas.microsoft.com/office/powerpoint/2010/main" val="42095793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612874-DB4E-4AED-9417-A53DA6BC51EE}" type="datetimeFigureOut">
              <a:rPr lang="zh-CN" altLang="en-US" smtClean="0"/>
              <a:t>2021-06-01</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2063B8C-D380-4EF3-9C19-90B7FBA72554}" type="slidenum">
              <a:rPr lang="zh-CN" altLang="en-US" smtClean="0"/>
              <a:t>‹#›</a:t>
            </a:fld>
            <a:endParaRPr lang="zh-CN" altLang="en-US"/>
          </a:p>
        </p:txBody>
      </p:sp>
      <p:graphicFrame>
        <p:nvGraphicFramePr>
          <p:cNvPr id="9" name="图示 8">
            <a:extLst>
              <a:ext uri="{FF2B5EF4-FFF2-40B4-BE49-F238E27FC236}">
                <a16:creationId xmlns:a16="http://schemas.microsoft.com/office/drawing/2014/main" id="{1CD1A61B-44ED-4B0E-89D6-CE8CDDB45D27}"/>
              </a:ext>
            </a:extLst>
          </p:cNvPr>
          <p:cNvGraphicFramePr/>
          <p:nvPr userDrawn="1">
            <p:extLst>
              <p:ext uri="{D42A27DB-BD31-4B8C-83A1-F6EECF244321}">
                <p14:modId xmlns:p14="http://schemas.microsoft.com/office/powerpoint/2010/main" val="1467995627"/>
              </p:ext>
            </p:extLst>
          </p:nvPr>
        </p:nvGraphicFramePr>
        <p:xfrm>
          <a:off x="134451" y="4055559"/>
          <a:ext cx="1809136" cy="2163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a:extLst>
              <a:ext uri="{FF2B5EF4-FFF2-40B4-BE49-F238E27FC236}">
                <a16:creationId xmlns:a16="http://schemas.microsoft.com/office/drawing/2014/main" id="{1BCD7221-934B-451A-9E30-CBC7366D6F0A}"/>
              </a:ext>
            </a:extLst>
          </p:cNvPr>
          <p:cNvSpPr/>
          <p:nvPr userDrawn="1"/>
        </p:nvSpPr>
        <p:spPr>
          <a:xfrm>
            <a:off x="0" y="6225309"/>
            <a:ext cx="12192003" cy="62317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11" name="文本框 10">
            <a:extLst>
              <a:ext uri="{FF2B5EF4-FFF2-40B4-BE49-F238E27FC236}">
                <a16:creationId xmlns:a16="http://schemas.microsoft.com/office/drawing/2014/main" id="{F1F32EB5-5CB6-43EC-BB26-D0F044A821D9}"/>
              </a:ext>
            </a:extLst>
          </p:cNvPr>
          <p:cNvSpPr txBox="1"/>
          <p:nvPr userDrawn="1"/>
        </p:nvSpPr>
        <p:spPr>
          <a:xfrm>
            <a:off x="8940801" y="6356352"/>
            <a:ext cx="1807971" cy="307777"/>
          </a:xfrm>
          <a:prstGeom prst="rect">
            <a:avLst/>
          </a:prstGeom>
          <a:noFill/>
        </p:spPr>
        <p:txBody>
          <a:bodyPr wrap="square" rtlCol="0">
            <a:spAutoFit/>
          </a:bodyPr>
          <a:lstStyle/>
          <a:p>
            <a:r>
              <a:rPr lang="zh-CN" altLang="en-US" sz="1400" dirty="0">
                <a:solidFill>
                  <a:schemeClr val="bg1"/>
                </a:solidFill>
              </a:rPr>
              <a:t>矿业大学附属中学</a:t>
            </a:r>
          </a:p>
        </p:txBody>
      </p:sp>
      <p:sp>
        <p:nvSpPr>
          <p:cNvPr id="29" name="矩形 28">
            <a:extLst>
              <a:ext uri="{FF2B5EF4-FFF2-40B4-BE49-F238E27FC236}">
                <a16:creationId xmlns:a16="http://schemas.microsoft.com/office/drawing/2014/main" id="{92952270-4482-4AF7-8772-387DBC3D3729}"/>
              </a:ext>
            </a:extLst>
          </p:cNvPr>
          <p:cNvSpPr/>
          <p:nvPr userDrawn="1"/>
        </p:nvSpPr>
        <p:spPr>
          <a:xfrm>
            <a:off x="-3" y="9522"/>
            <a:ext cx="12192003" cy="996951"/>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31" name="Title 1">
            <a:extLst>
              <a:ext uri="{FF2B5EF4-FFF2-40B4-BE49-F238E27FC236}">
                <a16:creationId xmlns:a16="http://schemas.microsoft.com/office/drawing/2014/main" id="{D1762D3C-F424-40D2-BA6B-E4991F9D0695}"/>
              </a:ext>
            </a:extLst>
          </p:cNvPr>
          <p:cNvSpPr>
            <a:spLocks noGrp="1"/>
          </p:cNvSpPr>
          <p:nvPr>
            <p:ph type="title"/>
          </p:nvPr>
        </p:nvSpPr>
        <p:spPr>
          <a:xfrm>
            <a:off x="838199" y="310281"/>
            <a:ext cx="10515600" cy="623170"/>
          </a:xfrm>
          <a:prstGeom prst="rect">
            <a:avLst/>
          </a:prstGeom>
        </p:spPr>
        <p:txBody>
          <a:bodyPr>
            <a:normAutofit/>
          </a:bodyPr>
          <a:lstStyle>
            <a:lvl1pPr>
              <a:defRPr sz="3600"/>
            </a:lvl1pPr>
          </a:lstStyle>
          <a:p>
            <a:r>
              <a:rPr lang="zh-CN" altLang="en-US" dirty="0"/>
              <a:t>单击此处编辑母版标题样式</a:t>
            </a:r>
            <a:endParaRPr lang="en-US" dirty="0"/>
          </a:p>
        </p:txBody>
      </p:sp>
      <p:sp>
        <p:nvSpPr>
          <p:cNvPr id="32" name="Content Placeholder 2">
            <a:extLst>
              <a:ext uri="{FF2B5EF4-FFF2-40B4-BE49-F238E27FC236}">
                <a16:creationId xmlns:a16="http://schemas.microsoft.com/office/drawing/2014/main" id="{FF592FE0-1640-4B3B-814D-9533141B92FC}"/>
              </a:ext>
            </a:extLst>
          </p:cNvPr>
          <p:cNvSpPr>
            <a:spLocks noGrp="1"/>
          </p:cNvSpPr>
          <p:nvPr>
            <p:ph idx="1"/>
          </p:nvPr>
        </p:nvSpPr>
        <p:spPr>
          <a:xfrm>
            <a:off x="1465502" y="1234212"/>
            <a:ext cx="9888297" cy="4942752"/>
          </a:xfrm>
        </p:spPr>
        <p:txBody>
          <a:bodyPr/>
          <a:lstStyle>
            <a:lvl1pPr marL="457200" indent="-457200">
              <a:lnSpc>
                <a:spcPct val="150000"/>
              </a:lnSpc>
              <a:spcBef>
                <a:spcPts val="0"/>
              </a:spcBef>
              <a:buFont typeface="Wingdings" panose="05000000000000000000" pitchFamily="2" charset="2"/>
              <a:buChar char="n"/>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Tree>
    <p:extLst>
      <p:ext uri="{BB962C8B-B14F-4D97-AF65-F5344CB8AC3E}">
        <p14:creationId xmlns:p14="http://schemas.microsoft.com/office/powerpoint/2010/main" val="2925079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612874-DB4E-4AED-9417-A53DA6BC51EE}" type="datetimeFigureOut">
              <a:rPr lang="zh-CN" altLang="en-US" smtClean="0"/>
              <a:t>2021-06-01</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2063B8C-D380-4EF3-9C19-90B7FBA72554}" type="slidenum">
              <a:rPr lang="zh-CN" altLang="en-US" smtClean="0"/>
              <a:t>‹#›</a:t>
            </a:fld>
            <a:endParaRPr lang="zh-CN" altLang="en-US"/>
          </a:p>
        </p:txBody>
      </p:sp>
      <p:graphicFrame>
        <p:nvGraphicFramePr>
          <p:cNvPr id="9" name="图示 8">
            <a:extLst>
              <a:ext uri="{FF2B5EF4-FFF2-40B4-BE49-F238E27FC236}">
                <a16:creationId xmlns:a16="http://schemas.microsoft.com/office/drawing/2014/main" id="{1CD1A61B-44ED-4B0E-89D6-CE8CDDB45D27}"/>
              </a:ext>
            </a:extLst>
          </p:cNvPr>
          <p:cNvGraphicFramePr/>
          <p:nvPr userDrawn="1">
            <p:extLst>
              <p:ext uri="{D42A27DB-BD31-4B8C-83A1-F6EECF244321}">
                <p14:modId xmlns:p14="http://schemas.microsoft.com/office/powerpoint/2010/main" val="1341537865"/>
              </p:ext>
            </p:extLst>
          </p:nvPr>
        </p:nvGraphicFramePr>
        <p:xfrm>
          <a:off x="134451" y="4055559"/>
          <a:ext cx="1809136" cy="2163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a:extLst>
              <a:ext uri="{FF2B5EF4-FFF2-40B4-BE49-F238E27FC236}">
                <a16:creationId xmlns:a16="http://schemas.microsoft.com/office/drawing/2014/main" id="{1BCD7221-934B-451A-9E30-CBC7366D6F0A}"/>
              </a:ext>
            </a:extLst>
          </p:cNvPr>
          <p:cNvSpPr/>
          <p:nvPr userDrawn="1"/>
        </p:nvSpPr>
        <p:spPr>
          <a:xfrm>
            <a:off x="0" y="6225309"/>
            <a:ext cx="12192003" cy="62317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11" name="文本框 10">
            <a:extLst>
              <a:ext uri="{FF2B5EF4-FFF2-40B4-BE49-F238E27FC236}">
                <a16:creationId xmlns:a16="http://schemas.microsoft.com/office/drawing/2014/main" id="{F1F32EB5-5CB6-43EC-BB26-D0F044A821D9}"/>
              </a:ext>
            </a:extLst>
          </p:cNvPr>
          <p:cNvSpPr txBox="1"/>
          <p:nvPr userDrawn="1"/>
        </p:nvSpPr>
        <p:spPr>
          <a:xfrm>
            <a:off x="8940801" y="6356352"/>
            <a:ext cx="1807971" cy="307777"/>
          </a:xfrm>
          <a:prstGeom prst="rect">
            <a:avLst/>
          </a:prstGeom>
          <a:noFill/>
        </p:spPr>
        <p:txBody>
          <a:bodyPr wrap="square" rtlCol="0">
            <a:spAutoFit/>
          </a:bodyPr>
          <a:lstStyle/>
          <a:p>
            <a:r>
              <a:rPr lang="zh-CN" altLang="en-US" sz="1400" dirty="0">
                <a:solidFill>
                  <a:schemeClr val="bg1"/>
                </a:solidFill>
              </a:rPr>
              <a:t>矿业大学附属中学</a:t>
            </a:r>
          </a:p>
        </p:txBody>
      </p:sp>
      <p:sp>
        <p:nvSpPr>
          <p:cNvPr id="29" name="矩形 28">
            <a:extLst>
              <a:ext uri="{FF2B5EF4-FFF2-40B4-BE49-F238E27FC236}">
                <a16:creationId xmlns:a16="http://schemas.microsoft.com/office/drawing/2014/main" id="{92952270-4482-4AF7-8772-387DBC3D3729}"/>
              </a:ext>
            </a:extLst>
          </p:cNvPr>
          <p:cNvSpPr/>
          <p:nvPr userDrawn="1"/>
        </p:nvSpPr>
        <p:spPr>
          <a:xfrm>
            <a:off x="-3" y="9522"/>
            <a:ext cx="12192003" cy="996951"/>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31" name="Title 1">
            <a:extLst>
              <a:ext uri="{FF2B5EF4-FFF2-40B4-BE49-F238E27FC236}">
                <a16:creationId xmlns:a16="http://schemas.microsoft.com/office/drawing/2014/main" id="{D1762D3C-F424-40D2-BA6B-E4991F9D0695}"/>
              </a:ext>
            </a:extLst>
          </p:cNvPr>
          <p:cNvSpPr>
            <a:spLocks noGrp="1"/>
          </p:cNvSpPr>
          <p:nvPr>
            <p:ph type="title"/>
          </p:nvPr>
        </p:nvSpPr>
        <p:spPr>
          <a:xfrm>
            <a:off x="838199" y="310281"/>
            <a:ext cx="10515600" cy="623170"/>
          </a:xfrm>
          <a:prstGeom prst="rect">
            <a:avLst/>
          </a:prstGeom>
        </p:spPr>
        <p:txBody>
          <a:bodyPr>
            <a:normAutofit/>
          </a:bodyPr>
          <a:lstStyle>
            <a:lvl1pPr>
              <a:defRPr sz="3600"/>
            </a:lvl1pPr>
          </a:lstStyle>
          <a:p>
            <a:r>
              <a:rPr lang="zh-CN" altLang="en-US" dirty="0"/>
              <a:t>单击此处编辑母版标题样式</a:t>
            </a:r>
            <a:endParaRPr lang="en-US" dirty="0"/>
          </a:p>
        </p:txBody>
      </p:sp>
      <p:sp>
        <p:nvSpPr>
          <p:cNvPr id="32" name="Content Placeholder 2">
            <a:extLst>
              <a:ext uri="{FF2B5EF4-FFF2-40B4-BE49-F238E27FC236}">
                <a16:creationId xmlns:a16="http://schemas.microsoft.com/office/drawing/2014/main" id="{FF592FE0-1640-4B3B-814D-9533141B92FC}"/>
              </a:ext>
            </a:extLst>
          </p:cNvPr>
          <p:cNvSpPr>
            <a:spLocks noGrp="1"/>
          </p:cNvSpPr>
          <p:nvPr>
            <p:ph idx="1"/>
          </p:nvPr>
        </p:nvSpPr>
        <p:spPr>
          <a:xfrm>
            <a:off x="1465502" y="1234212"/>
            <a:ext cx="9888297" cy="4942752"/>
          </a:xfrm>
        </p:spPr>
        <p:txBody>
          <a:bodyPr/>
          <a:lstStyle>
            <a:lvl1pPr marL="457200" indent="-457200">
              <a:lnSpc>
                <a:spcPct val="150000"/>
              </a:lnSpc>
              <a:spcBef>
                <a:spcPts val="0"/>
              </a:spcBef>
              <a:buFont typeface="Wingdings" panose="05000000000000000000" pitchFamily="2" charset="2"/>
              <a:buChar char="Ø"/>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Tree>
    <p:extLst>
      <p:ext uri="{BB962C8B-B14F-4D97-AF65-F5344CB8AC3E}">
        <p14:creationId xmlns:p14="http://schemas.microsoft.com/office/powerpoint/2010/main" val="4070772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0612874-DB4E-4AED-9417-A53DA6BC51EE}" type="datetimeFigureOut">
              <a:rPr lang="zh-CN" altLang="en-US" smtClean="0"/>
              <a:t>2021-06-01</a:t>
            </a:fld>
            <a:endParaRPr lang="zh-CN" altLang="en-US" dirty="0"/>
          </a:p>
        </p:txBody>
      </p:sp>
      <p:sp>
        <p:nvSpPr>
          <p:cNvPr id="5" name="Footer Placeholder 4"/>
          <p:cNvSpPr>
            <a:spLocks noGrp="1"/>
          </p:cNvSpPr>
          <p:nvPr>
            <p:ph type="ftr" sz="quarter" idx="11"/>
          </p:nvPr>
        </p:nvSpPr>
        <p:spPr/>
        <p:txBody>
          <a:bodyPr/>
          <a:lstStyle/>
          <a:p>
            <a:endParaRPr lang="zh-CN" altLang="en-US" dirty="0"/>
          </a:p>
        </p:txBody>
      </p:sp>
      <p:sp>
        <p:nvSpPr>
          <p:cNvPr id="6" name="Slide Number Placeholder 5"/>
          <p:cNvSpPr>
            <a:spLocks noGrp="1"/>
          </p:cNvSpPr>
          <p:nvPr>
            <p:ph type="sldNum" sz="quarter" idx="12"/>
          </p:nvPr>
        </p:nvSpPr>
        <p:spPr/>
        <p:txBody>
          <a:bodyPr/>
          <a:lstStyle/>
          <a:p>
            <a:fld id="{02063B8C-D380-4EF3-9C19-90B7FBA72554}" type="slidenum">
              <a:rPr lang="zh-CN" altLang="en-US" smtClean="0"/>
              <a:t>‹#›</a:t>
            </a:fld>
            <a:endParaRPr lang="zh-CN" altLang="en-US"/>
          </a:p>
        </p:txBody>
      </p:sp>
      <p:graphicFrame>
        <p:nvGraphicFramePr>
          <p:cNvPr id="9" name="图示 8">
            <a:extLst>
              <a:ext uri="{FF2B5EF4-FFF2-40B4-BE49-F238E27FC236}">
                <a16:creationId xmlns:a16="http://schemas.microsoft.com/office/drawing/2014/main" id="{1CD1A61B-44ED-4B0E-89D6-CE8CDDB45D27}"/>
              </a:ext>
            </a:extLst>
          </p:cNvPr>
          <p:cNvGraphicFramePr/>
          <p:nvPr userDrawn="1">
            <p:extLst>
              <p:ext uri="{D42A27DB-BD31-4B8C-83A1-F6EECF244321}">
                <p14:modId xmlns:p14="http://schemas.microsoft.com/office/powerpoint/2010/main" val="3225820758"/>
              </p:ext>
            </p:extLst>
          </p:nvPr>
        </p:nvGraphicFramePr>
        <p:xfrm>
          <a:off x="134451" y="4055559"/>
          <a:ext cx="1809136" cy="2163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矩形 9">
            <a:extLst>
              <a:ext uri="{FF2B5EF4-FFF2-40B4-BE49-F238E27FC236}">
                <a16:creationId xmlns:a16="http://schemas.microsoft.com/office/drawing/2014/main" id="{1BCD7221-934B-451A-9E30-CBC7366D6F0A}"/>
              </a:ext>
            </a:extLst>
          </p:cNvPr>
          <p:cNvSpPr/>
          <p:nvPr userDrawn="1"/>
        </p:nvSpPr>
        <p:spPr>
          <a:xfrm>
            <a:off x="0" y="6225309"/>
            <a:ext cx="12192003" cy="62317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11" name="文本框 10">
            <a:extLst>
              <a:ext uri="{FF2B5EF4-FFF2-40B4-BE49-F238E27FC236}">
                <a16:creationId xmlns:a16="http://schemas.microsoft.com/office/drawing/2014/main" id="{F1F32EB5-5CB6-43EC-BB26-D0F044A821D9}"/>
              </a:ext>
            </a:extLst>
          </p:cNvPr>
          <p:cNvSpPr txBox="1"/>
          <p:nvPr userDrawn="1"/>
        </p:nvSpPr>
        <p:spPr>
          <a:xfrm>
            <a:off x="8940801" y="6356352"/>
            <a:ext cx="1807971" cy="307777"/>
          </a:xfrm>
          <a:prstGeom prst="rect">
            <a:avLst/>
          </a:prstGeom>
          <a:noFill/>
        </p:spPr>
        <p:txBody>
          <a:bodyPr wrap="square" rtlCol="0">
            <a:spAutoFit/>
          </a:bodyPr>
          <a:lstStyle/>
          <a:p>
            <a:r>
              <a:rPr lang="zh-CN" altLang="en-US" sz="1400" dirty="0">
                <a:solidFill>
                  <a:schemeClr val="bg1"/>
                </a:solidFill>
              </a:rPr>
              <a:t>矿业大学附属中学</a:t>
            </a:r>
          </a:p>
        </p:txBody>
      </p:sp>
      <p:sp>
        <p:nvSpPr>
          <p:cNvPr id="29" name="矩形 28">
            <a:extLst>
              <a:ext uri="{FF2B5EF4-FFF2-40B4-BE49-F238E27FC236}">
                <a16:creationId xmlns:a16="http://schemas.microsoft.com/office/drawing/2014/main" id="{92952270-4482-4AF7-8772-387DBC3D3729}"/>
              </a:ext>
            </a:extLst>
          </p:cNvPr>
          <p:cNvSpPr/>
          <p:nvPr userDrawn="1"/>
        </p:nvSpPr>
        <p:spPr>
          <a:xfrm>
            <a:off x="-3" y="9522"/>
            <a:ext cx="12192003" cy="996951"/>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dirty="0">
              <a:ea typeface="微软雅黑" panose="020B0503020204020204" pitchFamily="34" charset="-122"/>
            </a:endParaRPr>
          </a:p>
        </p:txBody>
      </p:sp>
      <p:sp>
        <p:nvSpPr>
          <p:cNvPr id="31" name="Title 1">
            <a:extLst>
              <a:ext uri="{FF2B5EF4-FFF2-40B4-BE49-F238E27FC236}">
                <a16:creationId xmlns:a16="http://schemas.microsoft.com/office/drawing/2014/main" id="{D1762D3C-F424-40D2-BA6B-E4991F9D0695}"/>
              </a:ext>
            </a:extLst>
          </p:cNvPr>
          <p:cNvSpPr>
            <a:spLocks noGrp="1"/>
          </p:cNvSpPr>
          <p:nvPr>
            <p:ph type="title"/>
          </p:nvPr>
        </p:nvSpPr>
        <p:spPr>
          <a:xfrm>
            <a:off x="838199" y="310281"/>
            <a:ext cx="10515600" cy="623170"/>
          </a:xfrm>
          <a:prstGeom prst="rect">
            <a:avLst/>
          </a:prstGeom>
        </p:spPr>
        <p:txBody>
          <a:bodyPr>
            <a:normAutofit/>
          </a:bodyPr>
          <a:lstStyle>
            <a:lvl1pPr>
              <a:defRPr sz="3600"/>
            </a:lvl1pPr>
          </a:lstStyle>
          <a:p>
            <a:r>
              <a:rPr lang="zh-CN" altLang="en-US" dirty="0"/>
              <a:t>单击此处编辑母版标题样式</a:t>
            </a:r>
            <a:endParaRPr lang="en-US" dirty="0"/>
          </a:p>
        </p:txBody>
      </p:sp>
      <p:sp>
        <p:nvSpPr>
          <p:cNvPr id="32" name="Content Placeholder 2">
            <a:extLst>
              <a:ext uri="{FF2B5EF4-FFF2-40B4-BE49-F238E27FC236}">
                <a16:creationId xmlns:a16="http://schemas.microsoft.com/office/drawing/2014/main" id="{FF592FE0-1640-4B3B-814D-9533141B92FC}"/>
              </a:ext>
            </a:extLst>
          </p:cNvPr>
          <p:cNvSpPr>
            <a:spLocks noGrp="1"/>
          </p:cNvSpPr>
          <p:nvPr>
            <p:ph idx="1"/>
          </p:nvPr>
        </p:nvSpPr>
        <p:spPr>
          <a:xfrm>
            <a:off x="1465502" y="1234212"/>
            <a:ext cx="9888297" cy="4942752"/>
          </a:xfrm>
        </p:spPr>
        <p:txBody>
          <a:bodyPr/>
          <a:lstStyle>
            <a:lvl1pPr marL="457200" indent="-457200">
              <a:lnSpc>
                <a:spcPct val="150000"/>
              </a:lnSpc>
              <a:spcBef>
                <a:spcPts val="0"/>
              </a:spcBef>
              <a:buFont typeface="Wingdings" panose="05000000000000000000" pitchFamily="2" charset="2"/>
              <a:buChar char="Ø"/>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Tree>
    <p:extLst>
      <p:ext uri="{BB962C8B-B14F-4D97-AF65-F5344CB8AC3E}">
        <p14:creationId xmlns:p14="http://schemas.microsoft.com/office/powerpoint/2010/main" val="3875103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955172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1078925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1704651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277657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847441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2270973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3681898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8FCAC9D-4DB1-4C43-9C3D-2A1F320BC312}" type="datetimeFigureOut">
              <a:rPr lang="zh-CN" altLang="en-US" smtClean="0"/>
              <a:t>2021-06-01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1FA538-5F5D-416D-A366-CC78A227FC50}" type="slidenum">
              <a:rPr lang="zh-CN" altLang="en-US" smtClean="0"/>
              <a:t>‹#›</a:t>
            </a:fld>
            <a:endParaRPr lang="zh-CN" altLang="en-US"/>
          </a:p>
        </p:txBody>
      </p:sp>
    </p:spTree>
    <p:extLst>
      <p:ext uri="{BB962C8B-B14F-4D97-AF65-F5344CB8AC3E}">
        <p14:creationId xmlns:p14="http://schemas.microsoft.com/office/powerpoint/2010/main" val="5487152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48FCAC9D-4DB1-4C43-9C3D-2A1F320BC312}" type="datetimeFigureOut">
              <a:rPr lang="zh-CN" altLang="en-US" smtClean="0"/>
              <a:pPr/>
              <a:t>2021-06-01</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2A1FA538-5F5D-416D-A366-CC78A227FC50}" type="slidenum">
              <a:rPr lang="zh-CN" altLang="en-US" smtClean="0"/>
              <a:pPr/>
              <a:t>‹#›</a:t>
            </a:fld>
            <a:endParaRPr lang="zh-CN" altLang="en-US" dirty="0"/>
          </a:p>
        </p:txBody>
      </p:sp>
    </p:spTree>
    <p:extLst>
      <p:ext uri="{BB962C8B-B14F-4D97-AF65-F5344CB8AC3E}">
        <p14:creationId xmlns:p14="http://schemas.microsoft.com/office/powerpoint/2010/main" val="1636073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 id="2147483675" r:id="rId15"/>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矩形 15"/>
          <p:cNvSpPr/>
          <p:nvPr/>
        </p:nvSpPr>
        <p:spPr>
          <a:xfrm>
            <a:off x="0" y="-7938"/>
            <a:ext cx="6227763" cy="346076"/>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8" name="矩形 4"/>
          <p:cNvSpPr/>
          <p:nvPr/>
        </p:nvSpPr>
        <p:spPr>
          <a:xfrm>
            <a:off x="5824538" y="-7938"/>
            <a:ext cx="6367462" cy="6865938"/>
          </a:xfrm>
          <a:custGeom>
            <a:avLst/>
            <a:gdLst>
              <a:gd name="connsiteX0" fmla="*/ 0 w 4835611"/>
              <a:gd name="connsiteY0" fmla="*/ 0 h 6858000"/>
              <a:gd name="connsiteX1" fmla="*/ 4835611 w 4835611"/>
              <a:gd name="connsiteY1" fmla="*/ 0 h 6858000"/>
              <a:gd name="connsiteX2" fmla="*/ 4835611 w 4835611"/>
              <a:gd name="connsiteY2" fmla="*/ 6858000 h 6858000"/>
              <a:gd name="connsiteX3" fmla="*/ 0 w 4835611"/>
              <a:gd name="connsiteY3" fmla="*/ 6858000 h 6858000"/>
              <a:gd name="connsiteX4" fmla="*/ 0 w 4835611"/>
              <a:gd name="connsiteY4" fmla="*/ 0 h 6858000"/>
              <a:gd name="connsiteX0" fmla="*/ 0 w 6367849"/>
              <a:gd name="connsiteY0" fmla="*/ 0 h 6866238"/>
              <a:gd name="connsiteX1" fmla="*/ 6367849 w 6367849"/>
              <a:gd name="connsiteY1" fmla="*/ 8238 h 6866238"/>
              <a:gd name="connsiteX2" fmla="*/ 6367849 w 6367849"/>
              <a:gd name="connsiteY2" fmla="*/ 6866238 h 6866238"/>
              <a:gd name="connsiteX3" fmla="*/ 1532238 w 6367849"/>
              <a:gd name="connsiteY3" fmla="*/ 6866238 h 6866238"/>
              <a:gd name="connsiteX4" fmla="*/ 0 w 6367849"/>
              <a:gd name="connsiteY4" fmla="*/ 0 h 6866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7849" h="6866238">
                <a:moveTo>
                  <a:pt x="0" y="0"/>
                </a:moveTo>
                <a:lnTo>
                  <a:pt x="6367849" y="8238"/>
                </a:lnTo>
                <a:lnTo>
                  <a:pt x="6367849" y="6866238"/>
                </a:lnTo>
                <a:lnTo>
                  <a:pt x="1532238" y="6866238"/>
                </a:lnTo>
                <a:lnTo>
                  <a:pt x="0" y="0"/>
                </a:lnTo>
                <a:close/>
              </a:path>
            </a:pathLst>
          </a:cu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19" name="组合 11"/>
          <p:cNvGrpSpPr>
            <a:grpSpLocks/>
          </p:cNvGrpSpPr>
          <p:nvPr/>
        </p:nvGrpSpPr>
        <p:grpSpPr bwMode="auto">
          <a:xfrm>
            <a:off x="6675438" y="5126038"/>
            <a:ext cx="5516562" cy="1293812"/>
            <a:chOff x="6675238" y="5164687"/>
            <a:chExt cx="5516762" cy="1293778"/>
          </a:xfrm>
          <a:solidFill>
            <a:srgbClr val="6CAE43"/>
          </a:solidFill>
        </p:grpSpPr>
        <p:sp>
          <p:nvSpPr>
            <p:cNvPr id="20" name="直角三角形 7"/>
            <p:cNvSpPr/>
            <p:nvPr/>
          </p:nvSpPr>
          <p:spPr>
            <a:xfrm rot="5136230" flipH="1" flipV="1">
              <a:off x="6660962" y="5178963"/>
              <a:ext cx="403214" cy="374664"/>
            </a:xfrm>
            <a:custGeom>
              <a:avLst/>
              <a:gdLst>
                <a:gd name="connsiteX0" fmla="*/ 0 w 222367"/>
                <a:gd name="connsiteY0" fmla="*/ 179604 h 179604"/>
                <a:gd name="connsiteX1" fmla="*/ 0 w 222367"/>
                <a:gd name="connsiteY1" fmla="*/ 0 h 179604"/>
                <a:gd name="connsiteX2" fmla="*/ 222367 w 222367"/>
                <a:gd name="connsiteY2" fmla="*/ 179604 h 179604"/>
                <a:gd name="connsiteX3" fmla="*/ 0 w 222367"/>
                <a:gd name="connsiteY3" fmla="*/ 179604 h 179604"/>
                <a:gd name="connsiteX0" fmla="*/ 15525 w 237892"/>
                <a:gd name="connsiteY0" fmla="*/ 226175 h 226175"/>
                <a:gd name="connsiteX1" fmla="*/ 0 w 237892"/>
                <a:gd name="connsiteY1" fmla="*/ 0 h 226175"/>
                <a:gd name="connsiteX2" fmla="*/ 237892 w 237892"/>
                <a:gd name="connsiteY2" fmla="*/ 226175 h 226175"/>
                <a:gd name="connsiteX3" fmla="*/ 15525 w 237892"/>
                <a:gd name="connsiteY3" fmla="*/ 226175 h 226175"/>
                <a:gd name="connsiteX0" fmla="*/ 0 w 255970"/>
                <a:gd name="connsiteY0" fmla="*/ 259416 h 259416"/>
                <a:gd name="connsiteX1" fmla="*/ 18078 w 255970"/>
                <a:gd name="connsiteY1" fmla="*/ 0 h 259416"/>
                <a:gd name="connsiteX2" fmla="*/ 255970 w 255970"/>
                <a:gd name="connsiteY2" fmla="*/ 226175 h 259416"/>
                <a:gd name="connsiteX3" fmla="*/ 0 w 255970"/>
                <a:gd name="connsiteY3" fmla="*/ 259416 h 259416"/>
                <a:gd name="connsiteX0" fmla="*/ 0 w 255970"/>
                <a:gd name="connsiteY0" fmla="*/ 152133 h 152133"/>
                <a:gd name="connsiteX1" fmla="*/ 15205 w 255970"/>
                <a:gd name="connsiteY1" fmla="*/ 0 h 152133"/>
                <a:gd name="connsiteX2" fmla="*/ 255970 w 255970"/>
                <a:gd name="connsiteY2" fmla="*/ 118892 h 152133"/>
                <a:gd name="connsiteX3" fmla="*/ 0 w 255970"/>
                <a:gd name="connsiteY3" fmla="*/ 152133 h 152133"/>
                <a:gd name="connsiteX0" fmla="*/ 0 w 255970"/>
                <a:gd name="connsiteY0" fmla="*/ 156141 h 156141"/>
                <a:gd name="connsiteX1" fmla="*/ 15513 w 255970"/>
                <a:gd name="connsiteY1" fmla="*/ 0 h 156141"/>
                <a:gd name="connsiteX2" fmla="*/ 255970 w 255970"/>
                <a:gd name="connsiteY2" fmla="*/ 122900 h 156141"/>
                <a:gd name="connsiteX3" fmla="*/ 0 w 255970"/>
                <a:gd name="connsiteY3" fmla="*/ 156141 h 156141"/>
                <a:gd name="connsiteX0" fmla="*/ 0 w 255970"/>
                <a:gd name="connsiteY0" fmla="*/ 156141 h 156141"/>
                <a:gd name="connsiteX1" fmla="*/ 15513 w 255970"/>
                <a:gd name="connsiteY1" fmla="*/ 0 h 156141"/>
                <a:gd name="connsiteX2" fmla="*/ 255970 w 255970"/>
                <a:gd name="connsiteY2" fmla="*/ 122900 h 156141"/>
                <a:gd name="connsiteX3" fmla="*/ 0 w 255970"/>
                <a:gd name="connsiteY3" fmla="*/ 156141 h 156141"/>
                <a:gd name="connsiteX0" fmla="*/ 0 w 170731"/>
                <a:gd name="connsiteY0" fmla="*/ 156141 h 156141"/>
                <a:gd name="connsiteX1" fmla="*/ 15513 w 170731"/>
                <a:gd name="connsiteY1" fmla="*/ 0 h 156141"/>
                <a:gd name="connsiteX2" fmla="*/ 170731 w 170731"/>
                <a:gd name="connsiteY2" fmla="*/ 130457 h 156141"/>
                <a:gd name="connsiteX3" fmla="*/ 0 w 170731"/>
                <a:gd name="connsiteY3" fmla="*/ 156141 h 156141"/>
                <a:gd name="connsiteX0" fmla="*/ 0 w 170269"/>
                <a:gd name="connsiteY0" fmla="*/ 156141 h 156141"/>
                <a:gd name="connsiteX1" fmla="*/ 15513 w 170269"/>
                <a:gd name="connsiteY1" fmla="*/ 0 h 156141"/>
                <a:gd name="connsiteX2" fmla="*/ 170269 w 170269"/>
                <a:gd name="connsiteY2" fmla="*/ 136468 h 156141"/>
                <a:gd name="connsiteX3" fmla="*/ 0 w 170269"/>
                <a:gd name="connsiteY3" fmla="*/ 156141 h 156141"/>
                <a:gd name="connsiteX0" fmla="*/ 0 w 170423"/>
                <a:gd name="connsiteY0" fmla="*/ 158145 h 158145"/>
                <a:gd name="connsiteX1" fmla="*/ 15667 w 170423"/>
                <a:gd name="connsiteY1" fmla="*/ 0 h 158145"/>
                <a:gd name="connsiteX2" fmla="*/ 170423 w 170423"/>
                <a:gd name="connsiteY2" fmla="*/ 136468 h 158145"/>
                <a:gd name="connsiteX3" fmla="*/ 0 w 170423"/>
                <a:gd name="connsiteY3" fmla="*/ 158145 h 158145"/>
              </a:gdLst>
              <a:ahLst/>
              <a:cxnLst>
                <a:cxn ang="0">
                  <a:pos x="connsiteX0" y="connsiteY0"/>
                </a:cxn>
                <a:cxn ang="0">
                  <a:pos x="connsiteX1" y="connsiteY1"/>
                </a:cxn>
                <a:cxn ang="0">
                  <a:pos x="connsiteX2" y="connsiteY2"/>
                </a:cxn>
                <a:cxn ang="0">
                  <a:pos x="connsiteX3" y="connsiteY3"/>
                </a:cxn>
              </a:cxnLst>
              <a:rect l="l" t="t" r="r" b="b"/>
              <a:pathLst>
                <a:path w="170423" h="158145">
                  <a:moveTo>
                    <a:pt x="0" y="158145"/>
                  </a:moveTo>
                  <a:lnTo>
                    <a:pt x="15667" y="0"/>
                  </a:lnTo>
                  <a:lnTo>
                    <a:pt x="170423" y="136468"/>
                  </a:lnTo>
                  <a:lnTo>
                    <a:pt x="0" y="15814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任意多边形 20"/>
            <p:cNvSpPr/>
            <p:nvPr/>
          </p:nvSpPr>
          <p:spPr>
            <a:xfrm>
              <a:off x="6680000" y="5520278"/>
              <a:ext cx="5512000" cy="938187"/>
            </a:xfrm>
            <a:custGeom>
              <a:avLst/>
              <a:gdLst>
                <a:gd name="connsiteX0" fmla="*/ 5512354 w 5512354"/>
                <a:gd name="connsiteY0" fmla="*/ 0 h 938485"/>
                <a:gd name="connsiteX1" fmla="*/ 5512354 w 5512354"/>
                <a:gd name="connsiteY1" fmla="*/ 938485 h 938485"/>
                <a:gd name="connsiteX2" fmla="*/ 580622 w 5512354"/>
                <a:gd name="connsiteY2" fmla="*/ 938485 h 938485"/>
                <a:gd name="connsiteX3" fmla="*/ 0 w 5512354"/>
                <a:gd name="connsiteY3" fmla="*/ 17066 h 938485"/>
              </a:gdLst>
              <a:ahLst/>
              <a:cxnLst>
                <a:cxn ang="0">
                  <a:pos x="connsiteX0" y="connsiteY0"/>
                </a:cxn>
                <a:cxn ang="0">
                  <a:pos x="connsiteX1" y="connsiteY1"/>
                </a:cxn>
                <a:cxn ang="0">
                  <a:pos x="connsiteX2" y="connsiteY2"/>
                </a:cxn>
                <a:cxn ang="0">
                  <a:pos x="connsiteX3" y="connsiteY3"/>
                </a:cxn>
              </a:cxnLst>
              <a:rect l="l" t="t" r="r" b="b"/>
              <a:pathLst>
                <a:path w="5512354" h="938485">
                  <a:moveTo>
                    <a:pt x="5512354" y="0"/>
                  </a:moveTo>
                  <a:lnTo>
                    <a:pt x="5512354" y="938485"/>
                  </a:lnTo>
                  <a:lnTo>
                    <a:pt x="580622" y="938485"/>
                  </a:lnTo>
                  <a:lnTo>
                    <a:pt x="0" y="170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3" name="文本框 14"/>
          <p:cNvSpPr txBox="1">
            <a:spLocks noChangeArrowheads="1"/>
          </p:cNvSpPr>
          <p:nvPr/>
        </p:nvSpPr>
        <p:spPr bwMode="auto">
          <a:xfrm>
            <a:off x="2092325" y="4313238"/>
            <a:ext cx="264687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400" dirty="0">
                <a:solidFill>
                  <a:srgbClr val="242B33"/>
                </a:solidFill>
                <a:latin typeface="Arial" panose="020B0604020202020204" pitchFamily="34" charset="0"/>
                <a:ea typeface="微软雅黑" panose="020B0503020204020204" pitchFamily="34" charset="-122"/>
              </a:rPr>
              <a:t>组长：李若禺</a:t>
            </a:r>
          </a:p>
          <a:p>
            <a:pPr>
              <a:lnSpc>
                <a:spcPct val="100000"/>
              </a:lnSpc>
              <a:spcBef>
                <a:spcPct val="0"/>
              </a:spcBef>
              <a:buNone/>
            </a:pPr>
            <a:r>
              <a:rPr lang="zh-CN" altLang="en-US" sz="2400" dirty="0">
                <a:solidFill>
                  <a:srgbClr val="242B33"/>
                </a:solidFill>
                <a:latin typeface="Arial" panose="020B0604020202020204" pitchFamily="34" charset="0"/>
                <a:ea typeface="微软雅黑" panose="020B0503020204020204" pitchFamily="34" charset="-122"/>
              </a:rPr>
              <a:t>组员：张艺琳</a:t>
            </a:r>
            <a:endParaRPr lang="en-US" altLang="zh-CN" sz="2400" dirty="0">
              <a:solidFill>
                <a:srgbClr val="242B33"/>
              </a:solidFill>
              <a:latin typeface="Arial" panose="020B0604020202020204" pitchFamily="34" charset="0"/>
              <a:ea typeface="微软雅黑" panose="020B0503020204020204" pitchFamily="34" charset="-122"/>
            </a:endParaRPr>
          </a:p>
          <a:p>
            <a:pPr>
              <a:lnSpc>
                <a:spcPct val="100000"/>
              </a:lnSpc>
              <a:spcBef>
                <a:spcPct val="0"/>
              </a:spcBef>
              <a:buNone/>
            </a:pPr>
            <a:endParaRPr lang="en-US" altLang="zh-CN" sz="2400" dirty="0">
              <a:solidFill>
                <a:srgbClr val="242B33"/>
              </a:solidFill>
              <a:latin typeface="Arial" panose="020B0604020202020204" pitchFamily="34" charset="0"/>
              <a:ea typeface="微软雅黑" panose="020B0503020204020204" pitchFamily="34" charset="-122"/>
            </a:endParaRPr>
          </a:p>
          <a:p>
            <a:pPr>
              <a:lnSpc>
                <a:spcPct val="100000"/>
              </a:lnSpc>
              <a:spcBef>
                <a:spcPct val="0"/>
              </a:spcBef>
              <a:buNone/>
            </a:pPr>
            <a:r>
              <a:rPr lang="zh-CN" altLang="en-US" sz="2400" dirty="0">
                <a:solidFill>
                  <a:srgbClr val="242B33"/>
                </a:solidFill>
                <a:latin typeface="Arial" panose="020B0604020202020204" pitchFamily="34" charset="0"/>
                <a:ea typeface="微软雅黑" panose="020B0503020204020204" pitchFamily="34" charset="-122"/>
              </a:rPr>
              <a:t>指导教师：赵化冻</a:t>
            </a:r>
          </a:p>
        </p:txBody>
      </p:sp>
      <p:sp>
        <p:nvSpPr>
          <p:cNvPr id="24" name="文本框 15"/>
          <p:cNvSpPr txBox="1">
            <a:spLocks noChangeArrowheads="1"/>
          </p:cNvSpPr>
          <p:nvPr/>
        </p:nvSpPr>
        <p:spPr bwMode="auto">
          <a:xfrm>
            <a:off x="0" y="2347573"/>
            <a:ext cx="643747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4000" b="1" dirty="0">
                <a:solidFill>
                  <a:srgbClr val="242B33"/>
                </a:solidFill>
                <a:latin typeface="Arial" panose="020B0604020202020204" pitchFamily="34" charset="0"/>
                <a:ea typeface="微软雅黑" panose="020B0503020204020204" pitchFamily="34" charset="-122"/>
              </a:rPr>
              <a:t>关于高中生疫苗知识普及</a:t>
            </a:r>
          </a:p>
          <a:p>
            <a:pPr algn="ctr">
              <a:lnSpc>
                <a:spcPct val="100000"/>
              </a:lnSpc>
              <a:spcBef>
                <a:spcPct val="0"/>
              </a:spcBef>
              <a:buNone/>
            </a:pPr>
            <a:r>
              <a:rPr lang="zh-CN" altLang="en-US" sz="4000" b="1" dirty="0">
                <a:solidFill>
                  <a:srgbClr val="242B33"/>
                </a:solidFill>
                <a:latin typeface="Arial" panose="020B0604020202020204" pitchFamily="34" charset="0"/>
                <a:ea typeface="微软雅黑" panose="020B0503020204020204" pitchFamily="34" charset="-122"/>
              </a:rPr>
              <a:t>情况的调查报告</a:t>
            </a:r>
          </a:p>
        </p:txBody>
      </p:sp>
      <p:grpSp>
        <p:nvGrpSpPr>
          <p:cNvPr id="25" name="组合 16"/>
          <p:cNvGrpSpPr>
            <a:grpSpLocks/>
          </p:cNvGrpSpPr>
          <p:nvPr/>
        </p:nvGrpSpPr>
        <p:grpSpPr bwMode="auto">
          <a:xfrm>
            <a:off x="7988300" y="5745163"/>
            <a:ext cx="3419475" cy="447675"/>
            <a:chOff x="6984865" y="1693137"/>
            <a:chExt cx="3419568" cy="448249"/>
          </a:xfrm>
        </p:grpSpPr>
        <p:grpSp>
          <p:nvGrpSpPr>
            <p:cNvPr id="26" name="组合 25"/>
            <p:cNvGrpSpPr/>
            <p:nvPr/>
          </p:nvGrpSpPr>
          <p:grpSpPr>
            <a:xfrm>
              <a:off x="10030466" y="1723874"/>
              <a:ext cx="373967" cy="417512"/>
              <a:chOff x="6016626" y="5110164"/>
              <a:chExt cx="231775" cy="258763"/>
            </a:xfrm>
            <a:solidFill>
              <a:schemeClr val="bg1"/>
            </a:solidFill>
          </p:grpSpPr>
          <p:sp>
            <p:nvSpPr>
              <p:cNvPr id="30" name="Rectangle 74"/>
              <p:cNvSpPr>
                <a:spLocks noChangeArrowheads="1"/>
              </p:cNvSpPr>
              <p:nvPr/>
            </p:nvSpPr>
            <p:spPr bwMode="auto">
              <a:xfrm>
                <a:off x="6119813" y="5281614"/>
                <a:ext cx="23813"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1" name="Freeform 75"/>
              <p:cNvSpPr>
                <a:spLocks/>
              </p:cNvSpPr>
              <p:nvPr/>
            </p:nvSpPr>
            <p:spPr bwMode="auto">
              <a:xfrm>
                <a:off x="6016626" y="5110164"/>
                <a:ext cx="207963" cy="73025"/>
              </a:xfrm>
              <a:custGeom>
                <a:avLst/>
                <a:gdLst>
                  <a:gd name="T0" fmla="*/ 115 w 231"/>
                  <a:gd name="T1" fmla="*/ 28 h 81"/>
                  <a:gd name="T2" fmla="*/ 30 w 231"/>
                  <a:gd name="T3" fmla="*/ 28 h 81"/>
                  <a:gd name="T4" fmla="*/ 25 w 231"/>
                  <a:gd name="T5" fmla="*/ 30 h 81"/>
                  <a:gd name="T6" fmla="*/ 2 w 231"/>
                  <a:gd name="T7" fmla="*/ 50 h 81"/>
                  <a:gd name="T8" fmla="*/ 0 w 231"/>
                  <a:gd name="T9" fmla="*/ 54 h 81"/>
                  <a:gd name="T10" fmla="*/ 0 w 231"/>
                  <a:gd name="T11" fmla="*/ 55 h 81"/>
                  <a:gd name="T12" fmla="*/ 2 w 231"/>
                  <a:gd name="T13" fmla="*/ 60 h 81"/>
                  <a:gd name="T14" fmla="*/ 25 w 231"/>
                  <a:gd name="T15" fmla="*/ 79 h 81"/>
                  <a:gd name="T16" fmla="*/ 30 w 231"/>
                  <a:gd name="T17" fmla="*/ 81 h 81"/>
                  <a:gd name="T18" fmla="*/ 229 w 231"/>
                  <a:gd name="T19" fmla="*/ 81 h 81"/>
                  <a:gd name="T20" fmla="*/ 231 w 231"/>
                  <a:gd name="T21" fmla="*/ 78 h 81"/>
                  <a:gd name="T22" fmla="*/ 231 w 231"/>
                  <a:gd name="T23" fmla="*/ 31 h 81"/>
                  <a:gd name="T24" fmla="*/ 229 w 231"/>
                  <a:gd name="T25" fmla="*/ 28 h 81"/>
                  <a:gd name="T26" fmla="*/ 142 w 231"/>
                  <a:gd name="T27" fmla="*/ 28 h 81"/>
                  <a:gd name="T28" fmla="*/ 142 w 231"/>
                  <a:gd name="T29" fmla="*/ 13 h 81"/>
                  <a:gd name="T30" fmla="*/ 142 w 231"/>
                  <a:gd name="T31" fmla="*/ 0 h 81"/>
                  <a:gd name="T32" fmla="*/ 115 w 231"/>
                  <a:gd name="T33" fmla="*/ 0 h 81"/>
                  <a:gd name="T34" fmla="*/ 115 w 231"/>
                  <a:gd name="T35" fmla="*/ 13 h 81"/>
                  <a:gd name="T36" fmla="*/ 115 w 231"/>
                  <a:gd name="T37"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81">
                    <a:moveTo>
                      <a:pt x="115" y="28"/>
                    </a:moveTo>
                    <a:cubicBezTo>
                      <a:pt x="30" y="28"/>
                      <a:pt x="30" y="28"/>
                      <a:pt x="30" y="28"/>
                    </a:cubicBezTo>
                    <a:cubicBezTo>
                      <a:pt x="28" y="28"/>
                      <a:pt x="26" y="29"/>
                      <a:pt x="25" y="30"/>
                    </a:cubicBezTo>
                    <a:cubicBezTo>
                      <a:pt x="2" y="50"/>
                      <a:pt x="2" y="50"/>
                      <a:pt x="2" y="50"/>
                    </a:cubicBezTo>
                    <a:cubicBezTo>
                      <a:pt x="1" y="51"/>
                      <a:pt x="0" y="53"/>
                      <a:pt x="0" y="54"/>
                    </a:cubicBezTo>
                    <a:cubicBezTo>
                      <a:pt x="0" y="55"/>
                      <a:pt x="0" y="55"/>
                      <a:pt x="0" y="55"/>
                    </a:cubicBezTo>
                    <a:cubicBezTo>
                      <a:pt x="0" y="56"/>
                      <a:pt x="1" y="59"/>
                      <a:pt x="2" y="60"/>
                    </a:cubicBezTo>
                    <a:cubicBezTo>
                      <a:pt x="25" y="79"/>
                      <a:pt x="25" y="79"/>
                      <a:pt x="25" y="79"/>
                    </a:cubicBezTo>
                    <a:cubicBezTo>
                      <a:pt x="26" y="80"/>
                      <a:pt x="28" y="81"/>
                      <a:pt x="30" y="81"/>
                    </a:cubicBezTo>
                    <a:cubicBezTo>
                      <a:pt x="229" y="81"/>
                      <a:pt x="229" y="81"/>
                      <a:pt x="229" y="81"/>
                    </a:cubicBezTo>
                    <a:cubicBezTo>
                      <a:pt x="230" y="81"/>
                      <a:pt x="231" y="80"/>
                      <a:pt x="231" y="78"/>
                    </a:cubicBezTo>
                    <a:cubicBezTo>
                      <a:pt x="231" y="31"/>
                      <a:pt x="231" y="31"/>
                      <a:pt x="231" y="31"/>
                    </a:cubicBezTo>
                    <a:cubicBezTo>
                      <a:pt x="231" y="30"/>
                      <a:pt x="230" y="28"/>
                      <a:pt x="229" y="28"/>
                    </a:cubicBezTo>
                    <a:cubicBezTo>
                      <a:pt x="142" y="28"/>
                      <a:pt x="142" y="28"/>
                      <a:pt x="142" y="28"/>
                    </a:cubicBezTo>
                    <a:cubicBezTo>
                      <a:pt x="142" y="13"/>
                      <a:pt x="142" y="13"/>
                      <a:pt x="142" y="13"/>
                    </a:cubicBezTo>
                    <a:cubicBezTo>
                      <a:pt x="142" y="0"/>
                      <a:pt x="142" y="0"/>
                      <a:pt x="142" y="0"/>
                    </a:cubicBezTo>
                    <a:cubicBezTo>
                      <a:pt x="115" y="0"/>
                      <a:pt x="115" y="0"/>
                      <a:pt x="115" y="0"/>
                    </a:cubicBezTo>
                    <a:cubicBezTo>
                      <a:pt x="115" y="13"/>
                      <a:pt x="115" y="13"/>
                      <a:pt x="115" y="13"/>
                    </a:cubicBezTo>
                    <a:lnTo>
                      <a:pt x="1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2" name="Freeform 76"/>
              <p:cNvSpPr>
                <a:spLocks/>
              </p:cNvSpPr>
              <p:nvPr/>
            </p:nvSpPr>
            <p:spPr bwMode="auto">
              <a:xfrm>
                <a:off x="6040438" y="5197476"/>
                <a:ext cx="207963" cy="71438"/>
              </a:xfrm>
              <a:custGeom>
                <a:avLst/>
                <a:gdLst>
                  <a:gd name="T0" fmla="*/ 89 w 231"/>
                  <a:gd name="T1" fmla="*/ 27 h 80"/>
                  <a:gd name="T2" fmla="*/ 3 w 231"/>
                  <a:gd name="T3" fmla="*/ 27 h 80"/>
                  <a:gd name="T4" fmla="*/ 0 w 231"/>
                  <a:gd name="T5" fmla="*/ 30 h 80"/>
                  <a:gd name="T6" fmla="*/ 0 w 231"/>
                  <a:gd name="T7" fmla="*/ 77 h 80"/>
                  <a:gd name="T8" fmla="*/ 3 w 231"/>
                  <a:gd name="T9" fmla="*/ 80 h 80"/>
                  <a:gd name="T10" fmla="*/ 202 w 231"/>
                  <a:gd name="T11" fmla="*/ 80 h 80"/>
                  <a:gd name="T12" fmla="*/ 206 w 231"/>
                  <a:gd name="T13" fmla="*/ 78 h 80"/>
                  <a:gd name="T14" fmla="*/ 229 w 231"/>
                  <a:gd name="T15" fmla="*/ 59 h 80"/>
                  <a:gd name="T16" fmla="*/ 231 w 231"/>
                  <a:gd name="T17" fmla="*/ 54 h 80"/>
                  <a:gd name="T18" fmla="*/ 231 w 231"/>
                  <a:gd name="T19" fmla="*/ 53 h 80"/>
                  <a:gd name="T20" fmla="*/ 229 w 231"/>
                  <a:gd name="T21" fmla="*/ 49 h 80"/>
                  <a:gd name="T22" fmla="*/ 206 w 231"/>
                  <a:gd name="T23" fmla="*/ 29 h 80"/>
                  <a:gd name="T24" fmla="*/ 202 w 231"/>
                  <a:gd name="T25" fmla="*/ 27 h 80"/>
                  <a:gd name="T26" fmla="*/ 116 w 231"/>
                  <a:gd name="T27" fmla="*/ 27 h 80"/>
                  <a:gd name="T28" fmla="*/ 116 w 231"/>
                  <a:gd name="T29" fmla="*/ 12 h 80"/>
                  <a:gd name="T30" fmla="*/ 116 w 231"/>
                  <a:gd name="T31" fmla="*/ 1 h 80"/>
                  <a:gd name="T32" fmla="*/ 116 w 231"/>
                  <a:gd name="T33" fmla="*/ 0 h 80"/>
                  <a:gd name="T34" fmla="*/ 89 w 231"/>
                  <a:gd name="T35" fmla="*/ 0 h 80"/>
                  <a:gd name="T36" fmla="*/ 89 w 231"/>
                  <a:gd name="T37" fmla="*/ 1 h 80"/>
                  <a:gd name="T38" fmla="*/ 89 w 231"/>
                  <a:gd name="T39" fmla="*/ 12 h 80"/>
                  <a:gd name="T40" fmla="*/ 89 w 231"/>
                  <a:gd name="T4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80">
                    <a:moveTo>
                      <a:pt x="89" y="27"/>
                    </a:moveTo>
                    <a:cubicBezTo>
                      <a:pt x="3" y="27"/>
                      <a:pt x="3" y="27"/>
                      <a:pt x="3" y="27"/>
                    </a:cubicBezTo>
                    <a:cubicBezTo>
                      <a:pt x="1" y="27"/>
                      <a:pt x="0" y="29"/>
                      <a:pt x="0" y="30"/>
                    </a:cubicBezTo>
                    <a:cubicBezTo>
                      <a:pt x="0" y="77"/>
                      <a:pt x="0" y="77"/>
                      <a:pt x="0" y="77"/>
                    </a:cubicBezTo>
                    <a:cubicBezTo>
                      <a:pt x="0" y="79"/>
                      <a:pt x="1" y="80"/>
                      <a:pt x="3" y="80"/>
                    </a:cubicBezTo>
                    <a:cubicBezTo>
                      <a:pt x="202" y="80"/>
                      <a:pt x="202" y="80"/>
                      <a:pt x="202" y="80"/>
                    </a:cubicBezTo>
                    <a:cubicBezTo>
                      <a:pt x="203" y="80"/>
                      <a:pt x="205" y="79"/>
                      <a:pt x="206" y="78"/>
                    </a:cubicBezTo>
                    <a:cubicBezTo>
                      <a:pt x="229" y="59"/>
                      <a:pt x="229" y="59"/>
                      <a:pt x="229" y="59"/>
                    </a:cubicBezTo>
                    <a:cubicBezTo>
                      <a:pt x="230" y="58"/>
                      <a:pt x="231" y="55"/>
                      <a:pt x="231" y="54"/>
                    </a:cubicBezTo>
                    <a:cubicBezTo>
                      <a:pt x="231" y="53"/>
                      <a:pt x="231" y="53"/>
                      <a:pt x="231" y="53"/>
                    </a:cubicBezTo>
                    <a:cubicBezTo>
                      <a:pt x="231" y="52"/>
                      <a:pt x="230" y="50"/>
                      <a:pt x="229" y="49"/>
                    </a:cubicBezTo>
                    <a:cubicBezTo>
                      <a:pt x="206" y="29"/>
                      <a:pt x="206" y="29"/>
                      <a:pt x="206" y="29"/>
                    </a:cubicBezTo>
                    <a:cubicBezTo>
                      <a:pt x="205" y="28"/>
                      <a:pt x="203" y="27"/>
                      <a:pt x="202" y="27"/>
                    </a:cubicBezTo>
                    <a:cubicBezTo>
                      <a:pt x="116" y="27"/>
                      <a:pt x="116" y="27"/>
                      <a:pt x="116" y="27"/>
                    </a:cubicBezTo>
                    <a:cubicBezTo>
                      <a:pt x="116" y="12"/>
                      <a:pt x="116" y="12"/>
                      <a:pt x="116" y="12"/>
                    </a:cubicBezTo>
                    <a:cubicBezTo>
                      <a:pt x="116" y="1"/>
                      <a:pt x="116" y="1"/>
                      <a:pt x="116" y="1"/>
                    </a:cubicBezTo>
                    <a:cubicBezTo>
                      <a:pt x="116" y="0"/>
                      <a:pt x="116" y="0"/>
                      <a:pt x="116" y="0"/>
                    </a:cubicBezTo>
                    <a:cubicBezTo>
                      <a:pt x="89" y="0"/>
                      <a:pt x="89" y="0"/>
                      <a:pt x="89" y="0"/>
                    </a:cubicBezTo>
                    <a:cubicBezTo>
                      <a:pt x="89" y="1"/>
                      <a:pt x="89" y="1"/>
                      <a:pt x="89" y="1"/>
                    </a:cubicBezTo>
                    <a:cubicBezTo>
                      <a:pt x="89" y="12"/>
                      <a:pt x="89" y="12"/>
                      <a:pt x="89" y="12"/>
                    </a:cubicBezTo>
                    <a:lnTo>
                      <a:pt x="89"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grpSp>
        <p:sp>
          <p:nvSpPr>
            <p:cNvPr id="27" name="Freeform 93"/>
            <p:cNvSpPr>
              <a:spLocks noEditPoints="1"/>
            </p:cNvSpPr>
            <p:nvPr/>
          </p:nvSpPr>
          <p:spPr bwMode="auto">
            <a:xfrm>
              <a:off x="6984865" y="1693137"/>
              <a:ext cx="312493" cy="420073"/>
            </a:xfrm>
            <a:custGeom>
              <a:avLst/>
              <a:gdLst>
                <a:gd name="T0" fmla="*/ 393488003 w 216"/>
                <a:gd name="T1" fmla="*/ 268062000 h 288"/>
                <a:gd name="T2" fmla="*/ 393488003 w 216"/>
                <a:gd name="T3" fmla="*/ 168070040 h 288"/>
                <a:gd name="T4" fmla="*/ 228138697 w 216"/>
                <a:gd name="T5" fmla="*/ 0 h 288"/>
                <a:gd name="T6" fmla="*/ 226046730 w 216"/>
                <a:gd name="T7" fmla="*/ 0 h 288"/>
                <a:gd name="T8" fmla="*/ 221859903 w 216"/>
                <a:gd name="T9" fmla="*/ 0 h 288"/>
                <a:gd name="T10" fmla="*/ 58604011 w 216"/>
                <a:gd name="T11" fmla="*/ 168070040 h 288"/>
                <a:gd name="T12" fmla="*/ 58604011 w 216"/>
                <a:gd name="T13" fmla="*/ 268062000 h 288"/>
                <a:gd name="T14" fmla="*/ 0 w 216"/>
                <a:gd name="T15" fmla="*/ 268062000 h 288"/>
                <a:gd name="T16" fmla="*/ 0 w 216"/>
                <a:gd name="T17" fmla="*/ 612712935 h 288"/>
                <a:gd name="T18" fmla="*/ 452092014 w 216"/>
                <a:gd name="T19" fmla="*/ 612712935 h 288"/>
                <a:gd name="T20" fmla="*/ 452092014 w 216"/>
                <a:gd name="T21" fmla="*/ 268062000 h 288"/>
                <a:gd name="T22" fmla="*/ 393488003 w 216"/>
                <a:gd name="T23" fmla="*/ 268062000 h 288"/>
                <a:gd name="T24" fmla="*/ 278371947 w 216"/>
                <a:gd name="T25" fmla="*/ 551016172 h 288"/>
                <a:gd name="T26" fmla="*/ 175813481 w 216"/>
                <a:gd name="T27" fmla="*/ 551016172 h 288"/>
                <a:gd name="T28" fmla="*/ 200930106 w 216"/>
                <a:gd name="T29" fmla="*/ 438260119 h 288"/>
                <a:gd name="T30" fmla="*/ 175813481 w 216"/>
                <a:gd name="T31" fmla="*/ 393583605 h 288"/>
                <a:gd name="T32" fmla="*/ 226046730 w 216"/>
                <a:gd name="T33" fmla="*/ 342522857 h 288"/>
                <a:gd name="T34" fmla="*/ 278371947 w 216"/>
                <a:gd name="T35" fmla="*/ 393583605 h 288"/>
                <a:gd name="T36" fmla="*/ 251161909 w 216"/>
                <a:gd name="T37" fmla="*/ 438260119 h 288"/>
                <a:gd name="T38" fmla="*/ 278371947 w 216"/>
                <a:gd name="T39" fmla="*/ 551016172 h 288"/>
                <a:gd name="T40" fmla="*/ 309767367 w 216"/>
                <a:gd name="T41" fmla="*/ 268062000 h 288"/>
                <a:gd name="T42" fmla="*/ 140232680 w 216"/>
                <a:gd name="T43" fmla="*/ 268062000 h 288"/>
                <a:gd name="T44" fmla="*/ 140232680 w 216"/>
                <a:gd name="T45" fmla="*/ 168070040 h 288"/>
                <a:gd name="T46" fmla="*/ 221859903 w 216"/>
                <a:gd name="T47" fmla="*/ 85098330 h 288"/>
                <a:gd name="T48" fmla="*/ 226046730 w 216"/>
                <a:gd name="T49" fmla="*/ 85098330 h 288"/>
                <a:gd name="T50" fmla="*/ 228138697 w 216"/>
                <a:gd name="T51" fmla="*/ 85098330 h 288"/>
                <a:gd name="T52" fmla="*/ 309767367 w 216"/>
                <a:gd name="T53" fmla="*/ 168070040 h 288"/>
                <a:gd name="T54" fmla="*/ 309767367 w 216"/>
                <a:gd name="T55" fmla="*/ 268062000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8" name="Freeform 94"/>
            <p:cNvSpPr>
              <a:spLocks noEditPoints="1"/>
            </p:cNvSpPr>
            <p:nvPr/>
          </p:nvSpPr>
          <p:spPr bwMode="auto">
            <a:xfrm>
              <a:off x="8980260" y="1723874"/>
              <a:ext cx="417512" cy="389336"/>
            </a:xfrm>
            <a:custGeom>
              <a:avLst/>
              <a:gdLst>
                <a:gd name="T0" fmla="*/ 451846563 w 288"/>
                <a:gd name="T1" fmla="*/ 0 h 269"/>
                <a:gd name="T2" fmla="*/ 447643899 w 288"/>
                <a:gd name="T3" fmla="*/ 0 h 269"/>
                <a:gd name="T4" fmla="*/ 445541842 w 288"/>
                <a:gd name="T5" fmla="*/ 0 h 269"/>
                <a:gd name="T6" fmla="*/ 292125028 w 288"/>
                <a:gd name="T7" fmla="*/ 152920760 h 269"/>
                <a:gd name="T8" fmla="*/ 292125028 w 288"/>
                <a:gd name="T9" fmla="*/ 245092078 h 269"/>
                <a:gd name="T10" fmla="*/ 0 w 288"/>
                <a:gd name="T11" fmla="*/ 245092078 h 269"/>
                <a:gd name="T12" fmla="*/ 0 w 288"/>
                <a:gd name="T13" fmla="*/ 563503795 h 269"/>
                <a:gd name="T14" fmla="*/ 424525622 w 288"/>
                <a:gd name="T15" fmla="*/ 563503795 h 269"/>
                <a:gd name="T16" fmla="*/ 424525622 w 288"/>
                <a:gd name="T17" fmla="*/ 245092078 h 269"/>
                <a:gd name="T18" fmla="*/ 367783131 w 288"/>
                <a:gd name="T19" fmla="*/ 245092078 h 269"/>
                <a:gd name="T20" fmla="*/ 367783131 w 288"/>
                <a:gd name="T21" fmla="*/ 152920760 h 269"/>
                <a:gd name="T22" fmla="*/ 445541842 w 288"/>
                <a:gd name="T23" fmla="*/ 75412502 h 269"/>
                <a:gd name="T24" fmla="*/ 449745956 w 288"/>
                <a:gd name="T25" fmla="*/ 75412502 h 269"/>
                <a:gd name="T26" fmla="*/ 451846563 w 288"/>
                <a:gd name="T27" fmla="*/ 75412502 h 269"/>
                <a:gd name="T28" fmla="*/ 527504667 w 288"/>
                <a:gd name="T29" fmla="*/ 152920760 h 269"/>
                <a:gd name="T30" fmla="*/ 527504667 w 288"/>
                <a:gd name="T31" fmla="*/ 190627011 h 269"/>
                <a:gd name="T32" fmla="*/ 554825608 w 288"/>
                <a:gd name="T33" fmla="*/ 190627011 h 269"/>
                <a:gd name="T34" fmla="*/ 554825608 w 288"/>
                <a:gd name="T35" fmla="*/ 199007142 h 269"/>
                <a:gd name="T36" fmla="*/ 527504667 w 288"/>
                <a:gd name="T37" fmla="*/ 224144643 h 269"/>
                <a:gd name="T38" fmla="*/ 527504667 w 288"/>
                <a:gd name="T39" fmla="*/ 245092078 h 269"/>
                <a:gd name="T40" fmla="*/ 605264827 w 288"/>
                <a:gd name="T41" fmla="*/ 245092078 h 269"/>
                <a:gd name="T42" fmla="*/ 605264827 w 288"/>
                <a:gd name="T43" fmla="*/ 152920760 h 269"/>
                <a:gd name="T44" fmla="*/ 451846563 w 288"/>
                <a:gd name="T45" fmla="*/ 0 h 269"/>
                <a:gd name="T46" fmla="*/ 260599973 w 288"/>
                <a:gd name="T47" fmla="*/ 504848662 h 269"/>
                <a:gd name="T48" fmla="*/ 163925649 w 288"/>
                <a:gd name="T49" fmla="*/ 504848662 h 269"/>
                <a:gd name="T50" fmla="*/ 187043926 w 288"/>
                <a:gd name="T51" fmla="*/ 402202903 h 269"/>
                <a:gd name="T52" fmla="*/ 163925649 w 288"/>
                <a:gd name="T53" fmla="*/ 360306587 h 269"/>
                <a:gd name="T54" fmla="*/ 212262811 w 288"/>
                <a:gd name="T55" fmla="*/ 312127342 h 269"/>
                <a:gd name="T56" fmla="*/ 260599973 w 288"/>
                <a:gd name="T57" fmla="*/ 360306587 h 269"/>
                <a:gd name="T58" fmla="*/ 235381088 w 288"/>
                <a:gd name="T59" fmla="*/ 402202903 h 269"/>
                <a:gd name="T60" fmla="*/ 260599973 w 288"/>
                <a:gd name="T61" fmla="*/ 504848662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9" name="Freeform 112"/>
            <p:cNvSpPr>
              <a:spLocks noEditPoints="1"/>
            </p:cNvSpPr>
            <p:nvPr/>
          </p:nvSpPr>
          <p:spPr bwMode="auto">
            <a:xfrm>
              <a:off x="7930053" y="1693137"/>
              <a:ext cx="417512" cy="420073"/>
            </a:xfrm>
            <a:custGeom>
              <a:avLst/>
              <a:gdLst>
                <a:gd name="T0" fmla="*/ 376188460 w 288"/>
                <a:gd name="T1" fmla="*/ 255296449 h 288"/>
                <a:gd name="T2" fmla="*/ 384595238 w 288"/>
                <a:gd name="T3" fmla="*/ 195727763 h 288"/>
                <a:gd name="T4" fmla="*/ 193348647 w 288"/>
                <a:gd name="T5" fmla="*/ 0 h 288"/>
                <a:gd name="T6" fmla="*/ 0 w 288"/>
                <a:gd name="T7" fmla="*/ 195727763 h 288"/>
                <a:gd name="T8" fmla="*/ 193348647 w 288"/>
                <a:gd name="T9" fmla="*/ 389327449 h 288"/>
                <a:gd name="T10" fmla="*/ 254295252 w 288"/>
                <a:gd name="T11" fmla="*/ 378689975 h 288"/>
                <a:gd name="T12" fmla="*/ 298429749 w 288"/>
                <a:gd name="T13" fmla="*/ 423367948 h 288"/>
                <a:gd name="T14" fmla="*/ 390899959 w 288"/>
                <a:gd name="T15" fmla="*/ 423367948 h 288"/>
                <a:gd name="T16" fmla="*/ 390899959 w 288"/>
                <a:gd name="T17" fmla="*/ 519103751 h 288"/>
                <a:gd name="T18" fmla="*/ 390899959 w 288"/>
                <a:gd name="T19" fmla="*/ 519103751 h 288"/>
                <a:gd name="T20" fmla="*/ 483371619 w 288"/>
                <a:gd name="T21" fmla="*/ 519103751 h 288"/>
                <a:gd name="T22" fmla="*/ 483371619 w 288"/>
                <a:gd name="T23" fmla="*/ 612712935 h 288"/>
                <a:gd name="T24" fmla="*/ 483371619 w 288"/>
                <a:gd name="T25" fmla="*/ 612712935 h 288"/>
                <a:gd name="T26" fmla="*/ 605264827 w 288"/>
                <a:gd name="T27" fmla="*/ 612712935 h 288"/>
                <a:gd name="T28" fmla="*/ 605264827 w 288"/>
                <a:gd name="T29" fmla="*/ 612712935 h 288"/>
                <a:gd name="T30" fmla="*/ 605264827 w 288"/>
                <a:gd name="T31" fmla="*/ 612712935 h 288"/>
                <a:gd name="T32" fmla="*/ 605264827 w 288"/>
                <a:gd name="T33" fmla="*/ 489319409 h 288"/>
                <a:gd name="T34" fmla="*/ 376188460 w 288"/>
                <a:gd name="T35" fmla="*/ 255296449 h 288"/>
                <a:gd name="T36" fmla="*/ 153418264 w 288"/>
                <a:gd name="T37" fmla="*/ 219129330 h 288"/>
                <a:gd name="T38" fmla="*/ 88267546 w 288"/>
                <a:gd name="T39" fmla="*/ 153177869 h 288"/>
                <a:gd name="T40" fmla="*/ 153418264 w 288"/>
                <a:gd name="T41" fmla="*/ 87226408 h 288"/>
                <a:gd name="T42" fmla="*/ 218567532 w 288"/>
                <a:gd name="T43" fmla="*/ 153177869 h 288"/>
                <a:gd name="T44" fmla="*/ 153418264 w 288"/>
                <a:gd name="T45" fmla="*/ 219129330 h 2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sp>
        <p:nvSpPr>
          <p:cNvPr id="2" name="矩形 1">
            <a:extLst>
              <a:ext uri="{FF2B5EF4-FFF2-40B4-BE49-F238E27FC236}">
                <a16:creationId xmlns:a16="http://schemas.microsoft.com/office/drawing/2014/main" id="{5215984A-EDBC-4FF8-85F8-EE746B648A2C}"/>
              </a:ext>
            </a:extLst>
          </p:cNvPr>
          <p:cNvSpPr/>
          <p:nvPr/>
        </p:nvSpPr>
        <p:spPr>
          <a:xfrm>
            <a:off x="6480176" y="840629"/>
            <a:ext cx="5511800" cy="1754326"/>
          </a:xfrm>
          <a:prstGeom prst="rect">
            <a:avLst/>
          </a:prstGeom>
          <a:noFill/>
        </p:spPr>
        <p:txBody>
          <a:bodyPr wrap="square" lIns="91440" tIns="45720" rIns="91440" bIns="45720">
            <a:spAutoFit/>
          </a:bodyPr>
          <a:lstStyle/>
          <a:p>
            <a:pPr algn="ctr"/>
            <a:r>
              <a:rPr lang="zh-CN" altLang="en-US" sz="5400" b="1" dirty="0">
                <a:ln w="12700">
                  <a:solidFill>
                    <a:schemeClr val="accent5"/>
                  </a:solidFill>
                  <a:prstDash val="solid"/>
                </a:ln>
                <a:pattFill prst="ltDnDiag">
                  <a:fgClr>
                    <a:schemeClr val="accent5">
                      <a:lumMod val="60000"/>
                      <a:lumOff val="40000"/>
                    </a:schemeClr>
                  </a:fgClr>
                  <a:bgClr>
                    <a:schemeClr val="bg1"/>
                  </a:bgClr>
                </a:pattFill>
              </a:rPr>
              <a:t>中国矿业大学附属中学 </a:t>
            </a:r>
            <a:endParaRPr lang="zh-CN" alt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Tree>
    <p:extLst>
      <p:ext uri="{BB962C8B-B14F-4D97-AF65-F5344CB8AC3E}">
        <p14:creationId xmlns:p14="http://schemas.microsoft.com/office/powerpoint/2010/main" val="711064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Scale>
                                      <p:cBhvr>
                                        <p:cTn id="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6"/>
                                        </p:tgtEl>
                                        <p:attrNameLst>
                                          <p:attrName>ppt_x</p:attrName>
                                          <p:attrName>ppt_y</p:attrName>
                                        </p:attrNameLst>
                                      </p:cBhvr>
                                    </p:animMotion>
                                    <p:animEffect transition="in" filter="fade">
                                      <p:cBhvr>
                                        <p:cTn id="9" dur="1000"/>
                                        <p:tgtEl>
                                          <p:spTgt spid="1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Scale>
                                      <p:cBhvr>
                                        <p:cTn id="1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8"/>
                                        </p:tgtEl>
                                        <p:attrNameLst>
                                          <p:attrName>ppt_x</p:attrName>
                                          <p:attrName>ppt_y</p:attrName>
                                        </p:attrNameLst>
                                      </p:cBhvr>
                                    </p:animMotion>
                                    <p:animEffect transition="in" filter="fade">
                                      <p:cBhvr>
                                        <p:cTn id="14" dur="1000"/>
                                        <p:tgtEl>
                                          <p:spTgt spid="18"/>
                                        </p:tgtEl>
                                      </p:cBhvr>
                                    </p:animEffect>
                                  </p:childTnLst>
                                </p:cTn>
                              </p:par>
                              <p:par>
                                <p:cTn id="15" presetID="52"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Scale>
                                      <p:cBhvr>
                                        <p:cTn id="1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9"/>
                                        </p:tgtEl>
                                        <p:attrNameLst>
                                          <p:attrName>ppt_x</p:attrName>
                                          <p:attrName>ppt_y</p:attrName>
                                        </p:attrNameLst>
                                      </p:cBhvr>
                                    </p:animMotion>
                                    <p:animEffect transition="in" filter="fade">
                                      <p:cBhvr>
                                        <p:cTn id="19" dur="1000"/>
                                        <p:tgtEl>
                                          <p:spTgt spid="19"/>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Scale>
                                      <p:cBhvr>
                                        <p:cTn id="2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3"/>
                                        </p:tgtEl>
                                        <p:attrNameLst>
                                          <p:attrName>ppt_x</p:attrName>
                                          <p:attrName>ppt_y</p:attrName>
                                        </p:attrNameLst>
                                      </p:cBhvr>
                                    </p:animMotion>
                                    <p:animEffect transition="in" filter="fade">
                                      <p:cBhvr>
                                        <p:cTn id="24" dur="1000"/>
                                        <p:tgtEl>
                                          <p:spTgt spid="23"/>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Scale>
                                      <p:cBhvr>
                                        <p:cTn id="2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4"/>
                                        </p:tgtEl>
                                        <p:attrNameLst>
                                          <p:attrName>ppt_x</p:attrName>
                                          <p:attrName>ppt_y</p:attrName>
                                        </p:attrNameLst>
                                      </p:cBhvr>
                                    </p:animMotion>
                                    <p:animEffect transition="in" filter="fade">
                                      <p:cBhvr>
                                        <p:cTn id="29" dur="1000"/>
                                        <p:tgtEl>
                                          <p:spTgt spid="24"/>
                                        </p:tgtEl>
                                      </p:cBhvr>
                                    </p:animEffect>
                                  </p:childTnLst>
                                </p:cTn>
                              </p:par>
                              <p:par>
                                <p:cTn id="30" presetID="52"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Scale>
                                      <p:cBhvr>
                                        <p:cTn id="3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5"/>
                                        </p:tgtEl>
                                        <p:attrNameLst>
                                          <p:attrName>ppt_x</p:attrName>
                                          <p:attrName>ppt_y</p:attrName>
                                        </p:attrNameLst>
                                      </p:cBhvr>
                                    </p:animMotion>
                                    <p:animEffect transition="in" filter="fade">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4E9A4C-911B-4284-AF77-21590E2529D4}"/>
              </a:ext>
            </a:extLst>
          </p:cNvPr>
          <p:cNvSpPr>
            <a:spLocks noGrp="1"/>
          </p:cNvSpPr>
          <p:nvPr>
            <p:ph type="title"/>
          </p:nvPr>
        </p:nvSpPr>
        <p:spPr/>
        <p:txBody>
          <a:bodyPr/>
          <a:lstStyle/>
          <a:p>
            <a:r>
              <a:rPr lang="zh-CN" altLang="en-US" dirty="0"/>
              <a:t>一、疫苗知识在高中生中普及度很高</a:t>
            </a:r>
          </a:p>
        </p:txBody>
      </p:sp>
      <p:sp>
        <p:nvSpPr>
          <p:cNvPr id="3" name="内容占位符 2">
            <a:extLst>
              <a:ext uri="{FF2B5EF4-FFF2-40B4-BE49-F238E27FC236}">
                <a16:creationId xmlns:a16="http://schemas.microsoft.com/office/drawing/2014/main" id="{BC55978C-0D52-43BE-8DE4-EA3CAED4CB1B}"/>
              </a:ext>
            </a:extLst>
          </p:cNvPr>
          <p:cNvSpPr>
            <a:spLocks noGrp="1"/>
          </p:cNvSpPr>
          <p:nvPr>
            <p:ph idx="1"/>
          </p:nvPr>
        </p:nvSpPr>
        <p:spPr/>
        <p:txBody>
          <a:bodyPr>
            <a:normAutofit/>
          </a:bodyPr>
          <a:lstStyle/>
          <a:p>
            <a:r>
              <a:rPr lang="en-US" altLang="zh-CN" dirty="0"/>
              <a:t>1</a:t>
            </a:r>
            <a:r>
              <a:rPr lang="zh-CN" altLang="en-US" dirty="0"/>
              <a:t>、对于疫苗接种有着相当程度的了解</a:t>
            </a:r>
            <a:endParaRPr lang="en-US" altLang="zh-CN" dirty="0"/>
          </a:p>
          <a:p>
            <a:pPr lvl="1"/>
            <a:r>
              <a:rPr lang="zh-CN" altLang="en-US" dirty="0"/>
              <a:t>根据调查问卷第二题结果表明，</a:t>
            </a:r>
            <a:r>
              <a:rPr lang="en-US" altLang="zh-CN" dirty="0"/>
              <a:t>100%</a:t>
            </a:r>
            <a:r>
              <a:rPr lang="zh-CN" altLang="en-US" dirty="0"/>
              <a:t>的高中生认为接种疫苗是重要的，其中</a:t>
            </a:r>
            <a:r>
              <a:rPr lang="en-US" altLang="zh-CN" dirty="0"/>
              <a:t>69.23%</a:t>
            </a:r>
            <a:r>
              <a:rPr lang="zh-CN" altLang="en-US" dirty="0"/>
              <a:t>的学生认为特别重要。</a:t>
            </a:r>
          </a:p>
          <a:p>
            <a:pPr lvl="1"/>
            <a:r>
              <a:rPr lang="zh-CN" altLang="en-US" dirty="0"/>
              <a:t>调查问卷第三、四题结果表明超过一半（</a:t>
            </a:r>
            <a:r>
              <a:rPr lang="en-US" altLang="zh-CN" dirty="0"/>
              <a:t>51.92%</a:t>
            </a:r>
            <a:r>
              <a:rPr lang="zh-CN" altLang="en-US" dirty="0"/>
              <a:t>）的学生对于自己接种过哪些疫苗很清楚；</a:t>
            </a:r>
            <a:r>
              <a:rPr lang="en-US" altLang="zh-CN" dirty="0"/>
              <a:t>42.31%</a:t>
            </a:r>
            <a:r>
              <a:rPr lang="zh-CN" altLang="en-US" dirty="0"/>
              <a:t>的学生对于接种疫苗的主要功效和有效期是很清楚的；完全不清楚自己接种过哪些疫苗的学生是</a:t>
            </a:r>
            <a:r>
              <a:rPr lang="en-US" altLang="zh-CN" dirty="0"/>
              <a:t>0</a:t>
            </a:r>
            <a:r>
              <a:rPr lang="zh-CN" altLang="en-US" dirty="0"/>
              <a:t>个，不清楚接种疫苗的主要功效和有效期的也只占</a:t>
            </a:r>
            <a:r>
              <a:rPr lang="en-US" altLang="zh-CN" dirty="0"/>
              <a:t>1.92%</a:t>
            </a:r>
            <a:r>
              <a:rPr lang="zh-CN" altLang="en-US" dirty="0"/>
              <a:t>。这说明高中生们对于疫苗接种的知识很了解。</a:t>
            </a:r>
          </a:p>
        </p:txBody>
      </p:sp>
    </p:spTree>
    <p:extLst>
      <p:ext uri="{BB962C8B-B14F-4D97-AF65-F5344CB8AC3E}">
        <p14:creationId xmlns:p14="http://schemas.microsoft.com/office/powerpoint/2010/main" val="1561587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4E9A4C-911B-4284-AF77-21590E2529D4}"/>
              </a:ext>
            </a:extLst>
          </p:cNvPr>
          <p:cNvSpPr>
            <a:spLocks noGrp="1"/>
          </p:cNvSpPr>
          <p:nvPr>
            <p:ph type="title"/>
          </p:nvPr>
        </p:nvSpPr>
        <p:spPr/>
        <p:txBody>
          <a:bodyPr/>
          <a:lstStyle/>
          <a:p>
            <a:r>
              <a:rPr lang="zh-CN" altLang="en-US" dirty="0"/>
              <a:t>一、疫苗知识在高中生中普及度很高</a:t>
            </a:r>
          </a:p>
        </p:txBody>
      </p:sp>
      <p:sp>
        <p:nvSpPr>
          <p:cNvPr id="3" name="内容占位符 2">
            <a:extLst>
              <a:ext uri="{FF2B5EF4-FFF2-40B4-BE49-F238E27FC236}">
                <a16:creationId xmlns:a16="http://schemas.microsoft.com/office/drawing/2014/main" id="{BC55978C-0D52-43BE-8DE4-EA3CAED4CB1B}"/>
              </a:ext>
            </a:extLst>
          </p:cNvPr>
          <p:cNvSpPr>
            <a:spLocks noGrp="1"/>
          </p:cNvSpPr>
          <p:nvPr>
            <p:ph idx="1"/>
          </p:nvPr>
        </p:nvSpPr>
        <p:spPr/>
        <p:txBody>
          <a:bodyPr>
            <a:normAutofit/>
          </a:bodyPr>
          <a:lstStyle/>
          <a:p>
            <a:r>
              <a:rPr lang="en-US" altLang="zh-CN" dirty="0"/>
              <a:t>2</a:t>
            </a:r>
            <a:r>
              <a:rPr lang="zh-CN" altLang="en-US" dirty="0"/>
              <a:t>、对于疫苗接种的安全性很信任</a:t>
            </a:r>
          </a:p>
          <a:p>
            <a:pPr lvl="1"/>
            <a:r>
              <a:rPr lang="zh-CN" altLang="en-US" dirty="0"/>
              <a:t>根据调查问卷第五题的结果表明，有</a:t>
            </a:r>
            <a:r>
              <a:rPr lang="en-US" altLang="zh-CN" dirty="0"/>
              <a:t>63.46</a:t>
            </a:r>
            <a:r>
              <a:rPr lang="zh-CN" altLang="en-US" dirty="0"/>
              <a:t>的学生认为正规机构的疫苗是安全的，</a:t>
            </a:r>
            <a:r>
              <a:rPr lang="en-US" altLang="zh-CN" dirty="0"/>
              <a:t>100%</a:t>
            </a:r>
            <a:r>
              <a:rPr lang="zh-CN" altLang="en-US" dirty="0"/>
              <a:t>的学生认为疫苗是安全的；</a:t>
            </a:r>
          </a:p>
          <a:p>
            <a:pPr lvl="1"/>
            <a:r>
              <a:rPr lang="zh-CN" altLang="en-US" dirty="0"/>
              <a:t>调查问卷第六题的结果表明，有</a:t>
            </a:r>
            <a:r>
              <a:rPr lang="en-US" altLang="zh-CN" dirty="0"/>
              <a:t>92.31%</a:t>
            </a:r>
            <a:r>
              <a:rPr lang="zh-CN" altLang="en-US" dirty="0"/>
              <a:t>的学生在听闻一些疫苗事件之后仍然选择继续接种疫苗；</a:t>
            </a:r>
          </a:p>
          <a:p>
            <a:pPr lvl="1"/>
            <a:r>
              <a:rPr lang="zh-CN" altLang="en-US" dirty="0"/>
              <a:t>调查问卷第十题的结果表明，有</a:t>
            </a:r>
            <a:r>
              <a:rPr lang="en-US" altLang="zh-CN" dirty="0"/>
              <a:t>98.08%</a:t>
            </a:r>
            <a:r>
              <a:rPr lang="zh-CN" altLang="en-US" dirty="0"/>
              <a:t>的学生对于疫苗的安全性方面最为关心；有超过一半的学生对于疫苗的作用、有效期和接种前后注意事项是关心的；</a:t>
            </a:r>
          </a:p>
        </p:txBody>
      </p:sp>
    </p:spTree>
    <p:extLst>
      <p:ext uri="{BB962C8B-B14F-4D97-AF65-F5344CB8AC3E}">
        <p14:creationId xmlns:p14="http://schemas.microsoft.com/office/powerpoint/2010/main" val="426994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081065-A94B-44CA-843B-AB226877A83A}"/>
              </a:ext>
            </a:extLst>
          </p:cNvPr>
          <p:cNvSpPr>
            <a:spLocks noGrp="1"/>
          </p:cNvSpPr>
          <p:nvPr>
            <p:ph type="title"/>
          </p:nvPr>
        </p:nvSpPr>
        <p:spPr/>
        <p:txBody>
          <a:bodyPr/>
          <a:lstStyle/>
          <a:p>
            <a:r>
              <a:rPr lang="zh-CN" altLang="en-US" dirty="0"/>
              <a:t>二、对于疫苗知识的普及还存在一些问题和不足</a:t>
            </a:r>
          </a:p>
        </p:txBody>
      </p:sp>
      <p:sp>
        <p:nvSpPr>
          <p:cNvPr id="3" name="内容占位符 2">
            <a:extLst>
              <a:ext uri="{FF2B5EF4-FFF2-40B4-BE49-F238E27FC236}">
                <a16:creationId xmlns:a16="http://schemas.microsoft.com/office/drawing/2014/main" id="{8BD64EAD-20AB-457B-BA52-16BCF9D924E2}"/>
              </a:ext>
            </a:extLst>
          </p:cNvPr>
          <p:cNvSpPr>
            <a:spLocks noGrp="1"/>
          </p:cNvSpPr>
          <p:nvPr>
            <p:ph idx="1"/>
          </p:nvPr>
        </p:nvSpPr>
        <p:spPr/>
        <p:txBody>
          <a:bodyPr>
            <a:normAutofit/>
          </a:bodyPr>
          <a:lstStyle/>
          <a:p>
            <a:r>
              <a:rPr lang="en-US" altLang="zh-CN" dirty="0"/>
              <a:t>1</a:t>
            </a:r>
            <a:r>
              <a:rPr lang="zh-CN" altLang="en-US" dirty="0"/>
              <a:t>、对于疫苗知识的了解还存在一定的局限性</a:t>
            </a:r>
          </a:p>
          <a:p>
            <a:pPr lvl="1"/>
            <a:r>
              <a:rPr lang="zh-CN" altLang="en-US" dirty="0"/>
              <a:t>根据调查问卷第三题的结果表明，学生对于自身接种过哪些疫苗很清楚的只有</a:t>
            </a:r>
            <a:r>
              <a:rPr lang="en-US" altLang="zh-CN" dirty="0"/>
              <a:t>51.92%</a:t>
            </a:r>
            <a:r>
              <a:rPr lang="zh-CN" altLang="en-US" dirty="0"/>
              <a:t>，有</a:t>
            </a:r>
            <a:r>
              <a:rPr lang="en-US" altLang="zh-CN" dirty="0"/>
              <a:t>48.08%</a:t>
            </a:r>
            <a:r>
              <a:rPr lang="zh-CN" altLang="en-US" dirty="0"/>
              <a:t>的学生只有一些知道或不太清楚。</a:t>
            </a:r>
          </a:p>
          <a:p>
            <a:pPr lvl="1"/>
            <a:r>
              <a:rPr lang="zh-CN" altLang="en-US" dirty="0"/>
              <a:t>调查问卷第四题的结果表明，学生对于疫苗的主要功效和有效期很清楚只有</a:t>
            </a:r>
            <a:r>
              <a:rPr lang="en-US" altLang="zh-CN" dirty="0"/>
              <a:t>42.31%</a:t>
            </a:r>
            <a:r>
              <a:rPr lang="zh-CN" altLang="en-US" dirty="0"/>
              <a:t>，有超过一半的学生知道一些或不清楚。</a:t>
            </a:r>
          </a:p>
          <a:p>
            <a:endParaRPr lang="zh-CN" altLang="en-US" dirty="0"/>
          </a:p>
        </p:txBody>
      </p:sp>
    </p:spTree>
    <p:extLst>
      <p:ext uri="{BB962C8B-B14F-4D97-AF65-F5344CB8AC3E}">
        <p14:creationId xmlns:p14="http://schemas.microsoft.com/office/powerpoint/2010/main" val="397447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081065-A94B-44CA-843B-AB226877A83A}"/>
              </a:ext>
            </a:extLst>
          </p:cNvPr>
          <p:cNvSpPr>
            <a:spLocks noGrp="1"/>
          </p:cNvSpPr>
          <p:nvPr>
            <p:ph type="title"/>
          </p:nvPr>
        </p:nvSpPr>
        <p:spPr/>
        <p:txBody>
          <a:bodyPr/>
          <a:lstStyle/>
          <a:p>
            <a:r>
              <a:rPr lang="zh-CN" altLang="en-US" dirty="0"/>
              <a:t>二、对于疫苗知识的普及还存在一些问题和不足</a:t>
            </a:r>
          </a:p>
        </p:txBody>
      </p:sp>
      <p:sp>
        <p:nvSpPr>
          <p:cNvPr id="3" name="内容占位符 2">
            <a:extLst>
              <a:ext uri="{FF2B5EF4-FFF2-40B4-BE49-F238E27FC236}">
                <a16:creationId xmlns:a16="http://schemas.microsoft.com/office/drawing/2014/main" id="{8BD64EAD-20AB-457B-BA52-16BCF9D924E2}"/>
              </a:ext>
            </a:extLst>
          </p:cNvPr>
          <p:cNvSpPr>
            <a:spLocks noGrp="1"/>
          </p:cNvSpPr>
          <p:nvPr>
            <p:ph idx="1"/>
          </p:nvPr>
        </p:nvSpPr>
        <p:spPr/>
        <p:txBody>
          <a:bodyPr>
            <a:normAutofit/>
          </a:bodyPr>
          <a:lstStyle/>
          <a:p>
            <a:r>
              <a:rPr lang="en-US" altLang="zh-CN" dirty="0"/>
              <a:t>2</a:t>
            </a:r>
            <a:r>
              <a:rPr lang="zh-CN" altLang="en-US" dirty="0"/>
              <a:t>、对于疫苗知识获得的被动性</a:t>
            </a:r>
          </a:p>
          <a:p>
            <a:pPr lvl="1"/>
            <a:r>
              <a:rPr lang="zh-CN" altLang="en-US" dirty="0"/>
              <a:t>根据调查问卷第七题的结果表明，有</a:t>
            </a:r>
            <a:r>
              <a:rPr lang="en-US" altLang="zh-CN" dirty="0"/>
              <a:t>61.54%</a:t>
            </a:r>
            <a:r>
              <a:rPr lang="zh-CN" altLang="en-US" dirty="0"/>
              <a:t>的学生在打疫苗前会详细咨询医生，有</a:t>
            </a:r>
            <a:r>
              <a:rPr lang="en-US" altLang="zh-CN" dirty="0"/>
              <a:t>38.46%</a:t>
            </a:r>
            <a:r>
              <a:rPr lang="zh-CN" altLang="en-US" dirty="0"/>
              <a:t>的学生只是大概问一下或医生主动告知，甚至不咨询直接接种。</a:t>
            </a:r>
          </a:p>
          <a:p>
            <a:pPr lvl="1"/>
            <a:r>
              <a:rPr lang="zh-CN" altLang="en-US" dirty="0"/>
              <a:t>调查问卷第八题的结果表明，对于接种疫苗后的注意事项</a:t>
            </a:r>
            <a:r>
              <a:rPr lang="en-US" altLang="zh-CN" dirty="0"/>
              <a:t>34.62%</a:t>
            </a:r>
            <a:r>
              <a:rPr lang="zh-CN" altLang="en-US" dirty="0"/>
              <a:t>的学生是通过医生主动告知了解的，有</a:t>
            </a:r>
            <a:r>
              <a:rPr lang="en-US" altLang="zh-CN" dirty="0"/>
              <a:t>5.77%</a:t>
            </a:r>
            <a:r>
              <a:rPr lang="zh-CN" altLang="en-US" dirty="0"/>
              <a:t>的学生不知道注意事项。</a:t>
            </a:r>
          </a:p>
          <a:p>
            <a:endParaRPr lang="zh-CN" altLang="en-US" dirty="0"/>
          </a:p>
        </p:txBody>
      </p:sp>
    </p:spTree>
    <p:extLst>
      <p:ext uri="{BB962C8B-B14F-4D97-AF65-F5344CB8AC3E}">
        <p14:creationId xmlns:p14="http://schemas.microsoft.com/office/powerpoint/2010/main" val="2046887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081065-A94B-44CA-843B-AB226877A83A}"/>
              </a:ext>
            </a:extLst>
          </p:cNvPr>
          <p:cNvSpPr>
            <a:spLocks noGrp="1"/>
          </p:cNvSpPr>
          <p:nvPr>
            <p:ph type="title"/>
          </p:nvPr>
        </p:nvSpPr>
        <p:spPr/>
        <p:txBody>
          <a:bodyPr>
            <a:normAutofit fontScale="90000"/>
          </a:bodyPr>
          <a:lstStyle/>
          <a:p>
            <a:r>
              <a:rPr lang="zh-CN" altLang="en-US" dirty="0"/>
              <a:t>三、通过对调查结果的分析，我们得到的一些反思和建议</a:t>
            </a:r>
          </a:p>
        </p:txBody>
      </p:sp>
      <p:sp>
        <p:nvSpPr>
          <p:cNvPr id="3" name="内容占位符 2">
            <a:extLst>
              <a:ext uri="{FF2B5EF4-FFF2-40B4-BE49-F238E27FC236}">
                <a16:creationId xmlns:a16="http://schemas.microsoft.com/office/drawing/2014/main" id="{8BD64EAD-20AB-457B-BA52-16BCF9D924E2}"/>
              </a:ext>
            </a:extLst>
          </p:cNvPr>
          <p:cNvSpPr>
            <a:spLocks noGrp="1"/>
          </p:cNvSpPr>
          <p:nvPr>
            <p:ph idx="1"/>
          </p:nvPr>
        </p:nvSpPr>
        <p:spPr/>
        <p:txBody>
          <a:bodyPr>
            <a:normAutofit/>
          </a:bodyPr>
          <a:lstStyle/>
          <a:p>
            <a:r>
              <a:rPr lang="en-US" altLang="zh-CN" dirty="0"/>
              <a:t>1</a:t>
            </a:r>
            <a:r>
              <a:rPr lang="zh-CN" altLang="en-US" dirty="0"/>
              <a:t>、加大疫苗接种的宣传力度</a:t>
            </a:r>
          </a:p>
          <a:p>
            <a:pPr lvl="1"/>
            <a:r>
              <a:rPr lang="zh-CN" altLang="en-US" dirty="0"/>
              <a:t>首先学生可以通过学校和网络的宣传教育提高对于疫苗知识的了解，其次家长是二类疫苗费用的主要承担者，通过医院宣传栏、接种门诊及互联网、电视等宣传手段加大对家长的健康教育指导，弥补家长对疫苗相关知识的不足，从而促进疫苗接种率的提高。</a:t>
            </a:r>
          </a:p>
          <a:p>
            <a:endParaRPr lang="zh-CN" altLang="en-US" dirty="0"/>
          </a:p>
        </p:txBody>
      </p:sp>
    </p:spTree>
    <p:extLst>
      <p:ext uri="{BB962C8B-B14F-4D97-AF65-F5344CB8AC3E}">
        <p14:creationId xmlns:p14="http://schemas.microsoft.com/office/powerpoint/2010/main" val="1290808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081065-A94B-44CA-843B-AB226877A83A}"/>
              </a:ext>
            </a:extLst>
          </p:cNvPr>
          <p:cNvSpPr>
            <a:spLocks noGrp="1"/>
          </p:cNvSpPr>
          <p:nvPr>
            <p:ph type="title"/>
          </p:nvPr>
        </p:nvSpPr>
        <p:spPr/>
        <p:txBody>
          <a:bodyPr>
            <a:normAutofit fontScale="90000"/>
          </a:bodyPr>
          <a:lstStyle/>
          <a:p>
            <a:r>
              <a:rPr lang="zh-CN" altLang="en-US" dirty="0"/>
              <a:t>三、通过对调查结果的分析，我们得到的一些反思和建议</a:t>
            </a:r>
          </a:p>
        </p:txBody>
      </p:sp>
      <p:sp>
        <p:nvSpPr>
          <p:cNvPr id="3" name="内容占位符 2">
            <a:extLst>
              <a:ext uri="{FF2B5EF4-FFF2-40B4-BE49-F238E27FC236}">
                <a16:creationId xmlns:a16="http://schemas.microsoft.com/office/drawing/2014/main" id="{8BD64EAD-20AB-457B-BA52-16BCF9D924E2}"/>
              </a:ext>
            </a:extLst>
          </p:cNvPr>
          <p:cNvSpPr>
            <a:spLocks noGrp="1"/>
          </p:cNvSpPr>
          <p:nvPr>
            <p:ph idx="1"/>
          </p:nvPr>
        </p:nvSpPr>
        <p:spPr/>
        <p:txBody>
          <a:bodyPr>
            <a:normAutofit/>
          </a:bodyPr>
          <a:lstStyle/>
          <a:p>
            <a:r>
              <a:rPr lang="en-US" altLang="zh-CN" dirty="0"/>
              <a:t>2</a:t>
            </a:r>
            <a:r>
              <a:rPr lang="zh-CN" altLang="en-US" dirty="0"/>
              <a:t>、国家应加强对疫苗管理的监督执法力度</a:t>
            </a:r>
          </a:p>
          <a:p>
            <a:pPr lvl="1"/>
            <a:r>
              <a:rPr lang="zh-CN" altLang="en-US" dirty="0"/>
              <a:t>对疫苗的生产、经营、使用环节进行有效的管理和监控。加强疫苗生产供应源头的监督管理，严格法定的疫苗供应渠道，从源头上提高疫苗的安全性，从而提高公众对于疫苗接种的信任度。</a:t>
            </a:r>
          </a:p>
          <a:p>
            <a:endParaRPr lang="zh-CN" altLang="en-US" dirty="0"/>
          </a:p>
        </p:txBody>
      </p:sp>
    </p:spTree>
    <p:extLst>
      <p:ext uri="{BB962C8B-B14F-4D97-AF65-F5344CB8AC3E}">
        <p14:creationId xmlns:p14="http://schemas.microsoft.com/office/powerpoint/2010/main" val="2638882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081065-A94B-44CA-843B-AB226877A83A}"/>
              </a:ext>
            </a:extLst>
          </p:cNvPr>
          <p:cNvSpPr>
            <a:spLocks noGrp="1"/>
          </p:cNvSpPr>
          <p:nvPr>
            <p:ph type="title"/>
          </p:nvPr>
        </p:nvSpPr>
        <p:spPr/>
        <p:txBody>
          <a:bodyPr>
            <a:normAutofit/>
          </a:bodyPr>
          <a:lstStyle/>
          <a:p>
            <a:r>
              <a:rPr lang="zh-CN" altLang="en-US" dirty="0"/>
              <a:t>四、参考文献</a:t>
            </a:r>
          </a:p>
        </p:txBody>
      </p:sp>
      <p:sp>
        <p:nvSpPr>
          <p:cNvPr id="3" name="内容占位符 2">
            <a:extLst>
              <a:ext uri="{FF2B5EF4-FFF2-40B4-BE49-F238E27FC236}">
                <a16:creationId xmlns:a16="http://schemas.microsoft.com/office/drawing/2014/main" id="{8BD64EAD-20AB-457B-BA52-16BCF9D924E2}"/>
              </a:ext>
            </a:extLst>
          </p:cNvPr>
          <p:cNvSpPr>
            <a:spLocks noGrp="1"/>
          </p:cNvSpPr>
          <p:nvPr>
            <p:ph idx="1"/>
          </p:nvPr>
        </p:nvSpPr>
        <p:spPr/>
        <p:txBody>
          <a:bodyPr>
            <a:normAutofit lnSpcReduction="10000"/>
          </a:bodyPr>
          <a:lstStyle/>
          <a:p>
            <a:r>
              <a:rPr lang="en-US" altLang="zh-CN" dirty="0"/>
              <a:t>[1]	</a:t>
            </a:r>
            <a:r>
              <a:rPr lang="zh-CN" altLang="en-US" dirty="0"/>
              <a:t>王文畅</a:t>
            </a:r>
            <a:r>
              <a:rPr lang="en-US" altLang="zh-CN" dirty="0"/>
              <a:t>, </a:t>
            </a:r>
            <a:r>
              <a:rPr lang="zh-CN" altLang="en-US" dirty="0"/>
              <a:t>王华庆</a:t>
            </a:r>
            <a:r>
              <a:rPr lang="en-US" altLang="zh-CN" dirty="0"/>
              <a:t>. </a:t>
            </a:r>
            <a:r>
              <a:rPr lang="zh-CN" altLang="en-US" dirty="0"/>
              <a:t>中国非免疫规划疫苗接种现状和影响因素浅析</a:t>
            </a:r>
            <a:r>
              <a:rPr lang="en-US" altLang="zh-CN" dirty="0"/>
              <a:t>[J]. </a:t>
            </a:r>
            <a:r>
              <a:rPr lang="zh-CN" altLang="en-US" dirty="0"/>
              <a:t>中国疫苗和免疫</a:t>
            </a:r>
            <a:r>
              <a:rPr lang="en-US" altLang="zh-CN" dirty="0"/>
              <a:t>, 2020, v.26(01):99-103.</a:t>
            </a:r>
          </a:p>
          <a:p>
            <a:r>
              <a:rPr lang="en-US" altLang="zh-CN" dirty="0"/>
              <a:t>[2]	</a:t>
            </a:r>
            <a:r>
              <a:rPr lang="zh-CN" altLang="en-US" dirty="0"/>
              <a:t>臧胜楠</a:t>
            </a:r>
            <a:r>
              <a:rPr lang="en-US" altLang="zh-CN" dirty="0"/>
              <a:t>,</a:t>
            </a:r>
            <a:r>
              <a:rPr lang="zh-CN" altLang="en-US" dirty="0"/>
              <a:t>李爱师</a:t>
            </a:r>
            <a:r>
              <a:rPr lang="en-US" altLang="zh-CN" dirty="0"/>
              <a:t>. </a:t>
            </a:r>
            <a:r>
              <a:rPr lang="zh-CN" altLang="en-US" dirty="0"/>
              <a:t>我国规划疫苗接种现状和影响因素浅析</a:t>
            </a:r>
            <a:r>
              <a:rPr lang="en-US" altLang="zh-CN" dirty="0"/>
              <a:t>[J]. </a:t>
            </a:r>
            <a:r>
              <a:rPr lang="zh-CN" altLang="en-US" dirty="0"/>
              <a:t>解放军预防医学杂志</a:t>
            </a:r>
            <a:r>
              <a:rPr lang="en-US" altLang="zh-CN" dirty="0"/>
              <a:t>, 2020, v.38;No.231(06):25-26.</a:t>
            </a:r>
          </a:p>
          <a:p>
            <a:r>
              <a:rPr lang="en-US" altLang="zh-CN" dirty="0"/>
              <a:t>[3]	</a:t>
            </a:r>
            <a:r>
              <a:rPr lang="zh-CN" altLang="en-US" dirty="0"/>
              <a:t>曹雪涛</a:t>
            </a:r>
            <a:r>
              <a:rPr lang="en-US" altLang="zh-CN" dirty="0"/>
              <a:t>;. </a:t>
            </a:r>
            <a:r>
              <a:rPr lang="zh-CN" altLang="en-US" dirty="0"/>
              <a:t>疫苗守护生命 序</a:t>
            </a:r>
            <a:r>
              <a:rPr lang="en-US" altLang="zh-CN" dirty="0"/>
              <a:t>[C]// </a:t>
            </a:r>
            <a:r>
              <a:rPr lang="zh-CN" altLang="en-US" dirty="0"/>
              <a:t>科技民生报告丛书</a:t>
            </a:r>
            <a:r>
              <a:rPr lang="en-US" altLang="zh-CN" dirty="0"/>
              <a:t>——</a:t>
            </a:r>
            <a:r>
              <a:rPr lang="zh-CN" altLang="en-US" dirty="0"/>
              <a:t>疫苗守护生命</a:t>
            </a:r>
            <a:r>
              <a:rPr lang="en-US" altLang="zh-CN" dirty="0"/>
              <a:t>. 2018.</a:t>
            </a:r>
          </a:p>
          <a:p>
            <a:r>
              <a:rPr lang="en-US" altLang="zh-CN" dirty="0"/>
              <a:t>[4]	</a:t>
            </a:r>
            <a:r>
              <a:rPr lang="zh-CN" altLang="en-US" dirty="0"/>
              <a:t>任骞</a:t>
            </a:r>
            <a:r>
              <a:rPr lang="en-US" altLang="zh-CN" dirty="0"/>
              <a:t>. </a:t>
            </a:r>
            <a:r>
              <a:rPr lang="zh-CN" altLang="en-US" dirty="0"/>
              <a:t>接种疫苗</a:t>
            </a:r>
            <a:r>
              <a:rPr lang="en-US" altLang="zh-CN" dirty="0"/>
              <a:t>,</a:t>
            </a:r>
            <a:r>
              <a:rPr lang="zh-CN" altLang="en-US" dirty="0"/>
              <a:t>我为人人</a:t>
            </a:r>
            <a:r>
              <a:rPr lang="en-US" altLang="zh-CN" dirty="0"/>
              <a:t>,</a:t>
            </a:r>
            <a:r>
              <a:rPr lang="zh-CN" altLang="en-US" dirty="0"/>
              <a:t>人人为我</a:t>
            </a:r>
            <a:r>
              <a:rPr lang="en-US" altLang="zh-CN" dirty="0"/>
              <a:t>[J]. </a:t>
            </a:r>
            <a:r>
              <a:rPr lang="zh-CN" altLang="en-US" dirty="0"/>
              <a:t>健康之家</a:t>
            </a:r>
            <a:r>
              <a:rPr lang="en-US" altLang="zh-CN" dirty="0"/>
              <a:t>, 2019(12):34-47.</a:t>
            </a:r>
          </a:p>
          <a:p>
            <a:endParaRPr lang="zh-CN" altLang="en-US" dirty="0"/>
          </a:p>
        </p:txBody>
      </p:sp>
    </p:spTree>
    <p:extLst>
      <p:ext uri="{BB962C8B-B14F-4D97-AF65-F5344CB8AC3E}">
        <p14:creationId xmlns:p14="http://schemas.microsoft.com/office/powerpoint/2010/main" val="2991241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8" name="直接连接符 57"/>
          <p:cNvCxnSpPr>
            <a:cxnSpLocks/>
          </p:cNvCxnSpPr>
          <p:nvPr/>
        </p:nvCxnSpPr>
        <p:spPr bwMode="auto">
          <a:xfrm>
            <a:off x="3009900" y="1717675"/>
            <a:ext cx="66675" cy="3927475"/>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a:off x="3076575" y="5645150"/>
            <a:ext cx="6191250"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cxnSpLocks/>
          </p:cNvCxnSpPr>
          <p:nvPr/>
        </p:nvCxnSpPr>
        <p:spPr bwMode="auto">
          <a:xfrm>
            <a:off x="9201150" y="1717675"/>
            <a:ext cx="66675" cy="3927475"/>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bwMode="auto">
          <a:xfrm>
            <a:off x="3009900" y="1717675"/>
            <a:ext cx="47783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8723313" y="1717675"/>
            <a:ext cx="477837"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文本框 15"/>
          <p:cNvSpPr txBox="1">
            <a:spLocks noChangeArrowheads="1"/>
          </p:cNvSpPr>
          <p:nvPr/>
        </p:nvSpPr>
        <p:spPr bwMode="auto">
          <a:xfrm>
            <a:off x="4166394" y="736263"/>
            <a:ext cx="385921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400" b="1" dirty="0">
                <a:solidFill>
                  <a:srgbClr val="224982"/>
                </a:solidFill>
                <a:latin typeface="Arial" panose="020B0604020202020204" pitchFamily="34" charset="0"/>
                <a:ea typeface="黑体" panose="02010609060101010101" pitchFamily="49" charset="-122"/>
              </a:rPr>
              <a:t>结题报告 </a:t>
            </a:r>
            <a:r>
              <a:rPr lang="en-US" altLang="zh-CN" sz="4400" b="1" dirty="0">
                <a:solidFill>
                  <a:srgbClr val="224982"/>
                </a:solidFill>
                <a:latin typeface="Arial" panose="020B0604020202020204" pitchFamily="34" charset="0"/>
                <a:ea typeface="黑体" panose="02010609060101010101" pitchFamily="49" charset="-122"/>
              </a:rPr>
              <a:t>content</a:t>
            </a:r>
            <a:endParaRPr lang="zh-CN" altLang="en-US" sz="4400" b="1" dirty="0">
              <a:solidFill>
                <a:srgbClr val="224982"/>
              </a:solidFill>
              <a:latin typeface="Arial" panose="020B0604020202020204" pitchFamily="34" charset="0"/>
              <a:ea typeface="黑体" panose="02010609060101010101" pitchFamily="49" charset="-122"/>
            </a:endParaRPr>
          </a:p>
        </p:txBody>
      </p:sp>
      <p:sp>
        <p:nvSpPr>
          <p:cNvPr id="64" name="矩形 63"/>
          <p:cNvSpPr/>
          <p:nvPr/>
        </p:nvSpPr>
        <p:spPr bwMode="auto">
          <a:xfrm>
            <a:off x="4405313" y="235585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01</a:t>
            </a:r>
            <a:endParaRPr lang="zh-CN" altLang="en-US" sz="2800" b="1" dirty="0">
              <a:solidFill>
                <a:srgbClr val="FFFFFF"/>
              </a:solidFill>
              <a:ea typeface="微软雅黑" panose="020B0503020204020204" pitchFamily="34" charset="-122"/>
            </a:endParaRPr>
          </a:p>
        </p:txBody>
      </p:sp>
      <p:sp>
        <p:nvSpPr>
          <p:cNvPr id="65" name="矩形 2"/>
          <p:cNvSpPr>
            <a:spLocks noChangeArrowheads="1"/>
          </p:cNvSpPr>
          <p:nvPr/>
        </p:nvSpPr>
        <p:spPr bwMode="auto">
          <a:xfrm>
            <a:off x="5653088" y="2384425"/>
            <a:ext cx="4360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研究过程概述</a:t>
            </a:r>
          </a:p>
        </p:txBody>
      </p:sp>
      <p:sp>
        <p:nvSpPr>
          <p:cNvPr id="66" name="矩形 65"/>
          <p:cNvSpPr/>
          <p:nvPr/>
        </p:nvSpPr>
        <p:spPr bwMode="auto">
          <a:xfrm>
            <a:off x="4405313" y="302260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02</a:t>
            </a:r>
            <a:endParaRPr lang="zh-CN" altLang="en-US" sz="2800" b="1" dirty="0">
              <a:solidFill>
                <a:srgbClr val="FFFFFF"/>
              </a:solidFill>
              <a:ea typeface="微软雅黑" panose="020B0503020204020204" pitchFamily="34" charset="-122"/>
            </a:endParaRPr>
          </a:p>
        </p:txBody>
      </p:sp>
      <p:sp>
        <p:nvSpPr>
          <p:cNvPr id="67" name="矩形 28"/>
          <p:cNvSpPr>
            <a:spLocks noChangeArrowheads="1"/>
          </p:cNvSpPr>
          <p:nvPr/>
        </p:nvSpPr>
        <p:spPr bwMode="auto">
          <a:xfrm>
            <a:off x="5653088" y="299720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主要研究成果</a:t>
            </a:r>
          </a:p>
        </p:txBody>
      </p:sp>
      <p:sp>
        <p:nvSpPr>
          <p:cNvPr id="68" name="矩形 67"/>
          <p:cNvSpPr/>
          <p:nvPr/>
        </p:nvSpPr>
        <p:spPr bwMode="auto">
          <a:xfrm>
            <a:off x="4405313" y="3690938"/>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03</a:t>
            </a:r>
            <a:endParaRPr lang="zh-CN" altLang="en-US" sz="2800" b="1" dirty="0">
              <a:solidFill>
                <a:srgbClr val="FFFFFF"/>
              </a:solidFill>
              <a:ea typeface="微软雅黑" panose="020B0503020204020204" pitchFamily="34" charset="-122"/>
            </a:endParaRPr>
          </a:p>
        </p:txBody>
      </p:sp>
      <p:sp>
        <p:nvSpPr>
          <p:cNvPr id="69" name="矩形 26"/>
          <p:cNvSpPr>
            <a:spLocks noChangeArrowheads="1"/>
          </p:cNvSpPr>
          <p:nvPr/>
        </p:nvSpPr>
        <p:spPr bwMode="auto">
          <a:xfrm>
            <a:off x="5653088" y="3667125"/>
            <a:ext cx="4122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组员实际负责工作</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70" name="矩形 69"/>
          <p:cNvSpPr/>
          <p:nvPr/>
        </p:nvSpPr>
        <p:spPr bwMode="auto">
          <a:xfrm>
            <a:off x="4405313" y="4359275"/>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04</a:t>
            </a:r>
            <a:endParaRPr lang="zh-CN" altLang="en-US" sz="2800" b="1" dirty="0">
              <a:solidFill>
                <a:srgbClr val="FFFFFF"/>
              </a:solidFill>
              <a:ea typeface="微软雅黑" panose="020B0503020204020204" pitchFamily="34" charset="-122"/>
            </a:endParaRPr>
          </a:p>
        </p:txBody>
      </p:sp>
      <p:sp>
        <p:nvSpPr>
          <p:cNvPr id="71" name="矩形 32"/>
          <p:cNvSpPr>
            <a:spLocks noChangeArrowheads="1"/>
          </p:cNvSpPr>
          <p:nvPr/>
        </p:nvSpPr>
        <p:spPr bwMode="auto">
          <a:xfrm>
            <a:off x="5653088" y="4333875"/>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研究过程反思</a:t>
            </a:r>
          </a:p>
        </p:txBody>
      </p:sp>
      <p:sp>
        <p:nvSpPr>
          <p:cNvPr id="72" name="矩形 71"/>
          <p:cNvSpPr/>
          <p:nvPr/>
        </p:nvSpPr>
        <p:spPr bwMode="auto">
          <a:xfrm>
            <a:off x="4397375" y="5019675"/>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05</a:t>
            </a:r>
            <a:endParaRPr lang="zh-CN" altLang="en-US" sz="2800" b="1" dirty="0">
              <a:solidFill>
                <a:srgbClr val="FFFFFF"/>
              </a:solidFill>
              <a:ea typeface="微软雅黑" panose="020B0503020204020204" pitchFamily="34" charset="-122"/>
            </a:endParaRPr>
          </a:p>
        </p:txBody>
      </p:sp>
      <p:sp>
        <p:nvSpPr>
          <p:cNvPr id="73" name="矩形 32"/>
          <p:cNvSpPr>
            <a:spLocks noChangeArrowheads="1"/>
          </p:cNvSpPr>
          <p:nvPr/>
        </p:nvSpPr>
        <p:spPr bwMode="auto">
          <a:xfrm>
            <a:off x="5653088" y="5000625"/>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指导教师意见</a:t>
            </a:r>
          </a:p>
        </p:txBody>
      </p:sp>
    </p:spTree>
    <p:extLst>
      <p:ext uri="{BB962C8B-B14F-4D97-AF65-F5344CB8AC3E}">
        <p14:creationId xmlns:p14="http://schemas.microsoft.com/office/powerpoint/2010/main" val="4114163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 dur="1000" fill="hold"/>
                                        <p:tgtEl>
                                          <p:spTgt spid="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8"/>
                                        </p:tgtEl>
                                      </p:cBhvr>
                                    </p:animEffect>
                                  </p:childTnLst>
                                </p:cTn>
                              </p:par>
                              <p:par>
                                <p:cTn id="15" presetID="25"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20" dur="1000" fill="hold"/>
                                        <p:tgtEl>
                                          <p:spTgt spid="5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9"/>
                                        </p:tgtEl>
                                      </p:cBhvr>
                                    </p:animEffect>
                                  </p:childTnLst>
                                </p:cTn>
                              </p:par>
                              <p:par>
                                <p:cTn id="25" presetID="25"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30" dur="1000" fill="hold"/>
                                        <p:tgtEl>
                                          <p:spTgt spid="6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0"/>
                                        </p:tgtEl>
                                      </p:cBhvr>
                                    </p:animEffect>
                                  </p:childTnLst>
                                </p:cTn>
                              </p:par>
                              <p:par>
                                <p:cTn id="35" presetID="25"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40" dur="1000" fill="hold"/>
                                        <p:tgtEl>
                                          <p:spTgt spid="6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1"/>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3"/>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70" dur="1000" fill="hold"/>
                                        <p:tgtEl>
                                          <p:spTgt spid="64"/>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80" dur="1000" fill="hold"/>
                                        <p:tgtEl>
                                          <p:spTgt spid="6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5"/>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90" dur="1000" fill="hold"/>
                                        <p:tgtEl>
                                          <p:spTgt spid="66"/>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66"/>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100" dur="1000" fill="hold"/>
                                        <p:tgtEl>
                                          <p:spTgt spid="67"/>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7"/>
                                        </p:tgtEl>
                                      </p:cBhvr>
                                    </p:animEffect>
                                  </p:childTnLst>
                                </p:cTn>
                              </p:par>
                              <p:par>
                                <p:cTn id="105" presetID="25"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10" dur="1000" fill="hold"/>
                                        <p:tgtEl>
                                          <p:spTgt spid="68"/>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68"/>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120" dur="1000" fill="hold"/>
                                        <p:tgtEl>
                                          <p:spTgt spid="69"/>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69"/>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130" dur="1000" fill="hold"/>
                                        <p:tgtEl>
                                          <p:spTgt spid="70"/>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70"/>
                                        </p:tgtEl>
                                      </p:cBhvr>
                                    </p:animEffect>
                                  </p:childTnLst>
                                </p:cTn>
                              </p:par>
                              <p:par>
                                <p:cTn id="135" presetID="25"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 calcmode="lin" valueType="num">
                                      <p:cBhvr>
                                        <p:cTn id="137" dur="500" decel="50000" fill="hold">
                                          <p:stCondLst>
                                            <p:cond delay="0"/>
                                          </p:stCondLst>
                                        </p:cTn>
                                        <p:tgtEl>
                                          <p:spTgt spid="71"/>
                                        </p:tgtEl>
                                        <p:attrNameLst>
                                          <p:attrName>style.rotation</p:attrName>
                                        </p:attrNameLst>
                                      </p:cBhvr>
                                      <p:tavLst>
                                        <p:tav tm="0">
                                          <p:val>
                                            <p:fltVal val="-90"/>
                                          </p:val>
                                        </p:tav>
                                        <p:tav tm="100000">
                                          <p:val>
                                            <p:fltVal val="0"/>
                                          </p:val>
                                        </p:tav>
                                      </p:tavLst>
                                    </p:anim>
                                    <p:anim calcmode="lin" valueType="num">
                                      <p:cBhvr>
                                        <p:cTn id="138" dur="500" decel="50000" fill="hold">
                                          <p:stCondLst>
                                            <p:cond delay="0"/>
                                          </p:stCondLst>
                                        </p:cTn>
                                        <p:tgtEl>
                                          <p:spTgt spid="71"/>
                                        </p:tgtEl>
                                        <p:attrNameLst>
                                          <p:attrName>ppt_w</p:attrName>
                                        </p:attrNameLst>
                                      </p:cBhvr>
                                      <p:tavLst>
                                        <p:tav tm="0">
                                          <p:val>
                                            <p:strVal val="#ppt_w"/>
                                          </p:val>
                                        </p:tav>
                                        <p:tav tm="100000">
                                          <p:val>
                                            <p:strVal val="#ppt_w*.05"/>
                                          </p:val>
                                        </p:tav>
                                      </p:tavLst>
                                    </p:anim>
                                    <p:anim calcmode="lin" valueType="num">
                                      <p:cBhvr>
                                        <p:cTn id="139" dur="500" accel="50000" fill="hold">
                                          <p:stCondLst>
                                            <p:cond delay="500"/>
                                          </p:stCondLst>
                                        </p:cTn>
                                        <p:tgtEl>
                                          <p:spTgt spid="71"/>
                                        </p:tgtEl>
                                        <p:attrNameLst>
                                          <p:attrName>ppt_w</p:attrName>
                                        </p:attrNameLst>
                                      </p:cBhvr>
                                      <p:tavLst>
                                        <p:tav tm="0">
                                          <p:val>
                                            <p:strVal val="#ppt_w*.05"/>
                                          </p:val>
                                        </p:tav>
                                        <p:tav tm="100000">
                                          <p:val>
                                            <p:strVal val="#ppt_w"/>
                                          </p:val>
                                        </p:tav>
                                      </p:tavLst>
                                    </p:anim>
                                    <p:anim calcmode="lin" valueType="num">
                                      <p:cBhvr>
                                        <p:cTn id="140" dur="1000" fill="hold"/>
                                        <p:tgtEl>
                                          <p:spTgt spid="71"/>
                                        </p:tgtEl>
                                        <p:attrNameLst>
                                          <p:attrName>ppt_h</p:attrName>
                                        </p:attrNameLst>
                                      </p:cBhvr>
                                      <p:tavLst>
                                        <p:tav tm="0">
                                          <p:val>
                                            <p:strVal val="#ppt_h"/>
                                          </p:val>
                                        </p:tav>
                                        <p:tav tm="100000">
                                          <p:val>
                                            <p:strVal val="#ppt_h"/>
                                          </p:val>
                                        </p:tav>
                                      </p:tavLst>
                                    </p:anim>
                                    <p:anim calcmode="lin" valueType="num">
                                      <p:cBhvr>
                                        <p:cTn id="141" dur="500" decel="50000" fill="hold">
                                          <p:stCondLst>
                                            <p:cond delay="0"/>
                                          </p:stCondLst>
                                        </p:cTn>
                                        <p:tgtEl>
                                          <p:spTgt spid="71"/>
                                        </p:tgtEl>
                                        <p:attrNameLst>
                                          <p:attrName>ppt_x</p:attrName>
                                        </p:attrNameLst>
                                      </p:cBhvr>
                                      <p:tavLst>
                                        <p:tav tm="0">
                                          <p:val>
                                            <p:strVal val="#ppt_x+.4"/>
                                          </p:val>
                                        </p:tav>
                                        <p:tav tm="100000">
                                          <p:val>
                                            <p:strVal val="#ppt_x"/>
                                          </p:val>
                                        </p:tav>
                                      </p:tavLst>
                                    </p:anim>
                                    <p:anim calcmode="lin" valueType="num">
                                      <p:cBhvr>
                                        <p:cTn id="142" dur="500" decel="50000" fill="hold">
                                          <p:stCondLst>
                                            <p:cond delay="0"/>
                                          </p:stCondLst>
                                        </p:cTn>
                                        <p:tgtEl>
                                          <p:spTgt spid="71"/>
                                        </p:tgtEl>
                                        <p:attrNameLst>
                                          <p:attrName>ppt_y</p:attrName>
                                        </p:attrNameLst>
                                      </p:cBhvr>
                                      <p:tavLst>
                                        <p:tav tm="0">
                                          <p:val>
                                            <p:strVal val="#ppt_y-.2"/>
                                          </p:val>
                                        </p:tav>
                                        <p:tav tm="100000">
                                          <p:val>
                                            <p:strVal val="#ppt_y+.1"/>
                                          </p:val>
                                        </p:tav>
                                      </p:tavLst>
                                    </p:anim>
                                    <p:anim calcmode="lin" valueType="num">
                                      <p:cBhvr>
                                        <p:cTn id="143" dur="500" accel="50000" fill="hold">
                                          <p:stCondLst>
                                            <p:cond delay="500"/>
                                          </p:stCondLst>
                                        </p:cTn>
                                        <p:tgtEl>
                                          <p:spTgt spid="71"/>
                                        </p:tgtEl>
                                        <p:attrNameLst>
                                          <p:attrName>ppt_y</p:attrName>
                                        </p:attrNameLst>
                                      </p:cBhvr>
                                      <p:tavLst>
                                        <p:tav tm="0">
                                          <p:val>
                                            <p:strVal val="#ppt_y+.1"/>
                                          </p:val>
                                        </p:tav>
                                        <p:tav tm="100000">
                                          <p:val>
                                            <p:strVal val="#ppt_y"/>
                                          </p:val>
                                        </p:tav>
                                      </p:tavLst>
                                    </p:anim>
                                    <p:animEffect transition="in" filter="fade">
                                      <p:cBhvr>
                                        <p:cTn id="144" dur="1000" decel="50000">
                                          <p:stCondLst>
                                            <p:cond delay="0"/>
                                          </p:stCondLst>
                                        </p:cTn>
                                        <p:tgtEl>
                                          <p:spTgt spid="71"/>
                                        </p:tgtEl>
                                      </p:cBhvr>
                                    </p:animEffect>
                                  </p:childTnLst>
                                </p:cTn>
                              </p:par>
                              <p:par>
                                <p:cTn id="145" presetID="25"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 calcmode="lin" valueType="num">
                                      <p:cBhvr>
                                        <p:cTn id="147" dur="500" decel="50000" fill="hold">
                                          <p:stCondLst>
                                            <p:cond delay="0"/>
                                          </p:stCondLst>
                                        </p:cTn>
                                        <p:tgtEl>
                                          <p:spTgt spid="72"/>
                                        </p:tgtEl>
                                        <p:attrNameLst>
                                          <p:attrName>style.rotation</p:attrName>
                                        </p:attrNameLst>
                                      </p:cBhvr>
                                      <p:tavLst>
                                        <p:tav tm="0">
                                          <p:val>
                                            <p:fltVal val="-90"/>
                                          </p:val>
                                        </p:tav>
                                        <p:tav tm="100000">
                                          <p:val>
                                            <p:fltVal val="0"/>
                                          </p:val>
                                        </p:tav>
                                      </p:tavLst>
                                    </p:anim>
                                    <p:anim calcmode="lin" valueType="num">
                                      <p:cBhvr>
                                        <p:cTn id="148" dur="500" decel="50000" fill="hold">
                                          <p:stCondLst>
                                            <p:cond delay="0"/>
                                          </p:stCondLst>
                                        </p:cTn>
                                        <p:tgtEl>
                                          <p:spTgt spid="72"/>
                                        </p:tgtEl>
                                        <p:attrNameLst>
                                          <p:attrName>ppt_w</p:attrName>
                                        </p:attrNameLst>
                                      </p:cBhvr>
                                      <p:tavLst>
                                        <p:tav tm="0">
                                          <p:val>
                                            <p:strVal val="#ppt_w"/>
                                          </p:val>
                                        </p:tav>
                                        <p:tav tm="100000">
                                          <p:val>
                                            <p:strVal val="#ppt_w*.05"/>
                                          </p:val>
                                        </p:tav>
                                      </p:tavLst>
                                    </p:anim>
                                    <p:anim calcmode="lin" valueType="num">
                                      <p:cBhvr>
                                        <p:cTn id="149" dur="500" accel="50000" fill="hold">
                                          <p:stCondLst>
                                            <p:cond delay="500"/>
                                          </p:stCondLst>
                                        </p:cTn>
                                        <p:tgtEl>
                                          <p:spTgt spid="72"/>
                                        </p:tgtEl>
                                        <p:attrNameLst>
                                          <p:attrName>ppt_w</p:attrName>
                                        </p:attrNameLst>
                                      </p:cBhvr>
                                      <p:tavLst>
                                        <p:tav tm="0">
                                          <p:val>
                                            <p:strVal val="#ppt_w*.05"/>
                                          </p:val>
                                        </p:tav>
                                        <p:tav tm="100000">
                                          <p:val>
                                            <p:strVal val="#ppt_w"/>
                                          </p:val>
                                        </p:tav>
                                      </p:tavLst>
                                    </p:anim>
                                    <p:anim calcmode="lin" valueType="num">
                                      <p:cBhvr>
                                        <p:cTn id="150" dur="1000" fill="hold"/>
                                        <p:tgtEl>
                                          <p:spTgt spid="72"/>
                                        </p:tgtEl>
                                        <p:attrNameLst>
                                          <p:attrName>ppt_h</p:attrName>
                                        </p:attrNameLst>
                                      </p:cBhvr>
                                      <p:tavLst>
                                        <p:tav tm="0">
                                          <p:val>
                                            <p:strVal val="#ppt_h"/>
                                          </p:val>
                                        </p:tav>
                                        <p:tav tm="100000">
                                          <p:val>
                                            <p:strVal val="#ppt_h"/>
                                          </p:val>
                                        </p:tav>
                                      </p:tavLst>
                                    </p:anim>
                                    <p:anim calcmode="lin" valueType="num">
                                      <p:cBhvr>
                                        <p:cTn id="151" dur="500" decel="50000" fill="hold">
                                          <p:stCondLst>
                                            <p:cond delay="0"/>
                                          </p:stCondLst>
                                        </p:cTn>
                                        <p:tgtEl>
                                          <p:spTgt spid="72"/>
                                        </p:tgtEl>
                                        <p:attrNameLst>
                                          <p:attrName>ppt_x</p:attrName>
                                        </p:attrNameLst>
                                      </p:cBhvr>
                                      <p:tavLst>
                                        <p:tav tm="0">
                                          <p:val>
                                            <p:strVal val="#ppt_x+.4"/>
                                          </p:val>
                                        </p:tav>
                                        <p:tav tm="100000">
                                          <p:val>
                                            <p:strVal val="#ppt_x"/>
                                          </p:val>
                                        </p:tav>
                                      </p:tavLst>
                                    </p:anim>
                                    <p:anim calcmode="lin" valueType="num">
                                      <p:cBhvr>
                                        <p:cTn id="152" dur="500" decel="50000" fill="hold">
                                          <p:stCondLst>
                                            <p:cond delay="0"/>
                                          </p:stCondLst>
                                        </p:cTn>
                                        <p:tgtEl>
                                          <p:spTgt spid="72"/>
                                        </p:tgtEl>
                                        <p:attrNameLst>
                                          <p:attrName>ppt_y</p:attrName>
                                        </p:attrNameLst>
                                      </p:cBhvr>
                                      <p:tavLst>
                                        <p:tav tm="0">
                                          <p:val>
                                            <p:strVal val="#ppt_y-.2"/>
                                          </p:val>
                                        </p:tav>
                                        <p:tav tm="100000">
                                          <p:val>
                                            <p:strVal val="#ppt_y+.1"/>
                                          </p:val>
                                        </p:tav>
                                      </p:tavLst>
                                    </p:anim>
                                    <p:anim calcmode="lin" valueType="num">
                                      <p:cBhvr>
                                        <p:cTn id="153" dur="500" accel="50000" fill="hold">
                                          <p:stCondLst>
                                            <p:cond delay="500"/>
                                          </p:stCondLst>
                                        </p:cTn>
                                        <p:tgtEl>
                                          <p:spTgt spid="72"/>
                                        </p:tgtEl>
                                        <p:attrNameLst>
                                          <p:attrName>ppt_y</p:attrName>
                                        </p:attrNameLst>
                                      </p:cBhvr>
                                      <p:tavLst>
                                        <p:tav tm="0">
                                          <p:val>
                                            <p:strVal val="#ppt_y+.1"/>
                                          </p:val>
                                        </p:tav>
                                        <p:tav tm="100000">
                                          <p:val>
                                            <p:strVal val="#ppt_y"/>
                                          </p:val>
                                        </p:tav>
                                      </p:tavLst>
                                    </p:anim>
                                    <p:animEffect transition="in" filter="fade">
                                      <p:cBhvr>
                                        <p:cTn id="154" dur="1000" decel="50000">
                                          <p:stCondLst>
                                            <p:cond delay="0"/>
                                          </p:stCondLst>
                                        </p:cTn>
                                        <p:tgtEl>
                                          <p:spTgt spid="72"/>
                                        </p:tgtEl>
                                      </p:cBhvr>
                                    </p:animEffect>
                                  </p:childTnLst>
                                </p:cTn>
                              </p:par>
                              <p:par>
                                <p:cTn id="155" presetID="25" presetClass="entr" presetSubtype="0" fill="hold" grpId="0" nodeType="withEffect">
                                  <p:stCondLst>
                                    <p:cond delay="0"/>
                                  </p:stCondLst>
                                  <p:childTnLst>
                                    <p:set>
                                      <p:cBhvr>
                                        <p:cTn id="156" dur="1" fill="hold">
                                          <p:stCondLst>
                                            <p:cond delay="0"/>
                                          </p:stCondLst>
                                        </p:cTn>
                                        <p:tgtEl>
                                          <p:spTgt spid="73"/>
                                        </p:tgtEl>
                                        <p:attrNameLst>
                                          <p:attrName>style.visibility</p:attrName>
                                        </p:attrNameLst>
                                      </p:cBhvr>
                                      <p:to>
                                        <p:strVal val="visible"/>
                                      </p:to>
                                    </p:set>
                                    <p:anim calcmode="lin" valueType="num">
                                      <p:cBhvr>
                                        <p:cTn id="157"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158"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159"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160" dur="1000" fill="hold"/>
                                        <p:tgtEl>
                                          <p:spTgt spid="73"/>
                                        </p:tgtEl>
                                        <p:attrNameLst>
                                          <p:attrName>ppt_h</p:attrName>
                                        </p:attrNameLst>
                                      </p:cBhvr>
                                      <p:tavLst>
                                        <p:tav tm="0">
                                          <p:val>
                                            <p:strVal val="#ppt_h"/>
                                          </p:val>
                                        </p:tav>
                                        <p:tav tm="100000">
                                          <p:val>
                                            <p:strVal val="#ppt_h"/>
                                          </p:val>
                                        </p:tav>
                                      </p:tavLst>
                                    </p:anim>
                                    <p:anim calcmode="lin" valueType="num">
                                      <p:cBhvr>
                                        <p:cTn id="161"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162"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163"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164"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P spid="68" grpId="0" animBg="1"/>
      <p:bldP spid="69" grpId="0"/>
      <p:bldP spid="70" grpId="0" animBg="1"/>
      <p:bldP spid="71" grpId="0"/>
      <p:bldP spid="72" grpId="0" animBg="1"/>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58B05-DBF5-4A4C-8CC2-EA1F07990492}"/>
              </a:ext>
            </a:extLst>
          </p:cNvPr>
          <p:cNvSpPr>
            <a:spLocks noGrp="1"/>
          </p:cNvSpPr>
          <p:nvPr>
            <p:ph type="title"/>
          </p:nvPr>
        </p:nvSpPr>
        <p:spPr/>
        <p:txBody>
          <a:bodyPr>
            <a:normAutofit/>
          </a:bodyPr>
          <a:lstStyle/>
          <a:p>
            <a:r>
              <a:rPr lang="en-US" altLang="zh-CN" dirty="0"/>
              <a:t>01  </a:t>
            </a:r>
            <a:r>
              <a:rPr lang="zh-CN" altLang="en-US" dirty="0"/>
              <a:t>研究过程概述</a:t>
            </a:r>
          </a:p>
        </p:txBody>
      </p:sp>
      <p:sp>
        <p:nvSpPr>
          <p:cNvPr id="3" name="内容占位符 2">
            <a:extLst>
              <a:ext uri="{FF2B5EF4-FFF2-40B4-BE49-F238E27FC236}">
                <a16:creationId xmlns:a16="http://schemas.microsoft.com/office/drawing/2014/main" id="{B484F476-CC6D-4801-82A4-EA5DE835AABD}"/>
              </a:ext>
            </a:extLst>
          </p:cNvPr>
          <p:cNvSpPr>
            <a:spLocks noGrp="1"/>
          </p:cNvSpPr>
          <p:nvPr>
            <p:ph idx="1"/>
          </p:nvPr>
        </p:nvSpPr>
        <p:spPr/>
        <p:txBody>
          <a:bodyPr/>
          <a:lstStyle/>
          <a:p>
            <a:r>
              <a:rPr lang="zh-CN" altLang="en-US" dirty="0"/>
              <a:t>查找资料：通过互联网上网查找，翻阅书报，咨询任课老师，收集资料。</a:t>
            </a:r>
          </a:p>
          <a:p>
            <a:r>
              <a:rPr lang="zh-CN" altLang="en-US" dirty="0"/>
              <a:t>访谈徐州市云龙区新华医院新冠疫苗接种点三位接种者与两位接种医生。</a:t>
            </a:r>
          </a:p>
          <a:p>
            <a:r>
              <a:rPr lang="zh-CN" altLang="en-US" dirty="0"/>
              <a:t>网上发布问卷：对高二（</a:t>
            </a:r>
            <a:r>
              <a:rPr lang="en-US" altLang="zh-CN" dirty="0"/>
              <a:t>1</a:t>
            </a:r>
            <a:r>
              <a:rPr lang="zh-CN" altLang="en-US" dirty="0"/>
              <a:t>）班全体学生进行问卷调查。</a:t>
            </a:r>
          </a:p>
          <a:p>
            <a:r>
              <a:rPr lang="zh-CN" altLang="en-US" dirty="0"/>
              <a:t>总结整理：整理资料，分析数据内容，撰写调研报告。</a:t>
            </a:r>
          </a:p>
          <a:p>
            <a:endParaRPr lang="zh-CN" altLang="en-US" dirty="0"/>
          </a:p>
        </p:txBody>
      </p:sp>
    </p:spTree>
    <p:extLst>
      <p:ext uri="{BB962C8B-B14F-4D97-AF65-F5344CB8AC3E}">
        <p14:creationId xmlns:p14="http://schemas.microsoft.com/office/powerpoint/2010/main" val="3544388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58B05-DBF5-4A4C-8CC2-EA1F07990492}"/>
              </a:ext>
            </a:extLst>
          </p:cNvPr>
          <p:cNvSpPr>
            <a:spLocks noGrp="1"/>
          </p:cNvSpPr>
          <p:nvPr>
            <p:ph type="title"/>
          </p:nvPr>
        </p:nvSpPr>
        <p:spPr/>
        <p:txBody>
          <a:bodyPr>
            <a:normAutofit/>
          </a:bodyPr>
          <a:lstStyle/>
          <a:p>
            <a:r>
              <a:rPr lang="en-US" altLang="zh-CN" dirty="0"/>
              <a:t>02  </a:t>
            </a:r>
            <a:r>
              <a:rPr lang="zh-CN" altLang="en-US" dirty="0"/>
              <a:t>主要研究成果</a:t>
            </a:r>
          </a:p>
        </p:txBody>
      </p:sp>
      <p:sp>
        <p:nvSpPr>
          <p:cNvPr id="3" name="内容占位符 2">
            <a:extLst>
              <a:ext uri="{FF2B5EF4-FFF2-40B4-BE49-F238E27FC236}">
                <a16:creationId xmlns:a16="http://schemas.microsoft.com/office/drawing/2014/main" id="{B484F476-CC6D-4801-82A4-EA5DE835AABD}"/>
              </a:ext>
            </a:extLst>
          </p:cNvPr>
          <p:cNvSpPr>
            <a:spLocks noGrp="1"/>
          </p:cNvSpPr>
          <p:nvPr>
            <p:ph idx="1"/>
          </p:nvPr>
        </p:nvSpPr>
        <p:spPr/>
        <p:txBody>
          <a:bodyPr/>
          <a:lstStyle/>
          <a:p>
            <a:r>
              <a:rPr lang="zh-CN" altLang="en-US" dirty="0"/>
              <a:t>我们通过此次疫苗知识普及情况的调查，并对得到的相关数据进行分析，对当下高中生疫苗方面的知识普及情况有了认识，提高了学生对于疫苗接种重要性的认知，进一步普及了学生对疫苗相关知识的了解。</a:t>
            </a:r>
          </a:p>
        </p:txBody>
      </p:sp>
    </p:spTree>
    <p:extLst>
      <p:ext uri="{BB962C8B-B14F-4D97-AF65-F5344CB8AC3E}">
        <p14:creationId xmlns:p14="http://schemas.microsoft.com/office/powerpoint/2010/main" val="233282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28798" t="35681" r="39070" b="35112"/>
          <a:stretch/>
        </p:blipFill>
        <p:spPr>
          <a:xfrm>
            <a:off x="1530950" y="1966615"/>
            <a:ext cx="2639121" cy="1734278"/>
          </a:xfrm>
          <a:prstGeom prst="roundRect">
            <a:avLst>
              <a:gd name="adj" fmla="val 9668"/>
            </a:avLst>
          </a:prstGeom>
          <a:effectLst/>
          <a:scene3d>
            <a:camera prst="orthographicFront"/>
            <a:lightRig rig="threePt" dir="t"/>
          </a:scene3d>
          <a:sp3d prstMaterial="softEdge"/>
        </p:spPr>
      </p:pic>
      <p:pic>
        <p:nvPicPr>
          <p:cNvPr id="22" name="图片 21"/>
          <p:cNvPicPr>
            <a:picLocks noChangeAspect="1"/>
          </p:cNvPicPr>
          <p:nvPr/>
        </p:nvPicPr>
        <p:blipFill rotWithShape="1">
          <a:blip r:embed="rId4" cstate="print">
            <a:extLst>
              <a:ext uri="{28A0092B-C50C-407E-A947-70E740481C1C}">
                <a14:useLocalDpi xmlns:a14="http://schemas.microsoft.com/office/drawing/2010/main" val="0"/>
              </a:ext>
            </a:extLst>
          </a:blip>
          <a:srcRect l="64842" t="35132" r="3026" b="35661"/>
          <a:stretch/>
        </p:blipFill>
        <p:spPr>
          <a:xfrm>
            <a:off x="4776440" y="1966614"/>
            <a:ext cx="2639121" cy="1734278"/>
          </a:xfrm>
          <a:prstGeom prst="roundRect">
            <a:avLst>
              <a:gd name="adj" fmla="val 9668"/>
            </a:avLst>
          </a:prstGeom>
          <a:effectLst/>
          <a:scene3d>
            <a:camera prst="orthographicFront"/>
            <a:lightRig rig="threePt" dir="t"/>
          </a:scene3d>
          <a:sp3d prstMaterial="softEdge"/>
        </p:spPr>
      </p:pic>
      <p:pic>
        <p:nvPicPr>
          <p:cNvPr id="23" name="图片 22"/>
          <p:cNvPicPr>
            <a:picLocks noChangeAspect="1"/>
          </p:cNvPicPr>
          <p:nvPr/>
        </p:nvPicPr>
        <p:blipFill rotWithShape="1">
          <a:blip r:embed="rId3" cstate="print">
            <a:extLst>
              <a:ext uri="{28A0092B-C50C-407E-A947-70E740481C1C}">
                <a14:useLocalDpi xmlns:a14="http://schemas.microsoft.com/office/drawing/2010/main" val="0"/>
              </a:ext>
            </a:extLst>
          </a:blip>
          <a:srcRect l="1955" t="67726" r="65913" b="3067"/>
          <a:stretch/>
        </p:blipFill>
        <p:spPr>
          <a:xfrm>
            <a:off x="8021930" y="1966615"/>
            <a:ext cx="2639121" cy="1734278"/>
          </a:xfrm>
          <a:prstGeom prst="roundRect">
            <a:avLst>
              <a:gd name="adj" fmla="val 7514"/>
            </a:avLst>
          </a:prstGeom>
          <a:effectLst/>
          <a:scene3d>
            <a:camera prst="orthographicFront"/>
            <a:lightRig rig="threePt" dir="t"/>
          </a:scene3d>
          <a:sp3d prstMaterial="softEdge"/>
        </p:spPr>
      </p:pic>
      <p:grpSp>
        <p:nvGrpSpPr>
          <p:cNvPr id="24" name="组合 23"/>
          <p:cNvGrpSpPr/>
          <p:nvPr/>
        </p:nvGrpSpPr>
        <p:grpSpPr>
          <a:xfrm>
            <a:off x="2462760" y="4316298"/>
            <a:ext cx="604724" cy="619860"/>
            <a:chOff x="2462760" y="4047589"/>
            <a:chExt cx="604724" cy="619860"/>
          </a:xfrm>
        </p:grpSpPr>
        <p:grpSp>
          <p:nvGrpSpPr>
            <p:cNvPr id="25" name="Group 30"/>
            <p:cNvGrpSpPr/>
            <p:nvPr/>
          </p:nvGrpSpPr>
          <p:grpSpPr>
            <a:xfrm rot="18970732">
              <a:off x="2462760" y="4047589"/>
              <a:ext cx="604724" cy="619860"/>
              <a:chOff x="2230996" y="2123275"/>
              <a:chExt cx="1883855" cy="1931012"/>
            </a:xfrm>
          </p:grpSpPr>
          <p:sp>
            <p:nvSpPr>
              <p:cNvPr id="35"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panose="020B0503020204020204" pitchFamily="34" charset="-122"/>
                  <a:cs typeface="+mn-cs"/>
                </a:endParaRPr>
              </a:p>
            </p:txBody>
          </p:sp>
          <p:sp>
            <p:nvSpPr>
              <p:cNvPr id="36"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26" name="Group 20"/>
            <p:cNvGrpSpPr/>
            <p:nvPr/>
          </p:nvGrpSpPr>
          <p:grpSpPr>
            <a:xfrm>
              <a:off x="2619741" y="4207604"/>
              <a:ext cx="285018" cy="290643"/>
              <a:chOff x="7160655" y="2178006"/>
              <a:chExt cx="379359" cy="386846"/>
            </a:xfrm>
            <a:solidFill>
              <a:schemeClr val="bg1"/>
            </a:solidFill>
          </p:grpSpPr>
          <p:sp>
            <p:nvSpPr>
              <p:cNvPr id="27"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37" name="组合 36"/>
          <p:cNvGrpSpPr/>
          <p:nvPr/>
        </p:nvGrpSpPr>
        <p:grpSpPr>
          <a:xfrm>
            <a:off x="5786351" y="4316298"/>
            <a:ext cx="604724" cy="619860"/>
            <a:chOff x="5786351" y="4047589"/>
            <a:chExt cx="604724" cy="619860"/>
          </a:xfrm>
        </p:grpSpPr>
        <p:grpSp>
          <p:nvGrpSpPr>
            <p:cNvPr id="38" name="Group 30"/>
            <p:cNvGrpSpPr/>
            <p:nvPr/>
          </p:nvGrpSpPr>
          <p:grpSpPr>
            <a:xfrm rot="18970732">
              <a:off x="5786351" y="4047589"/>
              <a:ext cx="604724" cy="619860"/>
              <a:chOff x="2230996" y="2123275"/>
              <a:chExt cx="1883855" cy="1931012"/>
            </a:xfrm>
          </p:grpSpPr>
          <p:sp>
            <p:nvSpPr>
              <p:cNvPr id="43"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panose="020B0503020204020204" pitchFamily="34" charset="-122"/>
                  <a:cs typeface="+mn-cs"/>
                </a:endParaRPr>
              </a:p>
            </p:txBody>
          </p:sp>
          <p:sp>
            <p:nvSpPr>
              <p:cNvPr id="45"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39" name="Group 31"/>
            <p:cNvGrpSpPr/>
            <p:nvPr/>
          </p:nvGrpSpPr>
          <p:grpSpPr>
            <a:xfrm>
              <a:off x="5960012" y="4264283"/>
              <a:ext cx="284677" cy="177285"/>
              <a:chOff x="2942785" y="3296116"/>
              <a:chExt cx="416796" cy="259561"/>
            </a:xfrm>
            <a:solidFill>
              <a:schemeClr val="bg1"/>
            </a:solidFill>
          </p:grpSpPr>
          <p:sp>
            <p:nvSpPr>
              <p:cNvPr id="40"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2"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46" name="组合 45"/>
          <p:cNvGrpSpPr/>
          <p:nvPr/>
        </p:nvGrpSpPr>
        <p:grpSpPr>
          <a:xfrm>
            <a:off x="9035666" y="4316298"/>
            <a:ext cx="604724" cy="619860"/>
            <a:chOff x="9035666" y="4047589"/>
            <a:chExt cx="604724" cy="619860"/>
          </a:xfrm>
        </p:grpSpPr>
        <p:grpSp>
          <p:nvGrpSpPr>
            <p:cNvPr id="47" name="Group 30"/>
            <p:cNvGrpSpPr/>
            <p:nvPr/>
          </p:nvGrpSpPr>
          <p:grpSpPr>
            <a:xfrm rot="18970732">
              <a:off x="9035666" y="4047589"/>
              <a:ext cx="604724" cy="619860"/>
              <a:chOff x="2230996" y="2123275"/>
              <a:chExt cx="1883855" cy="1931012"/>
            </a:xfrm>
          </p:grpSpPr>
          <p:sp>
            <p:nvSpPr>
              <p:cNvPr id="60"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a:ea typeface="微软雅黑" panose="020B0503020204020204" pitchFamily="34" charset="-122"/>
                  <a:cs typeface="+mn-cs"/>
                </a:endParaRPr>
              </a:p>
            </p:txBody>
          </p:sp>
          <p:sp>
            <p:nvSpPr>
              <p:cNvPr id="61" name="椭圆 80"/>
              <p:cNvSpPr/>
              <p:nvPr/>
            </p:nvSpPr>
            <p:spPr bwMode="auto">
              <a:xfrm rot="21529268">
                <a:off x="2454989" y="2391060"/>
                <a:ext cx="1392630" cy="1395452"/>
              </a:xfrm>
              <a:prstGeom prst="roundRect">
                <a:avLst/>
              </a:prstGeom>
              <a:solidFill>
                <a:srgbClr val="6CAE43"/>
              </a:solidFill>
              <a:ln w="9525" cap="flat" cmpd="sng" algn="ctr">
                <a:solidFill>
                  <a:srgbClr val="6CAE43"/>
                </a:soli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48" name="Group 23"/>
            <p:cNvGrpSpPr/>
            <p:nvPr/>
          </p:nvGrpSpPr>
          <p:grpSpPr>
            <a:xfrm>
              <a:off x="9228931" y="4230883"/>
              <a:ext cx="265925" cy="231832"/>
              <a:chOff x="7540014" y="4306907"/>
              <a:chExt cx="389342" cy="339426"/>
            </a:xfrm>
            <a:solidFill>
              <a:schemeClr val="bg1"/>
            </a:solidFill>
          </p:grpSpPr>
          <p:sp>
            <p:nvSpPr>
              <p:cNvPr id="4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63" name="文本框 68"/>
          <p:cNvSpPr txBox="1"/>
          <p:nvPr/>
        </p:nvSpPr>
        <p:spPr>
          <a:xfrm>
            <a:off x="1366371" y="5348147"/>
            <a:ext cx="2905197" cy="584775"/>
          </a:xfrm>
          <a:prstGeom prst="rect">
            <a:avLst/>
          </a:prstGeom>
          <a:noFill/>
        </p:spPr>
        <p:txBody>
          <a:bodyPr wrap="square" rtlCol="0">
            <a:spAutoFit/>
          </a:bodyPr>
          <a:lstStyle/>
          <a:p>
            <a:pPr lvl="0" algn="ctr"/>
            <a:r>
              <a:rPr lang="zh-CN" altLang="en-US" sz="3200" dirty="0">
                <a:solidFill>
                  <a:prstClr val="black">
                    <a:lumMod val="65000"/>
                    <a:lumOff val="35000"/>
                  </a:prstClr>
                </a:solidFill>
                <a:latin typeface="时尚中黑简体" panose="01010104010101010101" pitchFamily="2" charset="-122"/>
                <a:ea typeface="时尚中黑简体" panose="01010104010101010101" pitchFamily="2" charset="-122"/>
              </a:rPr>
              <a:t>开题报告</a:t>
            </a:r>
            <a:endParaRPr kumimoji="0" lang="zh-CN" altLang="en-US" sz="320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endParaRPr>
          </a:p>
        </p:txBody>
      </p:sp>
      <p:sp>
        <p:nvSpPr>
          <p:cNvPr id="66" name="文本框 71"/>
          <p:cNvSpPr txBox="1"/>
          <p:nvPr/>
        </p:nvSpPr>
        <p:spPr>
          <a:xfrm>
            <a:off x="4792090" y="5348146"/>
            <a:ext cx="2905197" cy="584775"/>
          </a:xfrm>
          <a:prstGeom prst="rect">
            <a:avLst/>
          </a:prstGeom>
          <a:noFill/>
        </p:spPr>
        <p:txBody>
          <a:bodyPr wrap="square" rtlCol="0">
            <a:spAutoFit/>
          </a:bodyPr>
          <a:lstStyle/>
          <a:p>
            <a:pPr lvl="0" algn="ctr"/>
            <a:r>
              <a:rPr lang="zh-CN" altLang="en-US" sz="3200" dirty="0">
                <a:solidFill>
                  <a:prstClr val="black">
                    <a:lumMod val="65000"/>
                    <a:lumOff val="35000"/>
                  </a:prstClr>
                </a:solidFill>
                <a:latin typeface="时尚中黑简体" panose="01010104010101010101" pitchFamily="2" charset="-122"/>
                <a:ea typeface="时尚中黑简体" panose="01010104010101010101" pitchFamily="2" charset="-122"/>
              </a:rPr>
              <a:t>调查报告</a:t>
            </a:r>
            <a:endParaRPr kumimoji="0" lang="zh-CN" altLang="en-US" sz="320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endParaRPr>
          </a:p>
        </p:txBody>
      </p:sp>
      <p:sp>
        <p:nvSpPr>
          <p:cNvPr id="69" name="文本框 74"/>
          <p:cNvSpPr txBox="1"/>
          <p:nvPr/>
        </p:nvSpPr>
        <p:spPr>
          <a:xfrm>
            <a:off x="7920434" y="5348147"/>
            <a:ext cx="3228869" cy="584775"/>
          </a:xfrm>
          <a:prstGeom prst="rect">
            <a:avLst/>
          </a:prstGeom>
          <a:noFill/>
        </p:spPr>
        <p:txBody>
          <a:bodyPr wrap="square" rtlCol="0">
            <a:spAutoFit/>
          </a:bodyPr>
          <a:lstStyle/>
          <a:p>
            <a:pPr lvl="0" algn="ctr"/>
            <a:r>
              <a:rPr lang="zh-CN" altLang="en-US" sz="3200" dirty="0">
                <a:solidFill>
                  <a:prstClr val="black">
                    <a:lumMod val="65000"/>
                    <a:lumOff val="35000"/>
                  </a:prstClr>
                </a:solidFill>
                <a:latin typeface="时尚中黑简体" panose="01010104010101010101" pitchFamily="2" charset="-122"/>
                <a:ea typeface="时尚中黑简体" panose="01010104010101010101" pitchFamily="2" charset="-122"/>
              </a:rPr>
              <a:t>结题报告</a:t>
            </a:r>
            <a:endParaRPr kumimoji="0" lang="zh-CN" altLang="en-US" sz="3200" b="0" i="0" u="none" strike="noStrike" kern="1200" cap="none" spc="0" normalizeH="0" baseline="0" noProof="0" dirty="0">
              <a:ln>
                <a:noFill/>
              </a:ln>
              <a:solidFill>
                <a:prstClr val="black">
                  <a:lumMod val="65000"/>
                  <a:lumOff val="35000"/>
                </a:prstClr>
              </a:solidFill>
              <a:effectLst/>
              <a:uLnTx/>
              <a:uFillTx/>
              <a:latin typeface="时尚中黑简体" panose="01010104010101010101" pitchFamily="2" charset="-122"/>
              <a:ea typeface="时尚中黑简体" panose="01010104010101010101" pitchFamily="2" charset="-122"/>
              <a:cs typeface="+mn-cs"/>
            </a:endParaRPr>
          </a:p>
        </p:txBody>
      </p:sp>
      <p:sp>
        <p:nvSpPr>
          <p:cNvPr id="71" name="矩形 70"/>
          <p:cNvSpPr/>
          <p:nvPr/>
        </p:nvSpPr>
        <p:spPr>
          <a:xfrm>
            <a:off x="0" y="508000"/>
            <a:ext cx="182563" cy="508000"/>
          </a:xfrm>
          <a:prstGeom prst="rect">
            <a:avLst/>
          </a:prstGeom>
          <a:solidFill>
            <a:srgbClr val="6CAE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72" name="文本框 4"/>
          <p:cNvSpPr txBox="1">
            <a:spLocks noChangeArrowheads="1"/>
          </p:cNvSpPr>
          <p:nvPr/>
        </p:nvSpPr>
        <p:spPr bwMode="auto">
          <a:xfrm>
            <a:off x="295275" y="561975"/>
            <a:ext cx="2681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zh-CN" altLang="en-US" sz="3600" b="1" dirty="0">
                <a:solidFill>
                  <a:prstClr val="black"/>
                </a:solidFill>
                <a:latin typeface="微软雅黑" panose="020B0503020204020204" pitchFamily="34" charset="-122"/>
                <a:ea typeface="微软雅黑" panose="020B0503020204020204" pitchFamily="34" charset="-122"/>
              </a:rPr>
              <a:t>汇报内容</a:t>
            </a:r>
            <a:endPar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898492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anim calcmode="lin" valueType="num">
                                      <p:cBhvr>
                                        <p:cTn id="20" dur="500" fill="hold"/>
                                        <p:tgtEl>
                                          <p:spTgt spid="23"/>
                                        </p:tgtEl>
                                        <p:attrNameLst>
                                          <p:attrName>ppt_x</p:attrName>
                                        </p:attrNameLst>
                                      </p:cBhvr>
                                      <p:tavLst>
                                        <p:tav tm="0">
                                          <p:val>
                                            <p:strVal val="#ppt_x"/>
                                          </p:val>
                                        </p:tav>
                                        <p:tav tm="100000">
                                          <p:val>
                                            <p:strVal val="#ppt_x"/>
                                          </p:val>
                                        </p:tav>
                                      </p:tavLst>
                                    </p:anim>
                                    <p:anim calcmode="lin" valueType="num">
                                      <p:cBhvr>
                                        <p:cTn id="21" dur="5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500" fill="hold"/>
                                        <p:tgtEl>
                                          <p:spTgt spid="46"/>
                                        </p:tgtEl>
                                        <p:attrNameLst>
                                          <p:attrName>ppt_w</p:attrName>
                                        </p:attrNameLst>
                                      </p:cBhvr>
                                      <p:tavLst>
                                        <p:tav tm="0">
                                          <p:val>
                                            <p:fltVal val="0"/>
                                          </p:val>
                                        </p:tav>
                                        <p:tav tm="100000">
                                          <p:val>
                                            <p:strVal val="#ppt_w"/>
                                          </p:val>
                                        </p:tav>
                                      </p:tavLst>
                                    </p:anim>
                                    <p:anim calcmode="lin" valueType="num">
                                      <p:cBhvr>
                                        <p:cTn id="38" dur="500" fill="hold"/>
                                        <p:tgtEl>
                                          <p:spTgt spid="46"/>
                                        </p:tgtEl>
                                        <p:attrNameLst>
                                          <p:attrName>ppt_h</p:attrName>
                                        </p:attrNameLst>
                                      </p:cBhvr>
                                      <p:tavLst>
                                        <p:tav tm="0">
                                          <p:val>
                                            <p:fltVal val="0"/>
                                          </p:val>
                                        </p:tav>
                                        <p:tav tm="100000">
                                          <p:val>
                                            <p:strVal val="#ppt_h"/>
                                          </p:val>
                                        </p:tav>
                                      </p:tavLst>
                                    </p:anim>
                                    <p:animEffect transition="in" filter="fade">
                                      <p:cBhvr>
                                        <p:cTn id="3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58B05-DBF5-4A4C-8CC2-EA1F07990492}"/>
              </a:ext>
            </a:extLst>
          </p:cNvPr>
          <p:cNvSpPr>
            <a:spLocks noGrp="1"/>
          </p:cNvSpPr>
          <p:nvPr>
            <p:ph type="title"/>
          </p:nvPr>
        </p:nvSpPr>
        <p:spPr/>
        <p:txBody>
          <a:bodyPr>
            <a:normAutofit/>
          </a:bodyPr>
          <a:lstStyle/>
          <a:p>
            <a:r>
              <a:rPr lang="en-US" altLang="zh-CN" dirty="0"/>
              <a:t>03  </a:t>
            </a:r>
            <a:r>
              <a:rPr lang="zh-CN" altLang="en-US" dirty="0"/>
              <a:t>组员实际负责工作</a:t>
            </a:r>
          </a:p>
        </p:txBody>
      </p:sp>
      <p:graphicFrame>
        <p:nvGraphicFramePr>
          <p:cNvPr id="7" name="表格 6">
            <a:extLst>
              <a:ext uri="{FF2B5EF4-FFF2-40B4-BE49-F238E27FC236}">
                <a16:creationId xmlns:a16="http://schemas.microsoft.com/office/drawing/2014/main" id="{A1CF2117-4D8E-4E6D-B30B-D779E042AF1D}"/>
              </a:ext>
            </a:extLst>
          </p:cNvPr>
          <p:cNvGraphicFramePr>
            <a:graphicFrameLocks noGrp="1"/>
          </p:cNvGraphicFramePr>
          <p:nvPr>
            <p:extLst>
              <p:ext uri="{D42A27DB-BD31-4B8C-83A1-F6EECF244321}">
                <p14:modId xmlns:p14="http://schemas.microsoft.com/office/powerpoint/2010/main" val="2535088628"/>
              </p:ext>
            </p:extLst>
          </p:nvPr>
        </p:nvGraphicFramePr>
        <p:xfrm>
          <a:off x="1688305" y="1962149"/>
          <a:ext cx="8815387" cy="2714625"/>
        </p:xfrm>
        <a:graphic>
          <a:graphicData uri="http://schemas.openxmlformats.org/drawingml/2006/table">
            <a:tbl>
              <a:tblPr firstRow="1" firstCol="1" bandRow="1">
                <a:tableStyleId>{5C22544A-7EE6-4342-B048-85BDC9FD1C3A}</a:tableStyleId>
              </a:tblPr>
              <a:tblGrid>
                <a:gridCol w="1505367">
                  <a:extLst>
                    <a:ext uri="{9D8B030D-6E8A-4147-A177-3AD203B41FA5}">
                      <a16:colId xmlns:a16="http://schemas.microsoft.com/office/drawing/2014/main" val="2183137969"/>
                    </a:ext>
                  </a:extLst>
                </a:gridCol>
                <a:gridCol w="7310020">
                  <a:extLst>
                    <a:ext uri="{9D8B030D-6E8A-4147-A177-3AD203B41FA5}">
                      <a16:colId xmlns:a16="http://schemas.microsoft.com/office/drawing/2014/main" val="3683585747"/>
                    </a:ext>
                  </a:extLst>
                </a:gridCol>
              </a:tblGrid>
              <a:tr h="663238">
                <a:tc>
                  <a:txBody>
                    <a:bodyPr/>
                    <a:lstStyle/>
                    <a:p>
                      <a:pPr algn="ctr">
                        <a:spcAft>
                          <a:spcPts val="0"/>
                        </a:spcAft>
                      </a:pPr>
                      <a:r>
                        <a:rPr lang="zh-CN" sz="2400" kern="100" dirty="0">
                          <a:effectLst/>
                        </a:rPr>
                        <a:t>姓名</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研究工作</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37075222"/>
                  </a:ext>
                </a:extLst>
              </a:tr>
              <a:tr h="1157652">
                <a:tc>
                  <a:txBody>
                    <a:bodyPr/>
                    <a:lstStyle/>
                    <a:p>
                      <a:pPr algn="ctr">
                        <a:spcAft>
                          <a:spcPts val="0"/>
                        </a:spcAft>
                      </a:pPr>
                      <a:r>
                        <a:rPr lang="zh-CN" sz="2400" kern="100" dirty="0">
                          <a:effectLst/>
                        </a:rPr>
                        <a:t>李若禺</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0" lvl="0" indent="0" algn="just">
                        <a:spcAft>
                          <a:spcPts val="0"/>
                        </a:spcAft>
                        <a:buFont typeface="+mj-ea"/>
                        <a:buNone/>
                      </a:pPr>
                      <a:r>
                        <a:rPr lang="zh-CN" sz="2400" kern="100" dirty="0">
                          <a:effectLst/>
                        </a:rPr>
                        <a:t>调查搜集资料、确定研究课题、制定调查问卷、撰写调查报告</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93513945"/>
                  </a:ext>
                </a:extLst>
              </a:tr>
              <a:tr h="893735">
                <a:tc>
                  <a:txBody>
                    <a:bodyPr/>
                    <a:lstStyle/>
                    <a:p>
                      <a:pPr algn="ctr">
                        <a:spcAft>
                          <a:spcPts val="0"/>
                        </a:spcAft>
                      </a:pPr>
                      <a:r>
                        <a:rPr lang="zh-CN" sz="2400" kern="100" dirty="0">
                          <a:effectLst/>
                        </a:rPr>
                        <a:t>张艺琳</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0" lvl="0" indent="0" algn="l">
                        <a:spcAft>
                          <a:spcPts val="0"/>
                        </a:spcAft>
                        <a:buFont typeface="+mj-ea"/>
                        <a:buNone/>
                      </a:pPr>
                      <a:r>
                        <a:rPr lang="zh-CN" sz="2400" kern="100" dirty="0">
                          <a:effectLst/>
                        </a:rPr>
                        <a:t>调查收集资料、问卷数据分析、整理调查报告</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07275240"/>
                  </a:ext>
                </a:extLst>
              </a:tr>
            </a:tbl>
          </a:graphicData>
        </a:graphic>
      </p:graphicFrame>
    </p:spTree>
    <p:extLst>
      <p:ext uri="{BB962C8B-B14F-4D97-AF65-F5344CB8AC3E}">
        <p14:creationId xmlns:p14="http://schemas.microsoft.com/office/powerpoint/2010/main" val="1542273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58B05-DBF5-4A4C-8CC2-EA1F07990492}"/>
              </a:ext>
            </a:extLst>
          </p:cNvPr>
          <p:cNvSpPr>
            <a:spLocks noGrp="1"/>
          </p:cNvSpPr>
          <p:nvPr>
            <p:ph type="title"/>
          </p:nvPr>
        </p:nvSpPr>
        <p:spPr/>
        <p:txBody>
          <a:bodyPr>
            <a:normAutofit/>
          </a:bodyPr>
          <a:lstStyle/>
          <a:p>
            <a:r>
              <a:rPr lang="en-US" altLang="zh-CN" dirty="0"/>
              <a:t>04  </a:t>
            </a:r>
            <a:r>
              <a:rPr lang="zh-CN" altLang="en-US" dirty="0"/>
              <a:t>研究过程反思</a:t>
            </a:r>
          </a:p>
        </p:txBody>
      </p:sp>
      <p:sp>
        <p:nvSpPr>
          <p:cNvPr id="3" name="内容占位符 2">
            <a:extLst>
              <a:ext uri="{FF2B5EF4-FFF2-40B4-BE49-F238E27FC236}">
                <a16:creationId xmlns:a16="http://schemas.microsoft.com/office/drawing/2014/main" id="{B484F476-CC6D-4801-82A4-EA5DE835AABD}"/>
              </a:ext>
            </a:extLst>
          </p:cNvPr>
          <p:cNvSpPr>
            <a:spLocks noGrp="1"/>
          </p:cNvSpPr>
          <p:nvPr>
            <p:ph idx="1"/>
          </p:nvPr>
        </p:nvSpPr>
        <p:spPr/>
        <p:txBody>
          <a:bodyPr>
            <a:normAutofit fontScale="92500"/>
          </a:bodyPr>
          <a:lstStyle/>
          <a:p>
            <a:r>
              <a:rPr lang="zh-CN" altLang="en-US" dirty="0"/>
              <a:t>随着这几周的研究性学习，感觉最大的收获不是锻炼了什么能力，也不是学到了什么知识，世上从来没有不劳而获的事情，研究性学习也一样，没有现成的学习内容，固定的模式，唯一的方法。这也使我们的研究性学习更具难度更加丰富，这次活动就是对我们学习能力的提高及开拓我们创新精神的另一种考验。</a:t>
            </a:r>
          </a:p>
          <a:p>
            <a:r>
              <a:rPr lang="zh-CN" altLang="en-US" dirty="0"/>
              <a:t>这次活动从主题制定，素材收集，书籍与网络的结合利用，增强了我们的综合素质水平。在这个阶段中我们体验到了团结互助、分工合作的快乐。</a:t>
            </a:r>
          </a:p>
          <a:p>
            <a:endParaRPr lang="zh-CN" altLang="en-US" dirty="0"/>
          </a:p>
        </p:txBody>
      </p:sp>
    </p:spTree>
    <p:extLst>
      <p:ext uri="{BB962C8B-B14F-4D97-AF65-F5344CB8AC3E}">
        <p14:creationId xmlns:p14="http://schemas.microsoft.com/office/powerpoint/2010/main" val="838968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58B05-DBF5-4A4C-8CC2-EA1F07990492}"/>
              </a:ext>
            </a:extLst>
          </p:cNvPr>
          <p:cNvSpPr>
            <a:spLocks noGrp="1"/>
          </p:cNvSpPr>
          <p:nvPr>
            <p:ph type="title"/>
          </p:nvPr>
        </p:nvSpPr>
        <p:spPr/>
        <p:txBody>
          <a:bodyPr>
            <a:normAutofit/>
          </a:bodyPr>
          <a:lstStyle/>
          <a:p>
            <a:r>
              <a:rPr lang="en-US" altLang="zh-CN" dirty="0"/>
              <a:t>05  </a:t>
            </a:r>
            <a:r>
              <a:rPr lang="zh-CN" altLang="en-US" dirty="0"/>
              <a:t>指导教师意见</a:t>
            </a:r>
          </a:p>
        </p:txBody>
      </p:sp>
      <p:sp>
        <p:nvSpPr>
          <p:cNvPr id="3" name="内容占位符 2">
            <a:extLst>
              <a:ext uri="{FF2B5EF4-FFF2-40B4-BE49-F238E27FC236}">
                <a16:creationId xmlns:a16="http://schemas.microsoft.com/office/drawing/2014/main" id="{B484F476-CC6D-4801-82A4-EA5DE835AABD}"/>
              </a:ext>
            </a:extLst>
          </p:cNvPr>
          <p:cNvSpPr>
            <a:spLocks noGrp="1"/>
          </p:cNvSpPr>
          <p:nvPr>
            <p:ph idx="1"/>
          </p:nvPr>
        </p:nvSpPr>
        <p:spPr/>
        <p:txBody>
          <a:bodyPr>
            <a:normAutofit/>
          </a:bodyPr>
          <a:lstStyle/>
          <a:p>
            <a:r>
              <a:rPr lang="zh-CN" altLang="en-US" dirty="0"/>
              <a:t>疫苗接种关系到每个人的身体健康，本课题研究为高中生认识到疫苗接种的重要性，对促进孩子主动接种疫苗起到积极作用。通过此次活动也培养了组员们收集、整理和归纳资料的能力、调查分析的能力、团结协作的能力。</a:t>
            </a:r>
          </a:p>
        </p:txBody>
      </p:sp>
      <p:sp>
        <p:nvSpPr>
          <p:cNvPr id="5" name="文本框 4">
            <a:extLst>
              <a:ext uri="{FF2B5EF4-FFF2-40B4-BE49-F238E27FC236}">
                <a16:creationId xmlns:a16="http://schemas.microsoft.com/office/drawing/2014/main" id="{53CB5393-FBFE-44D7-816C-46922023A08B}"/>
              </a:ext>
            </a:extLst>
          </p:cNvPr>
          <p:cNvSpPr txBox="1"/>
          <p:nvPr/>
        </p:nvSpPr>
        <p:spPr>
          <a:xfrm>
            <a:off x="8829675" y="4724399"/>
            <a:ext cx="2076450" cy="523220"/>
          </a:xfrm>
          <a:prstGeom prst="rect">
            <a:avLst/>
          </a:prstGeom>
          <a:noFill/>
        </p:spPr>
        <p:txBody>
          <a:bodyPr wrap="square" rtlCol="0">
            <a:spAutoFit/>
          </a:bodyPr>
          <a:lstStyle/>
          <a:p>
            <a:r>
              <a:rPr lang="zh-CN" altLang="en-US" sz="2800" dirty="0">
                <a:latin typeface="华文新魏" panose="02010800040101010101" pitchFamily="2" charset="-122"/>
                <a:ea typeface="华文新魏" panose="02010800040101010101" pitchFamily="2" charset="-122"/>
              </a:rPr>
              <a:t>赵化冻</a:t>
            </a:r>
          </a:p>
        </p:txBody>
      </p:sp>
    </p:spTree>
    <p:extLst>
      <p:ext uri="{BB962C8B-B14F-4D97-AF65-F5344CB8AC3E}">
        <p14:creationId xmlns:p14="http://schemas.microsoft.com/office/powerpoint/2010/main" val="3762324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8" name="直接连接符 57"/>
          <p:cNvCxnSpPr>
            <a:cxnSpLocks/>
          </p:cNvCxnSpPr>
          <p:nvPr/>
        </p:nvCxnSpPr>
        <p:spPr bwMode="auto">
          <a:xfrm>
            <a:off x="3009900" y="1717675"/>
            <a:ext cx="66675" cy="3927475"/>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a:off x="3076575" y="5645150"/>
            <a:ext cx="6191250"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cxnSpLocks/>
          </p:cNvCxnSpPr>
          <p:nvPr/>
        </p:nvCxnSpPr>
        <p:spPr bwMode="auto">
          <a:xfrm>
            <a:off x="9201150" y="1717675"/>
            <a:ext cx="66675" cy="3927475"/>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bwMode="auto">
          <a:xfrm>
            <a:off x="3009900" y="1717675"/>
            <a:ext cx="47783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8723313" y="1717675"/>
            <a:ext cx="477837"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文本框 15"/>
          <p:cNvSpPr txBox="1">
            <a:spLocks noChangeArrowheads="1"/>
          </p:cNvSpPr>
          <p:nvPr/>
        </p:nvSpPr>
        <p:spPr bwMode="auto">
          <a:xfrm>
            <a:off x="4166394" y="736263"/>
            <a:ext cx="38592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400" b="1" dirty="0">
                <a:solidFill>
                  <a:srgbClr val="224982"/>
                </a:solidFill>
                <a:latin typeface="Arial" panose="020B0604020202020204" pitchFamily="34" charset="0"/>
                <a:ea typeface="黑体" panose="02010609060101010101" pitchFamily="49" charset="-122"/>
              </a:rPr>
              <a:t>附件</a:t>
            </a:r>
            <a:r>
              <a:rPr lang="en-US" altLang="zh-CN" sz="4400" b="1" dirty="0">
                <a:solidFill>
                  <a:srgbClr val="224982"/>
                </a:solidFill>
                <a:latin typeface="Arial" panose="020B0604020202020204" pitchFamily="34" charset="0"/>
                <a:ea typeface="黑体" panose="02010609060101010101" pitchFamily="49" charset="-122"/>
              </a:rPr>
              <a:t>content</a:t>
            </a:r>
            <a:endParaRPr lang="zh-CN" altLang="en-US" sz="4400" b="1" dirty="0">
              <a:solidFill>
                <a:srgbClr val="224982"/>
              </a:solidFill>
              <a:latin typeface="Arial" panose="020B0604020202020204" pitchFamily="34" charset="0"/>
              <a:ea typeface="黑体" panose="02010609060101010101" pitchFamily="49" charset="-122"/>
            </a:endParaRPr>
          </a:p>
        </p:txBody>
      </p:sp>
      <p:sp>
        <p:nvSpPr>
          <p:cNvPr id="64" name="矩形 63"/>
          <p:cNvSpPr/>
          <p:nvPr/>
        </p:nvSpPr>
        <p:spPr bwMode="auto">
          <a:xfrm>
            <a:off x="4405313" y="235585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01</a:t>
            </a:r>
            <a:endParaRPr lang="zh-CN" altLang="en-US" sz="2800" b="1" dirty="0">
              <a:solidFill>
                <a:srgbClr val="FFFFFF"/>
              </a:solidFill>
              <a:ea typeface="微软雅黑" panose="020B0503020204020204" pitchFamily="34" charset="-122"/>
            </a:endParaRPr>
          </a:p>
        </p:txBody>
      </p:sp>
      <p:sp>
        <p:nvSpPr>
          <p:cNvPr id="65" name="矩形 2"/>
          <p:cNvSpPr>
            <a:spLocks noChangeArrowheads="1"/>
          </p:cNvSpPr>
          <p:nvPr/>
        </p:nvSpPr>
        <p:spPr bwMode="auto">
          <a:xfrm>
            <a:off x="5653088" y="2384425"/>
            <a:ext cx="4360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 调查表</a:t>
            </a:r>
          </a:p>
        </p:txBody>
      </p:sp>
      <p:sp>
        <p:nvSpPr>
          <p:cNvPr id="66" name="矩形 65"/>
          <p:cNvSpPr/>
          <p:nvPr/>
        </p:nvSpPr>
        <p:spPr bwMode="auto">
          <a:xfrm>
            <a:off x="4405313" y="302260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02</a:t>
            </a:r>
            <a:endParaRPr lang="zh-CN" altLang="en-US" sz="2800" b="1" dirty="0">
              <a:solidFill>
                <a:srgbClr val="FFFFFF"/>
              </a:solidFill>
              <a:ea typeface="微软雅黑" panose="020B0503020204020204" pitchFamily="34" charset="-122"/>
            </a:endParaRPr>
          </a:p>
        </p:txBody>
      </p:sp>
      <p:sp>
        <p:nvSpPr>
          <p:cNvPr id="67" name="矩形 28"/>
          <p:cNvSpPr>
            <a:spLocks noChangeArrowheads="1"/>
          </p:cNvSpPr>
          <p:nvPr/>
        </p:nvSpPr>
        <p:spPr bwMode="auto">
          <a:xfrm>
            <a:off x="5653088" y="299720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人物访谈记录</a:t>
            </a:r>
          </a:p>
        </p:txBody>
      </p:sp>
    </p:spTree>
    <p:extLst>
      <p:ext uri="{BB962C8B-B14F-4D97-AF65-F5344CB8AC3E}">
        <p14:creationId xmlns:p14="http://schemas.microsoft.com/office/powerpoint/2010/main" val="33938146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 dur="1000" fill="hold"/>
                                        <p:tgtEl>
                                          <p:spTgt spid="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8"/>
                                        </p:tgtEl>
                                      </p:cBhvr>
                                    </p:animEffect>
                                  </p:childTnLst>
                                </p:cTn>
                              </p:par>
                              <p:par>
                                <p:cTn id="15" presetID="25"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20" dur="1000" fill="hold"/>
                                        <p:tgtEl>
                                          <p:spTgt spid="5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9"/>
                                        </p:tgtEl>
                                      </p:cBhvr>
                                    </p:animEffect>
                                  </p:childTnLst>
                                </p:cTn>
                              </p:par>
                              <p:par>
                                <p:cTn id="25" presetID="25"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30" dur="1000" fill="hold"/>
                                        <p:tgtEl>
                                          <p:spTgt spid="6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0"/>
                                        </p:tgtEl>
                                      </p:cBhvr>
                                    </p:animEffect>
                                  </p:childTnLst>
                                </p:cTn>
                              </p:par>
                              <p:par>
                                <p:cTn id="35" presetID="25"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40" dur="1000" fill="hold"/>
                                        <p:tgtEl>
                                          <p:spTgt spid="6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1"/>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3"/>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70" dur="1000" fill="hold"/>
                                        <p:tgtEl>
                                          <p:spTgt spid="64"/>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80" dur="1000" fill="hold"/>
                                        <p:tgtEl>
                                          <p:spTgt spid="6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5"/>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90" dur="1000" fill="hold"/>
                                        <p:tgtEl>
                                          <p:spTgt spid="66"/>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66"/>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100" dur="1000" fill="hold"/>
                                        <p:tgtEl>
                                          <p:spTgt spid="67"/>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DBDD7-2597-493E-85B5-1A58A2FE847E}"/>
              </a:ext>
            </a:extLst>
          </p:cNvPr>
          <p:cNvSpPr>
            <a:spLocks noGrp="1"/>
          </p:cNvSpPr>
          <p:nvPr>
            <p:ph type="title"/>
          </p:nvPr>
        </p:nvSpPr>
        <p:spPr/>
        <p:txBody>
          <a:bodyPr/>
          <a:lstStyle/>
          <a:p>
            <a:r>
              <a:rPr lang="zh-CN" altLang="en-US" dirty="0"/>
              <a:t>附件</a:t>
            </a:r>
            <a:r>
              <a:rPr lang="en-US" altLang="zh-CN" dirty="0"/>
              <a:t>1</a:t>
            </a:r>
            <a:r>
              <a:rPr lang="zh-CN" altLang="en-US" dirty="0"/>
              <a:t>：调查表</a:t>
            </a:r>
          </a:p>
        </p:txBody>
      </p:sp>
      <p:sp>
        <p:nvSpPr>
          <p:cNvPr id="3" name="内容占位符 2">
            <a:extLst>
              <a:ext uri="{FF2B5EF4-FFF2-40B4-BE49-F238E27FC236}">
                <a16:creationId xmlns:a16="http://schemas.microsoft.com/office/drawing/2014/main" id="{442AB771-801E-4FBC-ABC3-38ACF2F78F43}"/>
              </a:ext>
            </a:extLst>
          </p:cNvPr>
          <p:cNvSpPr>
            <a:spLocks noGrp="1"/>
          </p:cNvSpPr>
          <p:nvPr>
            <p:ph idx="1"/>
          </p:nvPr>
        </p:nvSpPr>
        <p:spPr/>
        <p:txBody>
          <a:bodyPr/>
          <a:lstStyle/>
          <a:p>
            <a:r>
              <a:rPr lang="zh-CN" altLang="en-US" dirty="0"/>
              <a:t>第</a:t>
            </a:r>
            <a:r>
              <a:rPr lang="en-US" altLang="zh-CN" dirty="0"/>
              <a:t>2</a:t>
            </a:r>
            <a:r>
              <a:rPr lang="zh-CN" altLang="en-US" dirty="0"/>
              <a:t>题   你认为接种疫苗重要吗？      </a:t>
            </a:r>
            <a:r>
              <a:rPr lang="en-US" altLang="zh-CN" dirty="0"/>
              <a:t>[</a:t>
            </a:r>
            <a:r>
              <a:rPr lang="zh-CN" altLang="en-US" dirty="0"/>
              <a:t>单选题</a:t>
            </a:r>
            <a:r>
              <a:rPr lang="en-US" altLang="zh-CN" dirty="0"/>
              <a:t>]</a:t>
            </a:r>
            <a:endParaRPr lang="zh-CN" altLang="en-US" dirty="0"/>
          </a:p>
        </p:txBody>
      </p:sp>
      <p:pic>
        <p:nvPicPr>
          <p:cNvPr id="4" name="图片 3">
            <a:extLst>
              <a:ext uri="{FF2B5EF4-FFF2-40B4-BE49-F238E27FC236}">
                <a16:creationId xmlns:a16="http://schemas.microsoft.com/office/drawing/2014/main" id="{96092799-956C-420E-A4AC-0D47895DDA22}"/>
              </a:ext>
            </a:extLst>
          </p:cNvPr>
          <p:cNvPicPr>
            <a:picLocks noChangeAspect="1"/>
          </p:cNvPicPr>
          <p:nvPr/>
        </p:nvPicPr>
        <p:blipFill>
          <a:blip r:embed="rId2"/>
          <a:stretch>
            <a:fillRect/>
          </a:stretch>
        </p:blipFill>
        <p:spPr>
          <a:xfrm>
            <a:off x="2019234" y="2554930"/>
            <a:ext cx="8563041" cy="3145265"/>
          </a:xfrm>
          <a:prstGeom prst="rect">
            <a:avLst/>
          </a:prstGeom>
        </p:spPr>
      </p:pic>
    </p:spTree>
    <p:extLst>
      <p:ext uri="{BB962C8B-B14F-4D97-AF65-F5344CB8AC3E}">
        <p14:creationId xmlns:p14="http://schemas.microsoft.com/office/powerpoint/2010/main" val="1941075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DBDD7-2597-493E-85B5-1A58A2FE847E}"/>
              </a:ext>
            </a:extLst>
          </p:cNvPr>
          <p:cNvSpPr>
            <a:spLocks noGrp="1"/>
          </p:cNvSpPr>
          <p:nvPr>
            <p:ph type="title"/>
          </p:nvPr>
        </p:nvSpPr>
        <p:spPr/>
        <p:txBody>
          <a:bodyPr>
            <a:normAutofit/>
          </a:bodyPr>
          <a:lstStyle/>
          <a:p>
            <a:r>
              <a:rPr lang="zh-CN" altLang="en-US" dirty="0"/>
              <a:t>附件</a:t>
            </a:r>
            <a:r>
              <a:rPr lang="en-US" altLang="zh-CN" dirty="0"/>
              <a:t>2</a:t>
            </a:r>
            <a:r>
              <a:rPr lang="zh-CN" altLang="en-US" dirty="0"/>
              <a:t>：人物访谈记录</a:t>
            </a:r>
          </a:p>
        </p:txBody>
      </p:sp>
      <p:sp>
        <p:nvSpPr>
          <p:cNvPr id="3" name="内容占位符 2">
            <a:extLst>
              <a:ext uri="{FF2B5EF4-FFF2-40B4-BE49-F238E27FC236}">
                <a16:creationId xmlns:a16="http://schemas.microsoft.com/office/drawing/2014/main" id="{442AB771-801E-4FBC-ABC3-38ACF2F78F43}"/>
              </a:ext>
            </a:extLst>
          </p:cNvPr>
          <p:cNvSpPr>
            <a:spLocks noGrp="1"/>
          </p:cNvSpPr>
          <p:nvPr>
            <p:ph idx="1"/>
          </p:nvPr>
        </p:nvSpPr>
        <p:spPr/>
        <p:txBody>
          <a:bodyPr/>
          <a:lstStyle/>
          <a:p>
            <a:r>
              <a:rPr lang="zh-CN" altLang="en-US" dirty="0"/>
              <a:t>访谈医生</a:t>
            </a:r>
          </a:p>
        </p:txBody>
      </p:sp>
      <p:pic>
        <p:nvPicPr>
          <p:cNvPr id="4" name="图片 3">
            <a:extLst>
              <a:ext uri="{FF2B5EF4-FFF2-40B4-BE49-F238E27FC236}">
                <a16:creationId xmlns:a16="http://schemas.microsoft.com/office/drawing/2014/main" id="{61E5481C-E21F-4ADF-A59E-C71878FA1EAB}"/>
              </a:ext>
            </a:extLst>
          </p:cNvPr>
          <p:cNvPicPr>
            <a:picLocks noChangeAspect="1"/>
          </p:cNvPicPr>
          <p:nvPr/>
        </p:nvPicPr>
        <p:blipFill>
          <a:blip r:embed="rId2"/>
          <a:stretch>
            <a:fillRect/>
          </a:stretch>
        </p:blipFill>
        <p:spPr>
          <a:xfrm>
            <a:off x="4777301" y="1367891"/>
            <a:ext cx="2109274" cy="4675394"/>
          </a:xfrm>
          <a:prstGeom prst="rect">
            <a:avLst/>
          </a:prstGeom>
        </p:spPr>
      </p:pic>
    </p:spTree>
    <p:extLst>
      <p:ext uri="{BB962C8B-B14F-4D97-AF65-F5344CB8AC3E}">
        <p14:creationId xmlns:p14="http://schemas.microsoft.com/office/powerpoint/2010/main" val="30938278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ADBDD7-2597-493E-85B5-1A58A2FE847E}"/>
              </a:ext>
            </a:extLst>
          </p:cNvPr>
          <p:cNvSpPr>
            <a:spLocks noGrp="1"/>
          </p:cNvSpPr>
          <p:nvPr>
            <p:ph type="title"/>
          </p:nvPr>
        </p:nvSpPr>
        <p:spPr/>
        <p:txBody>
          <a:bodyPr>
            <a:normAutofit/>
          </a:bodyPr>
          <a:lstStyle/>
          <a:p>
            <a:r>
              <a:rPr lang="zh-CN" altLang="en-US" dirty="0"/>
              <a:t>附件</a:t>
            </a:r>
            <a:r>
              <a:rPr lang="en-US" altLang="zh-CN" dirty="0"/>
              <a:t>2</a:t>
            </a:r>
            <a:r>
              <a:rPr lang="zh-CN" altLang="en-US" dirty="0"/>
              <a:t>：人物访谈记录</a:t>
            </a:r>
          </a:p>
        </p:txBody>
      </p:sp>
      <p:sp>
        <p:nvSpPr>
          <p:cNvPr id="3" name="内容占位符 2">
            <a:extLst>
              <a:ext uri="{FF2B5EF4-FFF2-40B4-BE49-F238E27FC236}">
                <a16:creationId xmlns:a16="http://schemas.microsoft.com/office/drawing/2014/main" id="{442AB771-801E-4FBC-ABC3-38ACF2F78F43}"/>
              </a:ext>
            </a:extLst>
          </p:cNvPr>
          <p:cNvSpPr>
            <a:spLocks noGrp="1"/>
          </p:cNvSpPr>
          <p:nvPr>
            <p:ph idx="1"/>
          </p:nvPr>
        </p:nvSpPr>
        <p:spPr/>
        <p:txBody>
          <a:bodyPr/>
          <a:lstStyle/>
          <a:p>
            <a:r>
              <a:rPr lang="zh-CN" altLang="en-US" dirty="0"/>
              <a:t>访谈接种者</a:t>
            </a:r>
          </a:p>
        </p:txBody>
      </p:sp>
      <p:pic>
        <p:nvPicPr>
          <p:cNvPr id="4" name="图片 3">
            <a:extLst>
              <a:ext uri="{FF2B5EF4-FFF2-40B4-BE49-F238E27FC236}">
                <a16:creationId xmlns:a16="http://schemas.microsoft.com/office/drawing/2014/main" id="{04305C2B-3E05-432E-8550-E3019BB14914}"/>
              </a:ext>
            </a:extLst>
          </p:cNvPr>
          <p:cNvPicPr>
            <a:picLocks noChangeAspect="1"/>
          </p:cNvPicPr>
          <p:nvPr/>
        </p:nvPicPr>
        <p:blipFill>
          <a:blip r:embed="rId2"/>
          <a:stretch>
            <a:fillRect/>
          </a:stretch>
        </p:blipFill>
        <p:spPr>
          <a:xfrm>
            <a:off x="2692094" y="1985964"/>
            <a:ext cx="1881674" cy="4191000"/>
          </a:xfrm>
          <a:prstGeom prst="rect">
            <a:avLst/>
          </a:prstGeom>
        </p:spPr>
      </p:pic>
      <p:pic>
        <p:nvPicPr>
          <p:cNvPr id="5" name="图片 4">
            <a:extLst>
              <a:ext uri="{FF2B5EF4-FFF2-40B4-BE49-F238E27FC236}">
                <a16:creationId xmlns:a16="http://schemas.microsoft.com/office/drawing/2014/main" id="{22E2E471-E644-452C-89BD-5691E55C042D}"/>
              </a:ext>
            </a:extLst>
          </p:cNvPr>
          <p:cNvPicPr>
            <a:picLocks noChangeAspect="1"/>
          </p:cNvPicPr>
          <p:nvPr/>
        </p:nvPicPr>
        <p:blipFill>
          <a:blip r:embed="rId3"/>
          <a:stretch>
            <a:fillRect/>
          </a:stretch>
        </p:blipFill>
        <p:spPr>
          <a:xfrm>
            <a:off x="6524260" y="1349153"/>
            <a:ext cx="4448540" cy="1999891"/>
          </a:xfrm>
          <a:prstGeom prst="rect">
            <a:avLst/>
          </a:prstGeom>
        </p:spPr>
      </p:pic>
      <p:pic>
        <p:nvPicPr>
          <p:cNvPr id="6" name="图片 5">
            <a:extLst>
              <a:ext uri="{FF2B5EF4-FFF2-40B4-BE49-F238E27FC236}">
                <a16:creationId xmlns:a16="http://schemas.microsoft.com/office/drawing/2014/main" id="{246FC2F1-FFB4-4E52-8C5F-25084409E8F9}"/>
              </a:ext>
            </a:extLst>
          </p:cNvPr>
          <p:cNvPicPr>
            <a:picLocks noChangeAspect="1"/>
          </p:cNvPicPr>
          <p:nvPr/>
        </p:nvPicPr>
        <p:blipFill>
          <a:blip r:embed="rId4"/>
          <a:stretch>
            <a:fillRect/>
          </a:stretch>
        </p:blipFill>
        <p:spPr>
          <a:xfrm>
            <a:off x="5800360" y="4085221"/>
            <a:ext cx="3800541" cy="1709376"/>
          </a:xfrm>
          <a:prstGeom prst="rect">
            <a:avLst/>
          </a:prstGeom>
        </p:spPr>
      </p:pic>
    </p:spTree>
    <p:extLst>
      <p:ext uri="{BB962C8B-B14F-4D97-AF65-F5344CB8AC3E}">
        <p14:creationId xmlns:p14="http://schemas.microsoft.com/office/powerpoint/2010/main" val="13914500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40" name="图片 1"/>
          <p:cNvPicPr>
            <a:picLocks noChangeAspect="1"/>
          </p:cNvPicPr>
          <p:nvPr/>
        </p:nvPicPr>
        <p:blipFill>
          <a:blip r:embed="rId3">
            <a:extLst>
              <a:ext uri="{28A0092B-C50C-407E-A947-70E740481C1C}">
                <a14:useLocalDpi xmlns:a14="http://schemas.microsoft.com/office/drawing/2010/main" val="0"/>
              </a:ext>
            </a:extLst>
          </a:blip>
          <a:srcRect l="2409" t="22113"/>
          <a:stretch>
            <a:fillRect/>
          </a:stretch>
        </p:blipFill>
        <p:spPr bwMode="auto">
          <a:xfrm>
            <a:off x="0" y="-792163"/>
            <a:ext cx="12207875" cy="534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矩形 40"/>
          <p:cNvSpPr/>
          <p:nvPr/>
        </p:nvSpPr>
        <p:spPr>
          <a:xfrm>
            <a:off x="7938" y="-782638"/>
            <a:ext cx="12184062" cy="5299076"/>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2" name="矩形 7"/>
          <p:cNvSpPr/>
          <p:nvPr/>
        </p:nvSpPr>
        <p:spPr>
          <a:xfrm>
            <a:off x="0" y="4521200"/>
            <a:ext cx="12193588" cy="2368550"/>
          </a:xfrm>
          <a:custGeom>
            <a:avLst/>
            <a:gdLst>
              <a:gd name="connsiteX0" fmla="*/ 0 w 12192000"/>
              <a:gd name="connsiteY0" fmla="*/ 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0 w 12192000"/>
              <a:gd name="connsiteY4" fmla="*/ 0 h 2419350"/>
              <a:gd name="connsiteX0" fmla="*/ 1905000 w 12192000"/>
              <a:gd name="connsiteY0" fmla="*/ 1905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1905000 w 12192000"/>
              <a:gd name="connsiteY4" fmla="*/ 19050 h 2419350"/>
              <a:gd name="connsiteX0" fmla="*/ 25400 w 12192000"/>
              <a:gd name="connsiteY0" fmla="*/ 8001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25400 w 12192000"/>
              <a:gd name="connsiteY4" fmla="*/ 80010 h 2419350"/>
              <a:gd name="connsiteX0" fmla="*/ 5080 w 12192000"/>
              <a:gd name="connsiteY0" fmla="*/ 80010 h 2419350"/>
              <a:gd name="connsiteX1" fmla="*/ 12192000 w 12192000"/>
              <a:gd name="connsiteY1" fmla="*/ 0 h 2419350"/>
              <a:gd name="connsiteX2" fmla="*/ 12192000 w 12192000"/>
              <a:gd name="connsiteY2" fmla="*/ 2419350 h 2419350"/>
              <a:gd name="connsiteX3" fmla="*/ 0 w 12192000"/>
              <a:gd name="connsiteY3" fmla="*/ 2419350 h 2419350"/>
              <a:gd name="connsiteX4" fmla="*/ 5080 w 12192000"/>
              <a:gd name="connsiteY4" fmla="*/ 80010 h 2419350"/>
              <a:gd name="connsiteX0" fmla="*/ 5080 w 12192000"/>
              <a:gd name="connsiteY0" fmla="*/ 8890 h 2348230"/>
              <a:gd name="connsiteX1" fmla="*/ 12181840 w 12192000"/>
              <a:gd name="connsiteY1" fmla="*/ 0 h 2348230"/>
              <a:gd name="connsiteX2" fmla="*/ 12192000 w 12192000"/>
              <a:gd name="connsiteY2" fmla="*/ 2348230 h 2348230"/>
              <a:gd name="connsiteX3" fmla="*/ 0 w 12192000"/>
              <a:gd name="connsiteY3" fmla="*/ 2348230 h 2348230"/>
              <a:gd name="connsiteX4" fmla="*/ 5080 w 12192000"/>
              <a:gd name="connsiteY4" fmla="*/ 8890 h 2348230"/>
              <a:gd name="connsiteX0" fmla="*/ 5080 w 12192977"/>
              <a:gd name="connsiteY0" fmla="*/ 29210 h 2368550"/>
              <a:gd name="connsiteX1" fmla="*/ 12192000 w 12192977"/>
              <a:gd name="connsiteY1" fmla="*/ 0 h 2368550"/>
              <a:gd name="connsiteX2" fmla="*/ 12192000 w 12192977"/>
              <a:gd name="connsiteY2" fmla="*/ 2368550 h 2368550"/>
              <a:gd name="connsiteX3" fmla="*/ 0 w 12192977"/>
              <a:gd name="connsiteY3" fmla="*/ 2368550 h 2368550"/>
              <a:gd name="connsiteX4" fmla="*/ 5080 w 12192977"/>
              <a:gd name="connsiteY4" fmla="*/ 29210 h 2368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977" h="2368550">
                <a:moveTo>
                  <a:pt x="5080" y="29210"/>
                </a:moveTo>
                <a:lnTo>
                  <a:pt x="12192000" y="0"/>
                </a:lnTo>
                <a:cubicBezTo>
                  <a:pt x="12195387" y="782743"/>
                  <a:pt x="12188613" y="1585807"/>
                  <a:pt x="12192000" y="2368550"/>
                </a:cubicBezTo>
                <a:lnTo>
                  <a:pt x="0" y="2368550"/>
                </a:lnTo>
                <a:cubicBezTo>
                  <a:pt x="1693" y="1588770"/>
                  <a:pt x="3387" y="808990"/>
                  <a:pt x="5080" y="29210"/>
                </a:cubicBezTo>
                <a:close/>
              </a:path>
            </a:pathLst>
          </a:custGeom>
          <a:solidFill>
            <a:srgbClr val="6CAE43">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ea typeface="微软雅黑" panose="020B0503020204020204" pitchFamily="34" charset="-122"/>
            </a:endParaRPr>
          </a:p>
        </p:txBody>
      </p:sp>
      <p:sp>
        <p:nvSpPr>
          <p:cNvPr id="43" name="文本框 27"/>
          <p:cNvSpPr txBox="1">
            <a:spLocks noChangeArrowheads="1"/>
          </p:cNvSpPr>
          <p:nvPr/>
        </p:nvSpPr>
        <p:spPr bwMode="auto">
          <a:xfrm>
            <a:off x="4827588" y="4643438"/>
            <a:ext cx="6491287"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6600" b="1">
                <a:solidFill>
                  <a:srgbClr val="FFFFFF"/>
                </a:solidFill>
                <a:latin typeface="微软雅黑" panose="020B0503020204020204" pitchFamily="34" charset="-122"/>
                <a:ea typeface="微软雅黑" panose="020B0503020204020204" pitchFamily="34" charset="-122"/>
              </a:rPr>
              <a:t>感谢老师</a:t>
            </a:r>
            <a:endParaRPr lang="en-US" altLang="zh-CN" sz="6600" b="1">
              <a:solidFill>
                <a:srgbClr val="FFFFFF"/>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6600" b="1">
                <a:solidFill>
                  <a:srgbClr val="FFFFFF"/>
                </a:solidFill>
                <a:latin typeface="微软雅黑" panose="020B0503020204020204" pitchFamily="34" charset="-122"/>
                <a:ea typeface="微软雅黑" panose="020B0503020204020204" pitchFamily="34" charset="-122"/>
              </a:rPr>
              <a:t>请老师多多指正</a:t>
            </a:r>
          </a:p>
        </p:txBody>
      </p:sp>
    </p:spTree>
    <p:extLst>
      <p:ext uri="{BB962C8B-B14F-4D97-AF65-F5344CB8AC3E}">
        <p14:creationId xmlns:p14="http://schemas.microsoft.com/office/powerpoint/2010/main" val="31173670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8" name="直接连接符 57"/>
          <p:cNvCxnSpPr/>
          <p:nvPr/>
        </p:nvCxnSpPr>
        <p:spPr bwMode="auto">
          <a:xfrm>
            <a:off x="3009900"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a:off x="3009900" y="5788025"/>
            <a:ext cx="6191250"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bwMode="auto">
          <a:xfrm>
            <a:off x="9201150"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bwMode="auto">
          <a:xfrm>
            <a:off x="3009900" y="1717675"/>
            <a:ext cx="47783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8723313" y="1717675"/>
            <a:ext cx="477837"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文本框 15"/>
          <p:cNvSpPr txBox="1">
            <a:spLocks noChangeArrowheads="1"/>
          </p:cNvSpPr>
          <p:nvPr/>
        </p:nvSpPr>
        <p:spPr bwMode="auto">
          <a:xfrm>
            <a:off x="4166394" y="736263"/>
            <a:ext cx="385921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400" b="1" dirty="0">
                <a:solidFill>
                  <a:srgbClr val="224982"/>
                </a:solidFill>
                <a:latin typeface="Arial" panose="020B0604020202020204" pitchFamily="34" charset="0"/>
                <a:ea typeface="黑体" panose="02010609060101010101" pitchFamily="49" charset="-122"/>
              </a:rPr>
              <a:t>开题报告 </a:t>
            </a:r>
            <a:r>
              <a:rPr lang="en-US" altLang="zh-CN" sz="4400" b="1" dirty="0">
                <a:solidFill>
                  <a:srgbClr val="224982"/>
                </a:solidFill>
                <a:latin typeface="Arial" panose="020B0604020202020204" pitchFamily="34" charset="0"/>
                <a:ea typeface="黑体" panose="02010609060101010101" pitchFamily="49" charset="-122"/>
              </a:rPr>
              <a:t>content</a:t>
            </a:r>
            <a:endParaRPr lang="zh-CN" altLang="en-US" sz="4400" b="1" dirty="0">
              <a:solidFill>
                <a:srgbClr val="224982"/>
              </a:solidFill>
              <a:latin typeface="Arial" panose="020B0604020202020204" pitchFamily="34" charset="0"/>
              <a:ea typeface="黑体" panose="02010609060101010101" pitchFamily="49" charset="-122"/>
            </a:endParaRPr>
          </a:p>
        </p:txBody>
      </p:sp>
      <p:sp>
        <p:nvSpPr>
          <p:cNvPr id="64" name="矩形 63"/>
          <p:cNvSpPr/>
          <p:nvPr/>
        </p:nvSpPr>
        <p:spPr bwMode="auto">
          <a:xfrm>
            <a:off x="4405313" y="235585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01</a:t>
            </a:r>
            <a:endParaRPr lang="zh-CN" altLang="en-US" sz="2800" b="1" dirty="0">
              <a:solidFill>
                <a:srgbClr val="FFFFFF"/>
              </a:solidFill>
              <a:ea typeface="微软雅黑" panose="020B0503020204020204" pitchFamily="34" charset="-122"/>
            </a:endParaRPr>
          </a:p>
        </p:txBody>
      </p:sp>
      <p:sp>
        <p:nvSpPr>
          <p:cNvPr id="65" name="矩形 2"/>
          <p:cNvSpPr>
            <a:spLocks noChangeArrowheads="1"/>
          </p:cNvSpPr>
          <p:nvPr/>
        </p:nvSpPr>
        <p:spPr bwMode="auto">
          <a:xfrm>
            <a:off x="5653088" y="2384425"/>
            <a:ext cx="4360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课题背景说明</a:t>
            </a:r>
          </a:p>
        </p:txBody>
      </p:sp>
      <p:sp>
        <p:nvSpPr>
          <p:cNvPr id="66" name="矩形 65"/>
          <p:cNvSpPr/>
          <p:nvPr/>
        </p:nvSpPr>
        <p:spPr bwMode="auto">
          <a:xfrm>
            <a:off x="4405313" y="302260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02</a:t>
            </a:r>
            <a:endParaRPr lang="zh-CN" altLang="en-US" sz="2800" b="1" dirty="0">
              <a:solidFill>
                <a:srgbClr val="FFFFFF"/>
              </a:solidFill>
              <a:ea typeface="微软雅黑" panose="020B0503020204020204" pitchFamily="34" charset="-122"/>
            </a:endParaRPr>
          </a:p>
        </p:txBody>
      </p:sp>
      <p:sp>
        <p:nvSpPr>
          <p:cNvPr id="67" name="矩形 28"/>
          <p:cNvSpPr>
            <a:spLocks noChangeArrowheads="1"/>
          </p:cNvSpPr>
          <p:nvPr/>
        </p:nvSpPr>
        <p:spPr bwMode="auto">
          <a:xfrm>
            <a:off x="5653088" y="299720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课题研究意义</a:t>
            </a:r>
          </a:p>
        </p:txBody>
      </p:sp>
      <p:sp>
        <p:nvSpPr>
          <p:cNvPr id="68" name="矩形 67"/>
          <p:cNvSpPr/>
          <p:nvPr/>
        </p:nvSpPr>
        <p:spPr bwMode="auto">
          <a:xfrm>
            <a:off x="4405313" y="3690938"/>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03</a:t>
            </a:r>
            <a:endParaRPr lang="zh-CN" altLang="en-US" sz="2800" b="1" dirty="0">
              <a:solidFill>
                <a:srgbClr val="FFFFFF"/>
              </a:solidFill>
              <a:ea typeface="微软雅黑" panose="020B0503020204020204" pitchFamily="34" charset="-122"/>
            </a:endParaRPr>
          </a:p>
        </p:txBody>
      </p:sp>
      <p:sp>
        <p:nvSpPr>
          <p:cNvPr id="69" name="矩形 26"/>
          <p:cNvSpPr>
            <a:spLocks noChangeArrowheads="1"/>
          </p:cNvSpPr>
          <p:nvPr/>
        </p:nvSpPr>
        <p:spPr bwMode="auto">
          <a:xfrm>
            <a:off x="5653088" y="3667125"/>
            <a:ext cx="4122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组员任务分工</a:t>
            </a:r>
          </a:p>
        </p:txBody>
      </p:sp>
      <p:sp>
        <p:nvSpPr>
          <p:cNvPr id="70" name="矩形 69"/>
          <p:cNvSpPr/>
          <p:nvPr/>
        </p:nvSpPr>
        <p:spPr bwMode="auto">
          <a:xfrm>
            <a:off x="4405313" y="4359275"/>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04</a:t>
            </a:r>
            <a:endParaRPr lang="zh-CN" altLang="en-US" sz="2800" b="1" dirty="0">
              <a:solidFill>
                <a:srgbClr val="FFFFFF"/>
              </a:solidFill>
              <a:ea typeface="微软雅黑" panose="020B0503020204020204" pitchFamily="34" charset="-122"/>
            </a:endParaRPr>
          </a:p>
        </p:txBody>
      </p:sp>
      <p:sp>
        <p:nvSpPr>
          <p:cNvPr id="71" name="矩形 32"/>
          <p:cNvSpPr>
            <a:spLocks noChangeArrowheads="1"/>
          </p:cNvSpPr>
          <p:nvPr/>
        </p:nvSpPr>
        <p:spPr bwMode="auto">
          <a:xfrm>
            <a:off x="5653088" y="4333875"/>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研究实施步骤</a:t>
            </a:r>
          </a:p>
        </p:txBody>
      </p:sp>
      <p:sp>
        <p:nvSpPr>
          <p:cNvPr id="72" name="矩形 71"/>
          <p:cNvSpPr/>
          <p:nvPr/>
        </p:nvSpPr>
        <p:spPr bwMode="auto">
          <a:xfrm>
            <a:off x="4397375" y="5019675"/>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05</a:t>
            </a:r>
            <a:endParaRPr lang="zh-CN" altLang="en-US" sz="2800" b="1" dirty="0">
              <a:solidFill>
                <a:srgbClr val="FFFFFF"/>
              </a:solidFill>
              <a:ea typeface="微软雅黑" panose="020B0503020204020204" pitchFamily="34" charset="-122"/>
            </a:endParaRPr>
          </a:p>
        </p:txBody>
      </p:sp>
      <p:sp>
        <p:nvSpPr>
          <p:cNvPr id="73" name="矩形 32"/>
          <p:cNvSpPr>
            <a:spLocks noChangeArrowheads="1"/>
          </p:cNvSpPr>
          <p:nvPr/>
        </p:nvSpPr>
        <p:spPr bwMode="auto">
          <a:xfrm>
            <a:off x="5653088" y="5000625"/>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课题预期成果</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29965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 dur="1000" fill="hold"/>
                                        <p:tgtEl>
                                          <p:spTgt spid="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8"/>
                                        </p:tgtEl>
                                      </p:cBhvr>
                                    </p:animEffect>
                                  </p:childTnLst>
                                </p:cTn>
                              </p:par>
                              <p:par>
                                <p:cTn id="15" presetID="25"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20" dur="1000" fill="hold"/>
                                        <p:tgtEl>
                                          <p:spTgt spid="5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9"/>
                                        </p:tgtEl>
                                      </p:cBhvr>
                                    </p:animEffect>
                                  </p:childTnLst>
                                </p:cTn>
                              </p:par>
                              <p:par>
                                <p:cTn id="25" presetID="25"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30" dur="1000" fill="hold"/>
                                        <p:tgtEl>
                                          <p:spTgt spid="6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0"/>
                                        </p:tgtEl>
                                      </p:cBhvr>
                                    </p:animEffect>
                                  </p:childTnLst>
                                </p:cTn>
                              </p:par>
                              <p:par>
                                <p:cTn id="35" presetID="25"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40" dur="1000" fill="hold"/>
                                        <p:tgtEl>
                                          <p:spTgt spid="6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1"/>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3"/>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70" dur="1000" fill="hold"/>
                                        <p:tgtEl>
                                          <p:spTgt spid="64"/>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80" dur="1000" fill="hold"/>
                                        <p:tgtEl>
                                          <p:spTgt spid="6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5"/>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90" dur="1000" fill="hold"/>
                                        <p:tgtEl>
                                          <p:spTgt spid="66"/>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66"/>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100" dur="1000" fill="hold"/>
                                        <p:tgtEl>
                                          <p:spTgt spid="67"/>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7"/>
                                        </p:tgtEl>
                                      </p:cBhvr>
                                    </p:animEffect>
                                  </p:childTnLst>
                                </p:cTn>
                              </p:par>
                              <p:par>
                                <p:cTn id="105" presetID="25"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10" dur="1000" fill="hold"/>
                                        <p:tgtEl>
                                          <p:spTgt spid="68"/>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68"/>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120" dur="1000" fill="hold"/>
                                        <p:tgtEl>
                                          <p:spTgt spid="69"/>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69"/>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130" dur="1000" fill="hold"/>
                                        <p:tgtEl>
                                          <p:spTgt spid="70"/>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70"/>
                                        </p:tgtEl>
                                      </p:cBhvr>
                                    </p:animEffect>
                                  </p:childTnLst>
                                </p:cTn>
                              </p:par>
                              <p:par>
                                <p:cTn id="135" presetID="25"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 calcmode="lin" valueType="num">
                                      <p:cBhvr>
                                        <p:cTn id="137" dur="500" decel="50000" fill="hold">
                                          <p:stCondLst>
                                            <p:cond delay="0"/>
                                          </p:stCondLst>
                                        </p:cTn>
                                        <p:tgtEl>
                                          <p:spTgt spid="71"/>
                                        </p:tgtEl>
                                        <p:attrNameLst>
                                          <p:attrName>style.rotation</p:attrName>
                                        </p:attrNameLst>
                                      </p:cBhvr>
                                      <p:tavLst>
                                        <p:tav tm="0">
                                          <p:val>
                                            <p:fltVal val="-90"/>
                                          </p:val>
                                        </p:tav>
                                        <p:tav tm="100000">
                                          <p:val>
                                            <p:fltVal val="0"/>
                                          </p:val>
                                        </p:tav>
                                      </p:tavLst>
                                    </p:anim>
                                    <p:anim calcmode="lin" valueType="num">
                                      <p:cBhvr>
                                        <p:cTn id="138" dur="500" decel="50000" fill="hold">
                                          <p:stCondLst>
                                            <p:cond delay="0"/>
                                          </p:stCondLst>
                                        </p:cTn>
                                        <p:tgtEl>
                                          <p:spTgt spid="71"/>
                                        </p:tgtEl>
                                        <p:attrNameLst>
                                          <p:attrName>ppt_w</p:attrName>
                                        </p:attrNameLst>
                                      </p:cBhvr>
                                      <p:tavLst>
                                        <p:tav tm="0">
                                          <p:val>
                                            <p:strVal val="#ppt_w"/>
                                          </p:val>
                                        </p:tav>
                                        <p:tav tm="100000">
                                          <p:val>
                                            <p:strVal val="#ppt_w*.05"/>
                                          </p:val>
                                        </p:tav>
                                      </p:tavLst>
                                    </p:anim>
                                    <p:anim calcmode="lin" valueType="num">
                                      <p:cBhvr>
                                        <p:cTn id="139" dur="500" accel="50000" fill="hold">
                                          <p:stCondLst>
                                            <p:cond delay="500"/>
                                          </p:stCondLst>
                                        </p:cTn>
                                        <p:tgtEl>
                                          <p:spTgt spid="71"/>
                                        </p:tgtEl>
                                        <p:attrNameLst>
                                          <p:attrName>ppt_w</p:attrName>
                                        </p:attrNameLst>
                                      </p:cBhvr>
                                      <p:tavLst>
                                        <p:tav tm="0">
                                          <p:val>
                                            <p:strVal val="#ppt_w*.05"/>
                                          </p:val>
                                        </p:tav>
                                        <p:tav tm="100000">
                                          <p:val>
                                            <p:strVal val="#ppt_w"/>
                                          </p:val>
                                        </p:tav>
                                      </p:tavLst>
                                    </p:anim>
                                    <p:anim calcmode="lin" valueType="num">
                                      <p:cBhvr>
                                        <p:cTn id="140" dur="1000" fill="hold"/>
                                        <p:tgtEl>
                                          <p:spTgt spid="71"/>
                                        </p:tgtEl>
                                        <p:attrNameLst>
                                          <p:attrName>ppt_h</p:attrName>
                                        </p:attrNameLst>
                                      </p:cBhvr>
                                      <p:tavLst>
                                        <p:tav tm="0">
                                          <p:val>
                                            <p:strVal val="#ppt_h"/>
                                          </p:val>
                                        </p:tav>
                                        <p:tav tm="100000">
                                          <p:val>
                                            <p:strVal val="#ppt_h"/>
                                          </p:val>
                                        </p:tav>
                                      </p:tavLst>
                                    </p:anim>
                                    <p:anim calcmode="lin" valueType="num">
                                      <p:cBhvr>
                                        <p:cTn id="141" dur="500" decel="50000" fill="hold">
                                          <p:stCondLst>
                                            <p:cond delay="0"/>
                                          </p:stCondLst>
                                        </p:cTn>
                                        <p:tgtEl>
                                          <p:spTgt spid="71"/>
                                        </p:tgtEl>
                                        <p:attrNameLst>
                                          <p:attrName>ppt_x</p:attrName>
                                        </p:attrNameLst>
                                      </p:cBhvr>
                                      <p:tavLst>
                                        <p:tav tm="0">
                                          <p:val>
                                            <p:strVal val="#ppt_x+.4"/>
                                          </p:val>
                                        </p:tav>
                                        <p:tav tm="100000">
                                          <p:val>
                                            <p:strVal val="#ppt_x"/>
                                          </p:val>
                                        </p:tav>
                                      </p:tavLst>
                                    </p:anim>
                                    <p:anim calcmode="lin" valueType="num">
                                      <p:cBhvr>
                                        <p:cTn id="142" dur="500" decel="50000" fill="hold">
                                          <p:stCondLst>
                                            <p:cond delay="0"/>
                                          </p:stCondLst>
                                        </p:cTn>
                                        <p:tgtEl>
                                          <p:spTgt spid="71"/>
                                        </p:tgtEl>
                                        <p:attrNameLst>
                                          <p:attrName>ppt_y</p:attrName>
                                        </p:attrNameLst>
                                      </p:cBhvr>
                                      <p:tavLst>
                                        <p:tav tm="0">
                                          <p:val>
                                            <p:strVal val="#ppt_y-.2"/>
                                          </p:val>
                                        </p:tav>
                                        <p:tav tm="100000">
                                          <p:val>
                                            <p:strVal val="#ppt_y+.1"/>
                                          </p:val>
                                        </p:tav>
                                      </p:tavLst>
                                    </p:anim>
                                    <p:anim calcmode="lin" valueType="num">
                                      <p:cBhvr>
                                        <p:cTn id="143" dur="500" accel="50000" fill="hold">
                                          <p:stCondLst>
                                            <p:cond delay="500"/>
                                          </p:stCondLst>
                                        </p:cTn>
                                        <p:tgtEl>
                                          <p:spTgt spid="71"/>
                                        </p:tgtEl>
                                        <p:attrNameLst>
                                          <p:attrName>ppt_y</p:attrName>
                                        </p:attrNameLst>
                                      </p:cBhvr>
                                      <p:tavLst>
                                        <p:tav tm="0">
                                          <p:val>
                                            <p:strVal val="#ppt_y+.1"/>
                                          </p:val>
                                        </p:tav>
                                        <p:tav tm="100000">
                                          <p:val>
                                            <p:strVal val="#ppt_y"/>
                                          </p:val>
                                        </p:tav>
                                      </p:tavLst>
                                    </p:anim>
                                    <p:animEffect transition="in" filter="fade">
                                      <p:cBhvr>
                                        <p:cTn id="144" dur="1000" decel="50000">
                                          <p:stCondLst>
                                            <p:cond delay="0"/>
                                          </p:stCondLst>
                                        </p:cTn>
                                        <p:tgtEl>
                                          <p:spTgt spid="71"/>
                                        </p:tgtEl>
                                      </p:cBhvr>
                                    </p:animEffect>
                                  </p:childTnLst>
                                </p:cTn>
                              </p:par>
                              <p:par>
                                <p:cTn id="145" presetID="25" presetClass="entr" presetSubtype="0" fill="hold" grpId="0" nodeType="withEffect">
                                  <p:stCondLst>
                                    <p:cond delay="0"/>
                                  </p:stCondLst>
                                  <p:childTnLst>
                                    <p:set>
                                      <p:cBhvr>
                                        <p:cTn id="146" dur="1" fill="hold">
                                          <p:stCondLst>
                                            <p:cond delay="0"/>
                                          </p:stCondLst>
                                        </p:cTn>
                                        <p:tgtEl>
                                          <p:spTgt spid="72"/>
                                        </p:tgtEl>
                                        <p:attrNameLst>
                                          <p:attrName>style.visibility</p:attrName>
                                        </p:attrNameLst>
                                      </p:cBhvr>
                                      <p:to>
                                        <p:strVal val="visible"/>
                                      </p:to>
                                    </p:set>
                                    <p:anim calcmode="lin" valueType="num">
                                      <p:cBhvr>
                                        <p:cTn id="147" dur="500" decel="50000" fill="hold">
                                          <p:stCondLst>
                                            <p:cond delay="0"/>
                                          </p:stCondLst>
                                        </p:cTn>
                                        <p:tgtEl>
                                          <p:spTgt spid="72"/>
                                        </p:tgtEl>
                                        <p:attrNameLst>
                                          <p:attrName>style.rotation</p:attrName>
                                        </p:attrNameLst>
                                      </p:cBhvr>
                                      <p:tavLst>
                                        <p:tav tm="0">
                                          <p:val>
                                            <p:fltVal val="-90"/>
                                          </p:val>
                                        </p:tav>
                                        <p:tav tm="100000">
                                          <p:val>
                                            <p:fltVal val="0"/>
                                          </p:val>
                                        </p:tav>
                                      </p:tavLst>
                                    </p:anim>
                                    <p:anim calcmode="lin" valueType="num">
                                      <p:cBhvr>
                                        <p:cTn id="148" dur="500" decel="50000" fill="hold">
                                          <p:stCondLst>
                                            <p:cond delay="0"/>
                                          </p:stCondLst>
                                        </p:cTn>
                                        <p:tgtEl>
                                          <p:spTgt spid="72"/>
                                        </p:tgtEl>
                                        <p:attrNameLst>
                                          <p:attrName>ppt_w</p:attrName>
                                        </p:attrNameLst>
                                      </p:cBhvr>
                                      <p:tavLst>
                                        <p:tav tm="0">
                                          <p:val>
                                            <p:strVal val="#ppt_w"/>
                                          </p:val>
                                        </p:tav>
                                        <p:tav tm="100000">
                                          <p:val>
                                            <p:strVal val="#ppt_w*.05"/>
                                          </p:val>
                                        </p:tav>
                                      </p:tavLst>
                                    </p:anim>
                                    <p:anim calcmode="lin" valueType="num">
                                      <p:cBhvr>
                                        <p:cTn id="149" dur="500" accel="50000" fill="hold">
                                          <p:stCondLst>
                                            <p:cond delay="500"/>
                                          </p:stCondLst>
                                        </p:cTn>
                                        <p:tgtEl>
                                          <p:spTgt spid="72"/>
                                        </p:tgtEl>
                                        <p:attrNameLst>
                                          <p:attrName>ppt_w</p:attrName>
                                        </p:attrNameLst>
                                      </p:cBhvr>
                                      <p:tavLst>
                                        <p:tav tm="0">
                                          <p:val>
                                            <p:strVal val="#ppt_w*.05"/>
                                          </p:val>
                                        </p:tav>
                                        <p:tav tm="100000">
                                          <p:val>
                                            <p:strVal val="#ppt_w"/>
                                          </p:val>
                                        </p:tav>
                                      </p:tavLst>
                                    </p:anim>
                                    <p:anim calcmode="lin" valueType="num">
                                      <p:cBhvr>
                                        <p:cTn id="150" dur="1000" fill="hold"/>
                                        <p:tgtEl>
                                          <p:spTgt spid="72"/>
                                        </p:tgtEl>
                                        <p:attrNameLst>
                                          <p:attrName>ppt_h</p:attrName>
                                        </p:attrNameLst>
                                      </p:cBhvr>
                                      <p:tavLst>
                                        <p:tav tm="0">
                                          <p:val>
                                            <p:strVal val="#ppt_h"/>
                                          </p:val>
                                        </p:tav>
                                        <p:tav tm="100000">
                                          <p:val>
                                            <p:strVal val="#ppt_h"/>
                                          </p:val>
                                        </p:tav>
                                      </p:tavLst>
                                    </p:anim>
                                    <p:anim calcmode="lin" valueType="num">
                                      <p:cBhvr>
                                        <p:cTn id="151" dur="500" decel="50000" fill="hold">
                                          <p:stCondLst>
                                            <p:cond delay="0"/>
                                          </p:stCondLst>
                                        </p:cTn>
                                        <p:tgtEl>
                                          <p:spTgt spid="72"/>
                                        </p:tgtEl>
                                        <p:attrNameLst>
                                          <p:attrName>ppt_x</p:attrName>
                                        </p:attrNameLst>
                                      </p:cBhvr>
                                      <p:tavLst>
                                        <p:tav tm="0">
                                          <p:val>
                                            <p:strVal val="#ppt_x+.4"/>
                                          </p:val>
                                        </p:tav>
                                        <p:tav tm="100000">
                                          <p:val>
                                            <p:strVal val="#ppt_x"/>
                                          </p:val>
                                        </p:tav>
                                      </p:tavLst>
                                    </p:anim>
                                    <p:anim calcmode="lin" valueType="num">
                                      <p:cBhvr>
                                        <p:cTn id="152" dur="500" decel="50000" fill="hold">
                                          <p:stCondLst>
                                            <p:cond delay="0"/>
                                          </p:stCondLst>
                                        </p:cTn>
                                        <p:tgtEl>
                                          <p:spTgt spid="72"/>
                                        </p:tgtEl>
                                        <p:attrNameLst>
                                          <p:attrName>ppt_y</p:attrName>
                                        </p:attrNameLst>
                                      </p:cBhvr>
                                      <p:tavLst>
                                        <p:tav tm="0">
                                          <p:val>
                                            <p:strVal val="#ppt_y-.2"/>
                                          </p:val>
                                        </p:tav>
                                        <p:tav tm="100000">
                                          <p:val>
                                            <p:strVal val="#ppt_y+.1"/>
                                          </p:val>
                                        </p:tav>
                                      </p:tavLst>
                                    </p:anim>
                                    <p:anim calcmode="lin" valueType="num">
                                      <p:cBhvr>
                                        <p:cTn id="153" dur="500" accel="50000" fill="hold">
                                          <p:stCondLst>
                                            <p:cond delay="500"/>
                                          </p:stCondLst>
                                        </p:cTn>
                                        <p:tgtEl>
                                          <p:spTgt spid="72"/>
                                        </p:tgtEl>
                                        <p:attrNameLst>
                                          <p:attrName>ppt_y</p:attrName>
                                        </p:attrNameLst>
                                      </p:cBhvr>
                                      <p:tavLst>
                                        <p:tav tm="0">
                                          <p:val>
                                            <p:strVal val="#ppt_y+.1"/>
                                          </p:val>
                                        </p:tav>
                                        <p:tav tm="100000">
                                          <p:val>
                                            <p:strVal val="#ppt_y"/>
                                          </p:val>
                                        </p:tav>
                                      </p:tavLst>
                                    </p:anim>
                                    <p:animEffect transition="in" filter="fade">
                                      <p:cBhvr>
                                        <p:cTn id="154" dur="1000" decel="50000">
                                          <p:stCondLst>
                                            <p:cond delay="0"/>
                                          </p:stCondLst>
                                        </p:cTn>
                                        <p:tgtEl>
                                          <p:spTgt spid="72"/>
                                        </p:tgtEl>
                                      </p:cBhvr>
                                    </p:animEffect>
                                  </p:childTnLst>
                                </p:cTn>
                              </p:par>
                              <p:par>
                                <p:cTn id="155" presetID="25" presetClass="entr" presetSubtype="0" fill="hold" grpId="0" nodeType="withEffect">
                                  <p:stCondLst>
                                    <p:cond delay="0"/>
                                  </p:stCondLst>
                                  <p:childTnLst>
                                    <p:set>
                                      <p:cBhvr>
                                        <p:cTn id="156" dur="1" fill="hold">
                                          <p:stCondLst>
                                            <p:cond delay="0"/>
                                          </p:stCondLst>
                                        </p:cTn>
                                        <p:tgtEl>
                                          <p:spTgt spid="73"/>
                                        </p:tgtEl>
                                        <p:attrNameLst>
                                          <p:attrName>style.visibility</p:attrName>
                                        </p:attrNameLst>
                                      </p:cBhvr>
                                      <p:to>
                                        <p:strVal val="visible"/>
                                      </p:to>
                                    </p:set>
                                    <p:anim calcmode="lin" valueType="num">
                                      <p:cBhvr>
                                        <p:cTn id="157"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158"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159"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160" dur="1000" fill="hold"/>
                                        <p:tgtEl>
                                          <p:spTgt spid="73"/>
                                        </p:tgtEl>
                                        <p:attrNameLst>
                                          <p:attrName>ppt_h</p:attrName>
                                        </p:attrNameLst>
                                      </p:cBhvr>
                                      <p:tavLst>
                                        <p:tav tm="0">
                                          <p:val>
                                            <p:strVal val="#ppt_h"/>
                                          </p:val>
                                        </p:tav>
                                        <p:tav tm="100000">
                                          <p:val>
                                            <p:strVal val="#ppt_h"/>
                                          </p:val>
                                        </p:tav>
                                      </p:tavLst>
                                    </p:anim>
                                    <p:anim calcmode="lin" valueType="num">
                                      <p:cBhvr>
                                        <p:cTn id="161"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162"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163"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164"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P spid="68" grpId="0" animBg="1"/>
      <p:bldP spid="69" grpId="0"/>
      <p:bldP spid="70" grpId="0" animBg="1"/>
      <p:bldP spid="71" grpId="0"/>
      <p:bldP spid="72" grpId="0" animBg="1"/>
      <p:bldP spid="7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671F6E-7007-4389-B195-88CA51C176C0}"/>
              </a:ext>
            </a:extLst>
          </p:cNvPr>
          <p:cNvSpPr>
            <a:spLocks noGrp="1"/>
          </p:cNvSpPr>
          <p:nvPr>
            <p:ph type="title"/>
          </p:nvPr>
        </p:nvSpPr>
        <p:spPr/>
        <p:txBody>
          <a:bodyPr/>
          <a:lstStyle/>
          <a:p>
            <a:r>
              <a:rPr lang="en-US" altLang="zh-CN" dirty="0"/>
              <a:t>01 </a:t>
            </a:r>
            <a:r>
              <a:rPr lang="zh-CN" altLang="en-US" dirty="0"/>
              <a:t>课题背景说明</a:t>
            </a:r>
          </a:p>
        </p:txBody>
      </p:sp>
      <p:sp>
        <p:nvSpPr>
          <p:cNvPr id="3" name="内容占位符 2">
            <a:extLst>
              <a:ext uri="{FF2B5EF4-FFF2-40B4-BE49-F238E27FC236}">
                <a16:creationId xmlns:a16="http://schemas.microsoft.com/office/drawing/2014/main" id="{A964D045-39C0-413C-8625-5FA94ACD5276}"/>
              </a:ext>
            </a:extLst>
          </p:cNvPr>
          <p:cNvSpPr>
            <a:spLocks noGrp="1"/>
          </p:cNvSpPr>
          <p:nvPr>
            <p:ph idx="1"/>
          </p:nvPr>
        </p:nvSpPr>
        <p:spPr/>
        <p:txBody>
          <a:bodyPr>
            <a:normAutofit fontScale="85000" lnSpcReduction="20000"/>
          </a:bodyPr>
          <a:lstStyle/>
          <a:p>
            <a:r>
              <a:rPr lang="zh-CN" altLang="en-US" dirty="0"/>
              <a:t>接种疫苗是预防传染病最经济、最有效的手段。当前随着我国新冠病毒疫情的缓解，全国各地逐步进入一个低传播或无传播阶段，但局部和零星的疫情爆发依旧存在。</a:t>
            </a:r>
            <a:endParaRPr lang="en-US" altLang="zh-CN" dirty="0"/>
          </a:p>
          <a:p>
            <a:endParaRPr lang="en-US" altLang="zh-CN" dirty="0"/>
          </a:p>
          <a:p>
            <a:r>
              <a:rPr lang="zh-CN" altLang="en-US" dirty="0"/>
              <a:t>根据国内外专家的预测新型冠状病毒极有可能将长期与人类共存并将呈现季节性或不定期的复发，因此建立人群对新冠病毒的免疫力是一个关键性和根本性的防御措施。目前新冠病毒疫苗接种工作正在我国有序进行，但仍有部分人对疫苗注射的重要性和必要性不了解。我们高中生对疫苗知识的了解程度如何，又是否知道疫苗接种的重要性呢，由此设计了此问卷。</a:t>
            </a:r>
          </a:p>
        </p:txBody>
      </p:sp>
    </p:spTree>
    <p:extLst>
      <p:ext uri="{BB962C8B-B14F-4D97-AF65-F5344CB8AC3E}">
        <p14:creationId xmlns:p14="http://schemas.microsoft.com/office/powerpoint/2010/main" val="3206009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671F6E-7007-4389-B195-88CA51C176C0}"/>
              </a:ext>
            </a:extLst>
          </p:cNvPr>
          <p:cNvSpPr>
            <a:spLocks noGrp="1"/>
          </p:cNvSpPr>
          <p:nvPr>
            <p:ph type="title"/>
          </p:nvPr>
        </p:nvSpPr>
        <p:spPr/>
        <p:txBody>
          <a:bodyPr>
            <a:normAutofit/>
          </a:bodyPr>
          <a:lstStyle/>
          <a:p>
            <a:r>
              <a:rPr lang="en-US" altLang="zh-CN" dirty="0"/>
              <a:t>02 </a:t>
            </a:r>
            <a:r>
              <a:rPr lang="zh-CN" altLang="en-US" dirty="0"/>
              <a:t>课题研究意义</a:t>
            </a:r>
          </a:p>
        </p:txBody>
      </p:sp>
      <p:sp>
        <p:nvSpPr>
          <p:cNvPr id="3" name="内容占位符 2">
            <a:extLst>
              <a:ext uri="{FF2B5EF4-FFF2-40B4-BE49-F238E27FC236}">
                <a16:creationId xmlns:a16="http://schemas.microsoft.com/office/drawing/2014/main" id="{A964D045-39C0-413C-8625-5FA94ACD5276}"/>
              </a:ext>
            </a:extLst>
          </p:cNvPr>
          <p:cNvSpPr>
            <a:spLocks noGrp="1"/>
          </p:cNvSpPr>
          <p:nvPr>
            <p:ph idx="1"/>
          </p:nvPr>
        </p:nvSpPr>
        <p:spPr/>
        <p:txBody>
          <a:bodyPr>
            <a:normAutofit fontScale="85000" lnSpcReduction="10000"/>
          </a:bodyPr>
          <a:lstStyle/>
          <a:p>
            <a:r>
              <a:rPr lang="zh-CN" altLang="en-US" dirty="0"/>
              <a:t>一、通过这次调查研究，可以培养我们组员搜集和处理信息的能力及合作能力、探究问题的能力和理论联系实践的能力等，也是对课本上知识的实践，从而提高我们的综合水平和素质。</a:t>
            </a:r>
            <a:endParaRPr lang="en-US" altLang="zh-CN" dirty="0"/>
          </a:p>
          <a:p>
            <a:endParaRPr lang="zh-CN" altLang="en-US" dirty="0"/>
          </a:p>
          <a:p>
            <a:r>
              <a:rPr lang="zh-CN" altLang="en-US" dirty="0"/>
              <a:t>二、我们生存的环境中存在着各种细菌和病毒，对我们的生存带来严重的威胁。如果没有疫苗，很多急性传染病将夺去千千万万的生命，天花的病死率高达</a:t>
            </a:r>
            <a:r>
              <a:rPr lang="en-US" altLang="zh-CN" dirty="0"/>
              <a:t>30%</a:t>
            </a:r>
            <a:r>
              <a:rPr lang="zh-CN" altLang="en-US" dirty="0"/>
              <a:t>，狂犬病高达</a:t>
            </a:r>
            <a:r>
              <a:rPr lang="en-US" altLang="zh-CN" dirty="0"/>
              <a:t>99%</a:t>
            </a:r>
            <a:r>
              <a:rPr lang="zh-CN" altLang="en-US" dirty="0"/>
              <a:t>，没有乙肝疫苗的普及接种，我国的乙肝人群患病率可能高达</a:t>
            </a:r>
            <a:r>
              <a:rPr lang="en-US" altLang="zh-CN" dirty="0"/>
              <a:t>10%</a:t>
            </a:r>
            <a:r>
              <a:rPr lang="zh-CN" altLang="en-US" dirty="0"/>
              <a:t>。通过此次调查，我们将了解高中生对疫苗接种的认知度，希望对疫苗的推广和宣传起到积极作用。</a:t>
            </a:r>
          </a:p>
        </p:txBody>
      </p:sp>
    </p:spTree>
    <p:extLst>
      <p:ext uri="{BB962C8B-B14F-4D97-AF65-F5344CB8AC3E}">
        <p14:creationId xmlns:p14="http://schemas.microsoft.com/office/powerpoint/2010/main" val="42381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671F6E-7007-4389-B195-88CA51C176C0}"/>
              </a:ext>
            </a:extLst>
          </p:cNvPr>
          <p:cNvSpPr>
            <a:spLocks noGrp="1"/>
          </p:cNvSpPr>
          <p:nvPr>
            <p:ph type="title"/>
          </p:nvPr>
        </p:nvSpPr>
        <p:spPr/>
        <p:txBody>
          <a:bodyPr>
            <a:normAutofit/>
          </a:bodyPr>
          <a:lstStyle/>
          <a:p>
            <a:r>
              <a:rPr lang="en-US" altLang="zh-CN" dirty="0"/>
              <a:t>03  </a:t>
            </a:r>
            <a:r>
              <a:rPr lang="zh-CN" altLang="en-US" dirty="0"/>
              <a:t>组员任务分工</a:t>
            </a:r>
          </a:p>
        </p:txBody>
      </p:sp>
      <p:graphicFrame>
        <p:nvGraphicFramePr>
          <p:cNvPr id="4" name="表格 3">
            <a:extLst>
              <a:ext uri="{FF2B5EF4-FFF2-40B4-BE49-F238E27FC236}">
                <a16:creationId xmlns:a16="http://schemas.microsoft.com/office/drawing/2014/main" id="{65B926D7-E158-42FF-A595-41A58CA0F256}"/>
              </a:ext>
            </a:extLst>
          </p:cNvPr>
          <p:cNvGraphicFramePr>
            <a:graphicFrameLocks noGrp="1"/>
          </p:cNvGraphicFramePr>
          <p:nvPr>
            <p:extLst>
              <p:ext uri="{D42A27DB-BD31-4B8C-83A1-F6EECF244321}">
                <p14:modId xmlns:p14="http://schemas.microsoft.com/office/powerpoint/2010/main" val="2572667791"/>
              </p:ext>
            </p:extLst>
          </p:nvPr>
        </p:nvGraphicFramePr>
        <p:xfrm>
          <a:off x="2043111" y="2171700"/>
          <a:ext cx="8105776" cy="1332865"/>
        </p:xfrm>
        <a:graphic>
          <a:graphicData uri="http://schemas.openxmlformats.org/drawingml/2006/table">
            <a:tbl>
              <a:tblPr firstRow="1" firstCol="1" bandRow="1">
                <a:tableStyleId>{5C22544A-7EE6-4342-B048-85BDC9FD1C3A}</a:tableStyleId>
              </a:tblPr>
              <a:tblGrid>
                <a:gridCol w="1476376">
                  <a:extLst>
                    <a:ext uri="{9D8B030D-6E8A-4147-A177-3AD203B41FA5}">
                      <a16:colId xmlns:a16="http://schemas.microsoft.com/office/drawing/2014/main" val="3729286772"/>
                    </a:ext>
                  </a:extLst>
                </a:gridCol>
                <a:gridCol w="1552575">
                  <a:extLst>
                    <a:ext uri="{9D8B030D-6E8A-4147-A177-3AD203B41FA5}">
                      <a16:colId xmlns:a16="http://schemas.microsoft.com/office/drawing/2014/main" val="35779075"/>
                    </a:ext>
                  </a:extLst>
                </a:gridCol>
                <a:gridCol w="5076825">
                  <a:extLst>
                    <a:ext uri="{9D8B030D-6E8A-4147-A177-3AD203B41FA5}">
                      <a16:colId xmlns:a16="http://schemas.microsoft.com/office/drawing/2014/main" val="3840964430"/>
                    </a:ext>
                  </a:extLst>
                </a:gridCol>
              </a:tblGrid>
              <a:tr h="523875">
                <a:tc>
                  <a:txBody>
                    <a:bodyPr/>
                    <a:lstStyle/>
                    <a:p>
                      <a:pPr algn="ctr">
                        <a:spcAft>
                          <a:spcPts val="0"/>
                        </a:spcAft>
                      </a:pPr>
                      <a:r>
                        <a:rPr lang="zh-CN" sz="2400" kern="100" dirty="0">
                          <a:effectLst/>
                        </a:rPr>
                        <a:t>姓名</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班级</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主要研究任务</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491594595"/>
                  </a:ext>
                </a:extLst>
              </a:tr>
              <a:tr h="374015">
                <a:tc>
                  <a:txBody>
                    <a:bodyPr/>
                    <a:lstStyle/>
                    <a:p>
                      <a:pPr algn="just">
                        <a:spcAft>
                          <a:spcPts val="0"/>
                        </a:spcAft>
                      </a:pPr>
                      <a:r>
                        <a:rPr lang="zh-CN" sz="2400" kern="100">
                          <a:effectLst/>
                        </a:rPr>
                        <a:t>李若禺</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高二（</a:t>
                      </a:r>
                      <a:r>
                        <a:rPr lang="en-US" sz="2400" kern="100">
                          <a:effectLst/>
                        </a:rPr>
                        <a:t>1</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0" lvl="0" indent="0" algn="just">
                        <a:spcAft>
                          <a:spcPts val="0"/>
                        </a:spcAft>
                        <a:buFont typeface="+mj-ea"/>
                        <a:buNone/>
                      </a:pPr>
                      <a:r>
                        <a:rPr lang="zh-CN" sz="2400" kern="100" dirty="0">
                          <a:effectLst/>
                        </a:rPr>
                        <a:t>课题负责人、报告撰写</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06419722"/>
                  </a:ext>
                </a:extLst>
              </a:tr>
              <a:tr h="434975">
                <a:tc>
                  <a:txBody>
                    <a:bodyPr/>
                    <a:lstStyle/>
                    <a:p>
                      <a:pPr algn="just">
                        <a:spcAft>
                          <a:spcPts val="0"/>
                        </a:spcAft>
                      </a:pPr>
                      <a:r>
                        <a:rPr lang="zh-CN" sz="2400" kern="100">
                          <a:effectLst/>
                        </a:rPr>
                        <a:t>张艺琳</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zh-CN" sz="2400" kern="100">
                          <a:effectLst/>
                        </a:rPr>
                        <a:t>高二（</a:t>
                      </a:r>
                      <a:r>
                        <a:rPr lang="en-US" sz="2400" kern="100">
                          <a:effectLst/>
                        </a:rPr>
                        <a:t>1</a:t>
                      </a:r>
                      <a:r>
                        <a:rPr lang="zh-CN" sz="2400" kern="100">
                          <a:effectLst/>
                        </a:rPr>
                        <a:t>）</a:t>
                      </a:r>
                      <a:endParaRPr lang="zh-CN" sz="2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marL="0" lvl="0" indent="0" algn="just">
                        <a:spcAft>
                          <a:spcPts val="0"/>
                        </a:spcAft>
                        <a:buFont typeface="+mj-ea"/>
                        <a:buNone/>
                      </a:pPr>
                      <a:r>
                        <a:rPr lang="zh-CN" sz="2400" kern="100" dirty="0">
                          <a:effectLst/>
                        </a:rPr>
                        <a:t>调查、收集分析资料、整理打印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52171055"/>
                  </a:ext>
                </a:extLst>
              </a:tr>
            </a:tbl>
          </a:graphicData>
        </a:graphic>
      </p:graphicFrame>
    </p:spTree>
    <p:extLst>
      <p:ext uri="{BB962C8B-B14F-4D97-AF65-F5344CB8AC3E}">
        <p14:creationId xmlns:p14="http://schemas.microsoft.com/office/powerpoint/2010/main" val="3632109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671F6E-7007-4389-B195-88CA51C176C0}"/>
              </a:ext>
            </a:extLst>
          </p:cNvPr>
          <p:cNvSpPr>
            <a:spLocks noGrp="1"/>
          </p:cNvSpPr>
          <p:nvPr>
            <p:ph type="title"/>
          </p:nvPr>
        </p:nvSpPr>
        <p:spPr/>
        <p:txBody>
          <a:bodyPr>
            <a:normAutofit/>
          </a:bodyPr>
          <a:lstStyle/>
          <a:p>
            <a:r>
              <a:rPr lang="en-US" altLang="zh-CN" dirty="0"/>
              <a:t>04  </a:t>
            </a:r>
            <a:r>
              <a:rPr lang="zh-CN" altLang="en-US" dirty="0"/>
              <a:t>研究实施步骤</a:t>
            </a:r>
          </a:p>
        </p:txBody>
      </p:sp>
      <p:graphicFrame>
        <p:nvGraphicFramePr>
          <p:cNvPr id="3" name="表格 2">
            <a:extLst>
              <a:ext uri="{FF2B5EF4-FFF2-40B4-BE49-F238E27FC236}">
                <a16:creationId xmlns:a16="http://schemas.microsoft.com/office/drawing/2014/main" id="{A54E7FF0-76F9-4CDB-817E-18708D1932D7}"/>
              </a:ext>
            </a:extLst>
          </p:cNvPr>
          <p:cNvGraphicFramePr>
            <a:graphicFrameLocks noGrp="1"/>
          </p:cNvGraphicFramePr>
          <p:nvPr>
            <p:extLst>
              <p:ext uri="{D42A27DB-BD31-4B8C-83A1-F6EECF244321}">
                <p14:modId xmlns:p14="http://schemas.microsoft.com/office/powerpoint/2010/main" val="493286416"/>
              </p:ext>
            </p:extLst>
          </p:nvPr>
        </p:nvGraphicFramePr>
        <p:xfrm>
          <a:off x="1724025" y="1391443"/>
          <a:ext cx="9629774" cy="4400292"/>
        </p:xfrm>
        <a:graphic>
          <a:graphicData uri="http://schemas.openxmlformats.org/drawingml/2006/table">
            <a:tbl>
              <a:tblPr firstRow="1" firstCol="1" bandRow="1">
                <a:tableStyleId>{5C22544A-7EE6-4342-B048-85BDC9FD1C3A}</a:tableStyleId>
              </a:tblPr>
              <a:tblGrid>
                <a:gridCol w="2496811">
                  <a:extLst>
                    <a:ext uri="{9D8B030D-6E8A-4147-A177-3AD203B41FA5}">
                      <a16:colId xmlns:a16="http://schemas.microsoft.com/office/drawing/2014/main" val="2265137551"/>
                    </a:ext>
                  </a:extLst>
                </a:gridCol>
                <a:gridCol w="7132963">
                  <a:extLst>
                    <a:ext uri="{9D8B030D-6E8A-4147-A177-3AD203B41FA5}">
                      <a16:colId xmlns:a16="http://schemas.microsoft.com/office/drawing/2014/main" val="4068877417"/>
                    </a:ext>
                  </a:extLst>
                </a:gridCol>
              </a:tblGrid>
              <a:tr h="364668">
                <a:tc>
                  <a:txBody>
                    <a:bodyPr/>
                    <a:lstStyle/>
                    <a:p>
                      <a:pPr algn="ctr">
                        <a:spcAft>
                          <a:spcPts val="0"/>
                        </a:spcAft>
                      </a:pPr>
                      <a:r>
                        <a:rPr lang="zh-CN" sz="2400" kern="100" dirty="0">
                          <a:effectLst/>
                        </a:rPr>
                        <a:t>起止时间</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spcAft>
                          <a:spcPts val="0"/>
                        </a:spcAft>
                      </a:pPr>
                      <a:r>
                        <a:rPr lang="zh-CN" sz="2400" kern="100" dirty="0">
                          <a:effectLst/>
                        </a:rPr>
                        <a:t>主要任务或阶段目标</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35011214"/>
                  </a:ext>
                </a:extLst>
              </a:tr>
              <a:tr h="729337">
                <a:tc>
                  <a:txBody>
                    <a:bodyPr/>
                    <a:lstStyle/>
                    <a:p>
                      <a:pPr algn="ctr">
                        <a:spcAft>
                          <a:spcPts val="0"/>
                        </a:spcAft>
                      </a:pPr>
                      <a:r>
                        <a:rPr lang="en-US" sz="2400" kern="100" dirty="0">
                          <a:effectLst/>
                        </a:rPr>
                        <a:t>2021.3.1-</a:t>
                      </a:r>
                      <a:endParaRPr lang="zh-CN" sz="2400" kern="100" dirty="0">
                        <a:effectLst/>
                      </a:endParaRPr>
                    </a:p>
                    <a:p>
                      <a:pPr algn="ctr">
                        <a:spcAft>
                          <a:spcPts val="0"/>
                        </a:spcAft>
                      </a:pPr>
                      <a:r>
                        <a:rPr lang="en-US" sz="2400" kern="100" dirty="0">
                          <a:effectLst/>
                        </a:rPr>
                        <a:t>2021.3.4</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lnSpc>
                          <a:spcPct val="100000"/>
                        </a:lnSpc>
                        <a:spcBef>
                          <a:spcPts val="0"/>
                        </a:spcBef>
                        <a:spcAft>
                          <a:spcPts val="0"/>
                        </a:spcAft>
                      </a:pPr>
                      <a:r>
                        <a:rPr lang="zh-CN" sz="2400" kern="100" dirty="0">
                          <a:effectLst/>
                        </a:rPr>
                        <a:t>成立课题研究小组、确定组长</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225221057"/>
                  </a:ext>
                </a:extLst>
              </a:tr>
              <a:tr h="1108452">
                <a:tc>
                  <a:txBody>
                    <a:bodyPr/>
                    <a:lstStyle/>
                    <a:p>
                      <a:pPr algn="ctr">
                        <a:spcAft>
                          <a:spcPts val="0"/>
                        </a:spcAft>
                      </a:pPr>
                      <a:r>
                        <a:rPr lang="en-US" sz="2400" kern="100" dirty="0">
                          <a:effectLst/>
                        </a:rPr>
                        <a:t>2021.3.7-</a:t>
                      </a:r>
                      <a:endParaRPr lang="zh-CN" sz="2400" kern="100" dirty="0">
                        <a:effectLst/>
                      </a:endParaRPr>
                    </a:p>
                    <a:p>
                      <a:pPr algn="ctr">
                        <a:spcAft>
                          <a:spcPts val="0"/>
                        </a:spcAft>
                      </a:pPr>
                      <a:r>
                        <a:rPr lang="en-US" sz="2400" kern="100" dirty="0">
                          <a:effectLst/>
                        </a:rPr>
                        <a:t>2021.3.18</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algn="just">
                        <a:lnSpc>
                          <a:spcPct val="100000"/>
                        </a:lnSpc>
                        <a:spcBef>
                          <a:spcPts val="0"/>
                        </a:spcBef>
                        <a:spcAft>
                          <a:spcPts val="0"/>
                        </a:spcAft>
                      </a:pPr>
                      <a:r>
                        <a:rPr lang="zh-CN" sz="2400" kern="100" dirty="0">
                          <a:effectLst/>
                        </a:rPr>
                        <a:t>讨论确定研究选题，选择指导老师，正式确定研究课题；制定研究方案，进行组内成员分工，征求指导老师意见，完善研究方案，制成调查问卷。</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166866287"/>
                  </a:ext>
                </a:extLst>
              </a:tr>
              <a:tr h="0">
                <a:tc>
                  <a:txBody>
                    <a:bodyPr/>
                    <a:lstStyle/>
                    <a:p>
                      <a:pPr algn="ctr">
                        <a:spcAft>
                          <a:spcPts val="0"/>
                        </a:spcAft>
                      </a:pPr>
                      <a:r>
                        <a:rPr lang="en-US" sz="2400" kern="100" dirty="0">
                          <a:effectLst/>
                        </a:rPr>
                        <a:t>2021.3.21-2021.4.16</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tc>
                  <a:txBody>
                    <a:bodyPr/>
                    <a:lstStyle/>
                    <a:p>
                      <a:pPr marL="0" lvl="0" indent="0" algn="l">
                        <a:lnSpc>
                          <a:spcPct val="100000"/>
                        </a:lnSpc>
                        <a:spcBef>
                          <a:spcPts val="0"/>
                        </a:spcBef>
                        <a:spcAft>
                          <a:spcPts val="0"/>
                        </a:spcAft>
                        <a:buFont typeface="+mj-lt"/>
                        <a:buNone/>
                      </a:pPr>
                      <a:r>
                        <a:rPr lang="en-US" altLang="zh-CN" sz="2400" kern="100" dirty="0">
                          <a:effectLst/>
                          <a:latin typeface="Calibri" panose="020F0502020204030204" pitchFamily="34" charset="0"/>
                          <a:ea typeface="+mn-ea"/>
                          <a:cs typeface="Times New Roman" panose="02020603050405020304" pitchFamily="18" charset="0"/>
                        </a:rPr>
                        <a:t>1</a:t>
                      </a:r>
                      <a:r>
                        <a:rPr lang="zh-CN" altLang="en-US" sz="2400" kern="100" dirty="0">
                          <a:effectLst/>
                          <a:latin typeface="Calibri" panose="020F0502020204030204" pitchFamily="34" charset="0"/>
                          <a:ea typeface="+mn-ea"/>
                          <a:cs typeface="Times New Roman" panose="02020603050405020304" pitchFamily="18" charset="0"/>
                        </a:rPr>
                        <a:t>、在网上发布调查问卷，调查对象是高二（</a:t>
                      </a:r>
                      <a:r>
                        <a:rPr lang="en-US" altLang="zh-CN" sz="2400" kern="100" dirty="0">
                          <a:effectLst/>
                          <a:latin typeface="Calibri" panose="020F0502020204030204" pitchFamily="34" charset="0"/>
                          <a:ea typeface="+mn-ea"/>
                          <a:cs typeface="Times New Roman" panose="02020603050405020304" pitchFamily="18" charset="0"/>
                        </a:rPr>
                        <a:t>1</a:t>
                      </a:r>
                      <a:r>
                        <a:rPr lang="zh-CN" altLang="en-US" sz="2400" kern="100" dirty="0">
                          <a:effectLst/>
                          <a:latin typeface="Calibri" panose="020F0502020204030204" pitchFamily="34" charset="0"/>
                          <a:ea typeface="+mn-ea"/>
                          <a:cs typeface="Times New Roman" panose="02020603050405020304" pitchFamily="18" charset="0"/>
                        </a:rPr>
                        <a:t>）班全体学生            </a:t>
                      </a:r>
                      <a:endParaRPr lang="en-US" altLang="zh-CN" sz="2400" kern="100" dirty="0">
                        <a:effectLst/>
                        <a:latin typeface="Calibri" panose="020F0502020204030204" pitchFamily="34" charset="0"/>
                        <a:ea typeface="+mn-ea"/>
                        <a:cs typeface="Times New Roman" panose="02020603050405020304" pitchFamily="18" charset="0"/>
                      </a:endParaRPr>
                    </a:p>
                    <a:p>
                      <a:pPr marL="0" lvl="0" indent="0" algn="l">
                        <a:lnSpc>
                          <a:spcPct val="100000"/>
                        </a:lnSpc>
                        <a:spcBef>
                          <a:spcPts val="0"/>
                        </a:spcBef>
                        <a:spcAft>
                          <a:spcPts val="0"/>
                        </a:spcAft>
                        <a:buFont typeface="+mj-lt"/>
                        <a:buNone/>
                      </a:pPr>
                      <a:r>
                        <a:rPr lang="en-US" altLang="zh-CN" sz="2400" kern="100" dirty="0">
                          <a:effectLst/>
                          <a:latin typeface="Calibri" panose="020F0502020204030204" pitchFamily="34" charset="0"/>
                          <a:ea typeface="+mn-ea"/>
                          <a:cs typeface="Times New Roman" panose="02020603050405020304" pitchFamily="18" charset="0"/>
                        </a:rPr>
                        <a:t>2</a:t>
                      </a:r>
                      <a:r>
                        <a:rPr lang="zh-CN" altLang="en-US" sz="2400" kern="100" dirty="0">
                          <a:effectLst/>
                          <a:latin typeface="Calibri" panose="020F0502020204030204" pitchFamily="34" charset="0"/>
                          <a:ea typeface="+mn-ea"/>
                          <a:cs typeface="Times New Roman" panose="02020603050405020304" pitchFamily="18" charset="0"/>
                        </a:rPr>
                        <a:t>、访谈徐州市云龙区新华医院新冠疫苗接种点三位接种者与两位接种医生。 </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97248618"/>
                  </a:ext>
                </a:extLst>
              </a:tr>
              <a:tr h="729337">
                <a:tc>
                  <a:txBody>
                    <a:bodyPr/>
                    <a:lstStyle/>
                    <a:p>
                      <a:pPr algn="ctr">
                        <a:spcAft>
                          <a:spcPts val="0"/>
                        </a:spcAft>
                      </a:pPr>
                      <a:r>
                        <a:rPr lang="en-US" sz="2400" kern="100" dirty="0">
                          <a:effectLst/>
                        </a:rPr>
                        <a:t>2021.4.19-2021.4.30</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00000"/>
                        </a:lnSpc>
                        <a:spcBef>
                          <a:spcPts val="0"/>
                        </a:spcBef>
                        <a:spcAft>
                          <a:spcPts val="0"/>
                        </a:spcAft>
                      </a:pPr>
                      <a:r>
                        <a:rPr lang="zh-CN" sz="2400" kern="100" dirty="0">
                          <a:effectLst/>
                        </a:rPr>
                        <a:t>收集整理课题资料，对统计的数据进行认真分析，确定报告格式，讨论研究目的，撰写成文</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544218447"/>
                  </a:ext>
                </a:extLst>
              </a:tr>
            </a:tbl>
          </a:graphicData>
        </a:graphic>
      </p:graphicFrame>
    </p:spTree>
    <p:extLst>
      <p:ext uri="{BB962C8B-B14F-4D97-AF65-F5344CB8AC3E}">
        <p14:creationId xmlns:p14="http://schemas.microsoft.com/office/powerpoint/2010/main" val="20395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671F6E-7007-4389-B195-88CA51C176C0}"/>
              </a:ext>
            </a:extLst>
          </p:cNvPr>
          <p:cNvSpPr>
            <a:spLocks noGrp="1"/>
          </p:cNvSpPr>
          <p:nvPr>
            <p:ph type="title"/>
          </p:nvPr>
        </p:nvSpPr>
        <p:spPr/>
        <p:txBody>
          <a:bodyPr/>
          <a:lstStyle/>
          <a:p>
            <a:r>
              <a:rPr lang="en-US" altLang="zh-CN" dirty="0"/>
              <a:t>05  </a:t>
            </a:r>
            <a:r>
              <a:rPr lang="zh-CN" altLang="en-US" dirty="0"/>
              <a:t>课题预期成果</a:t>
            </a:r>
          </a:p>
        </p:txBody>
      </p:sp>
      <p:sp>
        <p:nvSpPr>
          <p:cNvPr id="3" name="内容占位符 2">
            <a:extLst>
              <a:ext uri="{FF2B5EF4-FFF2-40B4-BE49-F238E27FC236}">
                <a16:creationId xmlns:a16="http://schemas.microsoft.com/office/drawing/2014/main" id="{A964D045-39C0-413C-8625-5FA94ACD5276}"/>
              </a:ext>
            </a:extLst>
          </p:cNvPr>
          <p:cNvSpPr>
            <a:spLocks noGrp="1"/>
          </p:cNvSpPr>
          <p:nvPr>
            <p:ph idx="1"/>
          </p:nvPr>
        </p:nvSpPr>
        <p:spPr/>
        <p:txBody>
          <a:bodyPr>
            <a:normAutofit/>
          </a:bodyPr>
          <a:lstStyle/>
          <a:p>
            <a:r>
              <a:rPr lang="zh-CN" altLang="en-US" dirty="0"/>
              <a:t>调查报告</a:t>
            </a:r>
            <a:endParaRPr lang="en-US" altLang="zh-CN" dirty="0"/>
          </a:p>
          <a:p>
            <a:endParaRPr lang="en-US" altLang="zh-CN" dirty="0"/>
          </a:p>
          <a:p>
            <a:r>
              <a:rPr lang="zh-CN" altLang="en-US" dirty="0"/>
              <a:t>通过此次问卷调查，了解高中生疫苗知识的掌握程度，希望找出存在的问题，找出原因，进而提出一些合理化建议，提高高中生对疫苗接种重要性和必要性的了解。</a:t>
            </a:r>
          </a:p>
        </p:txBody>
      </p:sp>
    </p:spTree>
    <p:extLst>
      <p:ext uri="{BB962C8B-B14F-4D97-AF65-F5344CB8AC3E}">
        <p14:creationId xmlns:p14="http://schemas.microsoft.com/office/powerpoint/2010/main" val="1655623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64566" y="-1181686"/>
            <a:ext cx="759656" cy="1041009"/>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矩形 5"/>
          <p:cNvSpPr/>
          <p:nvPr/>
        </p:nvSpPr>
        <p:spPr>
          <a:xfrm>
            <a:off x="2169073" y="-1181687"/>
            <a:ext cx="759656" cy="1041009"/>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8" name="直接连接符 57"/>
          <p:cNvCxnSpPr/>
          <p:nvPr/>
        </p:nvCxnSpPr>
        <p:spPr bwMode="auto">
          <a:xfrm>
            <a:off x="3009900"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bwMode="auto">
          <a:xfrm>
            <a:off x="3009900" y="5788025"/>
            <a:ext cx="6191250"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bwMode="auto">
          <a:xfrm>
            <a:off x="9201150" y="1717675"/>
            <a:ext cx="0" cy="407035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bwMode="auto">
          <a:xfrm>
            <a:off x="3009900" y="1717675"/>
            <a:ext cx="47783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bwMode="auto">
          <a:xfrm>
            <a:off x="8723313" y="1717675"/>
            <a:ext cx="477837"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文本框 15"/>
          <p:cNvSpPr txBox="1">
            <a:spLocks noChangeArrowheads="1"/>
          </p:cNvSpPr>
          <p:nvPr/>
        </p:nvSpPr>
        <p:spPr bwMode="auto">
          <a:xfrm>
            <a:off x="4166394" y="736263"/>
            <a:ext cx="385921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4400" b="1" dirty="0">
                <a:solidFill>
                  <a:srgbClr val="224982"/>
                </a:solidFill>
                <a:latin typeface="Arial" panose="020B0604020202020204" pitchFamily="34" charset="0"/>
                <a:ea typeface="黑体" panose="02010609060101010101" pitchFamily="49" charset="-122"/>
              </a:rPr>
              <a:t>调查报告 </a:t>
            </a:r>
            <a:r>
              <a:rPr lang="en-US" altLang="zh-CN" sz="4400" b="1" dirty="0">
                <a:solidFill>
                  <a:srgbClr val="224982"/>
                </a:solidFill>
                <a:latin typeface="Arial" panose="020B0604020202020204" pitchFamily="34" charset="0"/>
                <a:ea typeface="黑体" panose="02010609060101010101" pitchFamily="49" charset="-122"/>
              </a:rPr>
              <a:t>content</a:t>
            </a:r>
            <a:endParaRPr lang="zh-CN" altLang="en-US" sz="4400" b="1" dirty="0">
              <a:solidFill>
                <a:srgbClr val="224982"/>
              </a:solidFill>
              <a:latin typeface="Arial" panose="020B0604020202020204" pitchFamily="34" charset="0"/>
              <a:ea typeface="黑体" panose="02010609060101010101" pitchFamily="49" charset="-122"/>
            </a:endParaRPr>
          </a:p>
        </p:txBody>
      </p:sp>
      <p:sp>
        <p:nvSpPr>
          <p:cNvPr id="64" name="矩形 63"/>
          <p:cNvSpPr/>
          <p:nvPr/>
        </p:nvSpPr>
        <p:spPr bwMode="auto">
          <a:xfrm>
            <a:off x="4405313" y="235585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01</a:t>
            </a:r>
            <a:endParaRPr lang="zh-CN" altLang="en-US" sz="2800" b="1" dirty="0">
              <a:solidFill>
                <a:srgbClr val="FFFFFF"/>
              </a:solidFill>
              <a:ea typeface="微软雅黑" panose="020B0503020204020204" pitchFamily="34" charset="-122"/>
            </a:endParaRPr>
          </a:p>
        </p:txBody>
      </p:sp>
      <p:sp>
        <p:nvSpPr>
          <p:cNvPr id="65" name="矩形 2"/>
          <p:cNvSpPr>
            <a:spLocks noChangeArrowheads="1"/>
          </p:cNvSpPr>
          <p:nvPr/>
        </p:nvSpPr>
        <p:spPr bwMode="auto">
          <a:xfrm>
            <a:off x="5653088" y="2384426"/>
            <a:ext cx="419576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普及度很高</a:t>
            </a:r>
            <a:endParaRPr lang="en-US"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66" name="矩形 65"/>
          <p:cNvSpPr/>
          <p:nvPr/>
        </p:nvSpPr>
        <p:spPr bwMode="auto">
          <a:xfrm>
            <a:off x="4405313" y="3022600"/>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02</a:t>
            </a:r>
            <a:endParaRPr lang="zh-CN" altLang="en-US" sz="2800" b="1" dirty="0">
              <a:solidFill>
                <a:srgbClr val="FFFFFF"/>
              </a:solidFill>
              <a:ea typeface="微软雅黑" panose="020B0503020204020204" pitchFamily="34" charset="-122"/>
            </a:endParaRPr>
          </a:p>
        </p:txBody>
      </p:sp>
      <p:sp>
        <p:nvSpPr>
          <p:cNvPr id="67" name="矩形 28"/>
          <p:cNvSpPr>
            <a:spLocks noChangeArrowheads="1"/>
          </p:cNvSpPr>
          <p:nvPr/>
        </p:nvSpPr>
        <p:spPr bwMode="auto">
          <a:xfrm>
            <a:off x="5653088" y="2997200"/>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存在的问题和不足</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68" name="矩形 67"/>
          <p:cNvSpPr/>
          <p:nvPr/>
        </p:nvSpPr>
        <p:spPr bwMode="auto">
          <a:xfrm>
            <a:off x="4405313" y="3690938"/>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03</a:t>
            </a:r>
            <a:endParaRPr lang="zh-CN" altLang="en-US" sz="2800" b="1" dirty="0">
              <a:solidFill>
                <a:srgbClr val="FFFFFF"/>
              </a:solidFill>
              <a:ea typeface="微软雅黑" panose="020B0503020204020204" pitchFamily="34" charset="-122"/>
            </a:endParaRPr>
          </a:p>
        </p:txBody>
      </p:sp>
      <p:sp>
        <p:nvSpPr>
          <p:cNvPr id="69" name="矩形 26"/>
          <p:cNvSpPr>
            <a:spLocks noChangeArrowheads="1"/>
          </p:cNvSpPr>
          <p:nvPr/>
        </p:nvSpPr>
        <p:spPr bwMode="auto">
          <a:xfrm>
            <a:off x="5653088" y="3667125"/>
            <a:ext cx="41227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反思和建议</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
        <p:nvSpPr>
          <p:cNvPr id="70" name="矩形 69"/>
          <p:cNvSpPr/>
          <p:nvPr/>
        </p:nvSpPr>
        <p:spPr bwMode="auto">
          <a:xfrm>
            <a:off x="4405313" y="4359275"/>
            <a:ext cx="793750" cy="495300"/>
          </a:xfrm>
          <a:prstGeom prst="rect">
            <a:avLst/>
          </a:prstGeom>
          <a:solidFill>
            <a:srgbClr val="6CAE43"/>
          </a:solidFill>
          <a:ln>
            <a:solidFill>
              <a:srgbClr val="6CAE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800" b="1" dirty="0">
                <a:solidFill>
                  <a:srgbClr val="FFFFFF"/>
                </a:solidFill>
                <a:ea typeface="微软雅黑" panose="020B0503020204020204" pitchFamily="34" charset="-122"/>
              </a:rPr>
              <a:t>04</a:t>
            </a:r>
            <a:endParaRPr lang="zh-CN" altLang="en-US" sz="2800" b="1" dirty="0">
              <a:solidFill>
                <a:srgbClr val="FFFFFF"/>
              </a:solidFill>
              <a:ea typeface="微软雅黑" panose="020B0503020204020204" pitchFamily="34" charset="-122"/>
            </a:endParaRPr>
          </a:p>
        </p:txBody>
      </p:sp>
      <p:sp>
        <p:nvSpPr>
          <p:cNvPr id="71" name="矩形 32"/>
          <p:cNvSpPr>
            <a:spLocks noChangeArrowheads="1"/>
          </p:cNvSpPr>
          <p:nvPr/>
        </p:nvSpPr>
        <p:spPr bwMode="auto">
          <a:xfrm>
            <a:off x="5653088" y="4333875"/>
            <a:ext cx="41227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 typeface="Arial" panose="020B0604020202020204" pitchFamily="34" charset="0"/>
              <a:buNone/>
            </a:pPr>
            <a:r>
              <a:rPr lang="zh-CN" altLang="en-US"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rPr>
              <a:t>参考文献</a:t>
            </a:r>
            <a:endParaRPr lang="da-DK" altLang="zh-CN" sz="2400" dirty="0">
              <a:solidFill>
                <a:srgbClr val="224982"/>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937666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decel="50000" fill="hold">
                                          <p:stCondLst>
                                            <p:cond delay="0"/>
                                          </p:stCondLst>
                                        </p:cTn>
                                        <p:tgtEl>
                                          <p:spTgt spid="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8"/>
                                        </p:tgtEl>
                                        <p:attrNameLst>
                                          <p:attrName>ppt_w</p:attrName>
                                        </p:attrNameLst>
                                      </p:cBhvr>
                                      <p:tavLst>
                                        <p:tav tm="0">
                                          <p:val>
                                            <p:strVal val="#ppt_w*.05"/>
                                          </p:val>
                                        </p:tav>
                                        <p:tav tm="100000">
                                          <p:val>
                                            <p:strVal val="#ppt_w"/>
                                          </p:val>
                                        </p:tav>
                                      </p:tavLst>
                                    </p:anim>
                                    <p:anim calcmode="lin" valueType="num">
                                      <p:cBhvr>
                                        <p:cTn id="10" dur="1000" fill="hold"/>
                                        <p:tgtEl>
                                          <p:spTgt spid="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8"/>
                                        </p:tgtEl>
                                      </p:cBhvr>
                                    </p:animEffect>
                                  </p:childTnLst>
                                </p:cTn>
                              </p:par>
                              <p:par>
                                <p:cTn id="15" presetID="25"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20" dur="1000" fill="hold"/>
                                        <p:tgtEl>
                                          <p:spTgt spid="59"/>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59"/>
                                        </p:tgtEl>
                                      </p:cBhvr>
                                    </p:animEffect>
                                  </p:childTnLst>
                                </p:cTn>
                              </p:par>
                              <p:par>
                                <p:cTn id="25" presetID="25"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decel="50000" fill="hold">
                                          <p:stCondLst>
                                            <p:cond delay="0"/>
                                          </p:stCondLst>
                                        </p:cTn>
                                        <p:tgtEl>
                                          <p:spTgt spid="6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0"/>
                                        </p:tgtEl>
                                        <p:attrNameLst>
                                          <p:attrName>ppt_w</p:attrName>
                                        </p:attrNameLst>
                                      </p:cBhvr>
                                      <p:tavLst>
                                        <p:tav tm="0">
                                          <p:val>
                                            <p:strVal val="#ppt_w*.05"/>
                                          </p:val>
                                        </p:tav>
                                        <p:tav tm="100000">
                                          <p:val>
                                            <p:strVal val="#ppt_w"/>
                                          </p:val>
                                        </p:tav>
                                      </p:tavLst>
                                    </p:anim>
                                    <p:anim calcmode="lin" valueType="num">
                                      <p:cBhvr>
                                        <p:cTn id="30" dur="1000" fill="hold"/>
                                        <p:tgtEl>
                                          <p:spTgt spid="6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0"/>
                                        </p:tgtEl>
                                      </p:cBhvr>
                                    </p:animEffect>
                                  </p:childTnLst>
                                </p:cTn>
                              </p:par>
                              <p:par>
                                <p:cTn id="35" presetID="25"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decel="50000" fill="hold">
                                          <p:stCondLst>
                                            <p:cond delay="0"/>
                                          </p:stCondLst>
                                        </p:cTn>
                                        <p:tgtEl>
                                          <p:spTgt spid="6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1"/>
                                        </p:tgtEl>
                                        <p:attrNameLst>
                                          <p:attrName>ppt_w</p:attrName>
                                        </p:attrNameLst>
                                      </p:cBhvr>
                                      <p:tavLst>
                                        <p:tav tm="0">
                                          <p:val>
                                            <p:strVal val="#ppt_w*.05"/>
                                          </p:val>
                                        </p:tav>
                                        <p:tav tm="100000">
                                          <p:val>
                                            <p:strVal val="#ppt_w"/>
                                          </p:val>
                                        </p:tav>
                                      </p:tavLst>
                                    </p:anim>
                                    <p:anim calcmode="lin" valueType="num">
                                      <p:cBhvr>
                                        <p:cTn id="40" dur="1000" fill="hold"/>
                                        <p:tgtEl>
                                          <p:spTgt spid="6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1"/>
                                        </p:tgtEl>
                                      </p:cBhvr>
                                    </p:animEffect>
                                  </p:childTnLst>
                                </p:cTn>
                              </p:par>
                              <p:par>
                                <p:cTn id="45" presetID="25" presetClass="entr" presetSubtype="0" fill="hold"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decel="50000" fill="hold">
                                          <p:stCondLst>
                                            <p:cond delay="0"/>
                                          </p:stCondLst>
                                        </p:cTn>
                                        <p:tgtEl>
                                          <p:spTgt spid="62"/>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62"/>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62"/>
                                        </p:tgtEl>
                                        <p:attrNameLst>
                                          <p:attrName>ppt_w</p:attrName>
                                        </p:attrNameLst>
                                      </p:cBhvr>
                                      <p:tavLst>
                                        <p:tav tm="0">
                                          <p:val>
                                            <p:strVal val="#ppt_w*.05"/>
                                          </p:val>
                                        </p:tav>
                                        <p:tav tm="100000">
                                          <p:val>
                                            <p:strVal val="#ppt_w"/>
                                          </p:val>
                                        </p:tav>
                                      </p:tavLst>
                                    </p:anim>
                                    <p:anim calcmode="lin" valueType="num">
                                      <p:cBhvr>
                                        <p:cTn id="50" dur="1000" fill="hold"/>
                                        <p:tgtEl>
                                          <p:spTgt spid="62"/>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62"/>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62"/>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62"/>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62"/>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60" dur="1000" fill="hold"/>
                                        <p:tgtEl>
                                          <p:spTgt spid="63"/>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63"/>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70" dur="1000" fill="hold"/>
                                        <p:tgtEl>
                                          <p:spTgt spid="64"/>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decel="50000" fill="hold">
                                          <p:stCondLst>
                                            <p:cond delay="0"/>
                                          </p:stCondLst>
                                        </p:cTn>
                                        <p:tgtEl>
                                          <p:spTgt spid="6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6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65"/>
                                        </p:tgtEl>
                                        <p:attrNameLst>
                                          <p:attrName>ppt_w</p:attrName>
                                        </p:attrNameLst>
                                      </p:cBhvr>
                                      <p:tavLst>
                                        <p:tav tm="0">
                                          <p:val>
                                            <p:strVal val="#ppt_w*.05"/>
                                          </p:val>
                                        </p:tav>
                                        <p:tav tm="100000">
                                          <p:val>
                                            <p:strVal val="#ppt_w"/>
                                          </p:val>
                                        </p:tav>
                                      </p:tavLst>
                                    </p:anim>
                                    <p:anim calcmode="lin" valueType="num">
                                      <p:cBhvr>
                                        <p:cTn id="80" dur="1000" fill="hold"/>
                                        <p:tgtEl>
                                          <p:spTgt spid="6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6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6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6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65"/>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90" dur="1000" fill="hold"/>
                                        <p:tgtEl>
                                          <p:spTgt spid="66"/>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66"/>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decel="50000" fill="hold">
                                          <p:stCondLst>
                                            <p:cond delay="0"/>
                                          </p:stCondLst>
                                        </p:cTn>
                                        <p:tgtEl>
                                          <p:spTgt spid="67"/>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67"/>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67"/>
                                        </p:tgtEl>
                                        <p:attrNameLst>
                                          <p:attrName>ppt_w</p:attrName>
                                        </p:attrNameLst>
                                      </p:cBhvr>
                                      <p:tavLst>
                                        <p:tav tm="0">
                                          <p:val>
                                            <p:strVal val="#ppt_w*.05"/>
                                          </p:val>
                                        </p:tav>
                                        <p:tav tm="100000">
                                          <p:val>
                                            <p:strVal val="#ppt_w"/>
                                          </p:val>
                                        </p:tav>
                                      </p:tavLst>
                                    </p:anim>
                                    <p:anim calcmode="lin" valueType="num">
                                      <p:cBhvr>
                                        <p:cTn id="100" dur="1000" fill="hold"/>
                                        <p:tgtEl>
                                          <p:spTgt spid="67"/>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67"/>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67"/>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67"/>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67"/>
                                        </p:tgtEl>
                                      </p:cBhvr>
                                    </p:animEffect>
                                  </p:childTnLst>
                                </p:cTn>
                              </p:par>
                              <p:par>
                                <p:cTn id="105" presetID="25"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decel="50000" fill="hold">
                                          <p:stCondLst>
                                            <p:cond delay="0"/>
                                          </p:stCondLst>
                                        </p:cTn>
                                        <p:tgtEl>
                                          <p:spTgt spid="68"/>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68"/>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68"/>
                                        </p:tgtEl>
                                        <p:attrNameLst>
                                          <p:attrName>ppt_w</p:attrName>
                                        </p:attrNameLst>
                                      </p:cBhvr>
                                      <p:tavLst>
                                        <p:tav tm="0">
                                          <p:val>
                                            <p:strVal val="#ppt_w*.05"/>
                                          </p:val>
                                        </p:tav>
                                        <p:tav tm="100000">
                                          <p:val>
                                            <p:strVal val="#ppt_w"/>
                                          </p:val>
                                        </p:tav>
                                      </p:tavLst>
                                    </p:anim>
                                    <p:anim calcmode="lin" valueType="num">
                                      <p:cBhvr>
                                        <p:cTn id="110" dur="1000" fill="hold"/>
                                        <p:tgtEl>
                                          <p:spTgt spid="68"/>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68"/>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68"/>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68"/>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68"/>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69"/>
                                        </p:tgtEl>
                                        <p:attrNameLst>
                                          <p:attrName>style.visibility</p:attrName>
                                        </p:attrNameLst>
                                      </p:cBhvr>
                                      <p:to>
                                        <p:strVal val="visible"/>
                                      </p:to>
                                    </p:set>
                                    <p:anim calcmode="lin" valueType="num">
                                      <p:cBhvr>
                                        <p:cTn id="117" dur="500" decel="50000" fill="hold">
                                          <p:stCondLst>
                                            <p:cond delay="0"/>
                                          </p:stCondLst>
                                        </p:cTn>
                                        <p:tgtEl>
                                          <p:spTgt spid="69"/>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69"/>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69"/>
                                        </p:tgtEl>
                                        <p:attrNameLst>
                                          <p:attrName>ppt_w</p:attrName>
                                        </p:attrNameLst>
                                      </p:cBhvr>
                                      <p:tavLst>
                                        <p:tav tm="0">
                                          <p:val>
                                            <p:strVal val="#ppt_w*.05"/>
                                          </p:val>
                                        </p:tav>
                                        <p:tav tm="100000">
                                          <p:val>
                                            <p:strVal val="#ppt_w"/>
                                          </p:val>
                                        </p:tav>
                                      </p:tavLst>
                                    </p:anim>
                                    <p:anim calcmode="lin" valueType="num">
                                      <p:cBhvr>
                                        <p:cTn id="120" dur="1000" fill="hold"/>
                                        <p:tgtEl>
                                          <p:spTgt spid="69"/>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69"/>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69"/>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69"/>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69"/>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70"/>
                                        </p:tgtEl>
                                        <p:attrNameLst>
                                          <p:attrName>style.visibility</p:attrName>
                                        </p:attrNameLst>
                                      </p:cBhvr>
                                      <p:to>
                                        <p:strVal val="visible"/>
                                      </p:to>
                                    </p:set>
                                    <p:anim calcmode="lin" valueType="num">
                                      <p:cBhvr>
                                        <p:cTn id="127"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130" dur="1000" fill="hold"/>
                                        <p:tgtEl>
                                          <p:spTgt spid="70"/>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70"/>
                                        </p:tgtEl>
                                      </p:cBhvr>
                                    </p:animEffect>
                                  </p:childTnLst>
                                </p:cTn>
                              </p:par>
                              <p:par>
                                <p:cTn id="135" presetID="25"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 calcmode="lin" valueType="num">
                                      <p:cBhvr>
                                        <p:cTn id="137" dur="500" decel="50000" fill="hold">
                                          <p:stCondLst>
                                            <p:cond delay="0"/>
                                          </p:stCondLst>
                                        </p:cTn>
                                        <p:tgtEl>
                                          <p:spTgt spid="71"/>
                                        </p:tgtEl>
                                        <p:attrNameLst>
                                          <p:attrName>style.rotation</p:attrName>
                                        </p:attrNameLst>
                                      </p:cBhvr>
                                      <p:tavLst>
                                        <p:tav tm="0">
                                          <p:val>
                                            <p:fltVal val="-90"/>
                                          </p:val>
                                        </p:tav>
                                        <p:tav tm="100000">
                                          <p:val>
                                            <p:fltVal val="0"/>
                                          </p:val>
                                        </p:tav>
                                      </p:tavLst>
                                    </p:anim>
                                    <p:anim calcmode="lin" valueType="num">
                                      <p:cBhvr>
                                        <p:cTn id="138" dur="500" decel="50000" fill="hold">
                                          <p:stCondLst>
                                            <p:cond delay="0"/>
                                          </p:stCondLst>
                                        </p:cTn>
                                        <p:tgtEl>
                                          <p:spTgt spid="71"/>
                                        </p:tgtEl>
                                        <p:attrNameLst>
                                          <p:attrName>ppt_w</p:attrName>
                                        </p:attrNameLst>
                                      </p:cBhvr>
                                      <p:tavLst>
                                        <p:tav tm="0">
                                          <p:val>
                                            <p:strVal val="#ppt_w"/>
                                          </p:val>
                                        </p:tav>
                                        <p:tav tm="100000">
                                          <p:val>
                                            <p:strVal val="#ppt_w*.05"/>
                                          </p:val>
                                        </p:tav>
                                      </p:tavLst>
                                    </p:anim>
                                    <p:anim calcmode="lin" valueType="num">
                                      <p:cBhvr>
                                        <p:cTn id="139" dur="500" accel="50000" fill="hold">
                                          <p:stCondLst>
                                            <p:cond delay="500"/>
                                          </p:stCondLst>
                                        </p:cTn>
                                        <p:tgtEl>
                                          <p:spTgt spid="71"/>
                                        </p:tgtEl>
                                        <p:attrNameLst>
                                          <p:attrName>ppt_w</p:attrName>
                                        </p:attrNameLst>
                                      </p:cBhvr>
                                      <p:tavLst>
                                        <p:tav tm="0">
                                          <p:val>
                                            <p:strVal val="#ppt_w*.05"/>
                                          </p:val>
                                        </p:tav>
                                        <p:tav tm="100000">
                                          <p:val>
                                            <p:strVal val="#ppt_w"/>
                                          </p:val>
                                        </p:tav>
                                      </p:tavLst>
                                    </p:anim>
                                    <p:anim calcmode="lin" valueType="num">
                                      <p:cBhvr>
                                        <p:cTn id="140" dur="1000" fill="hold"/>
                                        <p:tgtEl>
                                          <p:spTgt spid="71"/>
                                        </p:tgtEl>
                                        <p:attrNameLst>
                                          <p:attrName>ppt_h</p:attrName>
                                        </p:attrNameLst>
                                      </p:cBhvr>
                                      <p:tavLst>
                                        <p:tav tm="0">
                                          <p:val>
                                            <p:strVal val="#ppt_h"/>
                                          </p:val>
                                        </p:tav>
                                        <p:tav tm="100000">
                                          <p:val>
                                            <p:strVal val="#ppt_h"/>
                                          </p:val>
                                        </p:tav>
                                      </p:tavLst>
                                    </p:anim>
                                    <p:anim calcmode="lin" valueType="num">
                                      <p:cBhvr>
                                        <p:cTn id="141" dur="500" decel="50000" fill="hold">
                                          <p:stCondLst>
                                            <p:cond delay="0"/>
                                          </p:stCondLst>
                                        </p:cTn>
                                        <p:tgtEl>
                                          <p:spTgt spid="71"/>
                                        </p:tgtEl>
                                        <p:attrNameLst>
                                          <p:attrName>ppt_x</p:attrName>
                                        </p:attrNameLst>
                                      </p:cBhvr>
                                      <p:tavLst>
                                        <p:tav tm="0">
                                          <p:val>
                                            <p:strVal val="#ppt_x+.4"/>
                                          </p:val>
                                        </p:tav>
                                        <p:tav tm="100000">
                                          <p:val>
                                            <p:strVal val="#ppt_x"/>
                                          </p:val>
                                        </p:tav>
                                      </p:tavLst>
                                    </p:anim>
                                    <p:anim calcmode="lin" valueType="num">
                                      <p:cBhvr>
                                        <p:cTn id="142" dur="500" decel="50000" fill="hold">
                                          <p:stCondLst>
                                            <p:cond delay="0"/>
                                          </p:stCondLst>
                                        </p:cTn>
                                        <p:tgtEl>
                                          <p:spTgt spid="71"/>
                                        </p:tgtEl>
                                        <p:attrNameLst>
                                          <p:attrName>ppt_y</p:attrName>
                                        </p:attrNameLst>
                                      </p:cBhvr>
                                      <p:tavLst>
                                        <p:tav tm="0">
                                          <p:val>
                                            <p:strVal val="#ppt_y-.2"/>
                                          </p:val>
                                        </p:tav>
                                        <p:tav tm="100000">
                                          <p:val>
                                            <p:strVal val="#ppt_y+.1"/>
                                          </p:val>
                                        </p:tav>
                                      </p:tavLst>
                                    </p:anim>
                                    <p:anim calcmode="lin" valueType="num">
                                      <p:cBhvr>
                                        <p:cTn id="143" dur="500" accel="50000" fill="hold">
                                          <p:stCondLst>
                                            <p:cond delay="500"/>
                                          </p:stCondLst>
                                        </p:cTn>
                                        <p:tgtEl>
                                          <p:spTgt spid="71"/>
                                        </p:tgtEl>
                                        <p:attrNameLst>
                                          <p:attrName>ppt_y</p:attrName>
                                        </p:attrNameLst>
                                      </p:cBhvr>
                                      <p:tavLst>
                                        <p:tav tm="0">
                                          <p:val>
                                            <p:strVal val="#ppt_y+.1"/>
                                          </p:val>
                                        </p:tav>
                                        <p:tav tm="100000">
                                          <p:val>
                                            <p:strVal val="#ppt_y"/>
                                          </p:val>
                                        </p:tav>
                                      </p:tavLst>
                                    </p:anim>
                                    <p:animEffect transition="in" filter="fade">
                                      <p:cBhvr>
                                        <p:cTn id="144" dur="1000" decel="50000">
                                          <p:stCondLst>
                                            <p:cond delay="0"/>
                                          </p:stCondLst>
                                        </p:cTn>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P spid="68" grpId="0" animBg="1"/>
      <p:bldP spid="69" grpId="0"/>
      <p:bldP spid="70" grpId="0" animBg="1"/>
      <p:bldP spid="7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895</TotalTime>
  <Words>1747</Words>
  <Application>Microsoft Office PowerPoint</Application>
  <PresentationFormat>宽屏</PresentationFormat>
  <Paragraphs>139</Paragraphs>
  <Slides>27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华文新魏</vt:lpstr>
      <vt:lpstr>时尚中黑简体</vt:lpstr>
      <vt:lpstr>微软雅黑</vt:lpstr>
      <vt:lpstr>Arial</vt:lpstr>
      <vt:lpstr>Calibri</vt:lpstr>
      <vt:lpstr>Calibri Light</vt:lpstr>
      <vt:lpstr>Wingdings</vt:lpstr>
      <vt:lpstr>Office 主题</vt:lpstr>
      <vt:lpstr>PowerPoint 演示文稿</vt:lpstr>
      <vt:lpstr>PowerPoint 演示文稿</vt:lpstr>
      <vt:lpstr>PowerPoint 演示文稿</vt:lpstr>
      <vt:lpstr>01 课题背景说明</vt:lpstr>
      <vt:lpstr>02 课题研究意义</vt:lpstr>
      <vt:lpstr>03  组员任务分工</vt:lpstr>
      <vt:lpstr>04  研究实施步骤</vt:lpstr>
      <vt:lpstr>05  课题预期成果</vt:lpstr>
      <vt:lpstr>PowerPoint 演示文稿</vt:lpstr>
      <vt:lpstr>一、疫苗知识在高中生中普及度很高</vt:lpstr>
      <vt:lpstr>一、疫苗知识在高中生中普及度很高</vt:lpstr>
      <vt:lpstr>二、对于疫苗知识的普及还存在一些问题和不足</vt:lpstr>
      <vt:lpstr>二、对于疫苗知识的普及还存在一些问题和不足</vt:lpstr>
      <vt:lpstr>三、通过对调查结果的分析，我们得到的一些反思和建议</vt:lpstr>
      <vt:lpstr>三、通过对调查结果的分析，我们得到的一些反思和建议</vt:lpstr>
      <vt:lpstr>四、参考文献</vt:lpstr>
      <vt:lpstr>PowerPoint 演示文稿</vt:lpstr>
      <vt:lpstr>01  研究过程概述</vt:lpstr>
      <vt:lpstr>02  主要研究成果</vt:lpstr>
      <vt:lpstr>03  组员实际负责工作</vt:lpstr>
      <vt:lpstr>04  研究过程反思</vt:lpstr>
      <vt:lpstr>05  指导教师意见</vt:lpstr>
      <vt:lpstr>PowerPoint 演示文稿</vt:lpstr>
      <vt:lpstr>附件1：调查表</vt:lpstr>
      <vt:lpstr>附件2：人物访谈记录</vt:lpstr>
      <vt:lpstr>附件2：人物访谈记录</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560</cp:revision>
  <dcterms:created xsi:type="dcterms:W3CDTF">2016-01-04T05:40:11Z</dcterms:created>
  <dcterms:modified xsi:type="dcterms:W3CDTF">2021-06-01T15:03:30Z</dcterms:modified>
</cp:coreProperties>
</file>