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66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58" r:id="rId13"/>
    <p:sldId id="271" r:id="rId14"/>
    <p:sldId id="269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0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视力残疾</c:v>
                </c:pt>
                <c:pt idx="1">
                  <c:v>听力残疾</c:v>
                </c:pt>
                <c:pt idx="2">
                  <c:v>肢体残疾</c:v>
                </c:pt>
                <c:pt idx="3">
                  <c:v>智力残疾</c:v>
                </c:pt>
                <c:pt idx="4">
                  <c:v>精神残疾</c:v>
                </c:pt>
                <c:pt idx="5">
                  <c:v>多重残疾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2856.5</c:v>
                </c:pt>
                <c:pt idx="1">
                  <c:v>2173.1999999999998</c:v>
                </c:pt>
                <c:pt idx="2">
                  <c:v>1735.5</c:v>
                </c:pt>
                <c:pt idx="3">
                  <c:v>1449.9</c:v>
                </c:pt>
                <c:pt idx="4">
                  <c:v>376.3</c:v>
                </c:pt>
                <c:pt idx="5">
                  <c:v>0.9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zh-CN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矩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矩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矩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矩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圆角矩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圆角矩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矩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6" name="日期占位符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矩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矩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圆角矩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圆角矩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矩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矩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矩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矩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矩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4E4A0ED-A0E7-4D86-8716-45B913F5B3F5}" type="datetimeFigureOut">
              <a:rPr lang="zh-CN" altLang="en-US" smtClean="0"/>
              <a:pPr/>
              <a:t>2023/9/23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8FE99E4-AE77-4679-AED2-B70859F156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66law.cn/tiaoli/5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955675"/>
          </a:xfrm>
        </p:spPr>
        <p:txBody>
          <a:bodyPr>
            <a:normAutofit/>
          </a:bodyPr>
          <a:lstStyle/>
          <a:p>
            <a:r>
              <a:rPr lang="zh-CN" altLang="en-US" sz="3600" dirty="0" smtClean="0"/>
              <a:t>关于徐州市残障人士出行环境的调查研究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095500" y="4214818"/>
            <a:ext cx="4953000" cy="1437720"/>
          </a:xfrm>
        </p:spPr>
        <p:txBody>
          <a:bodyPr/>
          <a:lstStyle/>
          <a:p>
            <a:pPr algn="ctr"/>
            <a:r>
              <a:rPr lang="zh-CN" altLang="en-US" sz="2000" dirty="0" smtClean="0"/>
              <a:t>主持人：甘轩宇</a:t>
            </a:r>
          </a:p>
          <a:p>
            <a:pPr algn="ctr"/>
            <a:r>
              <a:rPr lang="zh-CN" altLang="en-US" sz="2000" dirty="0" smtClean="0"/>
              <a:t>小组成员</a:t>
            </a:r>
            <a:r>
              <a:rPr lang="zh-CN" altLang="en-US" sz="2000" dirty="0" smtClean="0"/>
              <a:t>：吴河树</a:t>
            </a:r>
            <a:endParaRPr lang="en-US" altLang="zh-CN" sz="2000" dirty="0" smtClean="0"/>
          </a:p>
          <a:p>
            <a:pPr algn="ctr"/>
            <a:r>
              <a:rPr lang="zh-CN" altLang="en-US" sz="2000" dirty="0" smtClean="0"/>
              <a:t>指导教师</a:t>
            </a:r>
            <a:r>
              <a:rPr lang="zh-CN" altLang="en-US" sz="2000" dirty="0" smtClean="0"/>
              <a:t>：武秋</a:t>
            </a:r>
            <a:endParaRPr lang="en-US" altLang="zh-CN" sz="2000" dirty="0" smtClean="0"/>
          </a:p>
          <a:p>
            <a:pPr algn="ctr"/>
            <a:r>
              <a:rPr lang="en-US" altLang="zh-CN" sz="2000" dirty="0" smtClean="0"/>
              <a:t>2023</a:t>
            </a:r>
            <a:r>
              <a:rPr lang="zh-CN" altLang="en-US" sz="2000" dirty="0" smtClean="0"/>
              <a:t>年</a:t>
            </a:r>
            <a:r>
              <a:rPr lang="en-US" altLang="zh-CN" sz="2000" dirty="0" smtClean="0"/>
              <a:t>9</a:t>
            </a:r>
            <a:r>
              <a:rPr lang="zh-CN" altLang="en-US" sz="2000" dirty="0" smtClean="0"/>
              <a:t>月</a:t>
            </a:r>
            <a:endParaRPr lang="zh-CN" altLang="en-US" sz="2000" dirty="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670" y="428604"/>
            <a:ext cx="1724660" cy="17259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928670"/>
            <a:ext cx="8382000" cy="928694"/>
          </a:xfrm>
        </p:spPr>
        <p:txBody>
          <a:bodyPr/>
          <a:lstStyle/>
          <a:p>
            <a:r>
              <a:rPr lang="zh-CN" altLang="en-US" dirty="0" smtClean="0"/>
              <a:t>解决方案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3·</a:t>
            </a:r>
            <a:r>
              <a:rPr lang="zh-CN" altLang="en-US" dirty="0" smtClean="0"/>
              <a:t>地铁垂直电梯的设置及使用情况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3439" y="2244970"/>
            <a:ext cx="4119562" cy="457200"/>
          </a:xfrm>
        </p:spPr>
        <p:txBody>
          <a:bodyPr/>
          <a:lstStyle/>
          <a:p>
            <a:r>
              <a:rPr lang="en-US" altLang="zh-CN" dirty="0" smtClean="0"/>
              <a:t>4·</a:t>
            </a:r>
            <a:r>
              <a:rPr lang="zh-CN" altLang="en-US" dirty="0" smtClean="0"/>
              <a:t>公共交通爱心座椅设置及使用情况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地铁车站设置的垂直电梯，我们称之为无障碍电梯。这类垂直电梯可保证轮椅、婴儿车等大件物品正常进出，在垂梯内部设有安全扶手，同时还有语音播报提示，方便特殊乘客使用。</a:t>
            </a:r>
            <a:endParaRPr lang="en-US" altLang="zh-CN" dirty="0" smtClean="0"/>
          </a:p>
          <a:p>
            <a:r>
              <a:rPr lang="zh-CN" altLang="en-US" dirty="0" smtClean="0"/>
              <a:t>为此，管理部门应确保有需要人士能够安全、快速、便捷的使用。日常维护停运时也应照顾到残疾人士的使用，因此建议在地铁下班时精心，保障正常运营。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3438" y="2708519"/>
            <a:ext cx="4116641" cy="3886200"/>
          </a:xfrm>
        </p:spPr>
        <p:txBody>
          <a:bodyPr/>
          <a:lstStyle/>
          <a:p>
            <a:r>
              <a:rPr lang="zh-CN" altLang="en-US" dirty="0" smtClean="0"/>
              <a:t>旅客应尊重和照顾这些特殊人群，不争抢特殊座位。如果有特殊座位，他们可以与这些特殊人群共享座位；司机应提醒乘客遵守乘车礼仪，维护乘车秩序，防止有需要的人占座。</a:t>
            </a:r>
            <a:endParaRPr lang="en-US" altLang="zh-CN" dirty="0" smtClean="0"/>
          </a:p>
          <a:p>
            <a:r>
              <a:rPr lang="zh-CN" altLang="en-US" dirty="0" smtClean="0"/>
              <a:t>公交公司应对爱心座椅负责，定期进行检查，确保座椅安全舒适。同时，也要加强对违规乘客的处理，维护公共交通秩序。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928694"/>
          </a:xfrm>
        </p:spPr>
        <p:txBody>
          <a:bodyPr/>
          <a:lstStyle/>
          <a:p>
            <a:r>
              <a:rPr lang="zh-CN" altLang="en-US" dirty="0" smtClean="0"/>
              <a:t>四：总结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无障碍环境指的是一个既可通行无阻而又易于接近的理想环境，包括物质环境、信息和交流的无障碍。物质环境无障碍主要是要求：城市道、公共建筑物和居住区的规划、设计、建设应方便残疾人通行和使用，如城市道路应满足坐轮椅者、拄拐杖者通行和方便视力残疾者通行，建筑物应考虑出入口、地面、电梯、扶手、厕所、房间、柜台等设置残疾人可使用的相应设施和方便残疾人通行等。</a:t>
            </a:r>
          </a:p>
          <a:p>
            <a:r>
              <a:rPr lang="zh-CN" altLang="en-US" sz="2000" dirty="0" smtClean="0"/>
              <a:t>无障碍环境建设是残疾人、老年人等群体权益保障的重要内容，对于促进社会融合和人的全面发展具有重要价值。制定无障碍环境建设法，是坚持以人为本、尊重和保障人权的重要体现，是实施积极应对人口老龄化国家战略的必然要求，是切实提高无障碍环境建设质量的有力保障。</a:t>
            </a:r>
            <a:endParaRPr lang="en-US" altLang="zh-CN" sz="2000" dirty="0" smtClean="0"/>
          </a:p>
          <a:p>
            <a:r>
              <a:rPr lang="zh-CN" altLang="en-US" sz="2000" dirty="0" smtClean="0"/>
              <a:t>切实推进无障碍设施建设，使无障碍设施服务更到位，令残障人士出行更满意是新时代基础设施建设的应有之义，</a:t>
            </a:r>
            <a:r>
              <a:rPr lang="en-US" altLang="zh-CN" sz="2000" dirty="0" err="1" smtClean="0">
                <a:latin typeface="+mn-ea"/>
                <a:cs typeface="方正小标宋_GBK" panose="03000509000000000000" charset="-122"/>
              </a:rPr>
              <a:t>为残疾人</a:t>
            </a:r>
            <a:r>
              <a:rPr lang="zh-CN" altLang="en-US" sz="2000" dirty="0" smtClean="0">
                <a:latin typeface="+mn-ea"/>
                <a:cs typeface="方正小标宋_GBK" panose="03000509000000000000" charset="-122"/>
              </a:rPr>
              <a:t>士</a:t>
            </a:r>
            <a:r>
              <a:rPr lang="en-US" altLang="zh-CN" sz="2000" dirty="0" err="1" smtClean="0">
                <a:latin typeface="+mn-ea"/>
                <a:cs typeface="方正小标宋_GBK" panose="03000509000000000000" charset="-122"/>
              </a:rPr>
              <a:t>创造</a:t>
            </a:r>
            <a:r>
              <a:rPr lang="zh-CN" altLang="en-US" sz="2000" dirty="0" smtClean="0">
                <a:latin typeface="+mn-ea"/>
                <a:cs typeface="方正小标宋_GBK" panose="03000509000000000000" charset="-122"/>
              </a:rPr>
              <a:t>一个</a:t>
            </a:r>
            <a:r>
              <a:rPr lang="en-US" altLang="zh-CN" sz="2000" dirty="0" err="1" smtClean="0">
                <a:latin typeface="+mn-ea"/>
                <a:cs typeface="方正小标宋_GBK" panose="03000509000000000000" charset="-122"/>
              </a:rPr>
              <a:t>更加</a:t>
            </a:r>
            <a:r>
              <a:rPr lang="zh-CN" altLang="en-US" sz="2000" dirty="0" smtClean="0">
                <a:latin typeface="+mn-ea"/>
                <a:cs typeface="方正小标宋_GBK" panose="03000509000000000000" charset="-122"/>
              </a:rPr>
              <a:t>安全</a:t>
            </a:r>
            <a:r>
              <a:rPr lang="en-US" altLang="zh-CN" sz="2000" dirty="0" err="1" smtClean="0">
                <a:latin typeface="+mn-ea"/>
                <a:cs typeface="方正小标宋_GBK" panose="03000509000000000000" charset="-122"/>
              </a:rPr>
              <a:t>的世界</a:t>
            </a:r>
            <a:r>
              <a:rPr lang="en-US" altLang="zh-CN" sz="2000" dirty="0" smtClean="0">
                <a:latin typeface="+mn-ea"/>
                <a:cs typeface="方正小标宋_GBK" panose="03000509000000000000" charset="-122"/>
              </a:rPr>
              <a:t>。</a:t>
            </a:r>
            <a:endParaRPr lang="zh-CN" altLang="en-US" sz="2000" dirty="0">
              <a:latin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71438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五：法律保障</a:t>
            </a:r>
            <a:endParaRPr lang="zh-CN" altLang="en-US" dirty="0"/>
          </a:p>
        </p:txBody>
      </p:sp>
      <p:pic>
        <p:nvPicPr>
          <p:cNvPr id="4" name="内容占位符 3" descr="微信图片_202308101601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00826" y="1000108"/>
            <a:ext cx="2474098" cy="3714776"/>
          </a:xfrm>
        </p:spPr>
      </p:pic>
      <p:sp>
        <p:nvSpPr>
          <p:cNvPr id="5" name="TextBox 4"/>
          <p:cNvSpPr txBox="1"/>
          <p:nvPr/>
        </p:nvSpPr>
        <p:spPr>
          <a:xfrm>
            <a:off x="785786" y="1785926"/>
            <a:ext cx="51435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十四届全国人大常委会第三次会议</a:t>
            </a:r>
            <a:r>
              <a:rPr lang="en-US" altLang="zh-CN" sz="2000" dirty="0">
                <a:latin typeface="+mn-ea"/>
              </a:rPr>
              <a:t>6</a:t>
            </a:r>
            <a:r>
              <a:rPr lang="zh-CN" altLang="en-US" sz="2000" dirty="0">
                <a:latin typeface="+mn-ea"/>
              </a:rPr>
              <a:t>月</a:t>
            </a:r>
            <a:r>
              <a:rPr lang="en-US" altLang="zh-CN" sz="2000" dirty="0">
                <a:latin typeface="+mn-ea"/>
              </a:rPr>
              <a:t>28</a:t>
            </a:r>
            <a:r>
              <a:rPr lang="zh-CN" altLang="en-US" sz="2000" dirty="0">
                <a:latin typeface="+mn-ea"/>
              </a:rPr>
              <a:t>日表决通过</a:t>
            </a: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无障碍环境建设法</a:t>
            </a:r>
            <a:r>
              <a:rPr lang="zh-CN" altLang="en-US" sz="2000" dirty="0">
                <a:latin typeface="+mn-ea"/>
              </a:rPr>
              <a:t>。无障碍环境建设法将于</a:t>
            </a:r>
            <a:r>
              <a:rPr lang="en-US" altLang="zh-CN" sz="2000" dirty="0">
                <a:latin typeface="+mn-ea"/>
              </a:rPr>
              <a:t>2023</a:t>
            </a:r>
            <a:r>
              <a:rPr lang="zh-CN" altLang="en-US" sz="2000" dirty="0">
                <a:latin typeface="+mn-ea"/>
              </a:rPr>
              <a:t>年</a:t>
            </a:r>
            <a:r>
              <a:rPr lang="en-US" altLang="zh-CN" sz="2000" dirty="0">
                <a:latin typeface="+mn-ea"/>
              </a:rPr>
              <a:t>9</a:t>
            </a:r>
            <a:r>
              <a:rPr lang="zh-CN" altLang="en-US" sz="2000" dirty="0">
                <a:latin typeface="+mn-ea"/>
              </a:rPr>
              <a:t>月</a:t>
            </a:r>
            <a:r>
              <a:rPr lang="en-US" altLang="zh-CN" sz="2000" dirty="0">
                <a:latin typeface="+mn-ea"/>
              </a:rPr>
              <a:t>1</a:t>
            </a:r>
            <a:r>
              <a:rPr lang="zh-CN" altLang="en-US" sz="2000" dirty="0">
                <a:latin typeface="+mn-ea"/>
              </a:rPr>
              <a:t>日起施行。其中提出，新建、改建、扩建的居住建筑、居住区、公共建筑、公共场所、交通运输设施、城乡道路等，应当符合无障碍设施工程建设标准</a:t>
            </a:r>
            <a:r>
              <a:rPr lang="zh-CN" altLang="en-US" sz="2000" dirty="0" smtClean="0">
                <a:latin typeface="+mn-ea"/>
              </a:rPr>
              <a:t>。由国家支持为</a:t>
            </a:r>
            <a:r>
              <a:rPr lang="zh-CN" altLang="en-US" sz="2000" dirty="0">
                <a:latin typeface="+mn-ea"/>
              </a:rPr>
              <a:t>残疾人、老年人提供便利</a:t>
            </a:r>
            <a:r>
              <a:rPr lang="zh-CN" altLang="en-US" sz="2000" dirty="0" smtClean="0">
                <a:latin typeface="+mn-ea"/>
              </a:rPr>
              <a:t>。</a:t>
            </a:r>
            <a:r>
              <a:rPr lang="zh-CN" altLang="en-US" sz="2000" dirty="0" smtClean="0"/>
              <a:t>无障碍环境建设法明确了无障碍环境建设的定位、原则和管理体制。以</a:t>
            </a:r>
            <a:r>
              <a:rPr lang="zh-CN" altLang="en-US" sz="2000" dirty="0"/>
              <a:t>法律手段加强无障碍环境建设和保障水平</a:t>
            </a:r>
            <a:r>
              <a:rPr lang="zh-CN" altLang="en-US" sz="2000" dirty="0" smtClean="0"/>
              <a:t>。</a:t>
            </a:r>
            <a:endParaRPr lang="zh-CN" altLang="en-US" sz="2000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1505" y="5214950"/>
            <a:ext cx="7500990" cy="646331"/>
          </a:xfrm>
          <a:prstGeom prst="rect">
            <a:avLst/>
          </a:prstGeom>
          <a:noFill/>
        </p:spPr>
        <p:txBody>
          <a:bodyPr wrap="square" rtlCol="0" anchor="b" anchorCtr="1">
            <a:spAutoFit/>
          </a:bodyPr>
          <a:lstStyle/>
          <a:p>
            <a:r>
              <a:rPr lang="zh-CN" altLang="en-US" dirty="0"/>
              <a:t>参考资料来源</a:t>
            </a:r>
            <a:r>
              <a:rPr lang="zh-CN" altLang="en-US" dirty="0" smtClean="0"/>
              <a:t>：中国</a:t>
            </a:r>
            <a:r>
              <a:rPr lang="zh-CN" altLang="en-US" dirty="0"/>
              <a:t>残疾人联合会官网、中国人大官网、中华人民共和国住房和城乡建设部官网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00108"/>
            <a:ext cx="79296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在一些地方，无障碍设施‘重建设轻维护’‘重建设轻管理’，保障措施不充分，监督管理力度不足</a:t>
            </a:r>
            <a:r>
              <a:rPr lang="zh-CN" altLang="en-US" sz="2000" dirty="0" smtClean="0"/>
              <a:t>。</a:t>
            </a:r>
            <a:r>
              <a:rPr lang="zh-CN" altLang="en-US" sz="2000" dirty="0" smtClean="0"/>
              <a:t>针对这些问题，法律进一步明确所有权人、管理人的维护管理职责，并设“保障措施”“监督管理”两个专章</a:t>
            </a:r>
            <a:r>
              <a:rPr lang="zh-CN" altLang="en-US" sz="2000" dirty="0" smtClean="0"/>
              <a:t>。</a:t>
            </a:r>
            <a:r>
              <a:rPr lang="zh-CN" altLang="en-US" sz="2000" dirty="0" smtClean="0"/>
              <a:t>规定无障碍设施建设、改造、维护和管理相关制度，扩展无障碍社会服务范围，健全无障碍环境建设保障机制，完善无障碍环境建设监督制度</a:t>
            </a:r>
            <a:r>
              <a:rPr lang="en-US" altLang="zh-CN" sz="2000" dirty="0" smtClean="0"/>
              <a:t>……</a:t>
            </a:r>
            <a:r>
              <a:rPr lang="zh-CN" altLang="en-US" sz="2000" dirty="0" smtClean="0"/>
              <a:t>无障碍环境建设法进行了系统、全面的规定，为无障碍环境建设写下生动的法治注脚。</a:t>
            </a:r>
            <a:endParaRPr lang="zh-CN" alt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4429132"/>
            <a:ext cx="80724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 无障碍设施是残疾人融入社会和参与创造的基础。有了畅通的无障碍坡道、无障碍卫生间扶手、盲道和其他一切方便残疾人的条件，残疾人才能走出痛苦，解放自己和家人，走进广阔的世界，创造更美好的生活。</a:t>
            </a:r>
            <a:r>
              <a:rPr lang="zh-CN" altLang="en-US" sz="2000" dirty="0" smtClean="0"/>
              <a:t>无</a:t>
            </a:r>
            <a:r>
              <a:rPr lang="zh-CN" altLang="en-US" sz="2000" dirty="0" smtClean="0"/>
              <a:t>障碍环境建设涉及社会方方面面，需要全社会共同关注、共同参与、共同发力。</a:t>
            </a:r>
            <a:endParaRPr lang="zh-CN" alt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3643314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+mj-ea"/>
                <a:ea typeface="+mj-ea"/>
              </a:rPr>
              <a:t>总结</a:t>
            </a:r>
            <a:endParaRPr lang="zh-CN" altLang="en-US" sz="4000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894076"/>
            <a:ext cx="8229600" cy="1069848"/>
          </a:xfrm>
        </p:spPr>
        <p:txBody>
          <a:bodyPr/>
          <a:lstStyle/>
          <a:p>
            <a:pPr algn="ctr"/>
            <a:r>
              <a:rPr lang="zh-CN" altLang="en-US" dirty="0" smtClean="0"/>
              <a:t>感谢审阅，恳请批评指正！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1357299"/>
            <a:ext cx="7772400" cy="785818"/>
          </a:xfrm>
        </p:spPr>
        <p:txBody>
          <a:bodyPr/>
          <a:lstStyle/>
          <a:p>
            <a:pPr algn="ctr"/>
            <a:r>
              <a:rPr lang="zh-CN" altLang="en-US" sz="4000" dirty="0" smtClean="0"/>
              <a:t>目录</a:t>
            </a:r>
            <a:endParaRPr lang="zh-CN" altLang="en-US" sz="40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214554"/>
            <a:ext cx="7772400" cy="2662246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一：引言及时代背景</a:t>
            </a:r>
            <a:endParaRPr lang="en-US" altLang="zh-CN" sz="2400" dirty="0" smtClean="0"/>
          </a:p>
          <a:p>
            <a:r>
              <a:rPr lang="zh-CN" altLang="en-US" sz="2400" dirty="0" smtClean="0"/>
              <a:t>二：出行环境现状及原因分析</a:t>
            </a:r>
            <a:endParaRPr lang="en-US" altLang="zh-CN" sz="2400" dirty="0" smtClean="0"/>
          </a:p>
          <a:p>
            <a:r>
              <a:rPr lang="zh-CN" altLang="en-US" sz="2400" dirty="0" smtClean="0"/>
              <a:t>三：解决方案</a:t>
            </a:r>
            <a:endParaRPr lang="en-US" altLang="zh-CN" sz="2400" dirty="0" smtClean="0"/>
          </a:p>
          <a:p>
            <a:r>
              <a:rPr lang="zh-CN" altLang="en-US" sz="2400" dirty="0" smtClean="0"/>
              <a:t>四：总结</a:t>
            </a:r>
            <a:endParaRPr lang="en-US" altLang="zh-CN" sz="2400" dirty="0" smtClean="0"/>
          </a:p>
          <a:p>
            <a:r>
              <a:rPr lang="zh-CN" altLang="en-US" sz="2400" dirty="0" smtClean="0"/>
              <a:t>五：法律保障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标题 17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00132"/>
          </a:xfrm>
        </p:spPr>
        <p:txBody>
          <a:bodyPr/>
          <a:lstStyle/>
          <a:p>
            <a:r>
              <a:rPr lang="zh-CN" altLang="en-US" dirty="0" smtClean="0"/>
              <a:t>一：引言</a:t>
            </a:r>
            <a:endParaRPr lang="zh-CN" altLang="en-US" dirty="0"/>
          </a:p>
        </p:txBody>
      </p:sp>
      <p:graphicFrame>
        <p:nvGraphicFramePr>
          <p:cNvPr id="20" name="内容占位符 19"/>
          <p:cNvGraphicFramePr>
            <a:graphicFrameLocks noGrp="1"/>
          </p:cNvGraphicFramePr>
          <p:nvPr>
            <p:ph idx="1"/>
          </p:nvPr>
        </p:nvGraphicFramePr>
        <p:xfrm>
          <a:off x="5000628" y="3643314"/>
          <a:ext cx="3686172" cy="2930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57158" y="1714488"/>
            <a:ext cx="45720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根据国家统计局发布的数据，截至</a:t>
            </a:r>
            <a:r>
              <a:rPr lang="en-US" altLang="zh-CN" sz="2000" dirty="0"/>
              <a:t>2022</a:t>
            </a:r>
            <a:r>
              <a:rPr lang="zh-CN" altLang="en-US" sz="2000" dirty="0"/>
              <a:t>年底，中国残疾人总人数为</a:t>
            </a:r>
            <a:r>
              <a:rPr lang="en-US" altLang="zh-CN" sz="2000" dirty="0"/>
              <a:t>8591.4</a:t>
            </a:r>
            <a:r>
              <a:rPr lang="zh-CN" altLang="en-US" sz="2000" dirty="0"/>
              <a:t>万人，占总人口的</a:t>
            </a:r>
            <a:r>
              <a:rPr lang="en-US" altLang="zh-CN" sz="2000" dirty="0"/>
              <a:t>6.16%</a:t>
            </a:r>
            <a:r>
              <a:rPr lang="zh-CN" altLang="en-US" sz="2000" dirty="0"/>
              <a:t>。其中，视力残疾人最多，达到</a:t>
            </a:r>
            <a:r>
              <a:rPr lang="en-US" altLang="zh-CN" sz="2000" dirty="0"/>
              <a:t>2856.5</a:t>
            </a:r>
            <a:r>
              <a:rPr lang="zh-CN" altLang="en-US" sz="2000" dirty="0"/>
              <a:t>万人，听力残疾人次之，达到</a:t>
            </a:r>
            <a:r>
              <a:rPr lang="en-US" altLang="zh-CN" sz="2000" dirty="0"/>
              <a:t>2173.2</a:t>
            </a:r>
            <a:r>
              <a:rPr lang="zh-CN" altLang="en-US" sz="2000" dirty="0"/>
              <a:t>万人，肢体残疾人为</a:t>
            </a:r>
            <a:r>
              <a:rPr lang="en-US" altLang="zh-CN" sz="2000" dirty="0"/>
              <a:t>1735.5</a:t>
            </a:r>
            <a:r>
              <a:rPr lang="zh-CN" altLang="en-US" sz="2000" dirty="0"/>
              <a:t>万人，智力残疾人为</a:t>
            </a:r>
            <a:r>
              <a:rPr lang="en-US" altLang="zh-CN" sz="2000" dirty="0"/>
              <a:t>1449.9</a:t>
            </a:r>
            <a:r>
              <a:rPr lang="zh-CN" altLang="en-US" sz="2000" dirty="0"/>
              <a:t>万人，精神残疾人为</a:t>
            </a:r>
            <a:r>
              <a:rPr lang="en-US" altLang="zh-CN" sz="2000" dirty="0"/>
              <a:t>376.3</a:t>
            </a:r>
            <a:r>
              <a:rPr lang="zh-CN" altLang="en-US" sz="2000" dirty="0"/>
              <a:t>万人，多重残疾人为</a:t>
            </a:r>
            <a:r>
              <a:rPr lang="en-US" altLang="zh-CN" sz="2000" dirty="0"/>
              <a:t>0.9</a:t>
            </a:r>
            <a:r>
              <a:rPr lang="zh-CN" altLang="en-US" sz="2000" dirty="0"/>
              <a:t>万人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r>
              <a:rPr lang="zh-CN" altLang="en-US" sz="2000" dirty="0" smtClean="0"/>
              <a:t>而与庞大群体相对应的是中国无障碍环境建设仍存在不足。</a:t>
            </a:r>
            <a:endParaRPr lang="zh-CN" altLang="en-US" sz="2000" dirty="0"/>
          </a:p>
        </p:txBody>
      </p:sp>
      <p:pic>
        <p:nvPicPr>
          <p:cNvPr id="22" name="图片 21" descr="微信图片_202308101728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1340" y="1000109"/>
            <a:ext cx="3053084" cy="171451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572132" y="278605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无障碍环境标志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928694"/>
          </a:xfrm>
        </p:spPr>
        <p:txBody>
          <a:bodyPr/>
          <a:lstStyle/>
          <a:p>
            <a:r>
              <a:rPr lang="zh-CN" altLang="en-US" dirty="0" smtClean="0"/>
              <a:t>时代背景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02858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无障碍环境建设是残疾人、老年人等群体权益保障的重要内容，对于促进社会融合和人的全面发展具有重要价值，党和国家一直高度重视。党的十八大以来，以习近平同志为核心的党中央就推动我国人权事业发展、加强残疾人和老年人等群体的权益保障、推进无障碍环境建设，作出一系列决策部署。习近平总书记明确指出：“无障碍设施建设问题是一个国家和社会文明的标志，我们要高度重视”，将无障碍环境建设的重要性提升到新的高度，为我们做好无障碍环境建设工作、开展相应立法指明了方向、提供了遵循。</a:t>
            </a:r>
            <a:endParaRPr lang="en-US" altLang="zh-CN" sz="20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92869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二：情况及原因</a:t>
            </a:r>
            <a:r>
              <a:rPr lang="en-US" altLang="zh-CN" dirty="0" smtClean="0"/>
              <a:t>1·</a:t>
            </a:r>
            <a:r>
              <a:rPr lang="zh-CN" altLang="en-US" dirty="0" smtClean="0"/>
              <a:t>盲道被占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43116"/>
            <a:ext cx="6257940" cy="4143404"/>
          </a:xfrm>
        </p:spPr>
        <p:txBody>
          <a:bodyPr>
            <a:normAutofit lnSpcReduction="10000"/>
          </a:bodyPr>
          <a:lstStyle/>
          <a:p>
            <a:r>
              <a:rPr lang="zh-CN" altLang="en-US" sz="2000" dirty="0" smtClean="0"/>
              <a:t>情况：在马路边的人行道上，一道道明黄色凹凸不平的盲道成为盲人出行的安全大道。当盲道被占成为普遍现象，盲人出行困难，因担心磕碰导致心理压力变大。因此盲人出门次数变少，恶性循环导致盲道无法发挥帮助盲人出行的效用。</a:t>
            </a:r>
          </a:p>
          <a:p>
            <a:r>
              <a:rPr lang="zh-CN" altLang="en-US" sz="2000" dirty="0" smtClean="0"/>
              <a:t>原因：盲道被占多发生在繁忙地段，车辆多但停放位置有限，由电动车、汽车随意停放导致。多半是市民的无意识行为，或为图方便而为之。经采访了解，大多数人缺乏尊重盲道的意识，且存在侥幸心理，认为盲道暂时无人使用。</a:t>
            </a:r>
            <a:endParaRPr lang="en-US" altLang="zh-CN" sz="2000" dirty="0" smtClean="0"/>
          </a:p>
          <a:p>
            <a:r>
              <a:rPr lang="zh-CN" altLang="en-US" sz="2000" dirty="0" smtClean="0">
                <a:solidFill>
                  <a:srgbClr val="FF0000"/>
                </a:solidFill>
              </a:rPr>
              <a:t>法律依据：盲道是专门为盲人设立的特殊通道，便于其通行。</a:t>
            </a:r>
            <a:r>
              <a:rPr lang="en-US" altLang="zh-CN" sz="2000" dirty="0" smtClean="0">
                <a:solidFill>
                  <a:srgbClr val="FF0000"/>
                </a:solidFill>
              </a:rPr>
              <a:t>《</a:t>
            </a:r>
            <a:r>
              <a:rPr lang="zh-CN" altLang="en-US" sz="2000" dirty="0" smtClean="0">
                <a:solidFill>
                  <a:srgbClr val="FF0000"/>
                </a:solidFill>
              </a:rPr>
              <a:t>中华人民共和国</a:t>
            </a:r>
            <a:r>
              <a:rPr lang="en-US" sz="2000" dirty="0" err="1" smtClean="0">
                <a:solidFill>
                  <a:srgbClr val="FF0000"/>
                </a:solidFill>
                <a:hlinkClick r:id="rId2" tooltip="道路交通安全法"/>
              </a:rPr>
              <a:t>道路交通安全法</a:t>
            </a:r>
            <a:r>
              <a:rPr lang="en-US" altLang="zh-CN" sz="2000" dirty="0" smtClean="0">
                <a:solidFill>
                  <a:srgbClr val="FF0000"/>
                </a:solidFill>
              </a:rPr>
              <a:t>》</a:t>
            </a:r>
            <a:r>
              <a:rPr lang="zh-CN" altLang="en-US" sz="2000" dirty="0" smtClean="0">
                <a:solidFill>
                  <a:srgbClr val="FF0000"/>
                </a:solidFill>
              </a:rPr>
              <a:t>第五十六条规定盲道属于人行道路，机动车不得占用。</a:t>
            </a:r>
          </a:p>
          <a:p>
            <a:endParaRPr lang="zh-CN" altLang="en-US" sz="2000" dirty="0"/>
          </a:p>
        </p:txBody>
      </p:sp>
      <p:pic>
        <p:nvPicPr>
          <p:cNvPr id="4" name="图片 3" descr="微信图片_2023091612060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64" y="2285992"/>
            <a:ext cx="2447299" cy="32617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14364"/>
          </a:xfrm>
        </p:spPr>
        <p:txBody>
          <a:bodyPr/>
          <a:lstStyle/>
          <a:p>
            <a:r>
              <a:rPr lang="en-US" altLang="zh-CN" dirty="0" smtClean="0"/>
              <a:t>2·</a:t>
            </a:r>
            <a:r>
              <a:rPr lang="zh-CN" altLang="en-US" dirty="0" smtClean="0"/>
              <a:t>视障人士过街辅助设施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249424"/>
            <a:ext cx="6329378" cy="4325112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情况：路口车流量非常多，对于视障人士来说，过马路是件危险的事情。贸然穿行极为冒险，还可能堵塞交通。视障人士出行热情会因此下降。</a:t>
            </a:r>
            <a:endParaRPr lang="en-US" altLang="zh-CN" sz="2000" dirty="0" smtClean="0"/>
          </a:p>
          <a:p>
            <a:r>
              <a:rPr lang="zh-CN" altLang="en-US" sz="2000" dirty="0" smtClean="0"/>
              <a:t>原因：视障人士无法通过交通信号灯了解通行情况，色盲行人无法辨别红绿灯，视盲行人更是无法分辨斑马线，在车流中缺乏自我保护的意识和能力。</a:t>
            </a:r>
            <a:endParaRPr lang="zh-CN" altLang="en-US" sz="2000" dirty="0"/>
          </a:p>
        </p:txBody>
      </p:sp>
      <p:pic>
        <p:nvPicPr>
          <p:cNvPr id="4" name="图片 3" descr="微信图片_202309161206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2285992"/>
            <a:ext cx="2090360" cy="27860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15370" cy="10715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3·</a:t>
            </a:r>
            <a:r>
              <a:rPr lang="zh-CN" altLang="en-US" dirty="0" smtClean="0"/>
              <a:t>地铁垂直电梯的设置及使用情况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000" dirty="0" smtClean="0"/>
              <a:t>情况：垂直电梯在地铁中普遍存在，但是存在有些地铁站关闭垂直电梯以节省成本，却因此没能带给残疾人士应有服务的现象。</a:t>
            </a:r>
          </a:p>
          <a:p>
            <a:r>
              <a:rPr lang="zh-CN" altLang="en-US" sz="2000" dirty="0" smtClean="0"/>
              <a:t>原因：地铁中普遍采用的扶梯对下肢残疾的人士颇为不便，而可以容纳轮椅的垂直电梯显然是一种解决办法。垂直电梯便利了肢体残疾人士的进出站过程。但是由于使用次数较少，导致有些地铁站会出现关闭垂直电梯致使其停运的情况。</a:t>
            </a:r>
            <a:endParaRPr lang="zh-CN" altLang="en-US" sz="2000" dirty="0"/>
          </a:p>
        </p:txBody>
      </p:sp>
      <p:pic>
        <p:nvPicPr>
          <p:cNvPr id="4" name="图片 3" descr="微信图片_2023091612060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4214818"/>
            <a:ext cx="1875963" cy="2500306"/>
          </a:xfrm>
          <a:prstGeom prst="rect">
            <a:avLst/>
          </a:prstGeom>
        </p:spPr>
      </p:pic>
      <p:pic>
        <p:nvPicPr>
          <p:cNvPr id="5" name="图片 4" descr="微信图片_2023091612060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4214818"/>
            <a:ext cx="1875963" cy="25003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329642" cy="1143008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4·</a:t>
            </a:r>
            <a:r>
              <a:rPr lang="zh-CN" altLang="en-US" dirty="0" smtClean="0"/>
              <a:t>公共交通爱心座椅设置及使用情况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000" dirty="0" smtClean="0"/>
              <a:t>情况：公共交通（包括地铁、公交）内设施基本配备完全，但营运高峰期可能无法满足需求。爱心座椅宽度可能不够。</a:t>
            </a:r>
            <a:endParaRPr lang="en-US" altLang="zh-CN" sz="2000" dirty="0" smtClean="0"/>
          </a:p>
          <a:p>
            <a:r>
              <a:rPr lang="zh-CN" altLang="en-US" sz="2000" dirty="0" smtClean="0"/>
              <a:t>原因：爱心座椅设置的目的是让老年人、体弱者、突发疾病的人、残疾人、孕妇乘车更安全、更舒适，让他们乘车更方便。为满足公交车辆的安全性和舒适性，爱心座椅一般设置在公交车的中段及地铁车厢的两端最舒适的位置，原因是公交车中段较安全，较少颠簸。位置在公交车和地铁的门边，方便残障人士出行。因车厢空间问题，导致爱心座椅宽度较狭窄。</a:t>
            </a:r>
            <a:endParaRPr lang="en-US" altLang="zh-CN" sz="2000" dirty="0" smtClean="0"/>
          </a:p>
          <a:p>
            <a:endParaRPr lang="zh-CN" altLang="en-US" sz="2000" dirty="0"/>
          </a:p>
        </p:txBody>
      </p:sp>
      <p:pic>
        <p:nvPicPr>
          <p:cNvPr id="4" name="图片 3" descr="微信图片_2023091612060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4714884"/>
            <a:ext cx="2569950" cy="1928216"/>
          </a:xfrm>
          <a:prstGeom prst="rect">
            <a:avLst/>
          </a:prstGeom>
        </p:spPr>
      </p:pic>
      <p:pic>
        <p:nvPicPr>
          <p:cNvPr id="5" name="图片 4" descr="微信图片_2023091612060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4714884"/>
            <a:ext cx="2569950" cy="192821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81000" y="857232"/>
            <a:ext cx="8382000" cy="1071570"/>
          </a:xfrm>
        </p:spPr>
        <p:txBody>
          <a:bodyPr/>
          <a:lstStyle/>
          <a:p>
            <a:r>
              <a:rPr lang="zh-CN" altLang="en-US" dirty="0" smtClean="0"/>
              <a:t>三：解决方案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1·</a:t>
            </a:r>
            <a:r>
              <a:rPr lang="zh-CN" altLang="en-US" dirty="0" smtClean="0"/>
              <a:t>盲道被占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altLang="zh-CN" dirty="0" smtClean="0"/>
              <a:t>2·</a:t>
            </a:r>
            <a:r>
              <a:rPr lang="zh-CN" altLang="en-US" dirty="0" smtClean="0"/>
              <a:t>视障人士过街辅助设施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解决方案：面对盲道被占的情况，我们可以拨打</a:t>
            </a:r>
            <a:r>
              <a:rPr lang="en-US" dirty="0" smtClean="0"/>
              <a:t>12345</a:t>
            </a:r>
            <a:r>
              <a:rPr lang="zh-CN" altLang="en-US" dirty="0" smtClean="0"/>
              <a:t>反映，影响严重时可以报警解决，交警部门会进行整治疏通。对此政府部门应积极落实管理工作，进行宣传教育。发现此类违法行为应及时制止。作为徐州的一员，我们应在了解盲道权属的基础上自觉维护盲道畅通。</a:t>
            </a:r>
          </a:p>
          <a:p>
            <a:r>
              <a:rPr lang="zh-CN" altLang="en-US" dirty="0" smtClean="0"/>
              <a:t>只有加大盲道科普宣传力度，公众增强尊重盲道意识，职能部门提高占用盲道的处罚标准，多管齐下才有助于根治城市盲道被占乱象，给盲人一条畅通无阻的路，提升城市文明形象。</a:t>
            </a:r>
            <a:endParaRPr lang="zh-CN" altLang="en-US" dirty="0"/>
          </a:p>
        </p:txBody>
      </p:sp>
      <p:sp>
        <p:nvSpPr>
          <p:cNvPr id="10" name="内容占位符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zh-CN" altLang="en-US" dirty="0" smtClean="0"/>
              <a:t>为照顾视障人士的出行需求，设有过街辅助功能的红绿灯配备过街音响，字幕显示。过街音响为照顾视盲行人设置，字幕显示为照顾色盲行人设置。</a:t>
            </a:r>
            <a:endParaRPr lang="en-US" altLang="zh-CN" dirty="0" smtClean="0"/>
          </a:p>
          <a:p>
            <a:r>
              <a:rPr lang="zh-CN" altLang="en-US" dirty="0" smtClean="0"/>
              <a:t>交管部门应对此类无障碍设施加强维护管理，并在人流量大的路口加大警力巡查力度，帮扶保障老年人、残疾人安全通过马路。</a:t>
            </a:r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都市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都市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都市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128</TotalTime>
  <Words>1663</Words>
  <Application>Microsoft Office PowerPoint</Application>
  <PresentationFormat>全屏显示(4:3)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都市</vt:lpstr>
      <vt:lpstr>关于徐州市残障人士出行环境的调查研究</vt:lpstr>
      <vt:lpstr>目录</vt:lpstr>
      <vt:lpstr>一：引言</vt:lpstr>
      <vt:lpstr>时代背景</vt:lpstr>
      <vt:lpstr>二：情况及原因1·盲道被占</vt:lpstr>
      <vt:lpstr>2·视障人士过街辅助设施</vt:lpstr>
      <vt:lpstr>3·地铁垂直电梯的设置及使用情况</vt:lpstr>
      <vt:lpstr>4·公共交通爱心座椅设置及使用情况</vt:lpstr>
      <vt:lpstr>三：解决方案</vt:lpstr>
      <vt:lpstr>解决方案</vt:lpstr>
      <vt:lpstr>四：总结</vt:lpstr>
      <vt:lpstr>五：法律保障</vt:lpstr>
      <vt:lpstr>幻灯片 13</vt:lpstr>
      <vt:lpstr>感谢审阅，恳请批评指正！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关于徐州市残障人士出行环境的调查研究</dc:title>
  <dc:creator>ASUS</dc:creator>
  <cp:lastModifiedBy>ASUS</cp:lastModifiedBy>
  <cp:revision>5</cp:revision>
  <dcterms:created xsi:type="dcterms:W3CDTF">2023-08-10T07:44:56Z</dcterms:created>
  <dcterms:modified xsi:type="dcterms:W3CDTF">2023-09-23T14:52:46Z</dcterms:modified>
</cp:coreProperties>
</file>