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78" r:id="rId3"/>
    <p:sldId id="258" r:id="rId4"/>
    <p:sldId id="283" r:id="rId5"/>
    <p:sldId id="277" r:id="rId6"/>
    <p:sldId id="282" r:id="rId7"/>
    <p:sldId id="281" r:id="rId8"/>
    <p:sldId id="264" r:id="rId9"/>
    <p:sldId id="269" r:id="rId10"/>
    <p:sldId id="270" r:id="rId11"/>
    <p:sldId id="266" r:id="rId12"/>
    <p:sldId id="284" r:id="rId13"/>
    <p:sldId id="286" r:id="rId14"/>
    <p:sldId id="285" r:id="rId15"/>
    <p:sldId id="287" r:id="rId16"/>
    <p:sldId id="290" r:id="rId17"/>
    <p:sldId id="268" r:id="rId18"/>
    <p:sldId id="267" r:id="rId19"/>
    <p:sldId id="262" r:id="rId20"/>
    <p:sldId id="291" r:id="rId21"/>
    <p:sldId id="271" r:id="rId22"/>
    <p:sldId id="292" r:id="rId23"/>
    <p:sldId id="293" r:id="rId24"/>
    <p:sldId id="274" r:id="rId25"/>
    <p:sldId id="276" r:id="rId26"/>
    <p:sldId id="27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3" autoAdjust="0"/>
    <p:restoredTop sz="94660"/>
  </p:normalViewPr>
  <p:slideViewPr>
    <p:cSldViewPr snapToGrid="0">
      <p:cViewPr varScale="1">
        <p:scale>
          <a:sx n="42" d="100"/>
          <a:sy n="42" d="100"/>
        </p:scale>
        <p:origin x="-126" y="-12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AA37717-3BBA-DF03-0CAE-CD4CF4B96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25824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徐州市第十三届中学生研究性学习课题报告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F8D8EEA-8452-F646-EEAD-2995C5B45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4000" dirty="0"/>
              <a:t>《</a:t>
            </a:r>
            <a:r>
              <a:rPr lang="zh-CN" altLang="en-US" sz="4000" dirty="0"/>
              <a:t>高中生的睡眠质量与心理焦虑的相关分析</a:t>
            </a:r>
            <a:r>
              <a:rPr lang="en-US" altLang="zh-CN" sz="4000" dirty="0"/>
              <a:t>》</a:t>
            </a:r>
          </a:p>
          <a:p>
            <a:pPr marL="0" indent="0">
              <a:buNone/>
            </a:pPr>
            <a:endParaRPr lang="en-US" altLang="zh-CN" sz="4000" dirty="0"/>
          </a:p>
          <a:p>
            <a:pPr marL="0" indent="0">
              <a:buNone/>
            </a:pPr>
            <a:r>
              <a:rPr lang="zh-CN" altLang="en-US" sz="2400" dirty="0"/>
              <a:t>徐州市矿大实验学校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学生姓名：王一帆、邹世轩、梅蓝心、郭子琳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指导老师：郭丽国</a:t>
            </a:r>
            <a:endParaRPr lang="en-US" altLang="zh-CN" sz="2400" dirty="0"/>
          </a:p>
          <a:p>
            <a:pPr marL="0" indent="0">
              <a:buNone/>
            </a:pPr>
            <a:endParaRPr lang="en-US" altLang="zh-CN" sz="2800" dirty="0"/>
          </a:p>
          <a:p>
            <a:pPr marL="0" indent="0">
              <a:buNone/>
            </a:pP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83373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5A23D9D-5E62-7371-E042-BD17D0CBF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67" y="609600"/>
            <a:ext cx="9400473" cy="1320800"/>
          </a:xfrm>
        </p:spPr>
        <p:txBody>
          <a:bodyPr/>
          <a:lstStyle/>
          <a:p>
            <a:r>
              <a:rPr lang="en-US" altLang="zh-CN" b="1" dirty="0"/>
              <a:t>2.3</a:t>
            </a:r>
            <a:r>
              <a:rPr lang="zh-CN" altLang="zh-CN" b="1" dirty="0"/>
              <a:t>入组各年级高中生</a:t>
            </a:r>
            <a:r>
              <a:rPr lang="en-US" altLang="zh-CN" b="1" dirty="0"/>
              <a:t>SCL-90</a:t>
            </a:r>
            <a:r>
              <a:rPr lang="zh-CN" altLang="zh-CN" b="1" dirty="0"/>
              <a:t>评分比较（表</a:t>
            </a:r>
            <a:r>
              <a:rPr lang="en-US" altLang="zh-CN" b="1" dirty="0"/>
              <a:t>2</a:t>
            </a:r>
            <a:r>
              <a:rPr lang="zh-CN" altLang="zh-CN" b="1" dirty="0"/>
              <a:t>）</a:t>
            </a:r>
            <a:endParaRPr lang="zh-CN" altLang="zh-CN" dirty="0"/>
          </a:p>
        </p:txBody>
      </p:sp>
      <p:graphicFrame>
        <p:nvGraphicFramePr>
          <p:cNvPr id="7" name="内容占位符 6">
            <a:extLst>
              <a:ext uri="{FF2B5EF4-FFF2-40B4-BE49-F238E27FC236}">
                <a16:creationId xmlns:a16="http://schemas.microsoft.com/office/drawing/2014/main" xmlns="" id="{1EEFAF21-A933-9EE9-B04C-26A1AB019C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9686744"/>
              </p:ext>
            </p:extLst>
          </p:nvPr>
        </p:nvGraphicFramePr>
        <p:xfrm>
          <a:off x="-2" y="1772530"/>
          <a:ext cx="10353824" cy="3699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4760">
                  <a:extLst>
                    <a:ext uri="{9D8B030D-6E8A-4147-A177-3AD203B41FA5}">
                      <a16:colId xmlns:a16="http://schemas.microsoft.com/office/drawing/2014/main" xmlns="" val="4193410468"/>
                    </a:ext>
                  </a:extLst>
                </a:gridCol>
                <a:gridCol w="1694760">
                  <a:extLst>
                    <a:ext uri="{9D8B030D-6E8A-4147-A177-3AD203B41FA5}">
                      <a16:colId xmlns:a16="http://schemas.microsoft.com/office/drawing/2014/main" xmlns="" val="1650097795"/>
                    </a:ext>
                  </a:extLst>
                </a:gridCol>
                <a:gridCol w="1694760">
                  <a:extLst>
                    <a:ext uri="{9D8B030D-6E8A-4147-A177-3AD203B41FA5}">
                      <a16:colId xmlns:a16="http://schemas.microsoft.com/office/drawing/2014/main" xmlns="" val="680363685"/>
                    </a:ext>
                  </a:extLst>
                </a:gridCol>
                <a:gridCol w="1694760">
                  <a:extLst>
                    <a:ext uri="{9D8B030D-6E8A-4147-A177-3AD203B41FA5}">
                      <a16:colId xmlns:a16="http://schemas.microsoft.com/office/drawing/2014/main" xmlns="" val="663065769"/>
                    </a:ext>
                  </a:extLst>
                </a:gridCol>
                <a:gridCol w="1695952">
                  <a:extLst>
                    <a:ext uri="{9D8B030D-6E8A-4147-A177-3AD203B41FA5}">
                      <a16:colId xmlns:a16="http://schemas.microsoft.com/office/drawing/2014/main" xmlns="" val="3222433141"/>
                    </a:ext>
                  </a:extLst>
                </a:gridCol>
                <a:gridCol w="1878832">
                  <a:extLst>
                    <a:ext uri="{9D8B030D-6E8A-4147-A177-3AD203B41FA5}">
                      <a16:colId xmlns:a16="http://schemas.microsoft.com/office/drawing/2014/main" xmlns="" val="2031730824"/>
                    </a:ext>
                  </a:extLst>
                </a:gridCol>
              </a:tblGrid>
              <a:tr h="569201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项目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高一</a:t>
                      </a:r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（</a:t>
                      </a:r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n=146</a:t>
                      </a:r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）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高二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年级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(n=144)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高三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年级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(n=141)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F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P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58095739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总均分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1.84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0.64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2.07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0.65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1.01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0.60</a:t>
                      </a:r>
                      <a:r>
                        <a:rPr lang="zh-CN" sz="1600" kern="100" baseline="30000">
                          <a:solidFill>
                            <a:schemeClr val="tx2"/>
                          </a:solidFill>
                          <a:effectLst/>
                        </a:rPr>
                        <a:t>△△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6.789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30805039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精神病性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1.75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0.65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1.97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0.75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1.76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0.65</a:t>
                      </a:r>
                      <a:r>
                        <a:rPr lang="zh-CN" sz="1600" kern="100" baseline="30000">
                          <a:solidFill>
                            <a:schemeClr val="tx2"/>
                          </a:solidFill>
                          <a:effectLst/>
                        </a:rPr>
                        <a:t>△△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5.605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99738646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偏执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1.84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0.76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1.99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0.74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1.82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0.70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3.420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1450021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恐怖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1.66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0.72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1.78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0.71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1.59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0.64</a:t>
                      </a:r>
                      <a:r>
                        <a:rPr lang="zh-CN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△△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3.674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6239169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敌对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1.76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0.76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2.04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0.77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1.84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0.74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6.775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52057879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抑郁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1.90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0.78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2.12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2.01</a:t>
                      </a:r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0.73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3.950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0.05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79718204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焦虑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1.82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0.74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2.10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0.83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1.95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5.886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47120471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人际关系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2.02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2.27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0.71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2.03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0.74</a:t>
                      </a:r>
                      <a:r>
                        <a:rPr lang="zh-CN" sz="1600" kern="100" baseline="30000">
                          <a:solidFill>
                            <a:schemeClr val="tx2"/>
                          </a:solidFill>
                          <a:effectLst/>
                        </a:rPr>
                        <a:t>△△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6.441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7192524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强迫症状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2.12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0.65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2.51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0.73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2.31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0.71</a:t>
                      </a:r>
                      <a:r>
                        <a:rPr lang="zh-CN" sz="1600" kern="100" baseline="30000">
                          <a:solidFill>
                            <a:schemeClr val="tx2"/>
                          </a:solidFill>
                          <a:effectLst/>
                        </a:rPr>
                        <a:t>△△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14.480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54862162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躯体化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1.66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0.68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1.86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0.69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1.72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0.65</a:t>
                      </a:r>
                      <a:r>
                        <a:rPr lang="zh-CN" sz="1600" kern="100" baseline="30000">
                          <a:solidFill>
                            <a:schemeClr val="tx2"/>
                          </a:solidFill>
                          <a:effectLst/>
                        </a:rPr>
                        <a:t>△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4.493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﹤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0.05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11867932"/>
                  </a:ext>
                </a:extLst>
              </a:tr>
              <a:tr h="284600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其他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1.80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0.71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1.96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0.69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1.89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0.68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2.542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＞</a:t>
                      </a:r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0.05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57765740"/>
                  </a:ext>
                </a:extLst>
              </a:tr>
            </a:tbl>
          </a:graphicData>
        </a:graphic>
      </p:graphicFrame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7722B687-F206-E007-7B0A-B285C14D0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560" y="11477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66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高中各年级</a:t>
            </a: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SCL-90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评分比较</a:t>
            </a: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xmlns="" id="{629C53CB-B24A-9C08-B882-D10DDB8949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45946"/>
              </p:ext>
            </p:extLst>
          </p:nvPr>
        </p:nvGraphicFramePr>
        <p:xfrm>
          <a:off x="5266285" y="1125580"/>
          <a:ext cx="25321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r:id="rId3" imgW="139518" imgH="164885" progId="Equation.3">
                  <p:embed/>
                </p:oleObj>
              </mc:Choice>
              <mc:Fallback>
                <p:oleObj r:id="rId3" imgW="139518" imgH="16488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6285" y="1125580"/>
                        <a:ext cx="253218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CF7F002B-7E83-A004-3D8B-C1815592B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5053" y="1173572"/>
            <a:ext cx="17209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66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±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s)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1A3C6418-D846-7DBC-6873-F9B673862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167" y="5527041"/>
            <a:ext cx="1099211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注：与高一比较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**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p﹤0.01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，与高二比较△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P﹤0.05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，△△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p﹤0.01</a:t>
            </a:r>
            <a:endParaRPr kumimoji="0" lang="en-US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三个年级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SCl-90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总均分及各因子分差异显著（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P﹤0.05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0.01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）。两两比较显示总均分、精神病性、敌对、抑郁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焦虑，人际关系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，强迫症状、躯体化因子分以高二学生最高。尤其是与高一比较，高二学生在敌对、抑郁、焦虑，</a:t>
            </a: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人际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关系，强迫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症状因子得分高为著（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P﹤0.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高三强迫因子得分最高（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P﹤0.01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214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5E2622-D77E-D303-A45E-011432671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10378440" cy="1320800"/>
          </a:xfrm>
        </p:spPr>
        <p:txBody>
          <a:bodyPr>
            <a:normAutofit/>
          </a:bodyPr>
          <a:lstStyle/>
          <a:p>
            <a:r>
              <a:rPr lang="en-US" altLang="zh-CN" sz="3200" b="1" dirty="0"/>
              <a:t>2.4</a:t>
            </a:r>
            <a:r>
              <a:rPr lang="zh-CN" altLang="zh-CN" sz="3200" b="1" dirty="0"/>
              <a:t>入组高中生</a:t>
            </a:r>
            <a:r>
              <a:rPr lang="en-US" altLang="zh-CN" sz="3200" b="1" dirty="0"/>
              <a:t>PSQI</a:t>
            </a:r>
            <a:r>
              <a:rPr lang="zh-CN" altLang="zh-CN" sz="3200" b="1" dirty="0"/>
              <a:t>各因子与</a:t>
            </a:r>
            <a:r>
              <a:rPr lang="en-US" altLang="zh-CN" sz="3200" b="1" dirty="0"/>
              <a:t>SCL-90</a:t>
            </a:r>
            <a:r>
              <a:rPr lang="zh-CN" altLang="zh-CN" sz="3200" b="1" dirty="0"/>
              <a:t>分</a:t>
            </a:r>
            <a:r>
              <a:rPr lang="zh-CN" altLang="zh-CN" sz="3200" b="1" dirty="0" smtClean="0"/>
              <a:t>相关分析</a:t>
            </a:r>
            <a:r>
              <a:rPr lang="zh-CN" altLang="en-US" sz="3200" b="1" dirty="0" smtClean="0"/>
              <a:t>（</a:t>
            </a:r>
            <a:r>
              <a:rPr lang="zh-CN" altLang="zh-CN" sz="3200" b="1" dirty="0" smtClean="0"/>
              <a:t>表</a:t>
            </a:r>
            <a:r>
              <a:rPr lang="en-US" altLang="zh-CN" sz="3200" b="1" dirty="0" smtClean="0"/>
              <a:t>3</a:t>
            </a:r>
            <a:r>
              <a:rPr lang="zh-CN" altLang="en-US" sz="3200" b="1" dirty="0" smtClean="0"/>
              <a:t>）</a:t>
            </a:r>
            <a:endParaRPr lang="zh-CN" altLang="zh-CN" sz="32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87E02CB-074C-363E-256A-FD8C5D282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50499"/>
            <a:ext cx="8596668" cy="4690864"/>
          </a:xfrm>
        </p:spPr>
        <p:txBody>
          <a:bodyPr/>
          <a:lstStyle/>
          <a:p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入组高中生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SCL-90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评分与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PSQI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评分相关分析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(r)</a:t>
            </a:r>
          </a:p>
          <a:p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xmlns="" id="{5D84A88B-2B56-DA57-5B4E-611CBD357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935309"/>
              </p:ext>
            </p:extLst>
          </p:nvPr>
        </p:nvGraphicFramePr>
        <p:xfrm>
          <a:off x="0" y="1772526"/>
          <a:ext cx="10367685" cy="3684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0885">
                  <a:extLst>
                    <a:ext uri="{9D8B030D-6E8A-4147-A177-3AD203B41FA5}">
                      <a16:colId xmlns:a16="http://schemas.microsoft.com/office/drawing/2014/main" xmlns="" val="1108896455"/>
                    </a:ext>
                  </a:extLst>
                </a:gridCol>
                <a:gridCol w="1152100">
                  <a:extLst>
                    <a:ext uri="{9D8B030D-6E8A-4147-A177-3AD203B41FA5}">
                      <a16:colId xmlns:a16="http://schemas.microsoft.com/office/drawing/2014/main" xmlns="" val="1921723239"/>
                    </a:ext>
                  </a:extLst>
                </a:gridCol>
                <a:gridCol w="1152100">
                  <a:extLst>
                    <a:ext uri="{9D8B030D-6E8A-4147-A177-3AD203B41FA5}">
                      <a16:colId xmlns:a16="http://schemas.microsoft.com/office/drawing/2014/main" xmlns="" val="1213560518"/>
                    </a:ext>
                  </a:extLst>
                </a:gridCol>
                <a:gridCol w="1152100">
                  <a:extLst>
                    <a:ext uri="{9D8B030D-6E8A-4147-A177-3AD203B41FA5}">
                      <a16:colId xmlns:a16="http://schemas.microsoft.com/office/drawing/2014/main" xmlns="" val="3588685347"/>
                    </a:ext>
                  </a:extLst>
                </a:gridCol>
                <a:gridCol w="1152100">
                  <a:extLst>
                    <a:ext uri="{9D8B030D-6E8A-4147-A177-3AD203B41FA5}">
                      <a16:colId xmlns:a16="http://schemas.microsoft.com/office/drawing/2014/main" xmlns="" val="1326678730"/>
                    </a:ext>
                  </a:extLst>
                </a:gridCol>
                <a:gridCol w="1152100">
                  <a:extLst>
                    <a:ext uri="{9D8B030D-6E8A-4147-A177-3AD203B41FA5}">
                      <a16:colId xmlns:a16="http://schemas.microsoft.com/office/drawing/2014/main" xmlns="" val="1947401406"/>
                    </a:ext>
                  </a:extLst>
                </a:gridCol>
                <a:gridCol w="1152100">
                  <a:extLst>
                    <a:ext uri="{9D8B030D-6E8A-4147-A177-3AD203B41FA5}">
                      <a16:colId xmlns:a16="http://schemas.microsoft.com/office/drawing/2014/main" xmlns="" val="1529517113"/>
                    </a:ext>
                  </a:extLst>
                </a:gridCol>
                <a:gridCol w="1152100">
                  <a:extLst>
                    <a:ext uri="{9D8B030D-6E8A-4147-A177-3AD203B41FA5}">
                      <a16:colId xmlns:a16="http://schemas.microsoft.com/office/drawing/2014/main" xmlns="" val="2885384748"/>
                    </a:ext>
                  </a:extLst>
                </a:gridCol>
                <a:gridCol w="1152100">
                  <a:extLst>
                    <a:ext uri="{9D8B030D-6E8A-4147-A177-3AD203B41FA5}">
                      <a16:colId xmlns:a16="http://schemas.microsoft.com/office/drawing/2014/main" xmlns="" val="668305837"/>
                    </a:ext>
                  </a:extLst>
                </a:gridCol>
              </a:tblGrid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项目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 dirty="0">
                          <a:solidFill>
                            <a:schemeClr val="tx2"/>
                          </a:solidFill>
                          <a:effectLst/>
                        </a:rPr>
                        <a:t>睡眠质量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入睡时间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睡眠时间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睡眠效率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睡眠障碍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催眠药物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日间功能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PSQI</a:t>
                      </a:r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总分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34960755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总均分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0.268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0.161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0.190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0.104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0.319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0.054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0.334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0.404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28746447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精神病性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0.215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0.120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0.146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0.064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0.284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0.066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0.280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0.322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87950257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偏执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0.184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0.064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0.132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0.045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0.244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0.067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0.246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0.276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89586063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恐怖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0.187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0.124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0.119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0.077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0.225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0.048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0.272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0.297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64857008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敌对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0.208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0.089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0.146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0.083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0.238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0.036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0.269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0.302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94827041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抑郁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0.233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0.161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0.183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0.091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0.294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0.059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0.300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0.369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91717436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焦虑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0.221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0.126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0.162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0.115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0.314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0.035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0.303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0.349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34870482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人际关系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0.202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0.124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0.144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0.109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0.237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0.038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0.273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0.317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41947077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强迫症状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0.236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0.144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0.218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0.095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0.303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-0.008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0.352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0.401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75035333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躯体化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0.267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0.151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0.165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0.122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0.320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0.035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0.352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0.400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94345891"/>
                  </a:ext>
                </a:extLst>
              </a:tr>
              <a:tr h="307005">
                <a:tc>
                  <a:txBody>
                    <a:bodyPr/>
                    <a:lstStyle/>
                    <a:p>
                      <a:pPr algn="ctr"/>
                      <a:r>
                        <a:rPr lang="zh-CN" sz="1600" kern="100">
                          <a:solidFill>
                            <a:schemeClr val="tx2"/>
                          </a:solidFill>
                          <a:effectLst/>
                        </a:rPr>
                        <a:t>其他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0.332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0.285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0.200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0.103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0.303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>
                          <a:solidFill>
                            <a:schemeClr val="tx2"/>
                          </a:solidFill>
                          <a:effectLst/>
                        </a:rPr>
                        <a:t>0.072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0.224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solidFill>
                            <a:schemeClr val="tx2"/>
                          </a:solidFill>
                          <a:effectLst/>
                        </a:rPr>
                        <a:t>0.448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9428375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0BF064F0-1CD8-6661-583E-2EE15C126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828" y="5502754"/>
            <a:ext cx="861966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注：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p﹤0.05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入组高中生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SCL-90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总分及各项因子分和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PSQI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总分、睡眠质量、睡眠时间、睡眠障碍、</a:t>
            </a:r>
            <a:endParaRPr kumimoji="0" lang="en-US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日间功能均呈正相关（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p﹤0.05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658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5894" y="175260"/>
            <a:ext cx="8596668" cy="1320800"/>
          </a:xfrm>
        </p:spPr>
        <p:txBody>
          <a:bodyPr>
            <a:normAutofit/>
          </a:bodyPr>
          <a:lstStyle/>
          <a:p>
            <a:r>
              <a:rPr lang="zh-CN" altLang="en-US" sz="4000" b="1" dirty="0" smtClean="0"/>
              <a:t>讨论：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394461"/>
            <a:ext cx="9921240" cy="4646902"/>
          </a:xfrm>
        </p:spPr>
        <p:txBody>
          <a:bodyPr>
            <a:noAutofit/>
          </a:bodyPr>
          <a:lstStyle/>
          <a:p>
            <a:r>
              <a:rPr lang="zh-CN" altLang="zh-CN" sz="2400" dirty="0" smtClean="0"/>
              <a:t>高质量</a:t>
            </a:r>
            <a:r>
              <a:rPr lang="zh-CN" altLang="zh-CN" sz="2400" dirty="0"/>
              <a:t>的睡眠是高中生保证学习效率的基础。长期的睡眠问题不仅仅影响学生的学习更会影响其心理健康。本研究采用国际公认的</a:t>
            </a:r>
            <a:r>
              <a:rPr lang="en-US" altLang="zh-CN" sz="2400" dirty="0"/>
              <a:t>PSQI</a:t>
            </a:r>
            <a:r>
              <a:rPr lang="zh-CN" altLang="zh-CN" sz="2400" dirty="0"/>
              <a:t>和</a:t>
            </a:r>
            <a:r>
              <a:rPr lang="en-US" altLang="zh-CN" sz="2400" dirty="0"/>
              <a:t>SCL-90</a:t>
            </a:r>
            <a:r>
              <a:rPr lang="zh-CN" altLang="zh-CN" sz="2400" dirty="0"/>
              <a:t>调查问卷，</a:t>
            </a:r>
            <a:r>
              <a:rPr lang="en-US" altLang="zh-CN" sz="2400" dirty="0"/>
              <a:t>431</a:t>
            </a:r>
            <a:r>
              <a:rPr lang="zh-CN" altLang="zh-CN" sz="2400" dirty="0"/>
              <a:t>名高中生中存在睡眠障碍的学生占</a:t>
            </a:r>
            <a:r>
              <a:rPr lang="en-US" altLang="zh-CN" sz="2400" dirty="0"/>
              <a:t>26.22</a:t>
            </a:r>
            <a:r>
              <a:rPr lang="zh-CN" altLang="zh-CN" sz="2400" dirty="0"/>
              <a:t>％， 说明高中生睡眠障碍及焦虑发生率较高，应当引起学校、社会及家长的足够关注。本调查显示高一、高二、高三年级学生</a:t>
            </a:r>
            <a:r>
              <a:rPr lang="en-US" altLang="zh-CN" sz="2400" dirty="0"/>
              <a:t>PSQI</a:t>
            </a:r>
            <a:r>
              <a:rPr lang="zh-CN" altLang="zh-CN" sz="2400" dirty="0"/>
              <a:t>的总分及睡眠质量、入睡时间、睡眠时间、睡眠效率、日间功能因子分比较差 异有显著性</a:t>
            </a:r>
            <a:r>
              <a:rPr lang="en-US" altLang="zh-CN" sz="2400" dirty="0"/>
              <a:t>(P&lt;0.05</a:t>
            </a:r>
            <a:r>
              <a:rPr lang="zh-CN" altLang="zh-CN" sz="2400" dirty="0"/>
              <a:t>或</a:t>
            </a:r>
            <a:r>
              <a:rPr lang="en-US" altLang="zh-CN" sz="2400" dirty="0"/>
              <a:t>0.01)</a:t>
            </a:r>
            <a:r>
              <a:rPr lang="zh-CN" altLang="zh-CN" sz="2400" dirty="0"/>
              <a:t>；两两比较显示，高二及高三年级学生</a:t>
            </a:r>
            <a:r>
              <a:rPr lang="en-US" altLang="zh-CN" sz="2400" dirty="0"/>
              <a:t> PSQI</a:t>
            </a:r>
            <a:r>
              <a:rPr lang="zh-CN" altLang="zh-CN" sz="2400" dirty="0"/>
              <a:t>的总分及睡眠时间因子分显著高于高一学生</a:t>
            </a:r>
            <a:r>
              <a:rPr lang="en-US" altLang="zh-CN" sz="2400" dirty="0"/>
              <a:t>(P&lt;0.01)</a:t>
            </a:r>
            <a:r>
              <a:rPr lang="zh-CN" altLang="zh-CN" sz="2400" dirty="0"/>
              <a:t>，高三年级学生的睡眠效率及日间功能因子分显著低于高二学生</a:t>
            </a:r>
            <a:r>
              <a:rPr lang="en-US" altLang="zh-CN" sz="2400" dirty="0"/>
              <a:t>(P&lt; 0.05</a:t>
            </a:r>
            <a:r>
              <a:rPr lang="zh-CN" altLang="zh-CN" sz="2400" dirty="0"/>
              <a:t>或</a:t>
            </a:r>
            <a:r>
              <a:rPr lang="en-US" altLang="zh-CN" sz="2400" dirty="0"/>
              <a:t> 0.O1)</a:t>
            </a:r>
            <a:r>
              <a:rPr lang="zh-CN" altLang="zh-CN" sz="2400" dirty="0"/>
              <a:t>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19961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3034" y="0"/>
            <a:ext cx="8596668" cy="1320800"/>
          </a:xfrm>
        </p:spPr>
        <p:txBody>
          <a:bodyPr>
            <a:normAutofit/>
          </a:bodyPr>
          <a:lstStyle/>
          <a:p>
            <a:r>
              <a:rPr lang="zh-CN" altLang="en-US" sz="4000" b="1" dirty="0" smtClean="0"/>
              <a:t>讨论：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480" y="777240"/>
            <a:ext cx="9441180" cy="5264123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（接上页）</a:t>
            </a:r>
            <a:r>
              <a:rPr lang="zh-CN" altLang="zh-CN" sz="2800" dirty="0" smtClean="0"/>
              <a:t>提示</a:t>
            </a:r>
            <a:r>
              <a:rPr lang="zh-CN" altLang="zh-CN" sz="2800" dirty="0"/>
              <a:t>高三、高二年级学生的睡眠时间及睡眠质量显著低于高一学生。这与姜斌等的研究结论一致</a:t>
            </a:r>
            <a:r>
              <a:rPr lang="en-US" altLang="zh-CN" sz="2800" baseline="30000" dirty="0"/>
              <a:t>[8]</a:t>
            </a:r>
            <a:r>
              <a:rPr lang="zh-CN" altLang="zh-CN" sz="2800" dirty="0"/>
              <a:t>，组员分析总结原因主要有以下几点：</a:t>
            </a:r>
            <a:r>
              <a:rPr lang="en-US" altLang="zh-CN" sz="2800" dirty="0"/>
              <a:t>(1)</a:t>
            </a:r>
            <a:r>
              <a:rPr lang="zh-CN" altLang="zh-CN" sz="2800" dirty="0"/>
              <a:t>毕业班学生为了争取更多的时间提高成绩，而主动减少 睡眠时间。</a:t>
            </a:r>
            <a:r>
              <a:rPr lang="en-US" altLang="zh-CN" sz="2800" dirty="0"/>
              <a:t>(2)</a:t>
            </a:r>
            <a:r>
              <a:rPr lang="zh-CN" altLang="zh-CN" sz="2800" dirty="0"/>
              <a:t>该校的课程及考试安排比较紧凑，在一定程度上剥夺了学生尤其是毕业班学生正常的睡眠时间。</a:t>
            </a:r>
            <a:r>
              <a:rPr lang="en-US" altLang="zh-CN" sz="2800" dirty="0"/>
              <a:t>(3)</a:t>
            </a:r>
            <a:r>
              <a:rPr lang="zh-CN" altLang="zh-CN" sz="2800" dirty="0"/>
              <a:t>毕业班学生面对高考的直接压力，情绪紧张，进而影响了睡眠质量。姜斌等报道的高中生睡眠质量的影响因素中，个人情绪和学习负担重占据前</a:t>
            </a:r>
            <a:r>
              <a:rPr lang="en-US" altLang="zh-CN" sz="2800" dirty="0"/>
              <a:t>2</a:t>
            </a:r>
            <a:r>
              <a:rPr lang="zh-CN" altLang="zh-CN" sz="2800" dirty="0"/>
              <a:t>位</a:t>
            </a:r>
            <a:r>
              <a:rPr lang="en-US" altLang="zh-CN" sz="2800" baseline="30000" dirty="0"/>
              <a:t>[7]</a:t>
            </a:r>
            <a:r>
              <a:rPr lang="zh-CN" altLang="zh-CN" sz="2800" dirty="0"/>
              <a:t>。本调查还显示 ，高一、高二、高三学生</a:t>
            </a:r>
            <a:r>
              <a:rPr lang="en-US" altLang="zh-CN" sz="2800" dirty="0"/>
              <a:t>SCL-90</a:t>
            </a:r>
            <a:r>
              <a:rPr lang="zh-CN" altLang="zh-CN" sz="2800" dirty="0"/>
              <a:t>的总均分及精神病性、偏执、恐怖、敌对、抑郁、焦虑、人际关系、强迫症状、躯体化因子分比较差异有显著性</a:t>
            </a:r>
            <a:r>
              <a:rPr lang="en-US" altLang="zh-CN" sz="2800" dirty="0"/>
              <a:t>(P&lt;0.05</a:t>
            </a:r>
            <a:r>
              <a:rPr lang="zh-CN" altLang="zh-CN" sz="2800" dirty="0"/>
              <a:t>或</a:t>
            </a:r>
            <a:r>
              <a:rPr lang="en-US" altLang="zh-CN" sz="2800" dirty="0"/>
              <a:t>0.01)</a:t>
            </a:r>
            <a:r>
              <a:rPr lang="zh-CN" altLang="zh-CN" sz="2800" dirty="0" smtClean="0"/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95592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174" y="182880"/>
            <a:ext cx="8596668" cy="1320800"/>
          </a:xfrm>
        </p:spPr>
        <p:txBody>
          <a:bodyPr/>
          <a:lstStyle/>
          <a:p>
            <a:r>
              <a:rPr lang="zh-CN" altLang="en-US" sz="4000" b="1" dirty="0" smtClean="0"/>
              <a:t>讨论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120141"/>
            <a:ext cx="8596668" cy="4921222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（接上页）</a:t>
            </a:r>
            <a:r>
              <a:rPr lang="zh-CN" altLang="zh-CN" sz="2800" dirty="0" smtClean="0"/>
              <a:t>两两</a:t>
            </a:r>
            <a:r>
              <a:rPr lang="zh-CN" altLang="zh-CN" sz="2800" dirty="0"/>
              <a:t>比较显示</a:t>
            </a:r>
            <a:r>
              <a:rPr lang="en-US" altLang="zh-CN" sz="2800" dirty="0"/>
              <a:t>SCL-90</a:t>
            </a:r>
            <a:r>
              <a:rPr lang="zh-CN" altLang="zh-CN" sz="2800" dirty="0"/>
              <a:t>总均分及及精神病性、偏执、恐怖、敌对、抑郁、焦虑、人际关系、强迫症状、躯体化因子分以高二年级学生最高，且高二年级显著高于高一</a:t>
            </a:r>
            <a:r>
              <a:rPr lang="en-US" altLang="zh-CN" sz="2800" dirty="0"/>
              <a:t>(P&lt;0</a:t>
            </a:r>
            <a:r>
              <a:rPr lang="zh-CN" altLang="zh-CN" sz="2800" dirty="0"/>
              <a:t>．</a:t>
            </a:r>
            <a:r>
              <a:rPr lang="en-US" altLang="zh-CN" sz="2800" dirty="0"/>
              <a:t>01)</a:t>
            </a:r>
            <a:r>
              <a:rPr lang="zh-CN" altLang="zh-CN" sz="2800" dirty="0"/>
              <a:t>。提示随着高考的临近，该校学生的心理健康水平呈下降趋势。有研究显示</a:t>
            </a:r>
            <a:r>
              <a:rPr lang="en-US" altLang="zh-CN" sz="2800" baseline="30000" dirty="0"/>
              <a:t>[8]</a:t>
            </a:r>
            <a:r>
              <a:rPr lang="zh-CN" altLang="zh-CN" sz="2800" dirty="0"/>
              <a:t>，高二学生上述各因子分明显高于中国成人常模，提示高二学生心理健康水平令人担忧。高三学生</a:t>
            </a:r>
            <a:r>
              <a:rPr lang="en-US" altLang="zh-CN" sz="2800" dirty="0"/>
              <a:t>SCL-9O</a:t>
            </a:r>
            <a:r>
              <a:rPr lang="zh-CN" altLang="zh-CN" sz="2800" dirty="0"/>
              <a:t>总均分及精神病性、恐怖、人际关系、强迫症状、躯体化因子分显著低于高二学生</a:t>
            </a:r>
            <a:r>
              <a:rPr lang="en-US" altLang="zh-CN" sz="2800" dirty="0"/>
              <a:t>(P0.05</a:t>
            </a:r>
            <a:r>
              <a:rPr lang="zh-CN" altLang="zh-CN" sz="2800" dirty="0"/>
              <a:t>或</a:t>
            </a:r>
            <a:r>
              <a:rPr lang="en-US" altLang="zh-CN" sz="2800" dirty="0"/>
              <a:t>0.01)</a:t>
            </a:r>
            <a:r>
              <a:rPr lang="zh-CN" altLang="zh-CN" sz="2800" dirty="0"/>
              <a:t>，上述各项除强迫因子外，高一与高三学生比较差异无显著 性</a:t>
            </a:r>
            <a:r>
              <a:rPr lang="en-US" altLang="zh-CN" sz="2800" dirty="0"/>
              <a:t>(P&gt;0,05)</a:t>
            </a:r>
            <a:r>
              <a:rPr lang="zh-CN" altLang="zh-CN" sz="2800" dirty="0"/>
              <a:t>。</a:t>
            </a:r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89182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1614" y="220980"/>
            <a:ext cx="8596668" cy="1320800"/>
          </a:xfrm>
        </p:spPr>
        <p:txBody>
          <a:bodyPr>
            <a:normAutofit/>
          </a:bodyPr>
          <a:lstStyle/>
          <a:p>
            <a:r>
              <a:rPr lang="zh-CN" altLang="en-US" sz="4000" b="1" dirty="0" smtClean="0"/>
              <a:t>讨论：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0040" y="1417320"/>
            <a:ext cx="9304020" cy="5440679"/>
          </a:xfrm>
        </p:spPr>
        <p:txBody>
          <a:bodyPr>
            <a:noAutofit/>
          </a:bodyPr>
          <a:lstStyle/>
          <a:p>
            <a:r>
              <a:rPr lang="zh-CN" altLang="en-US" sz="2400" dirty="0" smtClean="0"/>
              <a:t>（接上页）</a:t>
            </a:r>
            <a:r>
              <a:rPr lang="zh-CN" altLang="zh-CN" sz="2400" dirty="0" smtClean="0"/>
              <a:t>本</a:t>
            </a:r>
            <a:r>
              <a:rPr lang="zh-CN" altLang="zh-CN" sz="2400" dirty="0"/>
              <a:t>调查还显示，入组高中生</a:t>
            </a:r>
            <a:r>
              <a:rPr lang="en-US" altLang="zh-CN" sz="2400" dirty="0"/>
              <a:t>SCL-90</a:t>
            </a:r>
            <a:r>
              <a:rPr lang="zh-CN" altLang="zh-CN" sz="2400" dirty="0"/>
              <a:t>总均分与</a:t>
            </a:r>
            <a:r>
              <a:rPr lang="en-US" altLang="zh-CN" sz="2400" dirty="0"/>
              <a:t>PSQI</a:t>
            </a:r>
            <a:r>
              <a:rPr lang="zh-CN" altLang="zh-CN" sz="2400" dirty="0"/>
              <a:t>的总分及睡眠质量、入睡时间、睡眠时间、睡眠效率、睡眠障碍、日间功能因 子分呈显著正相关</a:t>
            </a:r>
            <a:r>
              <a:rPr lang="en-US" altLang="zh-CN" sz="2400" dirty="0"/>
              <a:t>(P</a:t>
            </a:r>
            <a:r>
              <a:rPr lang="zh-CN" altLang="zh-CN" sz="2400" dirty="0"/>
              <a:t>﹤</a:t>
            </a:r>
            <a:r>
              <a:rPr lang="en-US" altLang="zh-CN" sz="2400" dirty="0"/>
              <a:t>0</a:t>
            </a:r>
            <a:r>
              <a:rPr lang="zh-CN" altLang="zh-CN" sz="2400" dirty="0"/>
              <a:t>．</a:t>
            </a:r>
            <a:r>
              <a:rPr lang="en-US" altLang="zh-CN" sz="2400" dirty="0"/>
              <a:t>05)</a:t>
            </a:r>
            <a:r>
              <a:rPr lang="zh-CN" altLang="zh-CN" sz="2400" dirty="0"/>
              <a:t>，与催眠药物因子分无显著相关性</a:t>
            </a:r>
            <a:r>
              <a:rPr lang="en-US" altLang="zh-CN" sz="2400" dirty="0"/>
              <a:t>(P&gt; 0.05).</a:t>
            </a:r>
            <a:r>
              <a:rPr lang="zh-CN" altLang="zh-CN" sz="2400" dirty="0"/>
              <a:t>提示高中生睡眠质量与心理健康水平呈正相关 。将年龄作为 控制变量，入组高中生</a:t>
            </a:r>
            <a:r>
              <a:rPr lang="en-US" altLang="zh-CN" sz="2400" dirty="0"/>
              <a:t>SCL-90</a:t>
            </a:r>
            <a:r>
              <a:rPr lang="zh-CN" altLang="zh-CN" sz="2400" dirty="0"/>
              <a:t>总均分与</a:t>
            </a:r>
            <a:r>
              <a:rPr lang="en-US" altLang="zh-CN" sz="2400" dirty="0"/>
              <a:t>PSQI</a:t>
            </a:r>
            <a:r>
              <a:rPr lang="zh-CN" altLang="zh-CN" sz="2400" dirty="0"/>
              <a:t>总分的相关系数为</a:t>
            </a:r>
            <a:r>
              <a:rPr lang="en-US" altLang="zh-CN" sz="2400" dirty="0"/>
              <a:t> 0.425</a:t>
            </a:r>
            <a:r>
              <a:rPr lang="zh-CN" altLang="zh-CN" sz="2400" dirty="0"/>
              <a:t>，各因子中，除其他因子外 ，与</a:t>
            </a:r>
            <a:r>
              <a:rPr lang="en-US" altLang="zh-CN" sz="2400" dirty="0"/>
              <a:t>PSQI</a:t>
            </a:r>
            <a:r>
              <a:rPr lang="zh-CN" altLang="zh-CN" sz="2400" dirty="0"/>
              <a:t>总分相关性比较高的因子依次为躯体化、强迫、焦虑、抑郁。这与国内报道的睡眠质量与焦 虑、抑郁、强迫等关系密切的结果一致。而在</a:t>
            </a:r>
            <a:r>
              <a:rPr lang="en-US" altLang="zh-CN" sz="2400" dirty="0"/>
              <a:t>PSQI</a:t>
            </a:r>
            <a:r>
              <a:rPr lang="zh-CN" altLang="zh-CN" sz="2400" dirty="0"/>
              <a:t>各因子中，睡眠质量、睡眠时间、睡眠障碍、日间功能与</a:t>
            </a:r>
            <a:r>
              <a:rPr lang="en-US" altLang="zh-CN" sz="2400" dirty="0"/>
              <a:t>SCL-90</a:t>
            </a:r>
            <a:r>
              <a:rPr lang="zh-CN" altLang="zh-CN" sz="2400" dirty="0"/>
              <a:t>总均分及各因子分呈显著正相关</a:t>
            </a:r>
            <a:r>
              <a:rPr lang="en-US" altLang="zh-CN" sz="2400" dirty="0"/>
              <a:t>(P</a:t>
            </a:r>
            <a:r>
              <a:rPr lang="zh-CN" altLang="zh-CN" sz="2400" dirty="0"/>
              <a:t>﹤</a:t>
            </a:r>
            <a:r>
              <a:rPr lang="en-US" altLang="zh-CN" sz="2400" dirty="0"/>
              <a:t>0.05), </a:t>
            </a:r>
            <a:r>
              <a:rPr lang="zh-CN" altLang="zh-CN" sz="2400" dirty="0"/>
              <a:t>与赵彦玲</a:t>
            </a:r>
            <a:r>
              <a:rPr lang="en-US" altLang="zh-CN" sz="2400" baseline="30000" dirty="0"/>
              <a:t>[9]</a:t>
            </a:r>
            <a:r>
              <a:rPr lang="en-US" altLang="zh-CN" sz="2400" dirty="0"/>
              <a:t> </a:t>
            </a:r>
            <a:r>
              <a:rPr lang="zh-CN" altLang="zh-CN" sz="2400" dirty="0"/>
              <a:t>报道睡眠障碍患者焦虑、抑 郁症状因子分明显高于正常人群的研究结果基本一致。说明对于高中生来说，心理健康状况是影响其睡眠质量的重要因素，二者关系是双相的，睡眠质量反过来也会影响心理健康。</a:t>
            </a:r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91554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 smtClean="0"/>
              <a:t>讨论：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668781"/>
            <a:ext cx="8596668" cy="4372582"/>
          </a:xfrm>
        </p:spPr>
        <p:txBody>
          <a:bodyPr>
            <a:normAutofit/>
          </a:bodyPr>
          <a:lstStyle/>
          <a:p>
            <a:r>
              <a:rPr lang="zh-CN" altLang="zh-CN" sz="2800" dirty="0"/>
              <a:t>综上所述：高中生睡眠时间不足较为突出，睡眠质量不容乐观，学校应当注意保障学生充足的睡眠时间，不能靠疲劳战来提高成绩。学生自身注意合理安排学习与休息，保持规律的睡眠，尽力营造良好的睡眠环境。另外睡眠质量与心理健康关系密切，社会、学校及家长应当重视高中生的心理健康教育。</a:t>
            </a:r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14050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DB6BE51-4E0A-979E-BB6B-7BFE528CB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结论：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05E0B46-D842-3560-A2EB-E621CB06E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992446" cy="4569287"/>
          </a:xfrm>
        </p:spPr>
        <p:txBody>
          <a:bodyPr>
            <a:normAutofit/>
          </a:bodyPr>
          <a:lstStyle/>
          <a:p>
            <a:r>
              <a:rPr lang="en-US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zh-CN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高中生</a:t>
            </a: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睡眠时间</a:t>
            </a:r>
            <a:r>
              <a:rPr lang="zh-CN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不足</a:t>
            </a:r>
            <a:endParaRPr lang="en-US" altLang="zh-CN" sz="2800" b="1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zh-CN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较为</a:t>
            </a: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突出，睡眠</a:t>
            </a:r>
            <a:r>
              <a:rPr lang="zh-CN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</a:t>
            </a:r>
            <a:endParaRPr lang="en-US" altLang="zh-CN" sz="2800" b="1" kern="100" dirty="0" smtClean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zh-CN" altLang="en-US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容乐观</a:t>
            </a:r>
            <a:r>
              <a:rPr lang="zh-CN" altLang="en-US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抽样中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</a:p>
          <a:p>
            <a:r>
              <a:rPr lang="en-US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高中生</a:t>
            </a:r>
            <a:r>
              <a:rPr lang="zh-CN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睡眠障碍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检出</a:t>
            </a:r>
            <a:endParaRPr lang="en-US" altLang="zh-CN" sz="2800" b="1" kern="1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率高</a:t>
            </a:r>
            <a:r>
              <a:rPr lang="zh-CN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。睡眠</a:t>
            </a:r>
            <a:r>
              <a:rPr lang="zh-CN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</a:t>
            </a:r>
            <a:r>
              <a:rPr lang="zh-CN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不足</a:t>
            </a:r>
            <a:endParaRPr lang="en-US" altLang="zh-CN" sz="2800" b="1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</a:t>
            </a:r>
            <a:r>
              <a:rPr lang="zh-CN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严重。高中生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en-US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眠</a:t>
            </a:r>
            <a:r>
              <a:rPr lang="zh-CN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质量和心理健康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呈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</a:p>
          <a:p>
            <a:pPr marL="0" indent="0">
              <a:buNone/>
            </a:pPr>
            <a:r>
              <a:rPr lang="en-US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正相关</a:t>
            </a:r>
            <a:r>
              <a:rPr lang="zh-CN" altLang="zh-CN" sz="28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D90D3F0-D13F-C5A2-D273-6A9109FF6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" y="1371600"/>
            <a:ext cx="505206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9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FD962FA-B171-849A-22FE-F70C20334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41020"/>
            <a:ext cx="8596668" cy="1320800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心得：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03292FE-CDAC-6D4E-55D0-8315C67F5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27095"/>
            <a:ext cx="8596668" cy="4414268"/>
          </a:xfrm>
        </p:spPr>
        <p:txBody>
          <a:bodyPr>
            <a:normAutofit/>
          </a:bodyPr>
          <a:lstStyle/>
          <a:p>
            <a:r>
              <a:rPr lang="zh-CN" altLang="zh-CN" sz="2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zh-CN" altLang="en-US" sz="2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此次</a:t>
            </a:r>
            <a:r>
              <a:rPr lang="zh-CN" altLang="zh-CN" sz="2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调查研习，我们对高中生的睡眠和心理焦虑有了更多的了解，明白了睡眠质量好坏不仅影响身体健康，还影响心理健康。睡眠质量不好与心理焦虑还相互影响。我们也感受到自己睡眠习惯上的问题，和心理焦虑问题。决定从我做起养成规律的睡眠习惯，尽量多参加体育锻炼，强身健体舒缓自身压力，努力营造好的睡眠环境，保障自身睡眠质量。积极主动接受老师、家长的心理疏导，必要时主动寻求专业人士的心理干预。尽量以健康的身心过好我们的高中学习生活。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60626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7D45FC1-A252-A241-A9C4-F360D8618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建议：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9C98447-A05A-5133-55C8-353ED1493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859" y="1492624"/>
            <a:ext cx="8857143" cy="5365375"/>
          </a:xfrm>
        </p:spPr>
        <p:txBody>
          <a:bodyPr>
            <a:normAutofit/>
          </a:bodyPr>
          <a:lstStyle/>
          <a:p>
            <a:pPr algn="just"/>
            <a:r>
              <a:rPr lang="zh-CN" altLang="en-US" sz="2400" b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同学们若</a:t>
            </a:r>
            <a:r>
              <a:rPr lang="zh-CN" altLang="zh-CN" sz="2400" b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出现睡眠质量不好时，可以试着采取以下方法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出现失眠不用过分担心。越是紧张，越是强行入睡，结果适得其反。有些人对连续失眠紧张焦虑，这对睡眠及健康的危害更大。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作息要有规律，要保持人的正常睡</a:t>
            </a:r>
            <a:r>
              <a:rPr lang="en-US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醒节律。不要因为明天不上课就玩到半夜还不睡，也不要因为课业太重而熬夜。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限制白天睡眠时间。午觉不宜超过一小时，上下课就不要睡了。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减少兴奋剂的摄入，睡觉前两小时不要喝茶、咖啡等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良好的卧具，好的卧具可助你入睡，睡好，并防止睡眠时损伤颈、背。</a:t>
            </a:r>
          </a:p>
          <a:p>
            <a:endParaRPr lang="en-US" altLang="zh-CN" sz="2400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8431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7334" y="205740"/>
            <a:ext cx="8596668" cy="1051560"/>
          </a:xfrm>
        </p:spPr>
        <p:txBody>
          <a:bodyPr/>
          <a:lstStyle/>
          <a:p>
            <a:r>
              <a:rPr lang="zh-CN" altLang="en-US" dirty="0" smtClean="0"/>
              <a:t>摘要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868681"/>
            <a:ext cx="8878146" cy="5172682"/>
          </a:xfrm>
        </p:spPr>
        <p:txBody>
          <a:bodyPr/>
          <a:lstStyle/>
          <a:p>
            <a:r>
              <a:rPr lang="zh-CN" altLang="zh-CN" sz="2000" b="1" dirty="0"/>
              <a:t>目的</a:t>
            </a:r>
            <a:r>
              <a:rPr lang="zh-CN" altLang="zh-CN" sz="2000" dirty="0"/>
              <a:t>：了解不同年级高中生的睡眠质量及心理健康现状。</a:t>
            </a:r>
          </a:p>
          <a:p>
            <a:r>
              <a:rPr lang="zh-CN" altLang="zh-CN" sz="2000" b="1" dirty="0"/>
              <a:t>方法</a:t>
            </a:r>
            <a:r>
              <a:rPr lang="zh-CN" altLang="zh-CN" sz="2000" dirty="0"/>
              <a:t>：按照年级分组，在每个年级随机抽样</a:t>
            </a:r>
            <a:r>
              <a:rPr lang="en-US" altLang="zh-CN" sz="2000" dirty="0"/>
              <a:t>150</a:t>
            </a:r>
            <a:r>
              <a:rPr lang="zh-CN" altLang="zh-CN" sz="2000" dirty="0"/>
              <a:t>人，采用匹兹堡睡眠质量指数问卷（</a:t>
            </a:r>
            <a:r>
              <a:rPr lang="en-US" altLang="zh-CN" sz="2000" dirty="0"/>
              <a:t>PSQI</a:t>
            </a:r>
            <a:r>
              <a:rPr lang="zh-CN" altLang="zh-CN" sz="2000" dirty="0"/>
              <a:t>）和症状自评量表</a:t>
            </a:r>
            <a:r>
              <a:rPr lang="en-US" altLang="zh-CN" sz="2000" dirty="0"/>
              <a:t> (SCL</a:t>
            </a:r>
            <a:r>
              <a:rPr lang="zh-CN" altLang="zh-CN" sz="2000" dirty="0"/>
              <a:t>一</a:t>
            </a:r>
            <a:r>
              <a:rPr lang="en-US" altLang="zh-CN" sz="2000" dirty="0"/>
              <a:t>90)</a:t>
            </a:r>
            <a:r>
              <a:rPr lang="zh-CN" altLang="zh-CN" sz="2000" dirty="0"/>
              <a:t>进行测评。</a:t>
            </a:r>
          </a:p>
          <a:p>
            <a:r>
              <a:rPr lang="zh-CN" altLang="zh-CN" sz="2000" b="1" dirty="0"/>
              <a:t>结果</a:t>
            </a:r>
            <a:r>
              <a:rPr lang="zh-CN" altLang="zh-CN" sz="2000" dirty="0"/>
              <a:t>：接受调查者中有</a:t>
            </a:r>
            <a:r>
              <a:rPr lang="en-US" altLang="zh-CN" sz="2000" dirty="0"/>
              <a:t>410</a:t>
            </a:r>
            <a:r>
              <a:rPr lang="zh-CN" altLang="zh-CN" sz="2000" dirty="0"/>
              <a:t>名（</a:t>
            </a:r>
            <a:r>
              <a:rPr lang="en-US" altLang="zh-CN" sz="2000" dirty="0"/>
              <a:t>95.11</a:t>
            </a:r>
            <a:r>
              <a:rPr lang="zh-CN" altLang="zh-CN" sz="2000" dirty="0"/>
              <a:t>％）的同学睡眠时间不足</a:t>
            </a:r>
            <a:r>
              <a:rPr lang="en-US" altLang="zh-CN" sz="2000" dirty="0"/>
              <a:t>7</a:t>
            </a:r>
            <a:r>
              <a:rPr lang="zh-CN" altLang="zh-CN" sz="2000" dirty="0"/>
              <a:t>小时，有睡眠障碍</a:t>
            </a:r>
            <a:r>
              <a:rPr lang="en-US" altLang="zh-CN" sz="2000" dirty="0"/>
              <a:t>(PSQI</a:t>
            </a:r>
            <a:r>
              <a:rPr lang="zh-CN" altLang="zh-CN" sz="2000" dirty="0"/>
              <a:t>≥</a:t>
            </a:r>
            <a:r>
              <a:rPr lang="en-US" altLang="zh-CN" sz="2000" dirty="0"/>
              <a:t>7</a:t>
            </a:r>
            <a:r>
              <a:rPr lang="zh-CN" altLang="zh-CN" sz="2000" dirty="0"/>
              <a:t>分</a:t>
            </a:r>
            <a:r>
              <a:rPr lang="en-US" altLang="zh-CN" sz="2000" dirty="0"/>
              <a:t>)</a:t>
            </a:r>
            <a:r>
              <a:rPr lang="zh-CN" altLang="zh-CN" sz="2000" dirty="0"/>
              <a:t>的学生</a:t>
            </a:r>
            <a:r>
              <a:rPr lang="en-US" altLang="zh-CN" sz="2000" dirty="0"/>
              <a:t>113</a:t>
            </a:r>
            <a:r>
              <a:rPr lang="zh-CN" altLang="zh-CN" sz="2000" dirty="0"/>
              <a:t>人（</a:t>
            </a:r>
            <a:r>
              <a:rPr lang="en-US" altLang="zh-CN" sz="2000" dirty="0"/>
              <a:t>26.22</a:t>
            </a:r>
            <a:r>
              <a:rPr lang="zh-CN" altLang="zh-CN" sz="2000" dirty="0"/>
              <a:t>％）。三个年级学生自评量表总均分和</a:t>
            </a:r>
            <a:r>
              <a:rPr lang="en-US" altLang="zh-CN" sz="2000" dirty="0"/>
              <a:t>9</a:t>
            </a:r>
            <a:r>
              <a:rPr lang="zh-CN" altLang="zh-CN" sz="2000" dirty="0"/>
              <a:t>个因子分和匹兹堡睡眠质量指数总分及</a:t>
            </a:r>
            <a:r>
              <a:rPr lang="en-US" altLang="zh-CN" sz="2000" dirty="0"/>
              <a:t>5</a:t>
            </a:r>
            <a:r>
              <a:rPr lang="zh-CN" altLang="zh-CN" sz="2000" dirty="0"/>
              <a:t>个因子分比较有显著差异（</a:t>
            </a:r>
            <a:r>
              <a:rPr lang="en-US" altLang="zh-CN" sz="2000" dirty="0"/>
              <a:t>p</a:t>
            </a:r>
            <a:r>
              <a:rPr lang="zh-CN" altLang="zh-CN" sz="2000" dirty="0"/>
              <a:t>﹤</a:t>
            </a:r>
            <a:r>
              <a:rPr lang="en-US" altLang="zh-CN" sz="2000" dirty="0"/>
              <a:t>0.01</a:t>
            </a:r>
            <a:r>
              <a:rPr lang="zh-CN" altLang="zh-CN" sz="2000" dirty="0"/>
              <a:t>或</a:t>
            </a:r>
            <a:r>
              <a:rPr lang="en-US" altLang="zh-CN" sz="2000" dirty="0"/>
              <a:t>0.05</a:t>
            </a:r>
            <a:r>
              <a:rPr lang="zh-CN" altLang="zh-CN" sz="2000" dirty="0"/>
              <a:t>）。入组学生自评量表总均分和匹兹堡睡眠质量指数总分、睡眠质量、入睡时间、睡眠时间、睡眠效率、日间功能因子分呈正相关（</a:t>
            </a:r>
            <a:r>
              <a:rPr lang="en-US" altLang="zh-CN" sz="2000" dirty="0"/>
              <a:t>p</a:t>
            </a:r>
            <a:r>
              <a:rPr lang="zh-CN" altLang="zh-CN" sz="2000" dirty="0"/>
              <a:t>﹤</a:t>
            </a:r>
            <a:r>
              <a:rPr lang="en-US" altLang="zh-CN" sz="2000" dirty="0"/>
              <a:t>0.05</a:t>
            </a:r>
            <a:r>
              <a:rPr lang="zh-CN" altLang="zh-CN" sz="2000" dirty="0"/>
              <a:t>）。</a:t>
            </a:r>
          </a:p>
          <a:p>
            <a:r>
              <a:rPr lang="zh-CN" altLang="zh-CN" sz="2000" b="1" dirty="0"/>
              <a:t>结论</a:t>
            </a:r>
            <a:r>
              <a:rPr lang="zh-CN" altLang="zh-CN" sz="2000" dirty="0"/>
              <a:t>：抽样中高中生睡眠障碍检出率较高。睡眠质量不足比较严重。高中生睡眠质量和心理健康呈正相关。</a:t>
            </a:r>
          </a:p>
          <a:p>
            <a:r>
              <a:rPr lang="zh-CN" altLang="zh-CN" sz="2000" b="1" dirty="0"/>
              <a:t>关键词</a:t>
            </a:r>
            <a:r>
              <a:rPr lang="zh-CN" altLang="zh-CN" sz="2000" dirty="0"/>
              <a:t>：高中生、睡眠质量、心理健康、匹兹堡睡眠质量指数、症状自评量表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8137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 smtClean="0"/>
              <a:t>建议：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463041"/>
            <a:ext cx="8596668" cy="4578322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n-US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zh-CN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创造入睡的条件反射。如坚持睡前半小时洗热水澡、泡脚、喝杯热牛奶等。</a:t>
            </a:r>
            <a:r>
              <a:rPr lang="en-US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400" kern="100" dirty="0" smtClean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en-US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zh-CN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保持</a:t>
            </a:r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平常而自然的心态。对社会竞争等有充分的认识，避免挫折、压力影响睡眠。</a:t>
            </a:r>
          </a:p>
          <a:p>
            <a:pPr marL="0" indent="0" algn="just">
              <a:buNone/>
            </a:pPr>
            <a:r>
              <a:rPr lang="en-US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白天</a:t>
            </a:r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适度的体育锻炼，有助于舒缓心情减轻焦虑，也有助于晚上</a:t>
            </a:r>
          </a:p>
          <a:p>
            <a:pPr marL="0" indent="0" algn="just">
              <a:buNone/>
            </a:pPr>
            <a:r>
              <a:rPr lang="en-US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玩一些放松的活动，也可反复计数等。有时放松反而能加快入睡。</a:t>
            </a:r>
          </a:p>
          <a:p>
            <a:pPr marL="0" indent="0" algn="just">
              <a:buNone/>
            </a:pPr>
            <a:r>
              <a:rPr lang="en-US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zh-CN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床</a:t>
            </a:r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就是睡觉的地方，不要在床上看书、看电视等。</a:t>
            </a:r>
          </a:p>
          <a:p>
            <a:pPr marL="0" indent="0" algn="just">
              <a:buNone/>
            </a:pPr>
            <a:r>
              <a:rPr lang="en-US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zh-CN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总是很长时间睡不着，应及时寻求专业医生帮助。</a:t>
            </a:r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24214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DBA0D42-2E93-DBD3-AEE0-27C8919AC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993" y="131482"/>
            <a:ext cx="8596668" cy="1132542"/>
          </a:xfrm>
        </p:spPr>
        <p:txBody>
          <a:bodyPr/>
          <a:lstStyle/>
          <a:p>
            <a:r>
              <a:rPr lang="zh-CN" altLang="en-US" dirty="0"/>
              <a:t>建议：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DBDA72D-327F-981E-CBBC-12F616043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282" y="960120"/>
            <a:ext cx="9533965" cy="5897879"/>
          </a:xfrm>
        </p:spPr>
        <p:txBody>
          <a:bodyPr>
            <a:normAutofit/>
          </a:bodyPr>
          <a:lstStyle/>
          <a:p>
            <a:pPr algn="just"/>
            <a:r>
              <a:rPr lang="zh-CN" altLang="en-US" sz="2400" b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同学们若</a:t>
            </a:r>
            <a:r>
              <a:rPr lang="zh-CN" altLang="zh-CN" sz="2400" b="1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感觉心理焦虑时，可以试着采取以下方法：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、学会放松训练</a:t>
            </a:r>
          </a:p>
          <a:p>
            <a:pPr algn="just"/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放松地坐着，双脚着地，与肩部同宽，将脑子里烦躁的事情暂时忘掉</a:t>
            </a:r>
            <a:r>
              <a:rPr lang="en-US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给自己的身体下达放松的命令。从头部开始放松，然后逐步放松颈部、腹部及双手等。每天坚持做一次，每次坚持做十到十五分钟左右的时间。</a:t>
            </a:r>
          </a:p>
          <a:p>
            <a:pPr algn="just"/>
            <a:r>
              <a:rPr lang="en-US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、学会做深呼吸</a:t>
            </a:r>
          </a:p>
          <a:p>
            <a:pPr algn="just"/>
            <a:r>
              <a:rPr lang="zh-CN" altLang="zh-CN" sz="24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学生如果说因为学习和家庭原因出现精神压力大的情况时，学会自我放松，比如说做一些深呼吸运动，当出现焦虑情绪时先让自己闭上眼睛，调整自己的呼吸节奏，吸气和呼气交替进行，反复进行三到五次，可以调整自己的紧张焦虑的情绪。</a:t>
            </a:r>
          </a:p>
          <a:p>
            <a:pPr algn="just"/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982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 smtClean="0"/>
              <a:t>建议：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463041"/>
            <a:ext cx="8596668" cy="4578322"/>
          </a:xfrm>
        </p:spPr>
        <p:txBody>
          <a:bodyPr>
            <a:normAutofit/>
          </a:bodyPr>
          <a:lstStyle/>
          <a:p>
            <a:pPr algn="just"/>
            <a:endParaRPr lang="en-US" altLang="zh-CN" kern="100" dirty="0" smtClean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、自我暗示法</a:t>
            </a:r>
          </a:p>
          <a:p>
            <a:pPr algn="just"/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如果学生出现焦虑症状的话，自己要学会给积极的心理暗示，比如说给自己多一点鼓励，说一些激励自己的话，这种积极暗示可以及时将自己身体内的不良情绪给排挤掉。 </a:t>
            </a:r>
            <a:endParaRPr lang="en-US" altLang="zh-CN" sz="2400" kern="100" dirty="0" smtClean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 dirty="0" smtClean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、学会倾诉</a:t>
            </a:r>
          </a:p>
          <a:p>
            <a:pPr algn="just"/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有烦心事及时与同学、朋友交流虑，倾诉可以减轻一些负面情绪。</a:t>
            </a:r>
          </a:p>
          <a:p>
            <a:pPr algn="just"/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也可以告知家长和老师，接受他们的帮助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72991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 smtClean="0"/>
              <a:t>建议：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485901"/>
            <a:ext cx="8596668" cy="4555462"/>
          </a:xfrm>
        </p:spPr>
        <p:txBody>
          <a:bodyPr>
            <a:normAutofit/>
          </a:bodyPr>
          <a:lstStyle/>
          <a:p>
            <a:pPr algn="just"/>
            <a:r>
              <a:rPr lang="en-US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、学会转移注意力</a:t>
            </a:r>
          </a:p>
          <a:p>
            <a:pPr algn="just"/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在感觉焦虑时，可以做一些自己平时爱好的活动。如，看书，绘画、或运动……暂时把注意力从让你心烦的事情上转移。</a:t>
            </a:r>
          </a:p>
          <a:p>
            <a:pPr algn="just"/>
            <a:r>
              <a:rPr lang="en-US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、寻找专业心理医生</a:t>
            </a:r>
          </a:p>
          <a:p>
            <a:pPr algn="just"/>
            <a:r>
              <a:rPr lang="zh-CN" altLang="zh-CN" sz="2400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如果说自己的焦躁比较严重的话，建议及时去寻找专业的心理医生积极进行正规的心理调节与治疗。</a:t>
            </a:r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1087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EA8B470-9A3E-B10F-130B-72654405B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b="1" dirty="0"/>
              <a:t>参考文献：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7F819BC-6268-5928-D199-D88FDA495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283" y="1532965"/>
            <a:ext cx="9359152" cy="4508397"/>
          </a:xfrm>
        </p:spPr>
        <p:txBody>
          <a:bodyPr>
            <a:normAutofit fontScale="85000" lnSpcReduction="20000"/>
          </a:bodyPr>
          <a:lstStyle/>
          <a:p>
            <a:pPr algn="just">
              <a:tabLst>
                <a:tab pos="198120" algn="l"/>
              </a:tabLst>
            </a:pP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[1]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刘惠军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郭德俊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考前焦虑、成就目标和考试成绩关系的研究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[J].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心理发展与教育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,2003,19(2):64-68. DOI:10.3969/j.issn.1001-4918.2003.02.012. 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[2]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邓春燕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常涛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贺鹏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乌鲁木齐市某重点高中学生睡眠质量与焦虑状况的相关分析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[J].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新疆医科大学学报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,2013,36(3):390-393,398. DOI:10.3969/j.issn.1009-5551.2013.03.026. 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[3]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张爱国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朱道民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李慧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不同年级高中生睡眠质量与心理健康状况的相关性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[J].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临床心身疾病杂志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,2015(2):66-69. DOI:10.3969/j.issn.1672-187X.2015.02.023-0066-04.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[4]ZHANG W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YAN C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SHUM D, et al. Responses to academic stress mediate the association between sleep difficulties and depressive/anxiety symptoms in Chinese adolescents [J]. Journal of affective disorders, 2020, 263 : 89-98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[5]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汪向东，王希林，马弘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等．心理卫生评定量表手册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[M]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．增订版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北京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中国心理卫生杂志 ，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1999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31 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[6]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张明园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精神科评定量表手册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[M].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长沙：湖南科学技术出版社，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1993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81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ll2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[7]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姜斌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何江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赵曦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344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名重点校高中生睡眠质量及其影响因素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[J].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中国慢性病预防与控制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,2008,16(4):384-387. DOI:10.3969/j.issn.1004-6194.2008.04.018.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[8]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齐小强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王华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汪英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高中生睡眠与心理健康状况研究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[J].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临床心身疾病杂志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,2004,10(3):189-191. DOI:10.3969/j.issn.1672-187X.2004.03.016.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[9]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赵彦玲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睡眠障碍患者焦虑抑郁症状调查分析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[J].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临床心身疾病杂志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,2005,11(4):305-306. DOI:10.3969/j.issn.1672-187X.2005.04.007.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21515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F5A00C2-7CE6-4BE3-E8A1-0306B2AF3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/>
              <a:t>祝大家：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            </a:t>
            </a:r>
            <a:br>
              <a:rPr lang="en-US" altLang="zh-CN" dirty="0"/>
            </a:b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              </a:t>
            </a:r>
            <a:r>
              <a:rPr lang="zh-CN" altLang="en-US" dirty="0"/>
              <a:t>睡得香！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                            </a:t>
            </a:r>
            <a:br>
              <a:rPr lang="en-US" altLang="zh-CN" dirty="0"/>
            </a:br>
            <a:r>
              <a:rPr lang="en-US" altLang="zh-CN" dirty="0"/>
              <a:t>                              </a:t>
            </a:r>
            <a:r>
              <a:rPr lang="zh-CN" altLang="en-US" dirty="0"/>
              <a:t>心情畅！</a:t>
            </a:r>
          </a:p>
        </p:txBody>
      </p:sp>
    </p:spTree>
    <p:extLst>
      <p:ext uri="{BB962C8B-B14F-4D97-AF65-F5344CB8AC3E}">
        <p14:creationId xmlns:p14="http://schemas.microsoft.com/office/powerpoint/2010/main" val="23144863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2BBF810-C6C7-74BD-26A4-6313FB462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95718"/>
          </a:xfrm>
        </p:spPr>
        <p:txBody>
          <a:bodyPr>
            <a:noAutofit/>
          </a:bodyPr>
          <a:lstStyle/>
          <a:p>
            <a:r>
              <a:rPr lang="zh-CN" altLang="en-US" sz="4800" dirty="0"/>
              <a:t>       </a:t>
            </a:r>
            <a:r>
              <a:rPr lang="en-US" altLang="zh-CN" sz="4800" dirty="0"/>
              <a:t/>
            </a:r>
            <a:br>
              <a:rPr lang="en-US" altLang="zh-CN" sz="4800" dirty="0"/>
            </a:br>
            <a:r>
              <a:rPr lang="en-US" altLang="zh-CN" sz="4800" dirty="0"/>
              <a:t/>
            </a:r>
            <a:br>
              <a:rPr lang="en-US" altLang="zh-CN" sz="4800" dirty="0"/>
            </a:br>
            <a:r>
              <a:rPr lang="en-US" altLang="zh-CN" sz="4800" dirty="0"/>
              <a:t>         </a:t>
            </a:r>
            <a:r>
              <a:rPr lang="zh-CN" altLang="en-US" sz="4800" dirty="0"/>
              <a:t>谢谢观看！</a:t>
            </a:r>
            <a:r>
              <a:rPr lang="en-US" altLang="zh-CN" sz="4800" dirty="0"/>
              <a:t/>
            </a:r>
            <a:br>
              <a:rPr lang="en-US" altLang="zh-CN" sz="4800" dirty="0"/>
            </a:br>
            <a:r>
              <a:rPr lang="en-US" altLang="zh-CN" sz="4800" dirty="0"/>
              <a:t/>
            </a:r>
            <a:br>
              <a:rPr lang="en-US" altLang="zh-CN" sz="4800" dirty="0"/>
            </a:br>
            <a:r>
              <a:rPr lang="en-US" altLang="zh-CN" sz="4800" dirty="0"/>
              <a:t>   </a:t>
            </a:r>
            <a:r>
              <a:rPr lang="zh-CN" altLang="en-US" sz="4800" dirty="0"/>
              <a:t>敬请老师批评指正！</a:t>
            </a:r>
          </a:p>
        </p:txBody>
      </p:sp>
    </p:spTree>
    <p:extLst>
      <p:ext uri="{BB962C8B-B14F-4D97-AF65-F5344CB8AC3E}">
        <p14:creationId xmlns:p14="http://schemas.microsoft.com/office/powerpoint/2010/main" val="2079928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86BE56D-B04D-54B4-4965-6AAB95E72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86870"/>
            <a:ext cx="8596668" cy="1320800"/>
          </a:xfrm>
        </p:spPr>
        <p:txBody>
          <a:bodyPr/>
          <a:lstStyle/>
          <a:p>
            <a:r>
              <a:rPr lang="zh-CN" altLang="en-US" dirty="0"/>
              <a:t>引言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3A7D9EF-859E-BF1B-EB3B-A2A86BC7D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38835"/>
            <a:ext cx="8596668" cy="4602527"/>
          </a:xfrm>
        </p:spPr>
        <p:txBody>
          <a:bodyPr/>
          <a:lstStyle/>
          <a:p>
            <a:pPr indent="266700" algn="just">
              <a:lnSpc>
                <a:spcPts val="2800"/>
              </a:lnSpc>
            </a:pPr>
            <a:r>
              <a:rPr lang="zh-CN" altLang="zh-CN" sz="24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随着社会竞争越来越激烈，当代高中生所承受的学习、生活、升学等方面的压力也越来越大，极易产生焦虑情绪。学习任务的日益繁重，同学们的睡眠时间越发减少，加上一些内外因素的影响，同学们的睡眠质量也不容乐观。长期的睡眠障碍可以严重影响高中生的学习效率和心理健康。</a:t>
            </a:r>
          </a:p>
          <a:p>
            <a:pPr indent="304800" algn="just">
              <a:lnSpc>
                <a:spcPts val="2800"/>
              </a:lnSpc>
            </a:pPr>
            <a:r>
              <a:rPr lang="zh-CN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国家疾病预防与控制局等十二部委联合发布的《关于印发健康中国行动——儿童青少年心理健康行动方案（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2019-2022</a:t>
            </a:r>
            <a:r>
              <a:rPr lang="zh-CN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）》的通知中指出，要倡导青少年保持健康心理状态，科学运动，充足睡眠，减少心理障碍和精神障碍诱因。</a:t>
            </a:r>
            <a:endParaRPr lang="zh-CN" altLang="zh-CN" sz="2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just" fontAlgn="ctr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6915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754" y="198120"/>
            <a:ext cx="8596668" cy="1320800"/>
          </a:xfrm>
        </p:spPr>
        <p:txBody>
          <a:bodyPr/>
          <a:lstStyle/>
          <a:p>
            <a:r>
              <a:rPr lang="en-US" altLang="zh-CN" b="1" dirty="0"/>
              <a:t>1.</a:t>
            </a:r>
            <a:r>
              <a:rPr lang="zh-CN" altLang="zh-CN" b="1" dirty="0"/>
              <a:t>研究对象和方法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211581"/>
            <a:ext cx="8596668" cy="4829782"/>
          </a:xfrm>
        </p:spPr>
        <p:txBody>
          <a:bodyPr/>
          <a:lstStyle/>
          <a:p>
            <a:r>
              <a:rPr lang="zh-CN" altLang="zh-CN" dirty="0"/>
              <a:t> </a:t>
            </a:r>
            <a:r>
              <a:rPr lang="en-US" altLang="zh-CN" sz="2400" b="1" dirty="0"/>
              <a:t>1.1</a:t>
            </a:r>
            <a:r>
              <a:rPr lang="zh-CN" altLang="zh-CN" sz="2400" b="1" dirty="0"/>
              <a:t>对象</a:t>
            </a:r>
            <a:r>
              <a:rPr lang="en-US" altLang="zh-CN" sz="2400" b="1" dirty="0"/>
              <a:t>  </a:t>
            </a:r>
            <a:endParaRPr lang="zh-CN" altLang="zh-CN" sz="2400" dirty="0"/>
          </a:p>
          <a:p>
            <a:r>
              <a:rPr lang="zh-CN" altLang="zh-CN" sz="2400" dirty="0"/>
              <a:t>采用随机抽样的方法，在徐州市一中学分别从高一、高二、高三各个年级随机抽取</a:t>
            </a:r>
            <a:r>
              <a:rPr lang="en-US" altLang="zh-CN" sz="2400" dirty="0"/>
              <a:t>150</a:t>
            </a:r>
            <a:r>
              <a:rPr lang="zh-CN" altLang="zh-CN" sz="2400" dirty="0"/>
              <a:t>人采用匹兹堡睡眠质量指数（</a:t>
            </a:r>
            <a:r>
              <a:rPr lang="en-US" altLang="zh-CN" sz="2400" dirty="0"/>
              <a:t>PSQI</a:t>
            </a:r>
            <a:r>
              <a:rPr lang="zh-CN" altLang="zh-CN" sz="2400" dirty="0"/>
              <a:t>）问卷和症状自评量表</a:t>
            </a:r>
            <a:r>
              <a:rPr lang="en-US" altLang="zh-CN" sz="2400" dirty="0"/>
              <a:t>(SCL-90)</a:t>
            </a:r>
            <a:r>
              <a:rPr lang="zh-CN" altLang="zh-CN" sz="2400" dirty="0"/>
              <a:t>进行调查。共发放匹兹堡睡眠质量指数问卷</a:t>
            </a:r>
            <a:r>
              <a:rPr lang="en-US" altLang="zh-CN" sz="2400" dirty="0"/>
              <a:t>450</a:t>
            </a:r>
            <a:r>
              <a:rPr lang="zh-CN" altLang="zh-CN" sz="2400" dirty="0"/>
              <a:t>份，回收有效问卷</a:t>
            </a:r>
            <a:r>
              <a:rPr lang="en-US" altLang="zh-CN" sz="2400" dirty="0"/>
              <a:t>448</a:t>
            </a:r>
            <a:r>
              <a:rPr lang="zh-CN" altLang="zh-CN" sz="2400" dirty="0"/>
              <a:t>份，有效率为</a:t>
            </a:r>
            <a:r>
              <a:rPr lang="en-US" altLang="zh-CN" sz="2400" dirty="0"/>
              <a:t>99.56%;</a:t>
            </a:r>
            <a:r>
              <a:rPr lang="zh-CN" altLang="zh-CN" sz="2400" dirty="0"/>
              <a:t>发放症状自评量表</a:t>
            </a:r>
            <a:r>
              <a:rPr lang="en-US" altLang="zh-CN" sz="2400" dirty="0"/>
              <a:t>450</a:t>
            </a:r>
            <a:r>
              <a:rPr lang="zh-CN" altLang="zh-CN" sz="2400" dirty="0"/>
              <a:t>份，回收有效问卷</a:t>
            </a:r>
            <a:r>
              <a:rPr lang="en-US" altLang="zh-CN" sz="2400" dirty="0"/>
              <a:t>431</a:t>
            </a:r>
            <a:r>
              <a:rPr lang="zh-CN" altLang="zh-CN" sz="2400" dirty="0"/>
              <a:t>份，有效率</a:t>
            </a:r>
            <a:r>
              <a:rPr lang="en-US" altLang="zh-CN" sz="2400" dirty="0"/>
              <a:t>95.78%</a:t>
            </a:r>
            <a:r>
              <a:rPr lang="zh-CN" altLang="zh-CN" sz="2400" dirty="0"/>
              <a:t>。</a:t>
            </a:r>
            <a:r>
              <a:rPr lang="en-US" altLang="zh-CN" sz="2400" dirty="0"/>
              <a:t>150</a:t>
            </a:r>
            <a:r>
              <a:rPr lang="zh-CN" altLang="zh-CN" sz="2400" dirty="0"/>
              <a:t>名高一学生中，男生</a:t>
            </a:r>
            <a:r>
              <a:rPr lang="en-US" altLang="zh-CN" sz="2400" dirty="0"/>
              <a:t>86</a:t>
            </a:r>
            <a:r>
              <a:rPr lang="zh-CN" altLang="zh-CN" sz="2400" dirty="0"/>
              <a:t>名，女生</a:t>
            </a:r>
            <a:r>
              <a:rPr lang="en-US" altLang="zh-CN" sz="2400" dirty="0"/>
              <a:t>64</a:t>
            </a:r>
            <a:r>
              <a:rPr lang="zh-CN" altLang="zh-CN" sz="2400" dirty="0"/>
              <a:t>名，年龄</a:t>
            </a:r>
            <a:r>
              <a:rPr lang="en-US" altLang="zh-CN" sz="2400" dirty="0"/>
              <a:t>14-16</a:t>
            </a:r>
            <a:r>
              <a:rPr lang="zh-CN" altLang="zh-CN" sz="2400" dirty="0"/>
              <a:t>岁。</a:t>
            </a:r>
            <a:r>
              <a:rPr lang="en-US" altLang="zh-CN" sz="2400" dirty="0"/>
              <a:t>150</a:t>
            </a:r>
            <a:r>
              <a:rPr lang="zh-CN" altLang="zh-CN" sz="2400" dirty="0"/>
              <a:t>名高二学生中，男生</a:t>
            </a:r>
            <a:r>
              <a:rPr lang="en-US" altLang="zh-CN" sz="2400" dirty="0"/>
              <a:t>79</a:t>
            </a:r>
            <a:r>
              <a:rPr lang="zh-CN" altLang="zh-CN" sz="2400" dirty="0"/>
              <a:t>名，女生</a:t>
            </a:r>
            <a:r>
              <a:rPr lang="en-US" altLang="zh-CN" sz="2400" dirty="0"/>
              <a:t>71</a:t>
            </a:r>
            <a:r>
              <a:rPr lang="zh-CN" altLang="zh-CN" sz="2400" dirty="0"/>
              <a:t>名，年龄</a:t>
            </a:r>
            <a:r>
              <a:rPr lang="en-US" altLang="zh-CN" sz="2400" dirty="0"/>
              <a:t>16-18</a:t>
            </a:r>
            <a:r>
              <a:rPr lang="zh-CN" altLang="zh-CN" sz="2400" dirty="0"/>
              <a:t>岁。</a:t>
            </a:r>
            <a:r>
              <a:rPr lang="en-US" altLang="zh-CN" sz="2400" dirty="0"/>
              <a:t>150</a:t>
            </a:r>
            <a:r>
              <a:rPr lang="zh-CN" altLang="zh-CN" sz="2400" dirty="0"/>
              <a:t>名高三学生中，男生</a:t>
            </a:r>
            <a:r>
              <a:rPr lang="en-US" altLang="zh-CN" sz="2400" dirty="0"/>
              <a:t>78</a:t>
            </a:r>
            <a:r>
              <a:rPr lang="zh-CN" altLang="zh-CN" sz="2400" dirty="0"/>
              <a:t>名，女生</a:t>
            </a:r>
            <a:r>
              <a:rPr lang="en-US" altLang="zh-CN" sz="2400" dirty="0"/>
              <a:t>72</a:t>
            </a:r>
            <a:r>
              <a:rPr lang="zh-CN" altLang="zh-CN" sz="2400" dirty="0"/>
              <a:t>名年龄</a:t>
            </a:r>
            <a:r>
              <a:rPr lang="en-US" altLang="zh-CN" sz="2400" dirty="0"/>
              <a:t>17-19</a:t>
            </a:r>
            <a:r>
              <a:rPr lang="zh-CN" altLang="zh-CN" sz="2400" dirty="0"/>
              <a:t>岁。不同性别学生年龄差异无显著性（</a:t>
            </a:r>
            <a:r>
              <a:rPr lang="en-US" altLang="zh-CN" sz="2400" dirty="0"/>
              <a:t>P</a:t>
            </a:r>
            <a:r>
              <a:rPr lang="zh-CN" altLang="zh-CN" sz="2400" dirty="0"/>
              <a:t>＞</a:t>
            </a:r>
            <a:r>
              <a:rPr lang="en-US" altLang="zh-CN" sz="2400" dirty="0"/>
              <a:t>0.05</a:t>
            </a:r>
            <a:r>
              <a:rPr lang="zh-CN" altLang="zh-CN" sz="2400" dirty="0"/>
              <a:t>）。</a:t>
            </a:r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01918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1634" y="266700"/>
            <a:ext cx="8596668" cy="1320800"/>
          </a:xfrm>
        </p:spPr>
        <p:txBody>
          <a:bodyPr/>
          <a:lstStyle/>
          <a:p>
            <a:r>
              <a:rPr lang="en-US" altLang="zh-CN" dirty="0" smtClean="0"/>
              <a:t>1.2</a:t>
            </a:r>
            <a:r>
              <a:rPr lang="zh-CN" altLang="en-US" dirty="0" smtClean="0"/>
              <a:t>方法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325881"/>
            <a:ext cx="8596668" cy="4715482"/>
          </a:xfrm>
        </p:spPr>
        <p:txBody>
          <a:bodyPr>
            <a:normAutofit/>
          </a:bodyPr>
          <a:lstStyle/>
          <a:p>
            <a:r>
              <a:rPr lang="en-US" altLang="zh-CN" sz="2400" b="1" dirty="0"/>
              <a:t>1.2.1</a:t>
            </a:r>
            <a:r>
              <a:rPr lang="zh-CN" altLang="zh-CN" sz="2400" b="1" dirty="0"/>
              <a:t>研究工具</a:t>
            </a:r>
            <a:r>
              <a:rPr lang="en-US" altLang="zh-CN" sz="2400" b="1" dirty="0"/>
              <a:t>  </a:t>
            </a:r>
            <a:endParaRPr lang="zh-CN" altLang="zh-CN" sz="2400" dirty="0"/>
          </a:p>
          <a:p>
            <a:r>
              <a:rPr lang="zh-CN" altLang="zh-CN" sz="2400" dirty="0"/>
              <a:t>（</a:t>
            </a:r>
            <a:r>
              <a:rPr lang="en-US" altLang="zh-CN" sz="2400" dirty="0"/>
              <a:t>1</a:t>
            </a:r>
            <a:r>
              <a:rPr lang="zh-CN" altLang="zh-CN" sz="2400" dirty="0"/>
              <a:t>）匹茨堡睡眠质量指数量表</a:t>
            </a:r>
            <a:r>
              <a:rPr lang="en-US" altLang="zh-CN" sz="2400" dirty="0"/>
              <a:t> (PSQI) </a:t>
            </a:r>
            <a:r>
              <a:rPr lang="en-US" altLang="zh-CN" sz="2400" baseline="30000" dirty="0"/>
              <a:t>[5]</a:t>
            </a:r>
            <a:r>
              <a:rPr lang="zh-CN" altLang="zh-CN" sz="2400" dirty="0"/>
              <a:t>。</a:t>
            </a:r>
          </a:p>
          <a:p>
            <a:r>
              <a:rPr lang="zh-CN" altLang="zh-CN" sz="2400" dirty="0"/>
              <a:t>该量表是由美匹茨堡大学医学中心精神科睡眠和生物节律研究中心 的睡眠专家</a:t>
            </a:r>
            <a:r>
              <a:rPr lang="en-US" altLang="zh-CN" sz="2400" dirty="0" err="1"/>
              <a:t>BuysseD.J</a:t>
            </a:r>
            <a:r>
              <a:rPr lang="zh-CN" altLang="zh-CN" sz="2400" dirty="0"/>
              <a:t>等人于</a:t>
            </a:r>
            <a:r>
              <a:rPr lang="en-US" altLang="zh-CN" sz="2400" dirty="0"/>
              <a:t>1993</a:t>
            </a:r>
            <a:r>
              <a:rPr lang="zh-CN" altLang="zh-CN" sz="2400" dirty="0"/>
              <a:t>年编制。此量表在国内已由刘贤臣等进行信度和效度检验</a:t>
            </a:r>
            <a:r>
              <a:rPr lang="en-US" altLang="zh-CN" sz="2400" dirty="0"/>
              <a:t>,</a:t>
            </a:r>
            <a:r>
              <a:rPr lang="zh-CN" altLang="zh-CN" sz="2400" dirty="0"/>
              <a:t>适合国内人群使用。用于测量被试者近一个月的睡眠状况，该量表由</a:t>
            </a:r>
            <a:r>
              <a:rPr lang="en-US" altLang="zh-CN" sz="2400" dirty="0"/>
              <a:t>18</a:t>
            </a:r>
            <a:r>
              <a:rPr lang="zh-CN" altLang="zh-CN" sz="2400" dirty="0"/>
              <a:t>个测量条目</a:t>
            </a:r>
            <a:r>
              <a:rPr lang="en-US" altLang="zh-CN" sz="2400" dirty="0"/>
              <a:t>7</a:t>
            </a:r>
            <a:r>
              <a:rPr lang="zh-CN" altLang="zh-CN" sz="2400" dirty="0"/>
              <a:t>个因子构成。测量因子分别是睡眠质量、入睡时间、睡眠时长、睡眠效率、睡眠障碍、催眠药物以及日间功能障碍。每个因子按照</a:t>
            </a:r>
            <a:r>
              <a:rPr lang="en-US" altLang="zh-CN" sz="2400" dirty="0"/>
              <a:t>0-1-2-3</a:t>
            </a:r>
            <a:r>
              <a:rPr lang="zh-CN" altLang="zh-CN" sz="2400" dirty="0"/>
              <a:t>分</a:t>
            </a:r>
            <a:r>
              <a:rPr lang="en-US" altLang="zh-CN" sz="2400" dirty="0"/>
              <a:t>4</a:t>
            </a:r>
            <a:r>
              <a:rPr lang="zh-CN" altLang="zh-CN" sz="2400" dirty="0"/>
              <a:t>级计分，累积各个因子的总分为睡眠质量总分（</a:t>
            </a:r>
            <a:r>
              <a:rPr lang="en-US" altLang="zh-CN" sz="2400" dirty="0"/>
              <a:t>PSQI</a:t>
            </a:r>
            <a:r>
              <a:rPr lang="zh-CN" altLang="zh-CN" sz="2400" dirty="0"/>
              <a:t>总分），总分范围是 </a:t>
            </a:r>
            <a:r>
              <a:rPr lang="en-US" altLang="zh-CN" sz="2400" dirty="0"/>
              <a:t>0-21</a:t>
            </a:r>
            <a:r>
              <a:rPr lang="zh-CN" altLang="zh-CN" sz="2400" dirty="0"/>
              <a:t>分，得分越高表明睡眠质量越差，</a:t>
            </a:r>
            <a:r>
              <a:rPr lang="en-US" altLang="zh-CN" sz="2400" dirty="0"/>
              <a:t>PSQI</a:t>
            </a:r>
            <a:r>
              <a:rPr lang="zh-CN" altLang="zh-CN" sz="2400" dirty="0"/>
              <a:t>≥</a:t>
            </a:r>
            <a:r>
              <a:rPr lang="en-US" altLang="zh-CN" sz="2400" dirty="0"/>
              <a:t>7 </a:t>
            </a:r>
            <a:r>
              <a:rPr lang="zh-CN" altLang="zh-CN" sz="2400" dirty="0"/>
              <a:t>作为睡眠质量问题的评价标准。</a:t>
            </a:r>
          </a:p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75111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sz="2800" dirty="0"/>
              <a:t>（</a:t>
            </a:r>
            <a:r>
              <a:rPr lang="en-US" altLang="zh-CN" sz="2800" dirty="0"/>
              <a:t>2</a:t>
            </a:r>
            <a:r>
              <a:rPr lang="zh-CN" altLang="zh-CN" sz="2800" dirty="0"/>
              <a:t>）症状自评量表</a:t>
            </a:r>
            <a:r>
              <a:rPr lang="en-US" altLang="zh-CN" sz="2800" dirty="0"/>
              <a:t> (SCL-90) </a:t>
            </a:r>
            <a:r>
              <a:rPr lang="en-US" altLang="zh-CN" sz="2800" baseline="30000" dirty="0"/>
              <a:t>[6]</a:t>
            </a:r>
            <a:endParaRPr lang="zh-CN" altLang="zh-CN" sz="2800" dirty="0"/>
          </a:p>
          <a:p>
            <a:r>
              <a:rPr lang="zh-CN" altLang="zh-CN" sz="2800" dirty="0"/>
              <a:t>该量表由</a:t>
            </a:r>
            <a:r>
              <a:rPr lang="en-US" altLang="zh-CN" sz="2800" dirty="0" err="1"/>
              <a:t>Derogatis</a:t>
            </a:r>
            <a:r>
              <a:rPr lang="zh-CN" altLang="zh-CN" sz="2800" dirty="0"/>
              <a:t>于</a:t>
            </a:r>
            <a:r>
              <a:rPr lang="en-US" altLang="zh-CN" sz="2800" dirty="0"/>
              <a:t>1973</a:t>
            </a:r>
            <a:r>
              <a:rPr lang="zh-CN" altLang="zh-CN" sz="2800" dirty="0"/>
              <a:t>年编制</a:t>
            </a:r>
            <a:r>
              <a:rPr lang="en-US" altLang="zh-CN" sz="2800" dirty="0"/>
              <a:t>,</a:t>
            </a:r>
            <a:r>
              <a:rPr lang="zh-CN" altLang="zh-CN" sz="2800" dirty="0"/>
              <a:t>在国外应用甚广</a:t>
            </a:r>
            <a:r>
              <a:rPr lang="en-US" altLang="zh-CN" sz="2800" dirty="0"/>
              <a:t>,20</a:t>
            </a:r>
            <a:r>
              <a:rPr lang="zh-CN" altLang="zh-CN" sz="2800" dirty="0"/>
              <a:t>世纪</a:t>
            </a:r>
            <a:r>
              <a:rPr lang="en-US" altLang="zh-CN" sz="2800" dirty="0"/>
              <a:t>80</a:t>
            </a:r>
            <a:r>
              <a:rPr lang="zh-CN" altLang="zh-CN" sz="2800" dirty="0"/>
              <a:t>年代引人我国</a:t>
            </a:r>
            <a:r>
              <a:rPr lang="en-US" altLang="zh-CN" sz="2800" dirty="0"/>
              <a:t>,</a:t>
            </a:r>
            <a:r>
              <a:rPr lang="zh-CN" altLang="zh-CN" sz="2800" dirty="0"/>
              <a:t>随即广泛应用</a:t>
            </a:r>
            <a:r>
              <a:rPr lang="en-US" altLang="zh-CN" sz="2800" dirty="0"/>
              <a:t>.SCL-9O</a:t>
            </a:r>
            <a:r>
              <a:rPr lang="zh-CN" altLang="zh-CN" sz="2800" dirty="0"/>
              <a:t>共</a:t>
            </a:r>
            <a:r>
              <a:rPr lang="en-US" altLang="zh-CN" sz="2800" dirty="0"/>
              <a:t> 9O</a:t>
            </a:r>
            <a:r>
              <a:rPr lang="zh-CN" altLang="zh-CN" sz="2800" dirty="0"/>
              <a:t>个项目，包含有较广泛的精神症状学内容</a:t>
            </a:r>
            <a:r>
              <a:rPr lang="en-US" altLang="zh-CN" sz="2800" dirty="0"/>
              <a:t>,</a:t>
            </a:r>
            <a:r>
              <a:rPr lang="zh-CN" altLang="zh-CN" sz="2800" dirty="0"/>
              <a:t>从感觉、情感、思维、意识、行为直至生活习惯、人 际关系、饮食睡眠等均有涉及。每一个项目均采取</a:t>
            </a:r>
            <a:r>
              <a:rPr lang="en-US" altLang="zh-CN" sz="2800" dirty="0"/>
              <a:t>5</a:t>
            </a:r>
            <a:r>
              <a:rPr lang="zh-CN" altLang="zh-CN" sz="2800" dirty="0"/>
              <a:t>级评分。分数越高表明健康水平越差 。</a:t>
            </a:r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50340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/>
              <a:t>1.2.2</a:t>
            </a:r>
            <a:r>
              <a:rPr lang="zh-CN" altLang="zh-CN" b="1" dirty="0"/>
              <a:t>调查</a:t>
            </a:r>
            <a:r>
              <a:rPr lang="zh-CN" altLang="zh-CN" b="1" dirty="0" smtClean="0"/>
              <a:t>方法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257300"/>
            <a:ext cx="8596668" cy="5600700"/>
          </a:xfrm>
        </p:spPr>
        <p:txBody>
          <a:bodyPr>
            <a:normAutofit fontScale="70000" lnSpcReduction="20000"/>
          </a:bodyPr>
          <a:lstStyle/>
          <a:p>
            <a:r>
              <a:rPr lang="zh-CN" altLang="zh-CN" sz="4500" dirty="0"/>
              <a:t>采用问卷调查方式进行匿名调查，整个调查过程充分保护同学的隐私。本着自愿原则接受填表，要求同学在课间或晚自习回宿舍后睡前独立答卷，问卷当场发放，统一指导语，问卷可以退回，答完后当场收回。填写不完整问卷不计入统计。共计回收完整问卷</a:t>
            </a:r>
            <a:r>
              <a:rPr lang="en-US" altLang="zh-CN" sz="4500" dirty="0"/>
              <a:t>431</a:t>
            </a:r>
            <a:r>
              <a:rPr lang="zh-CN" altLang="zh-CN" sz="4500" dirty="0"/>
              <a:t>份</a:t>
            </a:r>
            <a:r>
              <a:rPr lang="zh-CN" altLang="zh-CN" sz="4000" dirty="0" smtClean="0"/>
              <a:t>。</a:t>
            </a:r>
            <a:endParaRPr lang="en-US" altLang="zh-CN" sz="4000" dirty="0" smtClean="0"/>
          </a:p>
          <a:p>
            <a:pPr marL="0" indent="0">
              <a:buNone/>
            </a:pPr>
            <a:r>
              <a:rPr lang="en-US" altLang="zh-CN" sz="5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1.2.3</a:t>
            </a:r>
            <a:r>
              <a:rPr lang="zh-CN" altLang="zh-CN" sz="5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统计</a:t>
            </a:r>
            <a:r>
              <a:rPr lang="zh-CN" altLang="zh-CN" sz="5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方法</a:t>
            </a:r>
            <a:endParaRPr lang="en-US" altLang="zh-CN" sz="58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altLang="zh-CN" sz="4000" dirty="0" smtClean="0"/>
              <a:t>   </a:t>
            </a:r>
            <a:r>
              <a:rPr lang="zh-CN" altLang="zh-CN" sz="4500" dirty="0" smtClean="0"/>
              <a:t>分别</a:t>
            </a:r>
            <a:r>
              <a:rPr lang="zh-CN" altLang="zh-CN" sz="4500" dirty="0"/>
              <a:t>统计处理各组每次评定的</a:t>
            </a:r>
            <a:r>
              <a:rPr lang="en-US" altLang="zh-CN" sz="4500" dirty="0"/>
              <a:t>PSQI</a:t>
            </a:r>
            <a:r>
              <a:rPr lang="zh-CN" altLang="zh-CN" sz="4500" dirty="0"/>
              <a:t>总分，</a:t>
            </a:r>
            <a:r>
              <a:rPr lang="en-US" altLang="zh-CN" sz="4500" dirty="0"/>
              <a:t>SCL-90</a:t>
            </a:r>
            <a:r>
              <a:rPr lang="zh-CN" altLang="zh-CN" sz="4500" dirty="0"/>
              <a:t>总分。</a:t>
            </a:r>
            <a:r>
              <a:rPr lang="zh-CN" altLang="zh-CN" sz="4500" dirty="0" smtClean="0"/>
              <a:t>数据</a:t>
            </a:r>
            <a:r>
              <a:rPr lang="en-US" altLang="zh-CN" sz="4500" dirty="0"/>
              <a:t>SPSS25.0</a:t>
            </a:r>
            <a:r>
              <a:rPr lang="zh-CN" altLang="zh-CN" sz="4500" dirty="0"/>
              <a:t>进行</a:t>
            </a:r>
            <a:r>
              <a:rPr lang="zh-CN" altLang="zh-CN" sz="4500" dirty="0" smtClean="0"/>
              <a:t>方差分析</a:t>
            </a:r>
            <a:r>
              <a:rPr lang="en-US" altLang="zh-CN" sz="4500" dirty="0" smtClean="0"/>
              <a:t>Spearman</a:t>
            </a:r>
            <a:r>
              <a:rPr lang="zh-CN" altLang="zh-CN" sz="4500" dirty="0"/>
              <a:t>相关分析。</a:t>
            </a:r>
            <a:r>
              <a:rPr lang="en-US" altLang="zh-CN" sz="4500" dirty="0"/>
              <a:t>P</a:t>
            </a:r>
            <a:r>
              <a:rPr lang="zh-CN" altLang="zh-CN" sz="4500" dirty="0"/>
              <a:t>值取</a:t>
            </a:r>
            <a:r>
              <a:rPr lang="zh-CN" altLang="zh-CN" sz="4500" dirty="0" smtClean="0"/>
              <a:t>双侧</a:t>
            </a:r>
            <a:r>
              <a:rPr lang="zh-CN" altLang="zh-CN" sz="4500" dirty="0"/>
              <a:t>概率，检验标准为</a:t>
            </a:r>
            <a:r>
              <a:rPr lang="en-US" altLang="zh-CN" sz="4500" dirty="0"/>
              <a:t>0.05</a:t>
            </a:r>
            <a:r>
              <a:rPr lang="zh-CN" altLang="zh-CN" sz="4500" dirty="0"/>
              <a:t>。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zh-CN" altLang="zh-CN" sz="4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zh-CN" altLang="zh-CN" sz="4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3182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F608A6-519D-EB34-51C6-C2942A3D8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400" dirty="0" smtClean="0"/>
              <a:t>2</a:t>
            </a:r>
            <a:r>
              <a:rPr lang="zh-CN" altLang="en-US" sz="4400" dirty="0" smtClean="0"/>
              <a:t>结果</a:t>
            </a:r>
            <a:r>
              <a:rPr lang="zh-CN" altLang="en-US" dirty="0"/>
              <a:t>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531553F-465B-A951-B74D-D8C1C4712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ct val="150000"/>
              </a:lnSpc>
            </a:pPr>
            <a:r>
              <a:rPr lang="en-US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2.1</a:t>
            </a:r>
            <a:r>
              <a:rPr lang="zh-CN" altLang="zh-CN" sz="2800" b="1" kern="100" dirty="0" smtClean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睡眠</a:t>
            </a:r>
            <a:r>
              <a:rPr lang="zh-CN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障碍检出率</a:t>
            </a:r>
            <a:r>
              <a:rPr lang="en-US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接受调查者中有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410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95.11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％）的同学睡眠时间不足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小时，有睡眠障碍的学生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113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26.22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％），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PSQI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分。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773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015935-6FC3-5D1B-F424-EE6C2E6EF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286" y="396831"/>
            <a:ext cx="8047006" cy="692150"/>
          </a:xfrm>
        </p:spPr>
        <p:txBody>
          <a:bodyPr>
            <a:normAutofit fontScale="90000"/>
          </a:bodyPr>
          <a:lstStyle/>
          <a:p>
            <a:r>
              <a:rPr lang="en-US" altLang="zh-CN" b="1" dirty="0"/>
              <a:t>2.2</a:t>
            </a:r>
            <a:r>
              <a:rPr lang="zh-CN" altLang="zh-CN" b="1" dirty="0"/>
              <a:t>入组各年级高中生</a:t>
            </a:r>
            <a:r>
              <a:rPr lang="en-US" altLang="zh-CN" b="1" dirty="0"/>
              <a:t>PSQI</a:t>
            </a:r>
            <a:r>
              <a:rPr lang="zh-CN" altLang="zh-CN" b="1" dirty="0"/>
              <a:t>得分比较（表</a:t>
            </a:r>
            <a:r>
              <a:rPr lang="en-US" altLang="zh-CN" b="1" dirty="0"/>
              <a:t>1</a:t>
            </a:r>
            <a:r>
              <a:rPr lang="zh-CN" altLang="zh-CN" b="1" dirty="0"/>
              <a:t>）</a:t>
            </a:r>
            <a:endParaRPr lang="zh-CN" altLang="zh-CN" dirty="0"/>
          </a:p>
        </p:txBody>
      </p:sp>
      <p:graphicFrame>
        <p:nvGraphicFramePr>
          <p:cNvPr id="22" name="内容占位符 21">
            <a:extLst>
              <a:ext uri="{FF2B5EF4-FFF2-40B4-BE49-F238E27FC236}">
                <a16:creationId xmlns:a16="http://schemas.microsoft.com/office/drawing/2014/main" xmlns="" id="{6B9282F2-0B1F-7490-A74C-6263DA75F2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140450"/>
              </p:ext>
            </p:extLst>
          </p:nvPr>
        </p:nvGraphicFramePr>
        <p:xfrm>
          <a:off x="1" y="1636371"/>
          <a:ext cx="10339754" cy="36952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3086">
                  <a:extLst>
                    <a:ext uri="{9D8B030D-6E8A-4147-A177-3AD203B41FA5}">
                      <a16:colId xmlns:a16="http://schemas.microsoft.com/office/drawing/2014/main" xmlns="" val="125585710"/>
                    </a:ext>
                  </a:extLst>
                </a:gridCol>
                <a:gridCol w="1723086">
                  <a:extLst>
                    <a:ext uri="{9D8B030D-6E8A-4147-A177-3AD203B41FA5}">
                      <a16:colId xmlns:a16="http://schemas.microsoft.com/office/drawing/2014/main" xmlns="" val="1111253930"/>
                    </a:ext>
                  </a:extLst>
                </a:gridCol>
                <a:gridCol w="1723086">
                  <a:extLst>
                    <a:ext uri="{9D8B030D-6E8A-4147-A177-3AD203B41FA5}">
                      <a16:colId xmlns:a16="http://schemas.microsoft.com/office/drawing/2014/main" xmlns="" val="403003609"/>
                    </a:ext>
                  </a:extLst>
                </a:gridCol>
                <a:gridCol w="1723086">
                  <a:extLst>
                    <a:ext uri="{9D8B030D-6E8A-4147-A177-3AD203B41FA5}">
                      <a16:colId xmlns:a16="http://schemas.microsoft.com/office/drawing/2014/main" xmlns="" val="751692738"/>
                    </a:ext>
                  </a:extLst>
                </a:gridCol>
                <a:gridCol w="1723086">
                  <a:extLst>
                    <a:ext uri="{9D8B030D-6E8A-4147-A177-3AD203B41FA5}">
                      <a16:colId xmlns:a16="http://schemas.microsoft.com/office/drawing/2014/main" xmlns="" val="1879744529"/>
                    </a:ext>
                  </a:extLst>
                </a:gridCol>
                <a:gridCol w="1724324">
                  <a:extLst>
                    <a:ext uri="{9D8B030D-6E8A-4147-A177-3AD203B41FA5}">
                      <a16:colId xmlns:a16="http://schemas.microsoft.com/office/drawing/2014/main" xmlns="" val="2759275824"/>
                    </a:ext>
                  </a:extLst>
                </a:gridCol>
              </a:tblGrid>
              <a:tr h="536270">
                <a:tc>
                  <a:txBody>
                    <a:bodyPr/>
                    <a:lstStyle/>
                    <a:p>
                      <a:pPr algn="ctr"/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项目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高一年级（</a:t>
                      </a:r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n=146</a:t>
                      </a:r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）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高二年级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(n=144)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高三年级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(n=141)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F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P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54877330"/>
                  </a:ext>
                </a:extLst>
              </a:tr>
              <a:tr h="697794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睡眠质量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1.24</a:t>
                      </a:r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0.46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1.28</a:t>
                      </a:r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0.53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1.39</a:t>
                      </a:r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0.60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4.386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&lt;0.05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29378294"/>
                  </a:ext>
                </a:extLst>
              </a:tr>
              <a:tr h="384990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入睡时间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1.01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0.85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0.69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0.79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0.86</a:t>
                      </a:r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0.87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6.686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&lt;0.01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0533918"/>
                  </a:ext>
                </a:extLst>
              </a:tr>
              <a:tr h="384990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睡眠时间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1.30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0.79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2.19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0.73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2.34</a:t>
                      </a:r>
                      <a:r>
                        <a:rPr lang="zh-CN" sz="1600" kern="0" dirty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0.57</a:t>
                      </a:r>
                      <a:r>
                        <a:rPr lang="en-US" sz="1600" kern="100" baseline="30000" dirty="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116.582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&lt;0.01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5259592"/>
                  </a:ext>
                </a:extLst>
              </a:tr>
              <a:tr h="384990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睡眠效率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0.23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0.55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0.33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0.71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0.08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0.32</a:t>
                      </a:r>
                      <a:r>
                        <a:rPr lang="zh-CN" sz="1600" kern="100" baseline="30000">
                          <a:solidFill>
                            <a:schemeClr val="tx2"/>
                          </a:solidFill>
                          <a:effectLst/>
                        </a:rPr>
                        <a:t>△△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10.185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&lt;0.01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2807730"/>
                  </a:ext>
                </a:extLst>
              </a:tr>
              <a:tr h="268135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睡眠障碍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1.08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0.43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1.08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0.51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1.05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0.56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0.212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&gt;0.05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32119340"/>
                  </a:ext>
                </a:extLst>
              </a:tr>
              <a:tr h="268135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催眠药物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0.02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0.25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0.00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0.00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0.01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0.08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1.268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&gt;0.05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46791689"/>
                  </a:ext>
                </a:extLst>
              </a:tr>
              <a:tr h="384990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日间功能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0.95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0.63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1.15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0.59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0.98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0.67</a:t>
                      </a:r>
                      <a:r>
                        <a:rPr lang="zh-CN" sz="1600" kern="100" baseline="30000">
                          <a:solidFill>
                            <a:schemeClr val="tx2"/>
                          </a:solidFill>
                          <a:effectLst/>
                        </a:rPr>
                        <a:t>△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5.488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&lt;0.01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30822899"/>
                  </a:ext>
                </a:extLst>
              </a:tr>
              <a:tr h="384990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总分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5.86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2.16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6.79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2.19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6.72</a:t>
                      </a:r>
                      <a:r>
                        <a:rPr lang="zh-CN" sz="1600" kern="0">
                          <a:solidFill>
                            <a:schemeClr val="tx2"/>
                          </a:solidFill>
                          <a:effectLst/>
                        </a:rPr>
                        <a:t>±</a:t>
                      </a:r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1.97</a:t>
                      </a:r>
                      <a:r>
                        <a:rPr lang="en-US" sz="1600" kern="100" baseline="30000">
                          <a:solidFill>
                            <a:schemeClr val="tx2"/>
                          </a:solidFill>
                          <a:effectLst/>
                        </a:rPr>
                        <a:t>**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2"/>
                          </a:solidFill>
                          <a:effectLst/>
                        </a:rPr>
                        <a:t>10.737</a:t>
                      </a:r>
                      <a:endParaRPr lang="zh-CN" sz="1600" kern="1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2"/>
                          </a:solidFill>
                          <a:effectLst/>
                        </a:rPr>
                        <a:t>&lt;0.01</a:t>
                      </a:r>
                      <a:endParaRPr lang="zh-CN" sz="1600" kern="1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1798955"/>
                  </a:ext>
                </a:extLst>
              </a:tr>
            </a:tbl>
          </a:graphicData>
        </a:graphic>
      </p:graphicFrame>
      <p:sp>
        <p:nvSpPr>
          <p:cNvPr id="19" name="Rectangle 17">
            <a:extLst>
              <a:ext uri="{FF2B5EF4-FFF2-40B4-BE49-F238E27FC236}">
                <a16:creationId xmlns:a16="http://schemas.microsoft.com/office/drawing/2014/main" xmlns="" id="{1ACEE492-EB4E-B829-6B1B-E76D2B0BA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51348" y="1174706"/>
            <a:ext cx="1088427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表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 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入组高中生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PSQI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评分比较 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0" name="对象 19">
            <a:extLst>
              <a:ext uri="{FF2B5EF4-FFF2-40B4-BE49-F238E27FC236}">
                <a16:creationId xmlns:a16="http://schemas.microsoft.com/office/drawing/2014/main" xmlns="" id="{7F3547D8-C6A1-A157-DDD2-6FE3163704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9435295"/>
              </p:ext>
            </p:extLst>
          </p:nvPr>
        </p:nvGraphicFramePr>
        <p:xfrm>
          <a:off x="5953125" y="1242870"/>
          <a:ext cx="142875" cy="17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3" imgW="139518" imgH="164885" progId="Equation.3">
                  <p:embed/>
                </p:oleObj>
              </mc:Choice>
              <mc:Fallback>
                <p:oleObj r:id="rId3" imgW="139518" imgH="164885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25" y="1242870"/>
                        <a:ext cx="142875" cy="171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8">
            <a:extLst>
              <a:ext uri="{FF2B5EF4-FFF2-40B4-BE49-F238E27FC236}">
                <a16:creationId xmlns:a16="http://schemas.microsoft.com/office/drawing/2014/main" xmlns="" id="{0B844535-5BD2-3598-741F-9F4DC9E76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76" y="132859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±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xmlns="" id="{CAE74439-AFFA-68F3-123C-8E8AC49C0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15" y="5346626"/>
            <a:ext cx="10450297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注：与高一比较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*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p﹤0.05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，**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p﹤0.01;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与高二比较△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P﹤0.05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，△△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p﹤0.01</a:t>
            </a:r>
            <a:endParaRPr kumimoji="0" lang="en-US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显示：在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PSQI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总分、睡眠质量、入睡时间、睡眠时间、睡眠效率、日间功能因子分比较</a:t>
            </a:r>
            <a:endParaRPr kumimoji="0" lang="en-US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三个年级差异显著（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p﹤0.01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0.05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）。高三、高二年级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PSQI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总分及睡眠时间因子分显著高于高一年级（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P&lt;0.05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557445"/>
      </p:ext>
    </p:extLst>
  </p:cSld>
  <p:clrMapOvr>
    <a:masterClrMapping/>
  </p:clrMapOvr>
</p:sld>
</file>

<file path=ppt/theme/theme1.xml><?xml version="1.0" encoding="utf-8"?>
<a:theme xmlns:a="http://schemas.openxmlformats.org/drawingml/2006/main" name="平面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</TotalTime>
  <Words>3543</Words>
  <Application>Microsoft Office PowerPoint</Application>
  <PresentationFormat>自定义</PresentationFormat>
  <Paragraphs>356</Paragraphs>
  <Slides>26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平面</vt:lpstr>
      <vt:lpstr>Microsoft 公式 3.0</vt:lpstr>
      <vt:lpstr>徐州市第十三届中学生研究性学习课题报告</vt:lpstr>
      <vt:lpstr>摘要</vt:lpstr>
      <vt:lpstr>引言</vt:lpstr>
      <vt:lpstr>1.研究对象和方法 </vt:lpstr>
      <vt:lpstr>1.2方法</vt:lpstr>
      <vt:lpstr>PowerPoint 演示文稿</vt:lpstr>
      <vt:lpstr>1.2.2调查方法 </vt:lpstr>
      <vt:lpstr>2结果：</vt:lpstr>
      <vt:lpstr>2.2入组各年级高中生PSQI得分比较（表1）</vt:lpstr>
      <vt:lpstr>2.3入组各年级高中生SCL-90评分比较（表2）</vt:lpstr>
      <vt:lpstr>2.4入组高中生PSQI各因子与SCL-90分相关分析（表3）</vt:lpstr>
      <vt:lpstr>讨论：</vt:lpstr>
      <vt:lpstr>讨论：</vt:lpstr>
      <vt:lpstr>讨论：</vt:lpstr>
      <vt:lpstr>讨论：</vt:lpstr>
      <vt:lpstr>讨论：</vt:lpstr>
      <vt:lpstr>结论：</vt:lpstr>
      <vt:lpstr>心得：</vt:lpstr>
      <vt:lpstr>建议：</vt:lpstr>
      <vt:lpstr>建议：</vt:lpstr>
      <vt:lpstr>建议：</vt:lpstr>
      <vt:lpstr>建议：</vt:lpstr>
      <vt:lpstr>建议：</vt:lpstr>
      <vt:lpstr>参考文献：</vt:lpstr>
      <vt:lpstr>祝大家：                             睡得香！                                                            心情畅！</vt:lpstr>
      <vt:lpstr>                  谢谢观看！     敬请老师批评指正！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徐州市第十三届中学生研究性学习课题报告</dc:title>
  <dc:creator>WCF</dc:creator>
  <cp:lastModifiedBy>微软用户</cp:lastModifiedBy>
  <cp:revision>10</cp:revision>
  <dcterms:created xsi:type="dcterms:W3CDTF">2023-03-16T11:40:50Z</dcterms:created>
  <dcterms:modified xsi:type="dcterms:W3CDTF">2023-03-17T01:55:10Z</dcterms:modified>
</cp:coreProperties>
</file>