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5968;&#23398;&#35838;&#39064;\2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5968;&#23398;&#35838;&#39064;\2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5968;&#23398;&#35838;&#39064;\2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5968;&#23398;&#35838;&#39064;\2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5968;&#23398;&#35838;&#39064;\2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5968;&#23398;&#35838;&#39064;\2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5968;&#23398;&#35838;&#39064;\2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5968;&#23398;&#35838;&#39064;\2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平均身高 (cm)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女生</c:v>
                </c:pt>
                <c:pt idx="1">
                  <c:v>男生</c:v>
                </c:pt>
                <c:pt idx="2">
                  <c:v>全班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164.5</c:v>
                </c:pt>
                <c:pt idx="1">
                  <c:v>172.3</c:v>
                </c:pt>
                <c:pt idx="2">
                  <c:v>168.4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平均体重 (kg)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女生</c:v>
                </c:pt>
                <c:pt idx="1">
                  <c:v>男生</c:v>
                </c:pt>
                <c:pt idx="2">
                  <c:v>全班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50.6</c:v>
                </c:pt>
                <c:pt idx="1">
                  <c:v>66.900000000000006</c:v>
                </c:pt>
                <c:pt idx="2">
                  <c:v>58.8</c:v>
                </c:pt>
              </c:numCache>
            </c:numRef>
          </c:val>
        </c:ser>
        <c:shape val="cylinder"/>
        <c:axId val="373863552"/>
        <c:axId val="373865472"/>
        <c:axId val="0"/>
      </c:bar3DChart>
      <c:catAx>
        <c:axId val="373863552"/>
        <c:scaling>
          <c:orientation val="minMax"/>
        </c:scaling>
        <c:axPos val="b"/>
        <c:tickLblPos val="nextTo"/>
        <c:crossAx val="373865472"/>
        <c:crosses val="autoZero"/>
        <c:auto val="1"/>
        <c:lblAlgn val="ctr"/>
        <c:lblOffset val="100"/>
      </c:catAx>
      <c:valAx>
        <c:axId val="373865472"/>
        <c:scaling>
          <c:orientation val="minMax"/>
        </c:scaling>
        <c:axPos val="l"/>
        <c:majorGridlines/>
        <c:numFmt formatCode="General" sourceLinked="1"/>
        <c:tickLblPos val="nextTo"/>
        <c:crossAx val="37386355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r>
              <a:rPr lang="zh-CN" altLang="en-US"/>
              <a:t>女生身高分布图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Sheet8!$I$1</c:f>
              <c:strCache>
                <c:ptCount val="1"/>
                <c:pt idx="0">
                  <c:v>人数</c:v>
                </c:pt>
              </c:strCache>
            </c:strRef>
          </c:tx>
          <c:cat>
            <c:strRef>
              <c:f>Sheet8!$H$2:$H$13</c:f>
              <c:strCache>
                <c:ptCount val="12"/>
                <c:pt idx="0">
                  <c:v>158-159</c:v>
                </c:pt>
                <c:pt idx="1">
                  <c:v>160-161</c:v>
                </c:pt>
                <c:pt idx="2">
                  <c:v>162-163</c:v>
                </c:pt>
                <c:pt idx="3">
                  <c:v>164-165</c:v>
                </c:pt>
                <c:pt idx="4">
                  <c:v>166-167</c:v>
                </c:pt>
                <c:pt idx="5">
                  <c:v>168-169</c:v>
                </c:pt>
                <c:pt idx="6">
                  <c:v>170-171</c:v>
                </c:pt>
                <c:pt idx="7">
                  <c:v>172-173</c:v>
                </c:pt>
                <c:pt idx="8">
                  <c:v>174-175</c:v>
                </c:pt>
                <c:pt idx="9">
                  <c:v>176-177</c:v>
                </c:pt>
                <c:pt idx="10">
                  <c:v>178-179</c:v>
                </c:pt>
                <c:pt idx="11">
                  <c:v>180-181</c:v>
                </c:pt>
              </c:strCache>
            </c:strRef>
          </c:cat>
          <c:val>
            <c:numRef>
              <c:f>Sheet8!$I$2:$I$13</c:f>
              <c:numCache>
                <c:formatCode>General</c:formatCode>
                <c:ptCount val="12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4</c:v>
                </c:pt>
                <c:pt idx="4">
                  <c:v>9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smooth val="1"/>
        </c:ser>
        <c:marker val="1"/>
        <c:axId val="218159744"/>
        <c:axId val="245586176"/>
      </c:lineChart>
      <c:catAx>
        <c:axId val="218159744"/>
        <c:scaling>
          <c:orientation val="minMax"/>
        </c:scaling>
        <c:axPos val="b"/>
        <c:tickLblPos val="nextTo"/>
        <c:crossAx val="245586176"/>
        <c:crosses val="autoZero"/>
        <c:auto val="1"/>
        <c:lblAlgn val="ctr"/>
        <c:lblOffset val="100"/>
      </c:catAx>
      <c:valAx>
        <c:axId val="245586176"/>
        <c:scaling>
          <c:orientation val="minMax"/>
        </c:scaling>
        <c:axPos val="l"/>
        <c:majorGridlines/>
        <c:numFmt formatCode="General" sourceLinked="1"/>
        <c:tickLblPos val="nextTo"/>
        <c:crossAx val="218159744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r>
              <a:rPr lang="zh-CN" altLang="en-US"/>
              <a:t>男生身高分布图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'[2.xls]Sheet6'!$I$29</c:f>
              <c:strCache>
                <c:ptCount val="1"/>
                <c:pt idx="0">
                  <c:v>人数</c:v>
                </c:pt>
              </c:strCache>
            </c:strRef>
          </c:tx>
          <c:cat>
            <c:strRef>
              <c:f>'[2.xls]Sheet6'!$H$30:$H$42</c:f>
              <c:strCache>
                <c:ptCount val="13"/>
                <c:pt idx="0">
                  <c:v>160-161</c:v>
                </c:pt>
                <c:pt idx="1">
                  <c:v>162-163</c:v>
                </c:pt>
                <c:pt idx="2">
                  <c:v>164-165</c:v>
                </c:pt>
                <c:pt idx="3">
                  <c:v>166-167</c:v>
                </c:pt>
                <c:pt idx="4">
                  <c:v>168-169</c:v>
                </c:pt>
                <c:pt idx="5">
                  <c:v>170-171</c:v>
                </c:pt>
                <c:pt idx="6">
                  <c:v>172-173</c:v>
                </c:pt>
                <c:pt idx="7">
                  <c:v>174-175</c:v>
                </c:pt>
                <c:pt idx="8">
                  <c:v>176-177</c:v>
                </c:pt>
                <c:pt idx="9">
                  <c:v>178-179</c:v>
                </c:pt>
                <c:pt idx="10">
                  <c:v>180-181</c:v>
                </c:pt>
                <c:pt idx="11">
                  <c:v>182-183</c:v>
                </c:pt>
                <c:pt idx="12">
                  <c:v>184-185</c:v>
                </c:pt>
              </c:strCache>
            </c:strRef>
          </c:cat>
          <c:val>
            <c:numRef>
              <c:f>'[2.xls]Sheet6'!$I$30:$I$42</c:f>
              <c:numCache>
                <c:formatCode>General</c:formatCode>
                <c:ptCount val="13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1</c:v>
                </c:pt>
                <c:pt idx="6">
                  <c:v>5</c:v>
                </c:pt>
                <c:pt idx="7">
                  <c:v>3</c:v>
                </c:pt>
                <c:pt idx="8">
                  <c:v>3</c:v>
                </c:pt>
                <c:pt idx="9">
                  <c:v>2</c:v>
                </c:pt>
                <c:pt idx="10">
                  <c:v>1</c:v>
                </c:pt>
                <c:pt idx="11">
                  <c:v>1</c:v>
                </c:pt>
                <c:pt idx="12">
                  <c:v>0</c:v>
                </c:pt>
              </c:numCache>
            </c:numRef>
          </c:val>
          <c:smooth val="1"/>
        </c:ser>
        <c:marker val="1"/>
        <c:axId val="218157440"/>
        <c:axId val="246686080"/>
      </c:lineChart>
      <c:catAx>
        <c:axId val="218157440"/>
        <c:scaling>
          <c:orientation val="minMax"/>
        </c:scaling>
        <c:axPos val="b"/>
        <c:tickLblPos val="nextTo"/>
        <c:crossAx val="246686080"/>
        <c:crosses val="autoZero"/>
        <c:auto val="1"/>
        <c:lblAlgn val="ctr"/>
        <c:lblOffset val="100"/>
      </c:catAx>
      <c:valAx>
        <c:axId val="246686080"/>
        <c:scaling>
          <c:orientation val="minMax"/>
        </c:scaling>
        <c:axPos val="l"/>
        <c:majorGridlines/>
        <c:numFmt formatCode="General" sourceLinked="1"/>
        <c:tickLblPos val="nextTo"/>
        <c:crossAx val="21815744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r>
              <a:rPr lang="zh-CN" altLang="en-US"/>
              <a:t>女生体重分布图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Sheet9!$K$1</c:f>
              <c:strCache>
                <c:ptCount val="1"/>
                <c:pt idx="0">
                  <c:v>人数</c:v>
                </c:pt>
              </c:strCache>
            </c:strRef>
          </c:tx>
          <c:cat>
            <c:strRef>
              <c:f>Sheet9!$J$2:$J$12</c:f>
              <c:strCache>
                <c:ptCount val="11"/>
                <c:pt idx="0">
                  <c:v>47-48</c:v>
                </c:pt>
                <c:pt idx="1">
                  <c:v>49-50</c:v>
                </c:pt>
                <c:pt idx="2">
                  <c:v>51-52</c:v>
                </c:pt>
                <c:pt idx="3">
                  <c:v>53-54</c:v>
                </c:pt>
                <c:pt idx="4">
                  <c:v>55-56</c:v>
                </c:pt>
                <c:pt idx="5">
                  <c:v>57-58</c:v>
                </c:pt>
                <c:pt idx="6">
                  <c:v>59-60</c:v>
                </c:pt>
                <c:pt idx="7">
                  <c:v>61-62</c:v>
                </c:pt>
                <c:pt idx="8">
                  <c:v>63-64</c:v>
                </c:pt>
                <c:pt idx="9">
                  <c:v>65-66</c:v>
                </c:pt>
                <c:pt idx="10">
                  <c:v>67-68</c:v>
                </c:pt>
              </c:strCache>
            </c:strRef>
          </c:cat>
          <c:val>
            <c:numRef>
              <c:f>Sheet9!$K$2:$K$12</c:f>
              <c:numCache>
                <c:formatCode>General</c:formatCode>
                <c:ptCount val="11"/>
                <c:pt idx="0">
                  <c:v>7</c:v>
                </c:pt>
                <c:pt idx="1">
                  <c:v>8</c:v>
                </c:pt>
                <c:pt idx="2">
                  <c:v>4</c:v>
                </c:pt>
                <c:pt idx="3">
                  <c:v>2</c:v>
                </c:pt>
                <c:pt idx="4">
                  <c:v>2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</c:numCache>
            </c:numRef>
          </c:val>
        </c:ser>
        <c:marker val="1"/>
        <c:axId val="210062336"/>
        <c:axId val="210760448"/>
      </c:lineChart>
      <c:catAx>
        <c:axId val="210062336"/>
        <c:scaling>
          <c:orientation val="minMax"/>
        </c:scaling>
        <c:axPos val="b"/>
        <c:tickLblPos val="nextTo"/>
        <c:crossAx val="210760448"/>
        <c:crosses val="autoZero"/>
        <c:auto val="1"/>
        <c:lblAlgn val="ctr"/>
        <c:lblOffset val="100"/>
      </c:catAx>
      <c:valAx>
        <c:axId val="210760448"/>
        <c:scaling>
          <c:orientation val="minMax"/>
        </c:scaling>
        <c:axPos val="l"/>
        <c:majorGridlines/>
        <c:numFmt formatCode="General" sourceLinked="1"/>
        <c:tickLblPos val="nextTo"/>
        <c:crossAx val="21006233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r>
              <a:rPr lang="zh-CN" altLang="en-US"/>
              <a:t>男生体重分布图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Sheet7!$H$1</c:f>
              <c:strCache>
                <c:ptCount val="1"/>
                <c:pt idx="0">
                  <c:v>人数</c:v>
                </c:pt>
              </c:strCache>
            </c:strRef>
          </c:tx>
          <c:cat>
            <c:strRef>
              <c:f>Sheet7!$G$2:$G$17</c:f>
              <c:strCache>
                <c:ptCount val="16"/>
                <c:pt idx="0">
                  <c:v>51-52</c:v>
                </c:pt>
                <c:pt idx="1">
                  <c:v>53-54</c:v>
                </c:pt>
                <c:pt idx="2">
                  <c:v>55-56</c:v>
                </c:pt>
                <c:pt idx="3">
                  <c:v>57-58</c:v>
                </c:pt>
                <c:pt idx="4">
                  <c:v>59-60</c:v>
                </c:pt>
                <c:pt idx="5">
                  <c:v>61-62</c:v>
                </c:pt>
                <c:pt idx="6">
                  <c:v>63-64</c:v>
                </c:pt>
                <c:pt idx="7">
                  <c:v>65-66</c:v>
                </c:pt>
                <c:pt idx="8">
                  <c:v>67-68</c:v>
                </c:pt>
                <c:pt idx="9">
                  <c:v>69-70</c:v>
                </c:pt>
                <c:pt idx="10">
                  <c:v>71-72</c:v>
                </c:pt>
                <c:pt idx="11">
                  <c:v>73-74</c:v>
                </c:pt>
                <c:pt idx="12">
                  <c:v>75-76</c:v>
                </c:pt>
                <c:pt idx="13">
                  <c:v>77-78</c:v>
                </c:pt>
                <c:pt idx="14">
                  <c:v>79-80</c:v>
                </c:pt>
                <c:pt idx="15">
                  <c:v>81-82</c:v>
                </c:pt>
              </c:strCache>
            </c:strRef>
          </c:cat>
          <c:val>
            <c:numRef>
              <c:f>Sheet7!$H$2:$H$17</c:f>
              <c:numCache>
                <c:formatCode>General</c:formatCode>
                <c:ptCount val="16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2</c:v>
                </c:pt>
                <c:pt idx="6">
                  <c:v>1</c:v>
                </c:pt>
                <c:pt idx="7">
                  <c:v>3</c:v>
                </c:pt>
                <c:pt idx="8">
                  <c:v>8</c:v>
                </c:pt>
                <c:pt idx="9">
                  <c:v>4</c:v>
                </c:pt>
                <c:pt idx="10">
                  <c:v>2</c:v>
                </c:pt>
                <c:pt idx="11">
                  <c:v>1</c:v>
                </c:pt>
                <c:pt idx="12">
                  <c:v>0</c:v>
                </c:pt>
                <c:pt idx="13">
                  <c:v>0</c:v>
                </c:pt>
                <c:pt idx="14">
                  <c:v>1</c:v>
                </c:pt>
                <c:pt idx="15">
                  <c:v>0</c:v>
                </c:pt>
              </c:numCache>
            </c:numRef>
          </c:val>
        </c:ser>
        <c:marker val="1"/>
        <c:axId val="248251136"/>
        <c:axId val="248253440"/>
      </c:lineChart>
      <c:catAx>
        <c:axId val="248251136"/>
        <c:scaling>
          <c:orientation val="minMax"/>
        </c:scaling>
        <c:axPos val="b"/>
        <c:tickLblPos val="nextTo"/>
        <c:crossAx val="248253440"/>
        <c:crosses val="autoZero"/>
        <c:auto val="1"/>
        <c:lblAlgn val="ctr"/>
        <c:lblOffset val="100"/>
      </c:catAx>
      <c:valAx>
        <c:axId val="248253440"/>
        <c:scaling>
          <c:orientation val="minMax"/>
        </c:scaling>
        <c:axPos val="l"/>
        <c:majorGridlines/>
        <c:numFmt formatCode="General" sourceLinked="1"/>
        <c:tickLblPos val="nextTo"/>
        <c:crossAx val="24825113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4"/>
  <c:chart>
    <c:title>
      <c:tx>
        <c:rich>
          <a:bodyPr/>
          <a:lstStyle/>
          <a:p>
            <a:pPr>
              <a:defRPr/>
            </a:pPr>
            <a:r>
              <a:rPr lang="zh-CN"/>
              <a:t>全部同学体重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Sheet4!$B$1</c:f>
              <c:strCache>
                <c:ptCount val="1"/>
                <c:pt idx="0">
                  <c:v>体重</c:v>
                </c:pt>
              </c:strCache>
            </c:strRef>
          </c:tx>
          <c:cat>
            <c:strRef>
              <c:f>Sheet4!$A$2:$A$49</c:f>
              <c:strCache>
                <c:ptCount val="48"/>
                <c:pt idx="0">
                  <c:v>A1</c:v>
                </c:pt>
                <c:pt idx="1">
                  <c:v>A2</c:v>
                </c:pt>
                <c:pt idx="2">
                  <c:v>A3</c:v>
                </c:pt>
                <c:pt idx="3">
                  <c:v>A4</c:v>
                </c:pt>
                <c:pt idx="4">
                  <c:v>A5</c:v>
                </c:pt>
                <c:pt idx="5">
                  <c:v>A6</c:v>
                </c:pt>
                <c:pt idx="6">
                  <c:v>A7</c:v>
                </c:pt>
                <c:pt idx="7">
                  <c:v>A8</c:v>
                </c:pt>
                <c:pt idx="8">
                  <c:v>A9</c:v>
                </c:pt>
                <c:pt idx="9">
                  <c:v>A10</c:v>
                </c:pt>
                <c:pt idx="10">
                  <c:v>B1</c:v>
                </c:pt>
                <c:pt idx="11">
                  <c:v>B2</c:v>
                </c:pt>
                <c:pt idx="12">
                  <c:v>B3</c:v>
                </c:pt>
                <c:pt idx="13">
                  <c:v>B4</c:v>
                </c:pt>
                <c:pt idx="14">
                  <c:v>B5</c:v>
                </c:pt>
                <c:pt idx="15">
                  <c:v>B6</c:v>
                </c:pt>
                <c:pt idx="16">
                  <c:v>B7</c:v>
                </c:pt>
                <c:pt idx="17">
                  <c:v>B8</c:v>
                </c:pt>
                <c:pt idx="18">
                  <c:v>B9</c:v>
                </c:pt>
                <c:pt idx="19">
                  <c:v>B10</c:v>
                </c:pt>
                <c:pt idx="20">
                  <c:v>B11</c:v>
                </c:pt>
                <c:pt idx="21">
                  <c:v>B12</c:v>
                </c:pt>
                <c:pt idx="22">
                  <c:v>B13</c:v>
                </c:pt>
                <c:pt idx="23">
                  <c:v>B14</c:v>
                </c:pt>
                <c:pt idx="24">
                  <c:v>C1</c:v>
                </c:pt>
                <c:pt idx="25">
                  <c:v>C2</c:v>
                </c:pt>
                <c:pt idx="26">
                  <c:v>C3</c:v>
                </c:pt>
                <c:pt idx="27">
                  <c:v>C4</c:v>
                </c:pt>
                <c:pt idx="28">
                  <c:v>C5</c:v>
                </c:pt>
                <c:pt idx="29">
                  <c:v>C6</c:v>
                </c:pt>
                <c:pt idx="30">
                  <c:v>C7</c:v>
                </c:pt>
                <c:pt idx="31">
                  <c:v>C8</c:v>
                </c:pt>
                <c:pt idx="32">
                  <c:v>C9</c:v>
                </c:pt>
                <c:pt idx="33">
                  <c:v>C10</c:v>
                </c:pt>
                <c:pt idx="34">
                  <c:v>C11</c:v>
                </c:pt>
                <c:pt idx="35">
                  <c:v>C12</c:v>
                </c:pt>
                <c:pt idx="36">
                  <c:v>C13</c:v>
                </c:pt>
                <c:pt idx="37">
                  <c:v>D1</c:v>
                </c:pt>
                <c:pt idx="38">
                  <c:v>D2</c:v>
                </c:pt>
                <c:pt idx="39">
                  <c:v>D3</c:v>
                </c:pt>
                <c:pt idx="40">
                  <c:v>D4</c:v>
                </c:pt>
                <c:pt idx="41">
                  <c:v>D5</c:v>
                </c:pt>
                <c:pt idx="42">
                  <c:v>D6</c:v>
                </c:pt>
                <c:pt idx="43">
                  <c:v>D7</c:v>
                </c:pt>
                <c:pt idx="44">
                  <c:v>D8</c:v>
                </c:pt>
                <c:pt idx="45">
                  <c:v>D9</c:v>
                </c:pt>
                <c:pt idx="46">
                  <c:v>D10</c:v>
                </c:pt>
                <c:pt idx="47">
                  <c:v>D11</c:v>
                </c:pt>
              </c:strCache>
            </c:strRef>
          </c:cat>
          <c:val>
            <c:numRef>
              <c:f>Sheet4!$B$2:$B$49</c:f>
              <c:numCache>
                <c:formatCode>General</c:formatCode>
                <c:ptCount val="48"/>
                <c:pt idx="0">
                  <c:v>48</c:v>
                </c:pt>
                <c:pt idx="1">
                  <c:v>49</c:v>
                </c:pt>
                <c:pt idx="2">
                  <c:v>50</c:v>
                </c:pt>
                <c:pt idx="3">
                  <c:v>49</c:v>
                </c:pt>
                <c:pt idx="4">
                  <c:v>49</c:v>
                </c:pt>
                <c:pt idx="5">
                  <c:v>50</c:v>
                </c:pt>
                <c:pt idx="6">
                  <c:v>51</c:v>
                </c:pt>
                <c:pt idx="7">
                  <c:v>50</c:v>
                </c:pt>
                <c:pt idx="8">
                  <c:v>52</c:v>
                </c:pt>
                <c:pt idx="9">
                  <c:v>47</c:v>
                </c:pt>
                <c:pt idx="10">
                  <c:v>45</c:v>
                </c:pt>
                <c:pt idx="11">
                  <c:v>47</c:v>
                </c:pt>
                <c:pt idx="12">
                  <c:v>48</c:v>
                </c:pt>
                <c:pt idx="13">
                  <c:v>53</c:v>
                </c:pt>
                <c:pt idx="14">
                  <c:v>51</c:v>
                </c:pt>
                <c:pt idx="15">
                  <c:v>51</c:v>
                </c:pt>
                <c:pt idx="16">
                  <c:v>50</c:v>
                </c:pt>
                <c:pt idx="17">
                  <c:v>48</c:v>
                </c:pt>
                <c:pt idx="18">
                  <c:v>48</c:v>
                </c:pt>
                <c:pt idx="19">
                  <c:v>50</c:v>
                </c:pt>
                <c:pt idx="20">
                  <c:v>54</c:v>
                </c:pt>
                <c:pt idx="21">
                  <c:v>55</c:v>
                </c:pt>
                <c:pt idx="22">
                  <c:v>56</c:v>
                </c:pt>
                <c:pt idx="23">
                  <c:v>65</c:v>
                </c:pt>
                <c:pt idx="24">
                  <c:v>62</c:v>
                </c:pt>
                <c:pt idx="25">
                  <c:v>65</c:v>
                </c:pt>
                <c:pt idx="26">
                  <c:v>67</c:v>
                </c:pt>
                <c:pt idx="27">
                  <c:v>68</c:v>
                </c:pt>
                <c:pt idx="28">
                  <c:v>65</c:v>
                </c:pt>
                <c:pt idx="29">
                  <c:v>68</c:v>
                </c:pt>
                <c:pt idx="30">
                  <c:v>67</c:v>
                </c:pt>
                <c:pt idx="31">
                  <c:v>71</c:v>
                </c:pt>
                <c:pt idx="32">
                  <c:v>70</c:v>
                </c:pt>
                <c:pt idx="33">
                  <c:v>73</c:v>
                </c:pt>
                <c:pt idx="34">
                  <c:v>68</c:v>
                </c:pt>
                <c:pt idx="35">
                  <c:v>68</c:v>
                </c:pt>
                <c:pt idx="36">
                  <c:v>65</c:v>
                </c:pt>
                <c:pt idx="37">
                  <c:v>53</c:v>
                </c:pt>
                <c:pt idx="38">
                  <c:v>55</c:v>
                </c:pt>
                <c:pt idx="39">
                  <c:v>61</c:v>
                </c:pt>
                <c:pt idx="40">
                  <c:v>70</c:v>
                </c:pt>
                <c:pt idx="41">
                  <c:v>69</c:v>
                </c:pt>
                <c:pt idx="42">
                  <c:v>68</c:v>
                </c:pt>
                <c:pt idx="43">
                  <c:v>68</c:v>
                </c:pt>
                <c:pt idx="44">
                  <c:v>63</c:v>
                </c:pt>
                <c:pt idx="45">
                  <c:v>70</c:v>
                </c:pt>
                <c:pt idx="46">
                  <c:v>72</c:v>
                </c:pt>
                <c:pt idx="47">
                  <c:v>80</c:v>
                </c:pt>
              </c:numCache>
            </c:numRef>
          </c:val>
        </c:ser>
        <c:marker val="1"/>
        <c:axId val="254767488"/>
        <c:axId val="254769024"/>
      </c:lineChart>
      <c:catAx>
        <c:axId val="254767488"/>
        <c:scaling>
          <c:orientation val="minMax"/>
        </c:scaling>
        <c:axPos val="b"/>
        <c:tickLblPos val="nextTo"/>
        <c:crossAx val="254769024"/>
        <c:crosses val="autoZero"/>
        <c:auto val="1"/>
        <c:lblAlgn val="ctr"/>
        <c:lblOffset val="100"/>
      </c:catAx>
      <c:valAx>
        <c:axId val="254769024"/>
        <c:scaling>
          <c:orientation val="minMax"/>
        </c:scaling>
        <c:axPos val="l"/>
        <c:majorGridlines/>
        <c:numFmt formatCode="General" sourceLinked="1"/>
        <c:tickLblPos val="nextTo"/>
        <c:crossAx val="25476748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r>
              <a:rPr lang="zh-CN" altLang="en-US"/>
              <a:t>全班同学体重分布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Sheet4!$H$1</c:f>
              <c:strCache>
                <c:ptCount val="1"/>
                <c:pt idx="0">
                  <c:v>人数</c:v>
                </c:pt>
              </c:strCache>
            </c:strRef>
          </c:tx>
          <c:cat>
            <c:strRef>
              <c:f>Sheet4!$G$2:$G$17</c:f>
              <c:strCache>
                <c:ptCount val="16"/>
                <c:pt idx="0">
                  <c:v>0-48</c:v>
                </c:pt>
                <c:pt idx="1">
                  <c:v>49-50</c:v>
                </c:pt>
                <c:pt idx="2">
                  <c:v>51-52</c:v>
                </c:pt>
                <c:pt idx="3">
                  <c:v>53-54</c:v>
                </c:pt>
                <c:pt idx="4">
                  <c:v>55-56</c:v>
                </c:pt>
                <c:pt idx="5">
                  <c:v>57-58</c:v>
                </c:pt>
                <c:pt idx="6">
                  <c:v>59-60</c:v>
                </c:pt>
                <c:pt idx="7">
                  <c:v>61-62</c:v>
                </c:pt>
                <c:pt idx="8">
                  <c:v>63-64</c:v>
                </c:pt>
                <c:pt idx="9">
                  <c:v>65-66</c:v>
                </c:pt>
                <c:pt idx="10">
                  <c:v>67-68</c:v>
                </c:pt>
                <c:pt idx="11">
                  <c:v>69-70</c:v>
                </c:pt>
                <c:pt idx="12">
                  <c:v>71-72</c:v>
                </c:pt>
                <c:pt idx="13">
                  <c:v>73-74</c:v>
                </c:pt>
                <c:pt idx="14">
                  <c:v>75-76</c:v>
                </c:pt>
                <c:pt idx="15">
                  <c:v>77-78</c:v>
                </c:pt>
              </c:strCache>
            </c:strRef>
          </c:cat>
          <c:val>
            <c:numRef>
              <c:f>Sheet4!$H$2:$H$17</c:f>
              <c:numCache>
                <c:formatCode>General</c:formatCode>
                <c:ptCount val="16"/>
                <c:pt idx="0">
                  <c:v>7</c:v>
                </c:pt>
                <c:pt idx="1">
                  <c:v>8</c:v>
                </c:pt>
                <c:pt idx="2">
                  <c:v>4</c:v>
                </c:pt>
                <c:pt idx="3">
                  <c:v>3</c:v>
                </c:pt>
                <c:pt idx="4">
                  <c:v>3</c:v>
                </c:pt>
                <c:pt idx="5">
                  <c:v>0</c:v>
                </c:pt>
                <c:pt idx="6">
                  <c:v>0</c:v>
                </c:pt>
                <c:pt idx="7">
                  <c:v>2</c:v>
                </c:pt>
                <c:pt idx="8">
                  <c:v>1</c:v>
                </c:pt>
                <c:pt idx="9">
                  <c:v>4</c:v>
                </c:pt>
                <c:pt idx="10">
                  <c:v>8</c:v>
                </c:pt>
                <c:pt idx="11">
                  <c:v>4</c:v>
                </c:pt>
                <c:pt idx="12">
                  <c:v>2</c:v>
                </c:pt>
                <c:pt idx="13">
                  <c:v>1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</c:ser>
        <c:marker val="1"/>
        <c:axId val="259345024"/>
        <c:axId val="418435456"/>
      </c:lineChart>
      <c:catAx>
        <c:axId val="259345024"/>
        <c:scaling>
          <c:orientation val="minMax"/>
        </c:scaling>
        <c:axPos val="b"/>
        <c:tickLblPos val="nextTo"/>
        <c:crossAx val="418435456"/>
        <c:crosses val="autoZero"/>
        <c:auto val="1"/>
        <c:lblAlgn val="ctr"/>
        <c:lblOffset val="100"/>
      </c:catAx>
      <c:valAx>
        <c:axId val="418435456"/>
        <c:scaling>
          <c:orientation val="minMax"/>
        </c:scaling>
        <c:axPos val="l"/>
        <c:majorGridlines/>
        <c:numFmt formatCode="General" sourceLinked="1"/>
        <c:tickLblPos val="nextTo"/>
        <c:crossAx val="259345024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/>
      <c:lineChart>
        <c:grouping val="standard"/>
        <c:ser>
          <c:idx val="0"/>
          <c:order val="0"/>
          <c:tx>
            <c:strRef>
              <c:f>Sheet3!$B$2</c:f>
              <c:strCache>
                <c:ptCount val="1"/>
                <c:pt idx="0">
                  <c:v>身高</c:v>
                </c:pt>
              </c:strCache>
            </c:strRef>
          </c:tx>
          <c:cat>
            <c:strRef>
              <c:f>Sheet3!$A$3:$A$50</c:f>
              <c:strCache>
                <c:ptCount val="48"/>
                <c:pt idx="0">
                  <c:v>A1</c:v>
                </c:pt>
                <c:pt idx="1">
                  <c:v>A2</c:v>
                </c:pt>
                <c:pt idx="2">
                  <c:v>A3</c:v>
                </c:pt>
                <c:pt idx="3">
                  <c:v>A4</c:v>
                </c:pt>
                <c:pt idx="4">
                  <c:v>A5</c:v>
                </c:pt>
                <c:pt idx="5">
                  <c:v>A6</c:v>
                </c:pt>
                <c:pt idx="6">
                  <c:v>A7</c:v>
                </c:pt>
                <c:pt idx="7">
                  <c:v>A8</c:v>
                </c:pt>
                <c:pt idx="8">
                  <c:v>A9</c:v>
                </c:pt>
                <c:pt idx="9">
                  <c:v>A10</c:v>
                </c:pt>
                <c:pt idx="10">
                  <c:v>B1</c:v>
                </c:pt>
                <c:pt idx="11">
                  <c:v>B2</c:v>
                </c:pt>
                <c:pt idx="12">
                  <c:v>B3</c:v>
                </c:pt>
                <c:pt idx="13">
                  <c:v>B4</c:v>
                </c:pt>
                <c:pt idx="14">
                  <c:v>B5</c:v>
                </c:pt>
                <c:pt idx="15">
                  <c:v>B6</c:v>
                </c:pt>
                <c:pt idx="16">
                  <c:v>B7</c:v>
                </c:pt>
                <c:pt idx="17">
                  <c:v>B8</c:v>
                </c:pt>
                <c:pt idx="18">
                  <c:v>B9</c:v>
                </c:pt>
                <c:pt idx="19">
                  <c:v>B10</c:v>
                </c:pt>
                <c:pt idx="20">
                  <c:v>B11</c:v>
                </c:pt>
                <c:pt idx="21">
                  <c:v>B12</c:v>
                </c:pt>
                <c:pt idx="22">
                  <c:v>B13</c:v>
                </c:pt>
                <c:pt idx="23">
                  <c:v>B14</c:v>
                </c:pt>
                <c:pt idx="24">
                  <c:v>C1</c:v>
                </c:pt>
                <c:pt idx="25">
                  <c:v>C2</c:v>
                </c:pt>
                <c:pt idx="26">
                  <c:v>C3</c:v>
                </c:pt>
                <c:pt idx="27">
                  <c:v>C4</c:v>
                </c:pt>
                <c:pt idx="28">
                  <c:v>C5</c:v>
                </c:pt>
                <c:pt idx="29">
                  <c:v>C6</c:v>
                </c:pt>
                <c:pt idx="30">
                  <c:v>C7</c:v>
                </c:pt>
                <c:pt idx="31">
                  <c:v>C8</c:v>
                </c:pt>
                <c:pt idx="32">
                  <c:v>C9</c:v>
                </c:pt>
                <c:pt idx="33">
                  <c:v>C10</c:v>
                </c:pt>
                <c:pt idx="34">
                  <c:v>C11</c:v>
                </c:pt>
                <c:pt idx="35">
                  <c:v>C12</c:v>
                </c:pt>
                <c:pt idx="36">
                  <c:v>C13</c:v>
                </c:pt>
                <c:pt idx="37">
                  <c:v>D1</c:v>
                </c:pt>
                <c:pt idx="38">
                  <c:v>D2</c:v>
                </c:pt>
                <c:pt idx="39">
                  <c:v>D3</c:v>
                </c:pt>
                <c:pt idx="40">
                  <c:v>D4</c:v>
                </c:pt>
                <c:pt idx="41">
                  <c:v>D5</c:v>
                </c:pt>
                <c:pt idx="42">
                  <c:v>D6</c:v>
                </c:pt>
                <c:pt idx="43">
                  <c:v>D7</c:v>
                </c:pt>
                <c:pt idx="44">
                  <c:v>D8</c:v>
                </c:pt>
                <c:pt idx="45">
                  <c:v>D9</c:v>
                </c:pt>
                <c:pt idx="46">
                  <c:v>D10</c:v>
                </c:pt>
                <c:pt idx="47">
                  <c:v>D11</c:v>
                </c:pt>
              </c:strCache>
            </c:strRef>
          </c:cat>
          <c:val>
            <c:numRef>
              <c:f>Sheet3!$B$3:$B$50</c:f>
              <c:numCache>
                <c:formatCode>General</c:formatCode>
                <c:ptCount val="48"/>
                <c:pt idx="0">
                  <c:v>160</c:v>
                </c:pt>
                <c:pt idx="1">
                  <c:v>163</c:v>
                </c:pt>
                <c:pt idx="2">
                  <c:v>166</c:v>
                </c:pt>
                <c:pt idx="3">
                  <c:v>163</c:v>
                </c:pt>
                <c:pt idx="4">
                  <c:v>164</c:v>
                </c:pt>
                <c:pt idx="5">
                  <c:v>164</c:v>
                </c:pt>
                <c:pt idx="6">
                  <c:v>166</c:v>
                </c:pt>
                <c:pt idx="7">
                  <c:v>165</c:v>
                </c:pt>
                <c:pt idx="8">
                  <c:v>165</c:v>
                </c:pt>
                <c:pt idx="9">
                  <c:v>162</c:v>
                </c:pt>
                <c:pt idx="10">
                  <c:v>160</c:v>
                </c:pt>
                <c:pt idx="11">
                  <c:v>159</c:v>
                </c:pt>
                <c:pt idx="12">
                  <c:v>160</c:v>
                </c:pt>
                <c:pt idx="13">
                  <c:v>167</c:v>
                </c:pt>
                <c:pt idx="14">
                  <c:v>162</c:v>
                </c:pt>
                <c:pt idx="15">
                  <c:v>159</c:v>
                </c:pt>
                <c:pt idx="16">
                  <c:v>166</c:v>
                </c:pt>
                <c:pt idx="17">
                  <c:v>167</c:v>
                </c:pt>
                <c:pt idx="18">
                  <c:v>166</c:v>
                </c:pt>
                <c:pt idx="19">
                  <c:v>167</c:v>
                </c:pt>
                <c:pt idx="20">
                  <c:v>167</c:v>
                </c:pt>
                <c:pt idx="21">
                  <c:v>167</c:v>
                </c:pt>
                <c:pt idx="22">
                  <c:v>168</c:v>
                </c:pt>
                <c:pt idx="23">
                  <c:v>175</c:v>
                </c:pt>
                <c:pt idx="24">
                  <c:v>165</c:v>
                </c:pt>
                <c:pt idx="25">
                  <c:v>168</c:v>
                </c:pt>
                <c:pt idx="26">
                  <c:v>167</c:v>
                </c:pt>
                <c:pt idx="27">
                  <c:v>176</c:v>
                </c:pt>
                <c:pt idx="28">
                  <c:v>171</c:v>
                </c:pt>
                <c:pt idx="29">
                  <c:v>173</c:v>
                </c:pt>
                <c:pt idx="30">
                  <c:v>172</c:v>
                </c:pt>
                <c:pt idx="31">
                  <c:v>174</c:v>
                </c:pt>
                <c:pt idx="32">
                  <c:v>172</c:v>
                </c:pt>
                <c:pt idx="33">
                  <c:v>183</c:v>
                </c:pt>
                <c:pt idx="34">
                  <c:v>168</c:v>
                </c:pt>
                <c:pt idx="35">
                  <c:v>167</c:v>
                </c:pt>
                <c:pt idx="36">
                  <c:v>165</c:v>
                </c:pt>
                <c:pt idx="37">
                  <c:v>163</c:v>
                </c:pt>
                <c:pt idx="38">
                  <c:v>169</c:v>
                </c:pt>
                <c:pt idx="39">
                  <c:v>174</c:v>
                </c:pt>
                <c:pt idx="40">
                  <c:v>172</c:v>
                </c:pt>
                <c:pt idx="41">
                  <c:v>174</c:v>
                </c:pt>
                <c:pt idx="42">
                  <c:v>176</c:v>
                </c:pt>
                <c:pt idx="43">
                  <c:v>173</c:v>
                </c:pt>
                <c:pt idx="44">
                  <c:v>179</c:v>
                </c:pt>
                <c:pt idx="45">
                  <c:v>180</c:v>
                </c:pt>
                <c:pt idx="46">
                  <c:v>178</c:v>
                </c:pt>
                <c:pt idx="47">
                  <c:v>176</c:v>
                </c:pt>
              </c:numCache>
            </c:numRef>
          </c:val>
        </c:ser>
        <c:ser>
          <c:idx val="1"/>
          <c:order val="1"/>
          <c:tx>
            <c:strRef>
              <c:f>Sheet3!$C$2</c:f>
              <c:strCache>
                <c:ptCount val="1"/>
                <c:pt idx="0">
                  <c:v>体重</c:v>
                </c:pt>
              </c:strCache>
            </c:strRef>
          </c:tx>
          <c:cat>
            <c:strRef>
              <c:f>Sheet3!$A$3:$A$50</c:f>
              <c:strCache>
                <c:ptCount val="48"/>
                <c:pt idx="0">
                  <c:v>A1</c:v>
                </c:pt>
                <c:pt idx="1">
                  <c:v>A2</c:v>
                </c:pt>
                <c:pt idx="2">
                  <c:v>A3</c:v>
                </c:pt>
                <c:pt idx="3">
                  <c:v>A4</c:v>
                </c:pt>
                <c:pt idx="4">
                  <c:v>A5</c:v>
                </c:pt>
                <c:pt idx="5">
                  <c:v>A6</c:v>
                </c:pt>
                <c:pt idx="6">
                  <c:v>A7</c:v>
                </c:pt>
                <c:pt idx="7">
                  <c:v>A8</c:v>
                </c:pt>
                <c:pt idx="8">
                  <c:v>A9</c:v>
                </c:pt>
                <c:pt idx="9">
                  <c:v>A10</c:v>
                </c:pt>
                <c:pt idx="10">
                  <c:v>B1</c:v>
                </c:pt>
                <c:pt idx="11">
                  <c:v>B2</c:v>
                </c:pt>
                <c:pt idx="12">
                  <c:v>B3</c:v>
                </c:pt>
                <c:pt idx="13">
                  <c:v>B4</c:v>
                </c:pt>
                <c:pt idx="14">
                  <c:v>B5</c:v>
                </c:pt>
                <c:pt idx="15">
                  <c:v>B6</c:v>
                </c:pt>
                <c:pt idx="16">
                  <c:v>B7</c:v>
                </c:pt>
                <c:pt idx="17">
                  <c:v>B8</c:v>
                </c:pt>
                <c:pt idx="18">
                  <c:v>B9</c:v>
                </c:pt>
                <c:pt idx="19">
                  <c:v>B10</c:v>
                </c:pt>
                <c:pt idx="20">
                  <c:v>B11</c:v>
                </c:pt>
                <c:pt idx="21">
                  <c:v>B12</c:v>
                </c:pt>
                <c:pt idx="22">
                  <c:v>B13</c:v>
                </c:pt>
                <c:pt idx="23">
                  <c:v>B14</c:v>
                </c:pt>
                <c:pt idx="24">
                  <c:v>C1</c:v>
                </c:pt>
                <c:pt idx="25">
                  <c:v>C2</c:v>
                </c:pt>
                <c:pt idx="26">
                  <c:v>C3</c:v>
                </c:pt>
                <c:pt idx="27">
                  <c:v>C4</c:v>
                </c:pt>
                <c:pt idx="28">
                  <c:v>C5</c:v>
                </c:pt>
                <c:pt idx="29">
                  <c:v>C6</c:v>
                </c:pt>
                <c:pt idx="30">
                  <c:v>C7</c:v>
                </c:pt>
                <c:pt idx="31">
                  <c:v>C8</c:v>
                </c:pt>
                <c:pt idx="32">
                  <c:v>C9</c:v>
                </c:pt>
                <c:pt idx="33">
                  <c:v>C10</c:v>
                </c:pt>
                <c:pt idx="34">
                  <c:v>C11</c:v>
                </c:pt>
                <c:pt idx="35">
                  <c:v>C12</c:v>
                </c:pt>
                <c:pt idx="36">
                  <c:v>C13</c:v>
                </c:pt>
                <c:pt idx="37">
                  <c:v>D1</c:v>
                </c:pt>
                <c:pt idx="38">
                  <c:v>D2</c:v>
                </c:pt>
                <c:pt idx="39">
                  <c:v>D3</c:v>
                </c:pt>
                <c:pt idx="40">
                  <c:v>D4</c:v>
                </c:pt>
                <c:pt idx="41">
                  <c:v>D5</c:v>
                </c:pt>
                <c:pt idx="42">
                  <c:v>D6</c:v>
                </c:pt>
                <c:pt idx="43">
                  <c:v>D7</c:v>
                </c:pt>
                <c:pt idx="44">
                  <c:v>D8</c:v>
                </c:pt>
                <c:pt idx="45">
                  <c:v>D9</c:v>
                </c:pt>
                <c:pt idx="46">
                  <c:v>D10</c:v>
                </c:pt>
                <c:pt idx="47">
                  <c:v>D11</c:v>
                </c:pt>
              </c:strCache>
            </c:strRef>
          </c:cat>
          <c:val>
            <c:numRef>
              <c:f>Sheet3!$C$3:$C$50</c:f>
              <c:numCache>
                <c:formatCode>General</c:formatCode>
                <c:ptCount val="48"/>
                <c:pt idx="0">
                  <c:v>48</c:v>
                </c:pt>
                <c:pt idx="1">
                  <c:v>49</c:v>
                </c:pt>
                <c:pt idx="2">
                  <c:v>50</c:v>
                </c:pt>
                <c:pt idx="3">
                  <c:v>49</c:v>
                </c:pt>
                <c:pt idx="4">
                  <c:v>49</c:v>
                </c:pt>
                <c:pt idx="5">
                  <c:v>50</c:v>
                </c:pt>
                <c:pt idx="6">
                  <c:v>51</c:v>
                </c:pt>
                <c:pt idx="7">
                  <c:v>50</c:v>
                </c:pt>
                <c:pt idx="8">
                  <c:v>52</c:v>
                </c:pt>
                <c:pt idx="9">
                  <c:v>47</c:v>
                </c:pt>
                <c:pt idx="10">
                  <c:v>45</c:v>
                </c:pt>
                <c:pt idx="11">
                  <c:v>47</c:v>
                </c:pt>
                <c:pt idx="12">
                  <c:v>48</c:v>
                </c:pt>
                <c:pt idx="13">
                  <c:v>53</c:v>
                </c:pt>
                <c:pt idx="14">
                  <c:v>51</c:v>
                </c:pt>
                <c:pt idx="15">
                  <c:v>51</c:v>
                </c:pt>
                <c:pt idx="16">
                  <c:v>50</c:v>
                </c:pt>
                <c:pt idx="17">
                  <c:v>48</c:v>
                </c:pt>
                <c:pt idx="18">
                  <c:v>48</c:v>
                </c:pt>
                <c:pt idx="19">
                  <c:v>50</c:v>
                </c:pt>
                <c:pt idx="20">
                  <c:v>54</c:v>
                </c:pt>
                <c:pt idx="21">
                  <c:v>55</c:v>
                </c:pt>
                <c:pt idx="22">
                  <c:v>56</c:v>
                </c:pt>
                <c:pt idx="23">
                  <c:v>65</c:v>
                </c:pt>
                <c:pt idx="24">
                  <c:v>62</c:v>
                </c:pt>
                <c:pt idx="25">
                  <c:v>65</c:v>
                </c:pt>
                <c:pt idx="26">
                  <c:v>67</c:v>
                </c:pt>
                <c:pt idx="27">
                  <c:v>68</c:v>
                </c:pt>
                <c:pt idx="28">
                  <c:v>65</c:v>
                </c:pt>
                <c:pt idx="29">
                  <c:v>68</c:v>
                </c:pt>
                <c:pt idx="30">
                  <c:v>67</c:v>
                </c:pt>
                <c:pt idx="31">
                  <c:v>71</c:v>
                </c:pt>
                <c:pt idx="32">
                  <c:v>70</c:v>
                </c:pt>
                <c:pt idx="33">
                  <c:v>73</c:v>
                </c:pt>
                <c:pt idx="34">
                  <c:v>68</c:v>
                </c:pt>
                <c:pt idx="35">
                  <c:v>68</c:v>
                </c:pt>
                <c:pt idx="36">
                  <c:v>65</c:v>
                </c:pt>
                <c:pt idx="37">
                  <c:v>53</c:v>
                </c:pt>
                <c:pt idx="38">
                  <c:v>55</c:v>
                </c:pt>
                <c:pt idx="39">
                  <c:v>61</c:v>
                </c:pt>
                <c:pt idx="40">
                  <c:v>70</c:v>
                </c:pt>
                <c:pt idx="41">
                  <c:v>69</c:v>
                </c:pt>
                <c:pt idx="42">
                  <c:v>68</c:v>
                </c:pt>
                <c:pt idx="43">
                  <c:v>68</c:v>
                </c:pt>
                <c:pt idx="44">
                  <c:v>63</c:v>
                </c:pt>
                <c:pt idx="45">
                  <c:v>70</c:v>
                </c:pt>
                <c:pt idx="46">
                  <c:v>72</c:v>
                </c:pt>
                <c:pt idx="47">
                  <c:v>80</c:v>
                </c:pt>
              </c:numCache>
            </c:numRef>
          </c:val>
        </c:ser>
        <c:marker val="1"/>
        <c:axId val="256579456"/>
        <c:axId val="256580992"/>
      </c:lineChart>
      <c:catAx>
        <c:axId val="256579456"/>
        <c:scaling>
          <c:orientation val="minMax"/>
        </c:scaling>
        <c:axPos val="b"/>
        <c:tickLblPos val="nextTo"/>
        <c:crossAx val="256580992"/>
        <c:crosses val="autoZero"/>
        <c:auto val="1"/>
        <c:lblAlgn val="ctr"/>
        <c:lblOffset val="100"/>
      </c:catAx>
      <c:valAx>
        <c:axId val="256580992"/>
        <c:scaling>
          <c:orientation val="minMax"/>
        </c:scaling>
        <c:axPos val="l"/>
        <c:majorGridlines/>
        <c:numFmt formatCode="General" sourceLinked="1"/>
        <c:tickLblPos val="nextTo"/>
        <c:crossAx val="25657945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/>
      <c:lineChart>
        <c:grouping val="standard"/>
        <c:ser>
          <c:idx val="0"/>
          <c:order val="0"/>
          <c:tx>
            <c:strRef>
              <c:f>Sheet10!$C$2</c:f>
              <c:strCache>
                <c:ptCount val="1"/>
                <c:pt idx="0">
                  <c:v>女生身高</c:v>
                </c:pt>
              </c:strCache>
            </c:strRef>
          </c:tx>
          <c:val>
            <c:numRef>
              <c:f>Sheet10!$C$3:$C$26</c:f>
              <c:numCache>
                <c:formatCode>General</c:formatCode>
                <c:ptCount val="24"/>
                <c:pt idx="0">
                  <c:v>160</c:v>
                </c:pt>
                <c:pt idx="1">
                  <c:v>163</c:v>
                </c:pt>
                <c:pt idx="2">
                  <c:v>166</c:v>
                </c:pt>
                <c:pt idx="3">
                  <c:v>163</c:v>
                </c:pt>
                <c:pt idx="4">
                  <c:v>164</c:v>
                </c:pt>
                <c:pt idx="5">
                  <c:v>164</c:v>
                </c:pt>
                <c:pt idx="6">
                  <c:v>166</c:v>
                </c:pt>
                <c:pt idx="7">
                  <c:v>165</c:v>
                </c:pt>
                <c:pt idx="8">
                  <c:v>165</c:v>
                </c:pt>
                <c:pt idx="9">
                  <c:v>162</c:v>
                </c:pt>
                <c:pt idx="10">
                  <c:v>160</c:v>
                </c:pt>
                <c:pt idx="11">
                  <c:v>159</c:v>
                </c:pt>
                <c:pt idx="12">
                  <c:v>160</c:v>
                </c:pt>
                <c:pt idx="13">
                  <c:v>167</c:v>
                </c:pt>
                <c:pt idx="14">
                  <c:v>162</c:v>
                </c:pt>
                <c:pt idx="15">
                  <c:v>159</c:v>
                </c:pt>
                <c:pt idx="16">
                  <c:v>166</c:v>
                </c:pt>
                <c:pt idx="17">
                  <c:v>167</c:v>
                </c:pt>
                <c:pt idx="18">
                  <c:v>166</c:v>
                </c:pt>
                <c:pt idx="19">
                  <c:v>167</c:v>
                </c:pt>
                <c:pt idx="20">
                  <c:v>167</c:v>
                </c:pt>
                <c:pt idx="21">
                  <c:v>167</c:v>
                </c:pt>
                <c:pt idx="22">
                  <c:v>168</c:v>
                </c:pt>
                <c:pt idx="23">
                  <c:v>175</c:v>
                </c:pt>
              </c:numCache>
            </c:numRef>
          </c:val>
        </c:ser>
        <c:ser>
          <c:idx val="1"/>
          <c:order val="1"/>
          <c:tx>
            <c:strRef>
              <c:f>Sheet10!$D$2</c:f>
              <c:strCache>
                <c:ptCount val="1"/>
                <c:pt idx="0">
                  <c:v>男生身高</c:v>
                </c:pt>
              </c:strCache>
            </c:strRef>
          </c:tx>
          <c:val>
            <c:numRef>
              <c:f>Sheet10!$D$3:$D$26</c:f>
              <c:numCache>
                <c:formatCode>General</c:formatCode>
                <c:ptCount val="24"/>
                <c:pt idx="0">
                  <c:v>165</c:v>
                </c:pt>
                <c:pt idx="1">
                  <c:v>168</c:v>
                </c:pt>
                <c:pt idx="2">
                  <c:v>167</c:v>
                </c:pt>
                <c:pt idx="3">
                  <c:v>176</c:v>
                </c:pt>
                <c:pt idx="4">
                  <c:v>171</c:v>
                </c:pt>
                <c:pt idx="5">
                  <c:v>173</c:v>
                </c:pt>
                <c:pt idx="6">
                  <c:v>172</c:v>
                </c:pt>
                <c:pt idx="7">
                  <c:v>174</c:v>
                </c:pt>
                <c:pt idx="8">
                  <c:v>172</c:v>
                </c:pt>
                <c:pt idx="9">
                  <c:v>183</c:v>
                </c:pt>
                <c:pt idx="10">
                  <c:v>168</c:v>
                </c:pt>
                <c:pt idx="11">
                  <c:v>167</c:v>
                </c:pt>
                <c:pt idx="12">
                  <c:v>165</c:v>
                </c:pt>
                <c:pt idx="13">
                  <c:v>163</c:v>
                </c:pt>
                <c:pt idx="14">
                  <c:v>169</c:v>
                </c:pt>
                <c:pt idx="15">
                  <c:v>174</c:v>
                </c:pt>
                <c:pt idx="16">
                  <c:v>172</c:v>
                </c:pt>
                <c:pt idx="17">
                  <c:v>174</c:v>
                </c:pt>
                <c:pt idx="18">
                  <c:v>176</c:v>
                </c:pt>
                <c:pt idx="19">
                  <c:v>173</c:v>
                </c:pt>
                <c:pt idx="20">
                  <c:v>179</c:v>
                </c:pt>
                <c:pt idx="21">
                  <c:v>180</c:v>
                </c:pt>
                <c:pt idx="22">
                  <c:v>178</c:v>
                </c:pt>
                <c:pt idx="23">
                  <c:v>176</c:v>
                </c:pt>
              </c:numCache>
            </c:numRef>
          </c:val>
        </c:ser>
        <c:marker val="1"/>
        <c:axId val="281038208"/>
        <c:axId val="281041920"/>
      </c:lineChart>
      <c:catAx>
        <c:axId val="281038208"/>
        <c:scaling>
          <c:orientation val="minMax"/>
        </c:scaling>
        <c:axPos val="b"/>
        <c:tickLblPos val="nextTo"/>
        <c:crossAx val="281041920"/>
        <c:crosses val="autoZero"/>
        <c:auto val="1"/>
        <c:lblAlgn val="ctr"/>
        <c:lblOffset val="100"/>
      </c:catAx>
      <c:valAx>
        <c:axId val="281041920"/>
        <c:scaling>
          <c:orientation val="minMax"/>
        </c:scaling>
        <c:axPos val="l"/>
        <c:majorGridlines/>
        <c:numFmt formatCode="General" sourceLinked="1"/>
        <c:tickLblPos val="nextTo"/>
        <c:crossAx val="28103820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E9E5-D919-4A84-BF62-7203A3459E21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50AC-3F6E-4064-B72C-84A9812981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E9E5-D919-4A84-BF62-7203A3459E21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50AC-3F6E-4064-B72C-84A98129818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E9E5-D919-4A84-BF62-7203A3459E21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50AC-3F6E-4064-B72C-84A9812981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24B9E9E5-D919-4A84-BF62-7203A3459E21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50AC-3F6E-4064-B72C-84A9812981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E9E5-D919-4A84-BF62-7203A3459E21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50AC-3F6E-4064-B72C-84A9812981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E9E5-D919-4A84-BF62-7203A3459E21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50AC-3F6E-4064-B72C-84A9812981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E9E5-D919-4A84-BF62-7203A3459E21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50AC-3F6E-4064-B72C-84A9812981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E9E5-D919-4A84-BF62-7203A3459E21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50AC-3F6E-4064-B72C-84A9812981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E9E5-D919-4A84-BF62-7203A3459E21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50AC-3F6E-4064-B72C-84A9812981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E9E5-D919-4A84-BF62-7203A3459E21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50AC-3F6E-4064-B72C-84A9812981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E9E5-D919-4A84-BF62-7203A3459E21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50AC-3F6E-4064-B72C-84A9812981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24B9E9E5-D919-4A84-BF62-7203A3459E21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A14B50AC-3F6E-4064-B72C-84A98129818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9"/>
          <p:cNvSpPr txBox="1"/>
          <p:nvPr/>
        </p:nvSpPr>
        <p:spPr>
          <a:xfrm>
            <a:off x="1331640" y="7245424"/>
            <a:ext cx="3024336" cy="3689648"/>
          </a:xfrm>
          <a:prstGeom prst="rect">
            <a:avLst/>
          </a:prstGeom>
          <a:gradFill>
            <a:gsLst>
              <a:gs pos="18000">
                <a:schemeClr val="accent1"/>
              </a:gs>
              <a:gs pos="82000">
                <a:schemeClr val="accent1"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5"/>
          <p:cNvSpPr txBox="1"/>
          <p:nvPr/>
        </p:nvSpPr>
        <p:spPr>
          <a:xfrm>
            <a:off x="0" y="0"/>
            <a:ext cx="8964488" cy="551723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b="1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探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究我们班的“身高与体重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                 ——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基于统计分析</a:t>
            </a:r>
          </a:p>
          <a:p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6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          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学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校：中国矿业大学附属中学</a:t>
            </a: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        班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级：初二（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）班</a:t>
            </a: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        课题主持人：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张隽瑞</a:t>
            </a: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        指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导老师：崔金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环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13"/>
          <p:cNvSpPr txBox="1"/>
          <p:nvPr/>
        </p:nvSpPr>
        <p:spPr>
          <a:xfrm>
            <a:off x="6804248" y="5877272"/>
            <a:ext cx="1872208" cy="458595"/>
          </a:xfrm>
          <a:prstGeom prst="rect">
            <a:avLst/>
          </a:prstGeom>
          <a:noFill/>
          <a:ln w="12700" cap="sq">
            <a:noFill/>
            <a:prstDash val="solid"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2800" dirty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2026.3</a:t>
            </a:r>
            <a:endParaRPr kumimoji="1" lang="zh-CN" altLang="en-US" sz="2800" dirty="0"/>
          </a:p>
        </p:txBody>
      </p:sp>
      <p:sp>
        <p:nvSpPr>
          <p:cNvPr id="18" name="17"/>
          <p:cNvSpPr txBox="1"/>
          <p:nvPr/>
        </p:nvSpPr>
        <p:spPr>
          <a:xfrm>
            <a:off x="6732240" y="5877272"/>
            <a:ext cx="117047" cy="162280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/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9" name="12"/>
          <p:cNvSpPr txBox="1"/>
          <p:nvPr/>
        </p:nvSpPr>
        <p:spPr>
          <a:xfrm>
            <a:off x="2411760" y="2996952"/>
            <a:ext cx="3672408" cy="786044"/>
          </a:xfrm>
          <a:prstGeom prst="rect">
            <a:avLst/>
          </a:prstGeom>
          <a:noFill/>
          <a:ln w="12700" cap="sq">
            <a:noFill/>
            <a:prstDash val="solid"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3200" dirty="0" err="1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楷体" pitchFamily="49" charset="-122"/>
                <a:ea typeface="楷体" pitchFamily="49" charset="-122"/>
                <a:cs typeface="Source Han Sans CN Regular"/>
              </a:rPr>
              <a:t>主讲人</a:t>
            </a:r>
            <a:r>
              <a:rPr kumimoji="1" lang="en-US" altLang="zh-CN" sz="3200" dirty="0" smtClean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楷体" pitchFamily="49" charset="-122"/>
                <a:ea typeface="楷体" pitchFamily="49" charset="-122"/>
                <a:cs typeface="Source Han Sans CN Regular"/>
              </a:rPr>
              <a:t>：</a:t>
            </a:r>
            <a:r>
              <a:rPr kumimoji="1" lang="zh-CN" altLang="en-US" sz="3200" dirty="0" smtClean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楷体" pitchFamily="49" charset="-122"/>
                <a:ea typeface="楷体" pitchFamily="49" charset="-122"/>
                <a:cs typeface="Source Han Sans CN Regular"/>
              </a:rPr>
              <a:t>张隽瑞</a:t>
            </a:r>
            <a:endParaRPr kumimoji="1"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13"/>
          <p:cNvSpPr txBox="1"/>
          <p:nvPr/>
        </p:nvSpPr>
        <p:spPr>
          <a:xfrm>
            <a:off x="6804248" y="3789040"/>
            <a:ext cx="3275856" cy="1080120"/>
          </a:xfrm>
          <a:prstGeom prst="rect">
            <a:avLst/>
          </a:prstGeom>
          <a:noFill/>
          <a:ln w="12700" cap="sq">
            <a:noFill/>
            <a:prstDash val="solid"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600" dirty="0" smtClean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Regular"/>
                <a:ea typeface="Source Han Sans CN Regular"/>
                <a:cs typeface="Source Han Sans CN Regular"/>
              </a:rPr>
              <a:t>：</a:t>
            </a:r>
            <a:endParaRPr kumimoji="1" lang="zh-CN" altLang="en-US" dirty="0"/>
          </a:p>
        </p:txBody>
      </p:sp>
      <p:sp>
        <p:nvSpPr>
          <p:cNvPr id="21" name="PPT-22"/>
          <p:cNvSpPr txBox="1"/>
          <p:nvPr/>
        </p:nvSpPr>
        <p:spPr>
          <a:xfrm>
            <a:off x="8672417" y="642489"/>
            <a:ext cx="201414" cy="26855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2" name="PPT-24"/>
          <p:cNvSpPr txBox="1"/>
          <p:nvPr/>
        </p:nvSpPr>
        <p:spPr>
          <a:xfrm>
            <a:off x="8357027" y="642489"/>
            <a:ext cx="201414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3" name="PPT-26"/>
          <p:cNvSpPr txBox="1"/>
          <p:nvPr/>
        </p:nvSpPr>
        <p:spPr>
          <a:xfrm>
            <a:off x="8041638" y="642489"/>
            <a:ext cx="201414" cy="26855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4" name="PPT-28"/>
          <p:cNvSpPr txBox="1"/>
          <p:nvPr/>
        </p:nvSpPr>
        <p:spPr>
          <a:xfrm>
            <a:off x="7726249" y="642489"/>
            <a:ext cx="201414" cy="26855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5" name="17"/>
          <p:cNvSpPr txBox="1"/>
          <p:nvPr/>
        </p:nvSpPr>
        <p:spPr>
          <a:xfrm>
            <a:off x="8716464" y="708274"/>
            <a:ext cx="113319" cy="136982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/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6" name="16"/>
          <p:cNvSpPr txBox="1"/>
          <p:nvPr/>
        </p:nvSpPr>
        <p:spPr>
          <a:xfrm>
            <a:off x="8406374" y="708275"/>
            <a:ext cx="102722" cy="136983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/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15"/>
          <p:cNvSpPr txBox="1"/>
          <p:nvPr/>
        </p:nvSpPr>
        <p:spPr>
          <a:xfrm>
            <a:off x="8087844" y="708275"/>
            <a:ext cx="109003" cy="136983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/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8" name="14"/>
          <p:cNvSpPr txBox="1"/>
          <p:nvPr/>
        </p:nvSpPr>
        <p:spPr>
          <a:xfrm flipH="1" flipV="1">
            <a:off x="7773874" y="708275"/>
            <a:ext cx="106163" cy="136983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/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2495550" y="4704999"/>
            <a:ext cx="1905000" cy="12700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9"/>
          <p:cNvSpPr txBox="1"/>
          <p:nvPr/>
        </p:nvSpPr>
        <p:spPr>
          <a:xfrm>
            <a:off x="1331640" y="7245424"/>
            <a:ext cx="3024336" cy="3689648"/>
          </a:xfrm>
          <a:prstGeom prst="rect">
            <a:avLst/>
          </a:prstGeom>
          <a:gradFill>
            <a:gsLst>
              <a:gs pos="18000">
                <a:schemeClr val="accent1"/>
              </a:gs>
              <a:gs pos="82000">
                <a:schemeClr val="accent1"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15"/>
          <p:cNvSpPr txBox="1"/>
          <p:nvPr/>
        </p:nvSpPr>
        <p:spPr>
          <a:xfrm>
            <a:off x="650676" y="5808349"/>
            <a:ext cx="122189" cy="176479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17"/>
          <p:cNvSpPr txBox="1"/>
          <p:nvPr/>
        </p:nvSpPr>
        <p:spPr>
          <a:xfrm>
            <a:off x="6732240" y="5877272"/>
            <a:ext cx="117047" cy="162280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/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88640"/>
            <a:ext cx="88204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七：</a:t>
            </a:r>
            <a:r>
              <a:rPr lang="zh-CN" altLang="en-US" sz="2800" dirty="0"/>
              <a:t>身高与体重关系分析</a:t>
            </a:r>
          </a:p>
          <a:p>
            <a:r>
              <a:rPr lang="zh-CN" altLang="en-US" sz="2800" b="1" dirty="0"/>
              <a:t>总体趋势</a:t>
            </a:r>
            <a:endParaRPr lang="zh-CN" altLang="en-US" sz="2800" dirty="0"/>
          </a:p>
          <a:p>
            <a:r>
              <a:rPr lang="zh-CN" altLang="en-US" sz="2800" dirty="0"/>
              <a:t>身高与体重基本呈</a:t>
            </a:r>
            <a:r>
              <a:rPr lang="zh-CN" altLang="en-US" sz="2800" b="1" dirty="0"/>
              <a:t>正相关</a:t>
            </a:r>
            <a:r>
              <a:rPr lang="zh-CN" altLang="en-US" sz="2800" dirty="0"/>
              <a:t>：身高越高，体重通常越重。</a:t>
            </a:r>
          </a:p>
          <a:p>
            <a:r>
              <a:rPr lang="zh-CN" altLang="en-US" sz="2800" b="1" dirty="0"/>
              <a:t>个别情况</a:t>
            </a:r>
            <a:endParaRPr lang="zh-CN" altLang="en-US" sz="2800" dirty="0"/>
          </a:p>
          <a:p>
            <a:r>
              <a:rPr lang="zh-CN" altLang="en-US" sz="2800" dirty="0"/>
              <a:t>部分同学数据偏离整体趋势，可能存在：</a:t>
            </a:r>
          </a:p>
          <a:p>
            <a:pPr>
              <a:buFont typeface="Wingdings" pitchFamily="2" charset="2"/>
              <a:buChar char="u"/>
            </a:pPr>
            <a:r>
              <a:rPr lang="zh-CN" altLang="en-US" sz="2800" dirty="0"/>
              <a:t>偏瘦</a:t>
            </a:r>
          </a:p>
          <a:p>
            <a:pPr>
              <a:buFont typeface="Wingdings" pitchFamily="2" charset="2"/>
              <a:buChar char="u"/>
            </a:pPr>
            <a:r>
              <a:rPr lang="zh-CN" altLang="en-US" sz="2800" dirty="0"/>
              <a:t>偏胖</a:t>
            </a:r>
          </a:p>
          <a:p>
            <a:r>
              <a:rPr lang="zh-CN" altLang="en-US" sz="2800" dirty="0"/>
              <a:t>需结合自身情况关注健康</a:t>
            </a:r>
          </a:p>
        </p:txBody>
      </p:sp>
      <p:graphicFrame>
        <p:nvGraphicFramePr>
          <p:cNvPr id="11" name="图表 10"/>
          <p:cNvGraphicFramePr/>
          <p:nvPr/>
        </p:nvGraphicFramePr>
        <p:xfrm>
          <a:off x="0" y="4005064"/>
          <a:ext cx="4716016" cy="2508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/>
          <p:cNvGraphicFramePr/>
          <p:nvPr/>
        </p:nvGraphicFramePr>
        <p:xfrm>
          <a:off x="4932040" y="4149080"/>
          <a:ext cx="4032448" cy="2266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9"/>
          <p:cNvSpPr txBox="1"/>
          <p:nvPr/>
        </p:nvSpPr>
        <p:spPr>
          <a:xfrm>
            <a:off x="1331640" y="7245424"/>
            <a:ext cx="3024336" cy="3689648"/>
          </a:xfrm>
          <a:prstGeom prst="rect">
            <a:avLst/>
          </a:prstGeom>
          <a:gradFill>
            <a:gsLst>
              <a:gs pos="18000">
                <a:schemeClr val="accent1"/>
              </a:gs>
              <a:gs pos="82000">
                <a:schemeClr val="accent1"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15"/>
          <p:cNvSpPr txBox="1"/>
          <p:nvPr/>
        </p:nvSpPr>
        <p:spPr>
          <a:xfrm>
            <a:off x="650676" y="5808349"/>
            <a:ext cx="122189" cy="176479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17"/>
          <p:cNvSpPr txBox="1"/>
          <p:nvPr/>
        </p:nvSpPr>
        <p:spPr>
          <a:xfrm>
            <a:off x="6732240" y="5877272"/>
            <a:ext cx="117047" cy="162280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/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2495550" y="4704999"/>
            <a:ext cx="1905000" cy="12700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3608" y="692696"/>
            <a:ext cx="5352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八  </a:t>
            </a:r>
            <a:r>
              <a:rPr lang="zh-CN" altLang="zh-CN" sz="3200" dirty="0" smtClean="0"/>
              <a:t>全</a:t>
            </a:r>
            <a:r>
              <a:rPr lang="zh-CN" altLang="zh-CN" sz="3200" dirty="0"/>
              <a:t>班同学身</a:t>
            </a:r>
            <a:r>
              <a:rPr lang="zh-CN" altLang="zh-CN" sz="3200" dirty="0" smtClean="0"/>
              <a:t>高</a:t>
            </a:r>
            <a:r>
              <a:rPr lang="zh-CN" altLang="en-US" sz="3200" dirty="0" smtClean="0"/>
              <a:t>体重</a:t>
            </a:r>
            <a:r>
              <a:rPr lang="zh-CN" altLang="zh-CN" sz="3200" dirty="0" smtClean="0"/>
              <a:t>对</a:t>
            </a:r>
            <a:r>
              <a:rPr lang="zh-CN" altLang="zh-CN" sz="3200" dirty="0"/>
              <a:t>比图</a:t>
            </a:r>
            <a:endParaRPr lang="zh-CN" altLang="en-US" sz="3200" dirty="0"/>
          </a:p>
        </p:txBody>
      </p:sp>
      <p:graphicFrame>
        <p:nvGraphicFramePr>
          <p:cNvPr id="12" name="图表 11"/>
          <p:cNvGraphicFramePr/>
          <p:nvPr/>
        </p:nvGraphicFramePr>
        <p:xfrm>
          <a:off x="1835696" y="1484784"/>
          <a:ext cx="5274310" cy="2101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图表 12"/>
          <p:cNvGraphicFramePr/>
          <p:nvPr/>
        </p:nvGraphicFramePr>
        <p:xfrm>
          <a:off x="1835696" y="3789040"/>
          <a:ext cx="590465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9"/>
          <p:cNvSpPr txBox="1"/>
          <p:nvPr/>
        </p:nvSpPr>
        <p:spPr>
          <a:xfrm>
            <a:off x="1331640" y="7245424"/>
            <a:ext cx="3024336" cy="3689648"/>
          </a:xfrm>
          <a:prstGeom prst="rect">
            <a:avLst/>
          </a:prstGeom>
          <a:gradFill>
            <a:gsLst>
              <a:gs pos="18000">
                <a:schemeClr val="accent1"/>
              </a:gs>
              <a:gs pos="82000">
                <a:schemeClr val="accent1"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15"/>
          <p:cNvSpPr txBox="1"/>
          <p:nvPr/>
        </p:nvSpPr>
        <p:spPr>
          <a:xfrm>
            <a:off x="650676" y="5808349"/>
            <a:ext cx="122189" cy="176479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17"/>
          <p:cNvSpPr txBox="1"/>
          <p:nvPr/>
        </p:nvSpPr>
        <p:spPr>
          <a:xfrm>
            <a:off x="6732240" y="5877272"/>
            <a:ext cx="117047" cy="162280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/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2495550" y="4704999"/>
            <a:ext cx="1905000" cy="12700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3528" y="620688"/>
            <a:ext cx="8568952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九：</a:t>
            </a:r>
            <a:r>
              <a:rPr lang="zh-CN" altLang="en-US" sz="3200" dirty="0"/>
              <a:t>研究结</a:t>
            </a:r>
            <a:r>
              <a:rPr lang="zh-CN" altLang="en-US" sz="3200" dirty="0" smtClean="0"/>
              <a:t>论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3200" dirty="0" smtClean="0"/>
              <a:t>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班级整体身高、体重分布合理，符合青少年生长发育规律。 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男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女生身高、体重差异明显，符合性别发育特征。 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数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据可视化能更直观、清晰地展现统计结果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个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别同学身高体重比例偏离平均水平，需关注身体发育。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260648"/>
            <a:ext cx="84969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十：</a:t>
            </a:r>
            <a:r>
              <a:rPr lang="zh-CN" altLang="en-US" sz="3200" dirty="0"/>
              <a:t>建议与展望</a:t>
            </a:r>
          </a:p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一、建议</a:t>
            </a:r>
          </a:p>
          <a:p>
            <a:pPr>
              <a:buFont typeface="Wingdings" pitchFamily="2" charset="2"/>
              <a:buChar char="ü"/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合理饮食，保证营养均衡</a:t>
            </a:r>
          </a:p>
          <a:p>
            <a:pPr>
              <a:buFont typeface="Wingdings" pitchFamily="2" charset="2"/>
              <a:buChar char="ü"/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坚持体育锻炼，保持健康体重</a:t>
            </a:r>
          </a:p>
          <a:p>
            <a:pPr>
              <a:buFont typeface="Wingdings" pitchFamily="2" charset="2"/>
              <a:buChar char="ü"/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关注自身身高体重变化，及时调整生活习惯</a:t>
            </a:r>
          </a:p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二、展望</a:t>
            </a:r>
          </a:p>
          <a:p>
            <a:pPr>
              <a:buFont typeface="Wingdings" pitchFamily="2" charset="2"/>
              <a:buChar char="Ø"/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可进一步计算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BMI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指数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，更科学评估健康状况</a:t>
            </a:r>
          </a:p>
          <a:p>
            <a:pPr>
              <a:buFont typeface="Wingdings" pitchFamily="2" charset="2"/>
              <a:buChar char="Ø"/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可将本研究方法推广到其他班级、年级，进行对比分析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2636912"/>
            <a:ext cx="831118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谢谢大家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9"/>
          <p:cNvSpPr txBox="1"/>
          <p:nvPr/>
        </p:nvSpPr>
        <p:spPr>
          <a:xfrm>
            <a:off x="1331640" y="7245424"/>
            <a:ext cx="3024336" cy="3689648"/>
          </a:xfrm>
          <a:prstGeom prst="rect">
            <a:avLst/>
          </a:prstGeom>
          <a:gradFill>
            <a:gsLst>
              <a:gs pos="18000">
                <a:schemeClr val="accent1"/>
              </a:gs>
              <a:gs pos="82000">
                <a:schemeClr val="accent1"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15"/>
          <p:cNvSpPr txBox="1"/>
          <p:nvPr/>
        </p:nvSpPr>
        <p:spPr>
          <a:xfrm>
            <a:off x="650676" y="5808349"/>
            <a:ext cx="122189" cy="176479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17"/>
          <p:cNvSpPr txBox="1"/>
          <p:nvPr/>
        </p:nvSpPr>
        <p:spPr>
          <a:xfrm>
            <a:off x="6732240" y="5877272"/>
            <a:ext cx="117047" cy="162280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/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2495550" y="4704999"/>
            <a:ext cx="1905000" cy="12700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39552" y="1412776"/>
            <a:ext cx="86044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一、课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题背景与目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的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研究背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景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：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lvl="1">
              <a:buFont typeface="Wingdings" pitchFamily="2" charset="2"/>
              <a:buChar char="Ø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  青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少年身高体重是健康的重要指标，班级内差异明显。</a:t>
            </a:r>
          </a:p>
          <a:p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研究目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：</a:t>
            </a:r>
          </a:p>
          <a:p>
            <a:pPr lvl="1">
              <a:buFont typeface="Wingdings" pitchFamily="2" charset="2"/>
              <a:buChar char="Ø"/>
            </a:pP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运用统计方法了解班级身高体重分布</a:t>
            </a:r>
          </a:p>
          <a:p>
            <a:pPr lvl="1">
              <a:buFont typeface="Wingdings" pitchFamily="2" charset="2"/>
              <a:buChar char="Ø"/>
            </a:pP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分析身高与体重的关联性</a:t>
            </a:r>
          </a:p>
          <a:p>
            <a:pPr lvl="1">
              <a:buFont typeface="Wingdings" pitchFamily="2" charset="2"/>
              <a:buChar char="Ø"/>
            </a:pP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为同学们的健康成长提供参考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9"/>
          <p:cNvSpPr txBox="1"/>
          <p:nvPr/>
        </p:nvSpPr>
        <p:spPr>
          <a:xfrm>
            <a:off x="1331640" y="7245424"/>
            <a:ext cx="3024336" cy="3689648"/>
          </a:xfrm>
          <a:prstGeom prst="rect">
            <a:avLst/>
          </a:prstGeom>
          <a:gradFill>
            <a:gsLst>
              <a:gs pos="18000">
                <a:schemeClr val="accent1"/>
              </a:gs>
              <a:gs pos="82000">
                <a:schemeClr val="accent1"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15"/>
          <p:cNvSpPr txBox="1"/>
          <p:nvPr/>
        </p:nvSpPr>
        <p:spPr>
          <a:xfrm>
            <a:off x="650676" y="5808349"/>
            <a:ext cx="122189" cy="176479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17"/>
          <p:cNvSpPr txBox="1"/>
          <p:nvPr/>
        </p:nvSpPr>
        <p:spPr>
          <a:xfrm>
            <a:off x="6732240" y="5877272"/>
            <a:ext cx="117047" cy="162280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/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2495550" y="4704999"/>
            <a:ext cx="1905000" cy="12700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560" y="1124744"/>
            <a:ext cx="75608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二：</a:t>
            </a:r>
            <a:r>
              <a:rPr lang="zh-CN" altLang="en-US" sz="3200" b="1" dirty="0"/>
              <a:t>研究方</a:t>
            </a:r>
            <a:r>
              <a:rPr lang="zh-CN" altLang="en-US" sz="3200" b="1" dirty="0" smtClean="0"/>
              <a:t>法</a:t>
            </a:r>
            <a:endParaRPr lang="en-US" altLang="zh-CN" sz="3200" b="1" dirty="0" smtClean="0"/>
          </a:p>
          <a:p>
            <a:endParaRPr lang="zh-CN" altLang="en-US" sz="3200" b="1" dirty="0"/>
          </a:p>
          <a:p>
            <a:pPr>
              <a:buFont typeface="Wingdings" pitchFamily="2" charset="2"/>
              <a:buChar char="n"/>
            </a:pPr>
            <a:r>
              <a:rPr lang="zh-CN" altLang="en-US" sz="3200" b="1" dirty="0"/>
              <a:t>调查法</a:t>
            </a:r>
            <a:r>
              <a:rPr lang="zh-CN" altLang="en-US" sz="3200" dirty="0"/>
              <a:t>：实地测量全班</a:t>
            </a:r>
            <a:r>
              <a:rPr lang="en-US" altLang="zh-CN" sz="3200" dirty="0"/>
              <a:t>48</a:t>
            </a:r>
            <a:r>
              <a:rPr lang="zh-CN" altLang="en-US" sz="3200" dirty="0"/>
              <a:t>位同学的身高与体重</a:t>
            </a:r>
          </a:p>
          <a:p>
            <a:pPr>
              <a:buFont typeface="Wingdings" pitchFamily="2" charset="2"/>
              <a:buChar char="n"/>
            </a:pPr>
            <a:r>
              <a:rPr lang="zh-CN" altLang="en-US" sz="3200" b="1" dirty="0"/>
              <a:t>统计分析法</a:t>
            </a:r>
            <a:r>
              <a:rPr lang="zh-CN" altLang="en-US" sz="3200" dirty="0"/>
              <a:t>：计算平均值、分布情况</a:t>
            </a:r>
          </a:p>
          <a:p>
            <a:pPr>
              <a:buFont typeface="Wingdings" pitchFamily="2" charset="2"/>
              <a:buChar char="n"/>
            </a:pPr>
            <a:r>
              <a:rPr lang="zh-CN" altLang="en-US" sz="3200" b="1" dirty="0"/>
              <a:t>数据可视化法</a:t>
            </a:r>
            <a:r>
              <a:rPr lang="zh-CN" altLang="en-US" sz="3200" dirty="0"/>
              <a:t>：绘制柱状图、对比图等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9"/>
          <p:cNvSpPr txBox="1"/>
          <p:nvPr/>
        </p:nvSpPr>
        <p:spPr>
          <a:xfrm>
            <a:off x="1331640" y="7245424"/>
            <a:ext cx="3024336" cy="3689648"/>
          </a:xfrm>
          <a:prstGeom prst="rect">
            <a:avLst/>
          </a:prstGeom>
          <a:gradFill>
            <a:gsLst>
              <a:gs pos="18000">
                <a:schemeClr val="accent1"/>
              </a:gs>
              <a:gs pos="82000">
                <a:schemeClr val="accent1"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15"/>
          <p:cNvSpPr txBox="1"/>
          <p:nvPr/>
        </p:nvSpPr>
        <p:spPr>
          <a:xfrm>
            <a:off x="650676" y="5808349"/>
            <a:ext cx="122189" cy="176479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17"/>
          <p:cNvSpPr txBox="1"/>
          <p:nvPr/>
        </p:nvSpPr>
        <p:spPr>
          <a:xfrm>
            <a:off x="6732240" y="5877272"/>
            <a:ext cx="117047" cy="162280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/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2495550" y="4704999"/>
            <a:ext cx="1905000" cy="12700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9632" y="1412776"/>
            <a:ext cx="65527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三：</a:t>
            </a:r>
            <a:r>
              <a:rPr lang="zh-CN" altLang="en-US" sz="3200" dirty="0"/>
              <a:t>数据样本概</a:t>
            </a:r>
            <a:r>
              <a:rPr lang="zh-CN" altLang="en-US" sz="3200" dirty="0" smtClean="0"/>
              <a:t>况</a:t>
            </a:r>
            <a:endParaRPr lang="en-US" altLang="zh-CN" sz="3200" dirty="0" smtClean="0"/>
          </a:p>
          <a:p>
            <a:r>
              <a:rPr lang="zh-CN" altLang="en-US" sz="3200" dirty="0" smtClean="0"/>
              <a:t> </a:t>
            </a:r>
            <a:endParaRPr lang="en-US" altLang="zh-CN" sz="3200" dirty="0" smtClean="0"/>
          </a:p>
          <a:p>
            <a:pPr>
              <a:buFont typeface="Wingdings" pitchFamily="2" charset="2"/>
              <a:buChar char="l"/>
            </a:pPr>
            <a:r>
              <a:rPr lang="zh-CN" altLang="en-US" sz="3200" dirty="0" smtClean="0"/>
              <a:t>总</a:t>
            </a:r>
            <a:r>
              <a:rPr lang="zh-CN" altLang="en-US" sz="3200" dirty="0"/>
              <a:t>人数</a:t>
            </a:r>
            <a:r>
              <a:rPr lang="zh-CN" altLang="en-US" sz="3200" dirty="0" smtClean="0"/>
              <a:t>：</a:t>
            </a:r>
            <a:r>
              <a:rPr lang="en-US" altLang="zh-CN" sz="3200" dirty="0" smtClean="0"/>
              <a:t>48</a:t>
            </a:r>
            <a:r>
              <a:rPr lang="zh-CN" altLang="en-US" sz="3200" dirty="0" smtClean="0"/>
              <a:t>人 </a:t>
            </a:r>
            <a:endParaRPr lang="en-US" altLang="zh-CN" sz="3200" dirty="0" smtClean="0"/>
          </a:p>
          <a:p>
            <a:pPr>
              <a:buFont typeface="Wingdings" pitchFamily="2" charset="2"/>
              <a:buChar char="l"/>
            </a:pPr>
            <a:r>
              <a:rPr lang="zh-CN" altLang="en-US" sz="3200" dirty="0" smtClean="0"/>
              <a:t>男生：</a:t>
            </a:r>
            <a:r>
              <a:rPr lang="en-US" altLang="zh-CN" sz="3200" dirty="0" smtClean="0"/>
              <a:t>24</a:t>
            </a:r>
            <a:r>
              <a:rPr lang="zh-CN" altLang="en-US" sz="3200" dirty="0" smtClean="0"/>
              <a:t>人 </a:t>
            </a:r>
            <a:endParaRPr lang="en-US" altLang="zh-CN" sz="3200" dirty="0" smtClean="0"/>
          </a:p>
          <a:p>
            <a:pPr>
              <a:buFont typeface="Wingdings" pitchFamily="2" charset="2"/>
              <a:buChar char="l"/>
            </a:pPr>
            <a:r>
              <a:rPr lang="zh-CN" altLang="en-US" sz="3200" dirty="0" smtClean="0"/>
              <a:t>女生：</a:t>
            </a:r>
            <a:r>
              <a:rPr lang="en-US" altLang="zh-CN" sz="3200" dirty="0" smtClean="0"/>
              <a:t>24</a:t>
            </a:r>
            <a:r>
              <a:rPr lang="zh-CN" altLang="en-US" sz="3200" dirty="0" smtClean="0"/>
              <a:t>人</a:t>
            </a:r>
          </a:p>
          <a:p>
            <a:endParaRPr lang="en-US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9"/>
          <p:cNvSpPr txBox="1"/>
          <p:nvPr/>
        </p:nvSpPr>
        <p:spPr>
          <a:xfrm>
            <a:off x="1331640" y="7245424"/>
            <a:ext cx="3024336" cy="3689648"/>
          </a:xfrm>
          <a:prstGeom prst="rect">
            <a:avLst/>
          </a:prstGeom>
          <a:gradFill>
            <a:gsLst>
              <a:gs pos="18000">
                <a:schemeClr val="accent1"/>
              </a:gs>
              <a:gs pos="82000">
                <a:schemeClr val="accent1"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15"/>
          <p:cNvSpPr txBox="1"/>
          <p:nvPr/>
        </p:nvSpPr>
        <p:spPr>
          <a:xfrm>
            <a:off x="650676" y="5808349"/>
            <a:ext cx="122189" cy="176479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17"/>
          <p:cNvSpPr txBox="1"/>
          <p:nvPr/>
        </p:nvSpPr>
        <p:spPr>
          <a:xfrm>
            <a:off x="6732240" y="5877272"/>
            <a:ext cx="117047" cy="162280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/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2495550" y="4704999"/>
            <a:ext cx="1905000" cy="12700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903640" y="908720"/>
          <a:ext cx="3240360" cy="1791512"/>
        </p:xfrm>
        <a:graphic>
          <a:graphicData uri="http://schemas.openxmlformats.org/drawingml/2006/table">
            <a:tbl>
              <a:tblPr/>
              <a:tblGrid>
                <a:gridCol w="1080120"/>
                <a:gridCol w="1080120"/>
                <a:gridCol w="1080120"/>
              </a:tblGrid>
              <a:tr h="418453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500" dirty="0"/>
                        <a:t>类别</a:t>
                      </a:r>
                    </a:p>
                  </a:txBody>
                  <a:tcPr marL="77821" marR="129702" marT="81064" marB="810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500"/>
                        <a:t>平均身高（</a:t>
                      </a:r>
                      <a:r>
                        <a:rPr lang="en-US" sz="1500"/>
                        <a:t>cm）</a:t>
                      </a:r>
                    </a:p>
                  </a:txBody>
                  <a:tcPr marL="129702" marR="129702" marT="81064" marB="810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500"/>
                        <a:t>平均体重（</a:t>
                      </a:r>
                      <a:r>
                        <a:rPr lang="en-US" sz="1500"/>
                        <a:t>kg）</a:t>
                      </a:r>
                    </a:p>
                  </a:txBody>
                  <a:tcPr marL="129702" marR="129702" marT="81064" marB="810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0569">
                <a:tc>
                  <a:txBody>
                    <a:bodyPr/>
                    <a:lstStyle/>
                    <a:p>
                      <a:r>
                        <a:rPr lang="zh-CN" altLang="en-US" sz="1500"/>
                        <a:t>女生</a:t>
                      </a:r>
                    </a:p>
                  </a:txBody>
                  <a:tcPr marL="77821" marR="129702" marT="81064" marB="810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500" dirty="0"/>
                        <a:t>164.5</a:t>
                      </a:r>
                    </a:p>
                  </a:txBody>
                  <a:tcPr marL="129702" marR="129702" marT="81064" marB="810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500"/>
                        <a:t>50.6</a:t>
                      </a:r>
                    </a:p>
                  </a:txBody>
                  <a:tcPr marL="129702" marR="77821" marT="81064" marB="810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0569">
                <a:tc>
                  <a:txBody>
                    <a:bodyPr/>
                    <a:lstStyle/>
                    <a:p>
                      <a:r>
                        <a:rPr lang="zh-CN" altLang="en-US" sz="1500"/>
                        <a:t>男生</a:t>
                      </a:r>
                    </a:p>
                  </a:txBody>
                  <a:tcPr marL="77821" marR="129702" marT="81064" marB="810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500" dirty="0"/>
                        <a:t>172.3</a:t>
                      </a:r>
                    </a:p>
                  </a:txBody>
                  <a:tcPr marL="129702" marR="129702" marT="81064" marB="810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500" dirty="0"/>
                        <a:t>66.9</a:t>
                      </a:r>
                    </a:p>
                  </a:txBody>
                  <a:tcPr marL="129702" marR="77821" marT="81064" marB="810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0569">
                <a:tc>
                  <a:txBody>
                    <a:bodyPr/>
                    <a:lstStyle/>
                    <a:p>
                      <a:r>
                        <a:rPr lang="zh-CN" altLang="en-US" sz="1500"/>
                        <a:t>全班</a:t>
                      </a:r>
                    </a:p>
                  </a:txBody>
                  <a:tcPr marL="77821" marR="129702" marT="81064" marB="810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500" dirty="0"/>
                        <a:t>168.4</a:t>
                      </a:r>
                    </a:p>
                  </a:txBody>
                  <a:tcPr marL="129702" marR="129702" marT="81064" marB="810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500" dirty="0"/>
                        <a:t>58.8</a:t>
                      </a:r>
                    </a:p>
                  </a:txBody>
                  <a:tcPr marL="129702" marR="77821" marT="81064" marB="810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9552" y="188640"/>
            <a:ext cx="4896544" cy="120211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285660" rIns="0" bIns="14283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Arial" pitchFamily="34" charset="0"/>
                <a:ea typeface="quote-cjk-patch"/>
                <a:cs typeface="宋体" pitchFamily="2" charset="-122"/>
              </a:rPr>
              <a:t>四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Arial" pitchFamily="34" charset="0"/>
                <a:ea typeface="quote-cjk-patch"/>
                <a:cs typeface="宋体" pitchFamily="2" charset="-122"/>
              </a:rPr>
              <a:t>：全班平均数据对比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323528" y="1844824"/>
          <a:ext cx="5616624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9"/>
          <p:cNvSpPr txBox="1"/>
          <p:nvPr/>
        </p:nvSpPr>
        <p:spPr>
          <a:xfrm>
            <a:off x="1331640" y="7245424"/>
            <a:ext cx="3024336" cy="3689648"/>
          </a:xfrm>
          <a:prstGeom prst="rect">
            <a:avLst/>
          </a:prstGeom>
          <a:gradFill>
            <a:gsLst>
              <a:gs pos="18000">
                <a:schemeClr val="accent1"/>
              </a:gs>
              <a:gs pos="82000">
                <a:schemeClr val="accent1"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15"/>
          <p:cNvSpPr txBox="1"/>
          <p:nvPr/>
        </p:nvSpPr>
        <p:spPr>
          <a:xfrm>
            <a:off x="650676" y="5808349"/>
            <a:ext cx="122189" cy="176479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17"/>
          <p:cNvSpPr txBox="1"/>
          <p:nvPr/>
        </p:nvSpPr>
        <p:spPr>
          <a:xfrm>
            <a:off x="6732240" y="5877272"/>
            <a:ext cx="117047" cy="162280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/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2495550" y="4704999"/>
            <a:ext cx="1905000" cy="12700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3568" y="692696"/>
            <a:ext cx="846043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五：</a:t>
            </a:r>
            <a:r>
              <a:rPr lang="zh-CN" altLang="en-US" sz="3200" b="1" dirty="0"/>
              <a:t>身高分布分</a:t>
            </a:r>
            <a:r>
              <a:rPr lang="zh-CN" altLang="en-US" sz="3200" b="1" dirty="0" smtClean="0"/>
              <a:t>析</a:t>
            </a:r>
            <a:endParaRPr lang="en-US" altLang="zh-CN" sz="3200" b="1" dirty="0" smtClean="0"/>
          </a:p>
          <a:p>
            <a:endParaRPr lang="en-US" altLang="zh-CN" sz="2800" b="1" dirty="0" smtClean="0"/>
          </a:p>
          <a:p>
            <a:r>
              <a:rPr lang="zh-CN" altLang="en-US" sz="2800" dirty="0" smtClean="0"/>
              <a:t>女</a:t>
            </a:r>
            <a:r>
              <a:rPr lang="zh-CN" altLang="en-US" sz="2800" dirty="0"/>
              <a:t>生身高</a:t>
            </a:r>
          </a:p>
          <a:p>
            <a:r>
              <a:rPr lang="zh-CN" altLang="en-US" sz="2800" dirty="0"/>
              <a:t>集中区间：</a:t>
            </a:r>
            <a:r>
              <a:rPr lang="en-US" altLang="zh-CN" sz="2800" dirty="0"/>
              <a:t>166–167 cm</a:t>
            </a:r>
            <a:r>
              <a:rPr lang="zh-CN" altLang="en-US" sz="2800" dirty="0"/>
              <a:t>，占 </a:t>
            </a:r>
            <a:r>
              <a:rPr lang="en-US" altLang="zh-CN" sz="2800" dirty="0"/>
              <a:t>38%</a:t>
            </a:r>
          </a:p>
          <a:p>
            <a:r>
              <a:rPr lang="zh-CN" altLang="en-US" sz="2800" dirty="0"/>
              <a:t>最高身高：</a:t>
            </a:r>
            <a:r>
              <a:rPr lang="en-US" altLang="zh-CN" sz="2800" dirty="0"/>
              <a:t>175 </a:t>
            </a:r>
            <a:r>
              <a:rPr lang="en-US" altLang="zh-CN" sz="2800" dirty="0" smtClean="0"/>
              <a:t>cm</a:t>
            </a:r>
          </a:p>
          <a:p>
            <a:r>
              <a:rPr lang="zh-CN" altLang="en-US" sz="2800" dirty="0" smtClean="0"/>
              <a:t>结论：整体身高分布符合初二学生发育特点</a:t>
            </a:r>
            <a:endParaRPr lang="en-US" altLang="zh-CN" sz="2800" dirty="0"/>
          </a:p>
        </p:txBody>
      </p:sp>
      <p:graphicFrame>
        <p:nvGraphicFramePr>
          <p:cNvPr id="12" name="图表 11"/>
          <p:cNvGraphicFramePr/>
          <p:nvPr/>
        </p:nvGraphicFramePr>
        <p:xfrm>
          <a:off x="1187624" y="3789040"/>
          <a:ext cx="648072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9"/>
          <p:cNvSpPr txBox="1"/>
          <p:nvPr/>
        </p:nvSpPr>
        <p:spPr>
          <a:xfrm>
            <a:off x="1331640" y="7245424"/>
            <a:ext cx="3024336" cy="3689648"/>
          </a:xfrm>
          <a:prstGeom prst="rect">
            <a:avLst/>
          </a:prstGeom>
          <a:gradFill>
            <a:gsLst>
              <a:gs pos="18000">
                <a:schemeClr val="accent1"/>
              </a:gs>
              <a:gs pos="82000">
                <a:schemeClr val="accent1"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15"/>
          <p:cNvSpPr txBox="1"/>
          <p:nvPr/>
        </p:nvSpPr>
        <p:spPr>
          <a:xfrm>
            <a:off x="650676" y="5808349"/>
            <a:ext cx="122189" cy="176479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17"/>
          <p:cNvSpPr txBox="1"/>
          <p:nvPr/>
        </p:nvSpPr>
        <p:spPr>
          <a:xfrm>
            <a:off x="6732240" y="5877272"/>
            <a:ext cx="117047" cy="162280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/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2495550" y="4704999"/>
            <a:ext cx="1905000" cy="12700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3568" y="692696"/>
            <a:ext cx="820891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3200" b="1" dirty="0" smtClean="0"/>
          </a:p>
          <a:p>
            <a:r>
              <a:rPr lang="zh-CN" altLang="en-US" sz="2800" dirty="0" smtClean="0"/>
              <a:t>男生身高</a:t>
            </a:r>
          </a:p>
          <a:p>
            <a:r>
              <a:rPr lang="zh-CN" altLang="en-US" sz="2800" dirty="0" smtClean="0"/>
              <a:t>集中区间：</a:t>
            </a:r>
            <a:r>
              <a:rPr lang="en-US" altLang="zh-CN" sz="2800" dirty="0" smtClean="0"/>
              <a:t>172–173 cm</a:t>
            </a:r>
            <a:r>
              <a:rPr lang="zh-CN" altLang="en-US" sz="2800" dirty="0" smtClean="0"/>
              <a:t>，占 </a:t>
            </a:r>
            <a:r>
              <a:rPr lang="en-US" altLang="zh-CN" sz="2800" dirty="0" smtClean="0"/>
              <a:t>21%</a:t>
            </a:r>
          </a:p>
          <a:p>
            <a:r>
              <a:rPr lang="zh-CN" altLang="en-US" sz="2800" dirty="0" smtClean="0"/>
              <a:t>最高身高：</a:t>
            </a:r>
            <a:r>
              <a:rPr lang="en-US" altLang="zh-CN" sz="2800" dirty="0" smtClean="0"/>
              <a:t>183 cm</a:t>
            </a:r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结论：整体身高分布符合初二学生发育特点。</a:t>
            </a:r>
            <a:endParaRPr lang="zh-CN" altLang="en-US" sz="2800" dirty="0"/>
          </a:p>
        </p:txBody>
      </p:sp>
      <p:graphicFrame>
        <p:nvGraphicFramePr>
          <p:cNvPr id="8" name="图表 7"/>
          <p:cNvGraphicFramePr/>
          <p:nvPr/>
        </p:nvGraphicFramePr>
        <p:xfrm>
          <a:off x="899592" y="3861048"/>
          <a:ext cx="7056784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9"/>
          <p:cNvSpPr txBox="1"/>
          <p:nvPr/>
        </p:nvSpPr>
        <p:spPr>
          <a:xfrm>
            <a:off x="1331640" y="7245424"/>
            <a:ext cx="3024336" cy="3689648"/>
          </a:xfrm>
          <a:prstGeom prst="rect">
            <a:avLst/>
          </a:prstGeom>
          <a:gradFill>
            <a:gsLst>
              <a:gs pos="18000">
                <a:schemeClr val="accent1"/>
              </a:gs>
              <a:gs pos="82000">
                <a:schemeClr val="accent1"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15"/>
          <p:cNvSpPr txBox="1"/>
          <p:nvPr/>
        </p:nvSpPr>
        <p:spPr>
          <a:xfrm>
            <a:off x="650676" y="5808349"/>
            <a:ext cx="122189" cy="176479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17"/>
          <p:cNvSpPr txBox="1"/>
          <p:nvPr/>
        </p:nvSpPr>
        <p:spPr>
          <a:xfrm>
            <a:off x="6732240" y="5877272"/>
            <a:ext cx="117047" cy="162280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/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2495550" y="4704999"/>
            <a:ext cx="1905000" cy="12700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3568" y="332656"/>
            <a:ext cx="79928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六：</a:t>
            </a:r>
            <a:r>
              <a:rPr lang="zh-CN" altLang="en-US" sz="3200" b="1" dirty="0"/>
              <a:t>体重分布分</a:t>
            </a:r>
            <a:r>
              <a:rPr lang="zh-CN" altLang="en-US" sz="3200" b="1" dirty="0" smtClean="0"/>
              <a:t>析</a:t>
            </a:r>
            <a:endParaRPr lang="en-US" altLang="zh-CN" sz="3200" b="1" dirty="0" smtClean="0"/>
          </a:p>
          <a:p>
            <a:endParaRPr lang="zh-CN" altLang="en-US" sz="3200" b="1" dirty="0"/>
          </a:p>
          <a:p>
            <a:r>
              <a:rPr lang="zh-CN" altLang="en-US" sz="3200" b="1" dirty="0"/>
              <a:t>女生体重集中区间</a:t>
            </a:r>
            <a:r>
              <a:rPr lang="zh-CN" altLang="en-US" sz="3200" dirty="0"/>
              <a:t>：</a:t>
            </a:r>
            <a:r>
              <a:rPr lang="en-US" altLang="zh-CN" sz="3200" dirty="0"/>
              <a:t>47–50 kg</a:t>
            </a:r>
            <a:r>
              <a:rPr lang="zh-CN" altLang="en-US" sz="3200" dirty="0"/>
              <a:t>（占</a:t>
            </a:r>
            <a:r>
              <a:rPr lang="en-US" altLang="zh-CN" sz="3200" dirty="0"/>
              <a:t>63%</a:t>
            </a:r>
            <a:r>
              <a:rPr lang="zh-CN" altLang="en-US" sz="3200" dirty="0" smtClean="0"/>
              <a:t>）</a:t>
            </a:r>
            <a:endParaRPr lang="en-US" altLang="zh-CN" sz="3200" dirty="0" smtClean="0"/>
          </a:p>
          <a:p>
            <a:endParaRPr lang="zh-CN" altLang="en-US" sz="3200" dirty="0"/>
          </a:p>
        </p:txBody>
      </p:sp>
      <p:graphicFrame>
        <p:nvGraphicFramePr>
          <p:cNvPr id="11" name="图表 10"/>
          <p:cNvGraphicFramePr/>
          <p:nvPr/>
        </p:nvGraphicFramePr>
        <p:xfrm>
          <a:off x="1115616" y="2564904"/>
          <a:ext cx="6912768" cy="3319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9"/>
          <p:cNvSpPr txBox="1"/>
          <p:nvPr/>
        </p:nvSpPr>
        <p:spPr>
          <a:xfrm>
            <a:off x="1331640" y="7245424"/>
            <a:ext cx="3024336" cy="3689648"/>
          </a:xfrm>
          <a:prstGeom prst="rect">
            <a:avLst/>
          </a:prstGeom>
          <a:gradFill>
            <a:gsLst>
              <a:gs pos="18000">
                <a:schemeClr val="accent1"/>
              </a:gs>
              <a:gs pos="82000">
                <a:schemeClr val="accent1"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6" name="15"/>
          <p:cNvSpPr txBox="1"/>
          <p:nvPr/>
        </p:nvSpPr>
        <p:spPr>
          <a:xfrm>
            <a:off x="650676" y="5808349"/>
            <a:ext cx="122189" cy="176479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18" name="17"/>
          <p:cNvSpPr txBox="1"/>
          <p:nvPr/>
        </p:nvSpPr>
        <p:spPr>
          <a:xfrm>
            <a:off x="6732240" y="5877272"/>
            <a:ext cx="117047" cy="162280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/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2495550" y="4704999"/>
            <a:ext cx="1905000" cy="12700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3568" y="332656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3200" b="1" dirty="0"/>
          </a:p>
          <a:p>
            <a:endParaRPr lang="zh-CN" altLang="en-US" sz="3200" dirty="0"/>
          </a:p>
          <a:p>
            <a:r>
              <a:rPr lang="zh-CN" altLang="en-US" sz="3200" b="1" dirty="0"/>
              <a:t>男生体重集中区间</a:t>
            </a:r>
            <a:r>
              <a:rPr lang="zh-CN" altLang="en-US" sz="3200" dirty="0"/>
              <a:t>：</a:t>
            </a:r>
            <a:r>
              <a:rPr lang="en-US" altLang="zh-CN" sz="3200" dirty="0"/>
              <a:t>67–68 kg</a:t>
            </a:r>
            <a:r>
              <a:rPr lang="zh-CN" altLang="en-US" sz="3200" dirty="0"/>
              <a:t>（占</a:t>
            </a:r>
            <a:r>
              <a:rPr lang="en-US" altLang="zh-CN" sz="3200" dirty="0"/>
              <a:t>33%</a:t>
            </a:r>
            <a:r>
              <a:rPr lang="zh-CN" altLang="en-US" sz="3200" dirty="0"/>
              <a:t>）</a:t>
            </a:r>
          </a:p>
        </p:txBody>
      </p:sp>
      <p:graphicFrame>
        <p:nvGraphicFramePr>
          <p:cNvPr id="8" name="图表 7"/>
          <p:cNvGraphicFramePr/>
          <p:nvPr/>
        </p:nvGraphicFramePr>
        <p:xfrm>
          <a:off x="971600" y="2057400"/>
          <a:ext cx="6768752" cy="3603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</TotalTime>
  <Words>745</Words>
  <Application>Microsoft Office PowerPoint</Application>
  <PresentationFormat>全屏显示(4:3)</PresentationFormat>
  <Paragraphs>94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</cp:revision>
  <dcterms:created xsi:type="dcterms:W3CDTF">2026-03-16T13:38:37Z</dcterms:created>
  <dcterms:modified xsi:type="dcterms:W3CDTF">2026-03-16T14:37:00Z</dcterms:modified>
</cp:coreProperties>
</file>