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  <p:sldId id="272" r:id="rId18"/>
    <p:sldId id="273" r:id="rId19"/>
  </p:sldIdLst>
  <p:sldSz cx="12192000" cy="6858000"/>
  <p:notesSz cx="7772400" cy="100584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 hasCustomPrompt="1"/>
          </p:nvPr>
        </p:nvSpPr>
        <p:spPr>
          <a:xfrm>
            <a:off x="609480" y="1641600"/>
            <a:ext cx="10972080" cy="844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 panose="020B0604020202020204"/>
              </a:rPr>
              <a:t>Click to edit the title text format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 panose="020B0604020202020204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body" hasCustomPrompt="1"/>
          </p:nvPr>
        </p:nvSpPr>
        <p:spPr>
          <a:xfrm>
            <a:off x="609480" y="2623320"/>
            <a:ext cx="10972080" cy="2932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marL="431800" indent="-323850">
              <a:spcBef>
                <a:spcPts val="1415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 panose="020B0604020202020204"/>
              </a:rPr>
              <a:t>Click to edit the outline text format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 panose="020B0604020202020204"/>
            </a:endParaRPr>
          </a:p>
          <a:p>
            <a:pPr marL="864235" lvl="1" indent="-323850">
              <a:spcBef>
                <a:spcPts val="1135"/>
              </a:spcBef>
              <a:buClr>
                <a:srgbClr val="000000"/>
              </a:buClr>
              <a:buSzPct val="75000"/>
              <a:buFont typeface="Symbol" panose="05050102010706020507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 panose="020B0604020202020204"/>
              </a:rPr>
              <a:t>Second Outline Level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 panose="020B0604020202020204"/>
            </a:endParaRPr>
          </a:p>
          <a:p>
            <a:pPr marL="1296035" lvl="2" indent="-288290">
              <a:spcBef>
                <a:spcPts val="850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 panose="020B0604020202020204"/>
              </a:rPr>
              <a:t>Third Outline Level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 panose="020B0604020202020204"/>
            </a:endParaRPr>
          </a:p>
          <a:p>
            <a:pPr marL="1727835" lvl="3" indent="-215900">
              <a:spcBef>
                <a:spcPts val="565"/>
              </a:spcBef>
              <a:buClr>
                <a:srgbClr val="000000"/>
              </a:buClr>
              <a:buSzPct val="75000"/>
              <a:buFont typeface="Symbol" panose="05050102010706020507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 panose="020B0604020202020204"/>
              </a:rPr>
              <a:t>Fourth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 panose="020B0604020202020204"/>
            </a:endParaRPr>
          </a:p>
          <a:p>
            <a:pPr marL="2160270" lvl="4" indent="-215900">
              <a:spcBef>
                <a:spcPts val="285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 panose="020B0604020202020204"/>
              </a:rPr>
              <a:t>Fifth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 panose="020B0604020202020204"/>
            </a:endParaRPr>
          </a:p>
          <a:p>
            <a:pPr marL="2592070" lvl="5" indent="-215900">
              <a:spcBef>
                <a:spcPts val="285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 panose="020B0604020202020204"/>
              </a:rPr>
              <a:t>Sixth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 panose="020B0604020202020204"/>
            </a:endParaRPr>
          </a:p>
          <a:p>
            <a:pPr marL="3023870" lvl="6" indent="-215900">
              <a:spcBef>
                <a:spcPts val="285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 panose="020B0604020202020204"/>
              </a:rPr>
              <a:t>Seventh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master-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 hasCustomPrompt="1"/>
          </p:nvPr>
        </p:nvSpPr>
        <p:spPr>
          <a:xfrm>
            <a:off x="609480" y="1641600"/>
            <a:ext cx="10972080" cy="844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 panose="020B0604020202020204"/>
              </a:rPr>
              <a:t>Click to edit the title text format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 panose="020B0604020202020204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 hasCustomPrompt="1"/>
          </p:nvPr>
        </p:nvSpPr>
        <p:spPr>
          <a:xfrm>
            <a:off x="609480" y="2623320"/>
            <a:ext cx="10972080" cy="2932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marL="431800" indent="-323850">
              <a:spcBef>
                <a:spcPts val="1415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 panose="020B0604020202020204"/>
              </a:rPr>
              <a:t>Click to edit the outline text format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 panose="020B0604020202020204"/>
            </a:endParaRPr>
          </a:p>
          <a:p>
            <a:pPr marL="864235" lvl="1" indent="-323850">
              <a:spcBef>
                <a:spcPts val="1135"/>
              </a:spcBef>
              <a:buClr>
                <a:srgbClr val="000000"/>
              </a:buClr>
              <a:buSzPct val="75000"/>
              <a:buFont typeface="Symbol" panose="05050102010706020507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 panose="020B0604020202020204"/>
              </a:rPr>
              <a:t>Second Outline Level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 panose="020B0604020202020204"/>
            </a:endParaRPr>
          </a:p>
          <a:p>
            <a:pPr marL="1296035" lvl="2" indent="-288290">
              <a:spcBef>
                <a:spcPts val="850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 panose="020B0604020202020204"/>
              </a:rPr>
              <a:t>Third Outline Level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 panose="020B0604020202020204"/>
            </a:endParaRPr>
          </a:p>
          <a:p>
            <a:pPr marL="1727835" lvl="3" indent="-215900">
              <a:spcBef>
                <a:spcPts val="565"/>
              </a:spcBef>
              <a:buClr>
                <a:srgbClr val="000000"/>
              </a:buClr>
              <a:buSzPct val="75000"/>
              <a:buFont typeface="Symbol" panose="05050102010706020507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 panose="020B0604020202020204"/>
              </a:rPr>
              <a:t>Fourth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 panose="020B0604020202020204"/>
            </a:endParaRPr>
          </a:p>
          <a:p>
            <a:pPr marL="2160270" lvl="4" indent="-215900">
              <a:spcBef>
                <a:spcPts val="285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 panose="020B0604020202020204"/>
              </a:rPr>
              <a:t>Fifth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 panose="020B0604020202020204"/>
            </a:endParaRPr>
          </a:p>
          <a:p>
            <a:pPr marL="2592070" lvl="5" indent="-215900">
              <a:spcBef>
                <a:spcPts val="285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 panose="020B0604020202020204"/>
              </a:rPr>
              <a:t>Sixth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 panose="020B0604020202020204"/>
            </a:endParaRPr>
          </a:p>
          <a:p>
            <a:pPr marL="3023870" lvl="6" indent="-215900">
              <a:spcBef>
                <a:spcPts val="285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 panose="020B0604020202020204"/>
              </a:rPr>
              <a:t>Seventh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 hasCustomPrompt="1"/>
          </p:nvPr>
        </p:nvSpPr>
        <p:spPr>
          <a:xfrm>
            <a:off x="609480" y="1641600"/>
            <a:ext cx="10972080" cy="844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 panose="020B0604020202020204"/>
              </a:rPr>
              <a:t>Click to edit the title text format</a:t>
            </a: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 panose="020B0604020202020204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 hasCustomPrompt="1"/>
          </p:nvPr>
        </p:nvSpPr>
        <p:spPr>
          <a:xfrm>
            <a:off x="609480" y="2623320"/>
            <a:ext cx="10972080" cy="2932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marL="431800" indent="-323850">
              <a:spcBef>
                <a:spcPts val="1415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 panose="020B0604020202020204"/>
              </a:rPr>
              <a:t>Click to edit the outline text format</a:t>
            </a: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 panose="020B0604020202020204"/>
            </a:endParaRPr>
          </a:p>
          <a:p>
            <a:pPr marL="864235" lvl="1" indent="-323850">
              <a:spcBef>
                <a:spcPts val="1135"/>
              </a:spcBef>
              <a:buClr>
                <a:srgbClr val="000000"/>
              </a:buClr>
              <a:buSzPct val="75000"/>
              <a:buFont typeface="Symbol" panose="05050102010706020507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 panose="020B0604020202020204"/>
              </a:rPr>
              <a:t>Second Outline Level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 panose="020B0604020202020204"/>
            </a:endParaRPr>
          </a:p>
          <a:p>
            <a:pPr marL="1296035" lvl="2" indent="-288290">
              <a:spcBef>
                <a:spcPts val="850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 panose="020B0604020202020204"/>
              </a:rPr>
              <a:t>Third Outline Level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 panose="020B0604020202020204"/>
            </a:endParaRPr>
          </a:p>
          <a:p>
            <a:pPr marL="1727835" lvl="3" indent="-215900">
              <a:spcBef>
                <a:spcPts val="565"/>
              </a:spcBef>
              <a:buClr>
                <a:srgbClr val="000000"/>
              </a:buClr>
              <a:buSzPct val="75000"/>
              <a:buFont typeface="Symbol" panose="05050102010706020507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 panose="020B0604020202020204"/>
              </a:rPr>
              <a:t>Fourth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 panose="020B0604020202020204"/>
            </a:endParaRPr>
          </a:p>
          <a:p>
            <a:pPr marL="2160270" lvl="4" indent="-215900">
              <a:spcBef>
                <a:spcPts val="285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 panose="020B0604020202020204"/>
              </a:rPr>
              <a:t>Fifth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 panose="020B0604020202020204"/>
            </a:endParaRPr>
          </a:p>
          <a:p>
            <a:pPr marL="2592070" lvl="5" indent="-215900">
              <a:spcBef>
                <a:spcPts val="285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 panose="020B0604020202020204"/>
              </a:rPr>
              <a:t>Sixth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 panose="020B0604020202020204"/>
            </a:endParaRPr>
          </a:p>
          <a:p>
            <a:pPr marL="3023870" lvl="6" indent="-215900">
              <a:spcBef>
                <a:spcPts val="285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 panose="020B0604020202020204"/>
              </a:rPr>
              <a:t>Seventh Outline Level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10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760" cy="6857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1143000" y="2498760"/>
            <a:ext cx="7430400" cy="754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4500" b="0" u="none" strike="noStrike">
                <a:solidFill>
                  <a:srgbClr val="000000"/>
                </a:solidFill>
                <a:effectLst/>
                <a:uFillTx/>
                <a:latin typeface="WenQuanYiZenHei"/>
                <a:ea typeface="WenQuanYiZenHei"/>
              </a:rPr>
              <a:t>徐州汉文化研究过程深度解析</a:t>
            </a:r>
            <a:endParaRPr lang="en-US" sz="45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43000" y="3361320"/>
            <a:ext cx="6477840" cy="5032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3000" b="0" u="none" strike="noStrike">
                <a:solidFill>
                  <a:srgbClr val="000000"/>
                </a:solidFill>
                <a:effectLst/>
                <a:uFillTx/>
                <a:latin typeface="WenQuanYiZenHei"/>
                <a:ea typeface="WenQuanYiZenHei"/>
              </a:rPr>
              <a:t>从实地考察到文化发现的完整研究历程</a:t>
            </a:r>
            <a:endParaRPr lang="en-US" sz="30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265920" y="6400800"/>
            <a:ext cx="27432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600">
                <a:solidFill>
                  <a:srgbClr val="808080"/>
                </a:solidFill>
                <a:latin typeface="微软雅黑" panose="020B0503020204020204" charset="-122"/>
              </a:rPr>
              <a:t>内容由AI生成</a:t>
            </a:r>
            <a:endParaRPr sz="1600">
              <a:solidFill>
                <a:srgbClr val="808080"/>
              </a:solidFill>
              <a:latin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50390" y="4702810"/>
            <a:ext cx="611822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学</a:t>
            </a:r>
            <a:r>
              <a:rPr lang="zh-CN" altLang="en-US" b="1"/>
              <a:t>校：中国矿业大学附属中学</a:t>
            </a:r>
            <a:endParaRPr lang="zh-CN" altLang="en-US" b="1"/>
          </a:p>
          <a:p>
            <a:r>
              <a:rPr lang="zh-CN" altLang="en-US" b="1"/>
              <a:t>班级：初二（</a:t>
            </a:r>
            <a:r>
              <a:rPr lang="en-US" altLang="zh-CN" b="1"/>
              <a:t>3</a:t>
            </a:r>
            <a:r>
              <a:rPr lang="zh-CN" altLang="en-US" b="1"/>
              <a:t>）班</a:t>
            </a:r>
            <a:endParaRPr lang="zh-CN" altLang="en-US" b="1"/>
          </a:p>
          <a:p>
            <a:r>
              <a:rPr lang="zh-CN" altLang="en-US" b="1"/>
              <a:t>课题成员：曹朗旗</a:t>
            </a:r>
            <a:endParaRPr lang="zh-CN" altLang="en-US" b="1"/>
          </a:p>
          <a:p>
            <a:r>
              <a:rPr lang="zh-CN" altLang="en-US" b="1"/>
              <a:t>指导教师：韩书文</a:t>
            </a:r>
            <a:endParaRPr lang="zh-CN" altLang="en-US" b="1"/>
          </a:p>
          <a:p>
            <a:r>
              <a:rPr lang="zh-CN" altLang="en-US" b="1"/>
              <a:t>研究时间</a:t>
            </a:r>
            <a:r>
              <a:rPr lang="en-US" altLang="zh-CN" b="1"/>
              <a:t> 2026</a:t>
            </a:r>
            <a:r>
              <a:rPr lang="zh-CN" altLang="en-US" b="1"/>
              <a:t>年</a:t>
            </a:r>
            <a:r>
              <a:rPr lang="en-US" altLang="zh-CN" b="1"/>
              <a:t>2</a:t>
            </a:r>
            <a:r>
              <a:rPr lang="zh-CN" altLang="en-US" b="1"/>
              <a:t>月</a:t>
            </a:r>
            <a:r>
              <a:rPr lang="en-US" altLang="zh-CN" b="1"/>
              <a:t>28</a:t>
            </a:r>
            <a:r>
              <a:rPr lang="zh-CN" altLang="en-US" b="1"/>
              <a:t>日星期一</a:t>
            </a:r>
            <a:endParaRPr lang="zh-CN" altLang="en-US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/>
          <p:nvPr/>
        </p:nvSpPr>
        <p:spPr>
          <a:xfrm>
            <a:off x="28440" y="28440"/>
            <a:ext cx="12163680" cy="6829920"/>
          </a:xfrm>
          <a:custGeom>
            <a:avLst/>
            <a:gdLst/>
            <a:ahLst/>
            <a:cxnLst/>
            <a:rect l="0" t="0" r="r" b="b"/>
            <a:pathLst>
              <a:path w="33788" h="18972">
                <a:moveTo>
                  <a:pt x="0" y="0"/>
                </a:moveTo>
                <a:lnTo>
                  <a:pt x="33788" y="0"/>
                </a:lnTo>
                <a:lnTo>
                  <a:pt x="33788" y="18972"/>
                </a:lnTo>
                <a:lnTo>
                  <a:pt x="0" y="18972"/>
                </a:lnTo>
                <a:lnTo>
                  <a:pt x="0" y="0"/>
                </a:lnTo>
                <a:close/>
              </a:path>
            </a:pathLst>
          </a:custGeom>
          <a:solidFill>
            <a:srgbClr val="FAF9F5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80" name="直接连接符 179"/>
          <p:cNvSpPr/>
          <p:nvPr/>
        </p:nvSpPr>
        <p:spPr>
          <a:xfrm>
            <a:off x="0" y="761760"/>
            <a:ext cx="12191760" cy="0"/>
          </a:xfrm>
          <a:prstGeom prst="line">
            <a:avLst/>
          </a:prstGeom>
          <a:ln w="9360">
            <a:solidFill>
              <a:srgbClr val="000000">
                <a:alpha val="5000"/>
              </a:srgbClr>
            </a:solidFill>
            <a:miter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4680" tIns="-4680" rIns="4680" bIns="-468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81" name="任意多边形 180"/>
          <p:cNvSpPr/>
          <p:nvPr/>
        </p:nvSpPr>
        <p:spPr>
          <a:xfrm>
            <a:off x="380880" y="137880"/>
            <a:ext cx="57600" cy="476640"/>
          </a:xfrm>
          <a:custGeom>
            <a:avLst/>
            <a:gdLst/>
            <a:ahLst/>
            <a:cxnLst/>
            <a:rect l="0" t="0" r="r" b="b"/>
            <a:pathLst>
              <a:path w="160" h="1324">
                <a:moveTo>
                  <a:pt x="53" y="0"/>
                </a:moveTo>
                <a:lnTo>
                  <a:pt x="106" y="0"/>
                </a:lnTo>
                <a:cubicBezTo>
                  <a:pt x="136" y="0"/>
                  <a:pt x="160" y="29"/>
                  <a:pt x="160" y="53"/>
                </a:cubicBezTo>
                <a:lnTo>
                  <a:pt x="160" y="1271"/>
                </a:lnTo>
                <a:cubicBezTo>
                  <a:pt x="160" y="1300"/>
                  <a:pt x="136" y="1324"/>
                  <a:pt x="106" y="1324"/>
                </a:cubicBezTo>
                <a:lnTo>
                  <a:pt x="53" y="1324"/>
                </a:lnTo>
                <a:cubicBezTo>
                  <a:pt x="24" y="1324"/>
                  <a:pt x="0" y="1295"/>
                  <a:pt x="0" y="1271"/>
                </a:cubicBezTo>
                <a:lnTo>
                  <a:pt x="0" y="53"/>
                </a:lnTo>
                <a:cubicBezTo>
                  <a:pt x="0" y="24"/>
                  <a:pt x="24" y="0"/>
                  <a:pt x="53" y="0"/>
                </a:cubicBezTo>
                <a:close/>
              </a:path>
            </a:pathLst>
          </a:custGeom>
          <a:solidFill>
            <a:srgbClr val="1A1A2E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82" name="任意多边形 181"/>
          <p:cNvSpPr/>
          <p:nvPr/>
        </p:nvSpPr>
        <p:spPr>
          <a:xfrm>
            <a:off x="457200" y="990360"/>
            <a:ext cx="11278080" cy="583920"/>
          </a:xfrm>
          <a:custGeom>
            <a:avLst/>
            <a:gdLst/>
            <a:ahLst/>
            <a:cxnLst/>
            <a:rect l="0" t="0" r="r" b="b"/>
            <a:pathLst>
              <a:path w="31328" h="1622">
                <a:moveTo>
                  <a:pt x="212" y="0"/>
                </a:moveTo>
                <a:lnTo>
                  <a:pt x="31116" y="0"/>
                </a:lnTo>
                <a:cubicBezTo>
                  <a:pt x="31233" y="0"/>
                  <a:pt x="31328" y="117"/>
                  <a:pt x="31328" y="212"/>
                </a:cubicBezTo>
                <a:lnTo>
                  <a:pt x="31328" y="1410"/>
                </a:lnTo>
                <a:cubicBezTo>
                  <a:pt x="31328" y="1527"/>
                  <a:pt x="31233" y="1622"/>
                  <a:pt x="31116" y="1622"/>
                </a:cubicBezTo>
                <a:lnTo>
                  <a:pt x="212" y="1622"/>
                </a:lnTo>
                <a:cubicBezTo>
                  <a:pt x="95" y="1622"/>
                  <a:pt x="0" y="1505"/>
                  <a:pt x="0" y="1410"/>
                </a:cubicBezTo>
                <a:lnTo>
                  <a:pt x="0" y="212"/>
                </a:lnTo>
                <a:cubicBezTo>
                  <a:pt x="0" y="95"/>
                  <a:pt x="95" y="0"/>
                  <a:pt x="212" y="0"/>
                </a:cubicBezTo>
                <a:close/>
              </a:path>
            </a:pathLst>
          </a:custGeom>
          <a:solidFill>
            <a:srgbClr val="FAF9F5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628560" y="175680"/>
            <a:ext cx="2439000" cy="40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2400" b="1" u="none" strike="noStrike">
                <a:solidFill>
                  <a:srgbClr val="1A1A2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龟山汉墓实地考察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84" name="任意多边形 183"/>
          <p:cNvSpPr/>
          <p:nvPr/>
        </p:nvSpPr>
        <p:spPr>
          <a:xfrm>
            <a:off x="485640" y="1792800"/>
            <a:ext cx="3606840" cy="1842480"/>
          </a:xfrm>
          <a:custGeom>
            <a:avLst/>
            <a:gdLst/>
            <a:ahLst/>
            <a:cxnLst/>
            <a:rect l="0" t="0" r="r" b="b"/>
            <a:pathLst>
              <a:path w="10019" h="5118">
                <a:moveTo>
                  <a:pt x="212" y="0"/>
                </a:moveTo>
                <a:lnTo>
                  <a:pt x="9808" y="0"/>
                </a:lnTo>
                <a:cubicBezTo>
                  <a:pt x="9925" y="0"/>
                  <a:pt x="10019" y="117"/>
                  <a:pt x="10019" y="212"/>
                </a:cubicBezTo>
                <a:lnTo>
                  <a:pt x="10019" y="4906"/>
                </a:lnTo>
                <a:cubicBezTo>
                  <a:pt x="10019" y="5023"/>
                  <a:pt x="9925" y="5118"/>
                  <a:pt x="9808" y="5118"/>
                </a:cubicBezTo>
                <a:lnTo>
                  <a:pt x="212" y="5118"/>
                </a:lnTo>
                <a:cubicBezTo>
                  <a:pt x="95" y="5118"/>
                  <a:pt x="0" y="5001"/>
                  <a:pt x="0" y="4906"/>
                </a:cubicBezTo>
                <a:lnTo>
                  <a:pt x="0" y="212"/>
                </a:lnTo>
                <a:cubicBezTo>
                  <a:pt x="0" y="95"/>
                  <a:pt x="95" y="0"/>
                  <a:pt x="212" y="0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pic>
        <p:nvPicPr>
          <p:cNvPr id="185" name="图片 184"/>
          <p:cNvPicPr/>
          <p:nvPr/>
        </p:nvPicPr>
        <p:blipFill>
          <a:blip r:embed="rId1"/>
          <a:stretch>
            <a:fillRect/>
          </a:stretch>
        </p:blipFill>
        <p:spPr>
          <a:xfrm>
            <a:off x="652680" y="2012040"/>
            <a:ext cx="180000" cy="171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6" name="文本框 185"/>
          <p:cNvSpPr txBox="1"/>
          <p:nvPr/>
        </p:nvSpPr>
        <p:spPr>
          <a:xfrm>
            <a:off x="609480" y="1132920"/>
            <a:ext cx="4932680" cy="200025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en-US" sz="13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2026</a:t>
            </a:r>
            <a:r>
              <a:rPr lang="zh-CN" sz="13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13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sz="13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月</a:t>
            </a:r>
            <a:r>
              <a:rPr lang="en-US" sz="13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28</a:t>
            </a:r>
            <a:r>
              <a:rPr lang="zh-CN" sz="13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日下午考察龟山汉墓，体验汉代工匠的地下建筑奇迹。</a:t>
            </a:r>
            <a:endParaRPr lang="en-US" sz="135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87" name="文本框 186"/>
          <p:cNvSpPr txBox="1"/>
          <p:nvPr/>
        </p:nvSpPr>
        <p:spPr>
          <a:xfrm>
            <a:off x="933480" y="1944000"/>
            <a:ext cx="762840" cy="2520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500" b="1" u="none" strike="noStrike">
                <a:solidFill>
                  <a:srgbClr val="1A1A2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墓道甬道</a:t>
            </a:r>
            <a:endParaRPr lang="en-US" sz="15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88" name="文本框 187"/>
          <p:cNvSpPr txBox="1"/>
          <p:nvPr/>
        </p:nvSpPr>
        <p:spPr>
          <a:xfrm>
            <a:off x="647640" y="2346120"/>
            <a:ext cx="320112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阴凉气息扑面，两条甬道平行度误差仅</a:t>
            </a:r>
            <a:r>
              <a:rPr lang="zh-CN" sz="1200" b="1" u="none" strike="noStrike">
                <a:solidFill>
                  <a:srgbClr val="8C2829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几毫米</a:t>
            </a:r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，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89" name="任意多边形 188"/>
          <p:cNvSpPr/>
          <p:nvPr/>
        </p:nvSpPr>
        <p:spPr>
          <a:xfrm>
            <a:off x="4320720" y="1792800"/>
            <a:ext cx="3607560" cy="1842480"/>
          </a:xfrm>
          <a:custGeom>
            <a:avLst/>
            <a:gdLst/>
            <a:ahLst/>
            <a:cxnLst/>
            <a:rect l="0" t="0" r="r" b="b"/>
            <a:pathLst>
              <a:path w="10021" h="5118">
                <a:moveTo>
                  <a:pt x="212" y="0"/>
                </a:moveTo>
                <a:lnTo>
                  <a:pt x="9809" y="0"/>
                </a:lnTo>
                <a:cubicBezTo>
                  <a:pt x="9926" y="0"/>
                  <a:pt x="10021" y="117"/>
                  <a:pt x="10021" y="212"/>
                </a:cubicBezTo>
                <a:lnTo>
                  <a:pt x="10021" y="4906"/>
                </a:lnTo>
                <a:cubicBezTo>
                  <a:pt x="10021" y="5023"/>
                  <a:pt x="9926" y="5118"/>
                  <a:pt x="9809" y="5118"/>
                </a:cubicBezTo>
                <a:lnTo>
                  <a:pt x="212" y="5118"/>
                </a:lnTo>
                <a:cubicBezTo>
                  <a:pt x="95" y="5118"/>
                  <a:pt x="0" y="5001"/>
                  <a:pt x="0" y="4906"/>
                </a:cubicBezTo>
                <a:lnTo>
                  <a:pt x="0" y="212"/>
                </a:lnTo>
                <a:cubicBezTo>
                  <a:pt x="0" y="95"/>
                  <a:pt x="95" y="0"/>
                  <a:pt x="212" y="0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pic>
        <p:nvPicPr>
          <p:cNvPr id="190" name="图片 189"/>
          <p:cNvPicPr/>
          <p:nvPr/>
        </p:nvPicPr>
        <p:blipFill>
          <a:blip r:embed="rId2"/>
          <a:stretch>
            <a:fillRect/>
          </a:stretch>
        </p:blipFill>
        <p:spPr>
          <a:xfrm>
            <a:off x="4483440" y="2012040"/>
            <a:ext cx="189000" cy="171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1" name="文本框 190"/>
          <p:cNvSpPr txBox="1"/>
          <p:nvPr/>
        </p:nvSpPr>
        <p:spPr>
          <a:xfrm>
            <a:off x="647640" y="2549520"/>
            <a:ext cx="167724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展现汉代精密测量技术。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92" name="文本框 191"/>
          <p:cNvSpPr txBox="1"/>
          <p:nvPr/>
        </p:nvSpPr>
        <p:spPr>
          <a:xfrm>
            <a:off x="4768920" y="1944000"/>
            <a:ext cx="762840" cy="2520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500" b="1" u="none" strike="noStrike">
                <a:solidFill>
                  <a:srgbClr val="1A1A2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墓室分区</a:t>
            </a:r>
            <a:endParaRPr lang="en-US" sz="15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93" name="文本框 192"/>
          <p:cNvSpPr txBox="1"/>
          <p:nvPr/>
        </p:nvSpPr>
        <p:spPr>
          <a:xfrm>
            <a:off x="4483080" y="2346120"/>
            <a:ext cx="274392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南北两部分属第六代楚王刘注夫妇，通过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94" name="任意多边形 193"/>
          <p:cNvSpPr/>
          <p:nvPr/>
        </p:nvSpPr>
        <p:spPr>
          <a:xfrm>
            <a:off x="8156520" y="1792800"/>
            <a:ext cx="3606840" cy="1842480"/>
          </a:xfrm>
          <a:custGeom>
            <a:avLst/>
            <a:gdLst/>
            <a:ahLst/>
            <a:cxnLst/>
            <a:rect l="0" t="0" r="r" b="b"/>
            <a:pathLst>
              <a:path w="10019" h="5118">
                <a:moveTo>
                  <a:pt x="211" y="0"/>
                </a:moveTo>
                <a:lnTo>
                  <a:pt x="9807" y="0"/>
                </a:lnTo>
                <a:cubicBezTo>
                  <a:pt x="9924" y="0"/>
                  <a:pt x="10019" y="117"/>
                  <a:pt x="10019" y="212"/>
                </a:cubicBezTo>
                <a:lnTo>
                  <a:pt x="10019" y="4906"/>
                </a:lnTo>
                <a:cubicBezTo>
                  <a:pt x="10019" y="5023"/>
                  <a:pt x="9924" y="5118"/>
                  <a:pt x="9807" y="5118"/>
                </a:cubicBezTo>
                <a:lnTo>
                  <a:pt x="211" y="5118"/>
                </a:lnTo>
                <a:cubicBezTo>
                  <a:pt x="94" y="5118"/>
                  <a:pt x="0" y="5001"/>
                  <a:pt x="0" y="4906"/>
                </a:cubicBezTo>
                <a:lnTo>
                  <a:pt x="0" y="212"/>
                </a:lnTo>
                <a:cubicBezTo>
                  <a:pt x="0" y="95"/>
                  <a:pt x="94" y="0"/>
                  <a:pt x="211" y="0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pic>
        <p:nvPicPr>
          <p:cNvPr id="195" name="图片 194"/>
          <p:cNvPicPr/>
          <p:nvPr/>
        </p:nvPicPr>
        <p:blipFill>
          <a:blip r:embed="rId3"/>
          <a:stretch>
            <a:fillRect/>
          </a:stretch>
        </p:blipFill>
        <p:spPr>
          <a:xfrm>
            <a:off x="8318880" y="2012040"/>
            <a:ext cx="189000" cy="171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6" name="文本框 195"/>
          <p:cNvSpPr txBox="1"/>
          <p:nvPr/>
        </p:nvSpPr>
        <p:spPr>
          <a:xfrm>
            <a:off x="4483080" y="2549520"/>
            <a:ext cx="241344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en-US" sz="1200" b="1" u="none" strike="noStrike">
                <a:solidFill>
                  <a:srgbClr val="8C2829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"</a:t>
            </a:r>
            <a:r>
              <a:rPr lang="zh-CN" sz="1200" b="1" u="none" strike="noStrike">
                <a:solidFill>
                  <a:srgbClr val="8C2829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壶门</a:t>
            </a:r>
            <a:r>
              <a:rPr lang="en-US" sz="1200" b="1" u="none" strike="noStrike">
                <a:solidFill>
                  <a:srgbClr val="8C2829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"</a:t>
            </a:r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相通，体现汉代墓葬礼制。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8604360" y="1944000"/>
            <a:ext cx="762840" cy="2520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500" b="1" u="none" strike="noStrike">
                <a:solidFill>
                  <a:srgbClr val="1A1A2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功能齐全</a:t>
            </a:r>
            <a:endParaRPr lang="en-US" sz="15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8318520" y="2346120"/>
            <a:ext cx="243900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客厅、厨房、厕所等设施完备，体现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99" name="任意多边形 198"/>
          <p:cNvSpPr/>
          <p:nvPr/>
        </p:nvSpPr>
        <p:spPr>
          <a:xfrm>
            <a:off x="485640" y="3863520"/>
            <a:ext cx="3606840" cy="1842120"/>
          </a:xfrm>
          <a:custGeom>
            <a:avLst/>
            <a:gdLst/>
            <a:ahLst/>
            <a:cxnLst/>
            <a:rect l="0" t="0" r="r" b="b"/>
            <a:pathLst>
              <a:path w="10019" h="5117">
                <a:moveTo>
                  <a:pt x="212" y="0"/>
                </a:moveTo>
                <a:lnTo>
                  <a:pt x="9808" y="0"/>
                </a:lnTo>
                <a:cubicBezTo>
                  <a:pt x="9925" y="0"/>
                  <a:pt x="10019" y="117"/>
                  <a:pt x="10019" y="211"/>
                </a:cubicBezTo>
                <a:lnTo>
                  <a:pt x="10019" y="4905"/>
                </a:lnTo>
                <a:cubicBezTo>
                  <a:pt x="10019" y="5022"/>
                  <a:pt x="9925" y="5117"/>
                  <a:pt x="9808" y="5117"/>
                </a:cubicBezTo>
                <a:lnTo>
                  <a:pt x="212" y="5117"/>
                </a:lnTo>
                <a:cubicBezTo>
                  <a:pt x="95" y="5117"/>
                  <a:pt x="0" y="5000"/>
                  <a:pt x="0" y="4905"/>
                </a:cubicBezTo>
                <a:lnTo>
                  <a:pt x="0" y="211"/>
                </a:lnTo>
                <a:cubicBezTo>
                  <a:pt x="0" y="94"/>
                  <a:pt x="95" y="0"/>
                  <a:pt x="212" y="0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pic>
        <p:nvPicPr>
          <p:cNvPr id="200" name="图片 199"/>
          <p:cNvPicPr/>
          <p:nvPr/>
        </p:nvPicPr>
        <p:blipFill>
          <a:blip r:embed="rId4"/>
          <a:stretch>
            <a:fillRect/>
          </a:stretch>
        </p:blipFill>
        <p:spPr>
          <a:xfrm>
            <a:off x="652320" y="4082760"/>
            <a:ext cx="162000" cy="171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1" name="文本框 200"/>
          <p:cNvSpPr txBox="1"/>
          <p:nvPr/>
        </p:nvSpPr>
        <p:spPr>
          <a:xfrm>
            <a:off x="8318520" y="2549520"/>
            <a:ext cx="226116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en-US" sz="1200" b="1" u="none" strike="noStrike">
                <a:solidFill>
                  <a:srgbClr val="8C2829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"</a:t>
            </a:r>
            <a:r>
              <a:rPr lang="zh-CN" sz="1200" b="1" u="none" strike="noStrike">
                <a:solidFill>
                  <a:srgbClr val="8C2829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事死如事生</a:t>
            </a:r>
            <a:r>
              <a:rPr lang="en-US" sz="1200" b="1" u="none" strike="noStrike">
                <a:solidFill>
                  <a:srgbClr val="8C2829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"</a:t>
            </a:r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的汉代丧葬观念。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02" name="文本框 201"/>
          <p:cNvSpPr txBox="1"/>
          <p:nvPr/>
        </p:nvSpPr>
        <p:spPr>
          <a:xfrm>
            <a:off x="914400" y="4014360"/>
            <a:ext cx="762840" cy="2520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500" b="1" u="none" strike="noStrike">
                <a:solidFill>
                  <a:srgbClr val="1A1A2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塞石封堵</a:t>
            </a:r>
            <a:endParaRPr lang="en-US" sz="15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03" name="文本框 202"/>
          <p:cNvSpPr txBox="1"/>
          <p:nvPr/>
        </p:nvSpPr>
        <p:spPr>
          <a:xfrm>
            <a:off x="647640" y="4416840"/>
            <a:ext cx="320112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巨大塞石刻有文字，记录来源和工匠名字，是研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04" name="任意多边形 203"/>
          <p:cNvSpPr/>
          <p:nvPr/>
        </p:nvSpPr>
        <p:spPr>
          <a:xfrm>
            <a:off x="4320720" y="3863520"/>
            <a:ext cx="3607560" cy="1842120"/>
          </a:xfrm>
          <a:custGeom>
            <a:avLst/>
            <a:gdLst/>
            <a:ahLst/>
            <a:cxnLst/>
            <a:rect l="0" t="0" r="r" b="b"/>
            <a:pathLst>
              <a:path w="10021" h="5117">
                <a:moveTo>
                  <a:pt x="212" y="0"/>
                </a:moveTo>
                <a:lnTo>
                  <a:pt x="9809" y="0"/>
                </a:lnTo>
                <a:cubicBezTo>
                  <a:pt x="9926" y="0"/>
                  <a:pt x="10021" y="117"/>
                  <a:pt x="10021" y="211"/>
                </a:cubicBezTo>
                <a:lnTo>
                  <a:pt x="10021" y="4905"/>
                </a:lnTo>
                <a:cubicBezTo>
                  <a:pt x="10021" y="5022"/>
                  <a:pt x="9926" y="5117"/>
                  <a:pt x="9809" y="5117"/>
                </a:cubicBezTo>
                <a:lnTo>
                  <a:pt x="212" y="5117"/>
                </a:lnTo>
                <a:cubicBezTo>
                  <a:pt x="95" y="5117"/>
                  <a:pt x="0" y="5000"/>
                  <a:pt x="0" y="4905"/>
                </a:cubicBezTo>
                <a:lnTo>
                  <a:pt x="0" y="211"/>
                </a:lnTo>
                <a:cubicBezTo>
                  <a:pt x="0" y="94"/>
                  <a:pt x="95" y="0"/>
                  <a:pt x="212" y="0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pic>
        <p:nvPicPr>
          <p:cNvPr id="205" name="图片 204"/>
          <p:cNvPicPr/>
          <p:nvPr/>
        </p:nvPicPr>
        <p:blipFill>
          <a:blip r:embed="rId5"/>
          <a:stretch>
            <a:fillRect/>
          </a:stretch>
        </p:blipFill>
        <p:spPr>
          <a:xfrm>
            <a:off x="4483080" y="4083840"/>
            <a:ext cx="132840" cy="168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6" name="文本框 205"/>
          <p:cNvSpPr txBox="1"/>
          <p:nvPr/>
        </p:nvSpPr>
        <p:spPr>
          <a:xfrm>
            <a:off x="647640" y="4619880"/>
            <a:ext cx="198180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究汉代</a:t>
            </a:r>
            <a:r>
              <a:rPr lang="zh-CN" sz="1200" b="1" u="none" strike="noStrike">
                <a:solidFill>
                  <a:srgbClr val="8C2829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工匠制度</a:t>
            </a:r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的珍贵资料。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07" name="文本框 206"/>
          <p:cNvSpPr txBox="1"/>
          <p:nvPr/>
        </p:nvSpPr>
        <p:spPr>
          <a:xfrm>
            <a:off x="4711680" y="4014360"/>
            <a:ext cx="762840" cy="2520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500" b="1" u="none" strike="noStrike">
                <a:solidFill>
                  <a:srgbClr val="1A1A2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排水系统</a:t>
            </a:r>
            <a:endParaRPr lang="en-US" sz="15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08" name="文本框 207"/>
          <p:cNvSpPr txBox="1"/>
          <p:nvPr/>
        </p:nvSpPr>
        <p:spPr>
          <a:xfrm>
            <a:off x="4483080" y="4416840"/>
            <a:ext cx="243900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设计先进的地下排水系统，展现汉代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09" name="任意多边形 208"/>
          <p:cNvSpPr/>
          <p:nvPr/>
        </p:nvSpPr>
        <p:spPr>
          <a:xfrm>
            <a:off x="8156520" y="3863520"/>
            <a:ext cx="3606840" cy="1842120"/>
          </a:xfrm>
          <a:custGeom>
            <a:avLst/>
            <a:gdLst/>
            <a:ahLst/>
            <a:cxnLst/>
            <a:rect l="0" t="0" r="r" b="b"/>
            <a:pathLst>
              <a:path w="10019" h="5117">
                <a:moveTo>
                  <a:pt x="211" y="0"/>
                </a:moveTo>
                <a:lnTo>
                  <a:pt x="9807" y="0"/>
                </a:lnTo>
                <a:cubicBezTo>
                  <a:pt x="9924" y="0"/>
                  <a:pt x="10019" y="117"/>
                  <a:pt x="10019" y="211"/>
                </a:cubicBezTo>
                <a:lnTo>
                  <a:pt x="10019" y="4905"/>
                </a:lnTo>
                <a:cubicBezTo>
                  <a:pt x="10019" y="5022"/>
                  <a:pt x="9924" y="5117"/>
                  <a:pt x="9807" y="5117"/>
                </a:cubicBezTo>
                <a:lnTo>
                  <a:pt x="211" y="5117"/>
                </a:lnTo>
                <a:cubicBezTo>
                  <a:pt x="94" y="5117"/>
                  <a:pt x="0" y="5000"/>
                  <a:pt x="0" y="4905"/>
                </a:cubicBezTo>
                <a:lnTo>
                  <a:pt x="0" y="211"/>
                </a:lnTo>
                <a:cubicBezTo>
                  <a:pt x="0" y="94"/>
                  <a:pt x="94" y="0"/>
                  <a:pt x="211" y="0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pic>
        <p:nvPicPr>
          <p:cNvPr id="210" name="图片 209"/>
          <p:cNvPicPr/>
          <p:nvPr/>
        </p:nvPicPr>
        <p:blipFill>
          <a:blip r:embed="rId6"/>
          <a:stretch>
            <a:fillRect/>
          </a:stretch>
        </p:blipFill>
        <p:spPr>
          <a:xfrm>
            <a:off x="8319600" y="4082760"/>
            <a:ext cx="216360" cy="171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11" name="文本框 210"/>
          <p:cNvSpPr txBox="1"/>
          <p:nvPr/>
        </p:nvSpPr>
        <p:spPr>
          <a:xfrm>
            <a:off x="4483080" y="4619880"/>
            <a:ext cx="182952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1" u="none" strike="noStrike">
                <a:solidFill>
                  <a:srgbClr val="8C2829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工程技术水平</a:t>
            </a:r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和防灾意识。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8632800" y="4014360"/>
            <a:ext cx="762840" cy="2520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500" b="1" u="none" strike="noStrike">
                <a:solidFill>
                  <a:srgbClr val="1A1A2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激光表演</a:t>
            </a:r>
            <a:endParaRPr lang="en-US" sz="15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8318520" y="4416840"/>
            <a:ext cx="332748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en-US" sz="1200" b="1" u="none" strike="noStrike">
                <a:solidFill>
                  <a:srgbClr val="8C2829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"</a:t>
            </a:r>
            <a:r>
              <a:rPr lang="zh-CN" sz="1200" b="1" u="none" strike="noStrike">
                <a:solidFill>
                  <a:srgbClr val="8C2829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楚王迎宾</a:t>
            </a:r>
            <a:r>
              <a:rPr lang="en-US" sz="1200" b="1" u="none" strike="noStrike">
                <a:solidFill>
                  <a:srgbClr val="8C2829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"</a:t>
            </a:r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光影打在真实墓壁上，增强历史沉浸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14" name="任意多边形 213"/>
          <p:cNvSpPr/>
          <p:nvPr/>
        </p:nvSpPr>
        <p:spPr>
          <a:xfrm>
            <a:off x="457200" y="5867280"/>
            <a:ext cx="11278080" cy="762480"/>
          </a:xfrm>
          <a:custGeom>
            <a:avLst/>
            <a:gdLst/>
            <a:ahLst/>
            <a:cxnLst/>
            <a:rect l="0" t="0" r="r" b="b"/>
            <a:pathLst>
              <a:path w="31328" h="2118">
                <a:moveTo>
                  <a:pt x="212" y="0"/>
                </a:moveTo>
                <a:lnTo>
                  <a:pt x="31116" y="0"/>
                </a:lnTo>
                <a:cubicBezTo>
                  <a:pt x="31233" y="0"/>
                  <a:pt x="31328" y="117"/>
                  <a:pt x="31328" y="212"/>
                </a:cubicBezTo>
                <a:lnTo>
                  <a:pt x="31328" y="1906"/>
                </a:lnTo>
                <a:cubicBezTo>
                  <a:pt x="31328" y="2023"/>
                  <a:pt x="31233" y="2118"/>
                  <a:pt x="31116" y="2118"/>
                </a:cubicBezTo>
                <a:lnTo>
                  <a:pt x="212" y="2118"/>
                </a:lnTo>
                <a:cubicBezTo>
                  <a:pt x="95" y="2118"/>
                  <a:pt x="0" y="2001"/>
                  <a:pt x="0" y="1906"/>
                </a:cubicBezTo>
                <a:lnTo>
                  <a:pt x="0" y="212"/>
                </a:lnTo>
                <a:cubicBezTo>
                  <a:pt x="0" y="95"/>
                  <a:pt x="95" y="0"/>
                  <a:pt x="212" y="0"/>
                </a:cubicBezTo>
                <a:close/>
              </a:path>
            </a:pathLst>
          </a:custGeom>
          <a:solidFill>
            <a:srgbClr val="FAF9F5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15" name="直接连接符 214"/>
          <p:cNvSpPr/>
          <p:nvPr/>
        </p:nvSpPr>
        <p:spPr>
          <a:xfrm>
            <a:off x="609480" y="6134040"/>
            <a:ext cx="0" cy="228600"/>
          </a:xfrm>
          <a:prstGeom prst="line">
            <a:avLst/>
          </a:prstGeom>
          <a:ln w="28440">
            <a:solidFill>
              <a:srgbClr val="8C2829"/>
            </a:solidFill>
            <a:miter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14040" tIns="14040" rIns="14040" bIns="1404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8318520" y="4619880"/>
            <a:ext cx="106740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感和参观体验。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752400" y="6125400"/>
            <a:ext cx="608436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导游介绍：</a:t>
            </a:r>
            <a:r>
              <a:rPr lang="en-US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"</a:t>
            </a:r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汉代人的智慧真的了不起</a:t>
            </a:r>
            <a:r>
              <a:rPr lang="en-US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"</a:t>
            </a:r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，站在墓道中深刻感受到与古人对话的考古意义。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任意多边形 217"/>
          <p:cNvSpPr/>
          <p:nvPr/>
        </p:nvSpPr>
        <p:spPr>
          <a:xfrm>
            <a:off x="0" y="0"/>
            <a:ext cx="12192120" cy="6858000"/>
          </a:xfrm>
          <a:custGeom>
            <a:avLst/>
            <a:gdLst/>
            <a:ahLst/>
            <a:cxnLst/>
            <a:rect l="0" t="0" r="r" b="b"/>
            <a:pathLst>
              <a:path w="33867" h="19050">
                <a:moveTo>
                  <a:pt x="0" y="0"/>
                </a:moveTo>
                <a:lnTo>
                  <a:pt x="33867" y="0"/>
                </a:lnTo>
                <a:lnTo>
                  <a:pt x="33867" y="19050"/>
                </a:lnTo>
                <a:lnTo>
                  <a:pt x="0" y="1905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pic>
        <p:nvPicPr>
          <p:cNvPr id="219" name="图片 218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760" cy="6857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0" name="直接连接符 219"/>
          <p:cNvSpPr/>
          <p:nvPr/>
        </p:nvSpPr>
        <p:spPr>
          <a:xfrm>
            <a:off x="4181400" y="2923920"/>
            <a:ext cx="0" cy="1009800"/>
          </a:xfrm>
          <a:prstGeom prst="line">
            <a:avLst/>
          </a:prstGeom>
          <a:ln w="95040">
            <a:solidFill>
              <a:srgbClr val="000000"/>
            </a:solidFill>
            <a:miter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47520" tIns="47520" rIns="47520" bIns="4752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21" name="文本框 220"/>
          <p:cNvSpPr txBox="1"/>
          <p:nvPr/>
        </p:nvSpPr>
        <p:spPr>
          <a:xfrm>
            <a:off x="2390760" y="2610360"/>
            <a:ext cx="1410480" cy="1509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en-US" sz="9000" b="1" u="none" strike="noStrike"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lang="en-US" sz="90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22" name="文本框 221"/>
          <p:cNvSpPr txBox="1"/>
          <p:nvPr/>
        </p:nvSpPr>
        <p:spPr>
          <a:xfrm>
            <a:off x="4848120" y="2880000"/>
            <a:ext cx="5334840" cy="1006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6000" b="1" u="none" strike="noStrike"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研究发现与分析</a:t>
            </a:r>
            <a:endParaRPr lang="en-US" sz="60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任意多边形 222"/>
          <p:cNvSpPr/>
          <p:nvPr/>
        </p:nvSpPr>
        <p:spPr>
          <a:xfrm>
            <a:off x="28440" y="28440"/>
            <a:ext cx="12163680" cy="6829920"/>
          </a:xfrm>
          <a:custGeom>
            <a:avLst/>
            <a:gdLst/>
            <a:ahLst/>
            <a:cxnLst/>
            <a:rect l="0" t="0" r="r" b="b"/>
            <a:pathLst>
              <a:path w="33788" h="18972">
                <a:moveTo>
                  <a:pt x="0" y="0"/>
                </a:moveTo>
                <a:lnTo>
                  <a:pt x="33788" y="0"/>
                </a:lnTo>
                <a:lnTo>
                  <a:pt x="33788" y="18972"/>
                </a:lnTo>
                <a:lnTo>
                  <a:pt x="0" y="18972"/>
                </a:lnTo>
                <a:lnTo>
                  <a:pt x="0" y="0"/>
                </a:lnTo>
                <a:close/>
              </a:path>
            </a:pathLst>
          </a:custGeom>
          <a:solidFill>
            <a:srgbClr val="FAF9F5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24" name="直接连接符 223"/>
          <p:cNvSpPr/>
          <p:nvPr/>
        </p:nvSpPr>
        <p:spPr>
          <a:xfrm>
            <a:off x="0" y="761760"/>
            <a:ext cx="12191760" cy="0"/>
          </a:xfrm>
          <a:prstGeom prst="line">
            <a:avLst/>
          </a:prstGeom>
          <a:ln w="9360">
            <a:solidFill>
              <a:srgbClr val="000000">
                <a:alpha val="5000"/>
              </a:srgbClr>
            </a:solidFill>
            <a:miter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4680" tIns="-4680" rIns="4680" bIns="-468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25" name="任意多边形 224"/>
          <p:cNvSpPr/>
          <p:nvPr/>
        </p:nvSpPr>
        <p:spPr>
          <a:xfrm>
            <a:off x="380880" y="137880"/>
            <a:ext cx="57600" cy="476640"/>
          </a:xfrm>
          <a:custGeom>
            <a:avLst/>
            <a:gdLst/>
            <a:ahLst/>
            <a:cxnLst/>
            <a:rect l="0" t="0" r="r" b="b"/>
            <a:pathLst>
              <a:path w="160" h="1324">
                <a:moveTo>
                  <a:pt x="53" y="0"/>
                </a:moveTo>
                <a:lnTo>
                  <a:pt x="106" y="0"/>
                </a:lnTo>
                <a:cubicBezTo>
                  <a:pt x="136" y="0"/>
                  <a:pt x="160" y="29"/>
                  <a:pt x="160" y="53"/>
                </a:cubicBezTo>
                <a:lnTo>
                  <a:pt x="160" y="1271"/>
                </a:lnTo>
                <a:cubicBezTo>
                  <a:pt x="160" y="1300"/>
                  <a:pt x="136" y="1324"/>
                  <a:pt x="106" y="1324"/>
                </a:cubicBezTo>
                <a:lnTo>
                  <a:pt x="53" y="1324"/>
                </a:lnTo>
                <a:cubicBezTo>
                  <a:pt x="24" y="1324"/>
                  <a:pt x="0" y="1295"/>
                  <a:pt x="0" y="1271"/>
                </a:cubicBezTo>
                <a:lnTo>
                  <a:pt x="0" y="53"/>
                </a:lnTo>
                <a:cubicBezTo>
                  <a:pt x="0" y="24"/>
                  <a:pt x="24" y="0"/>
                  <a:pt x="53" y="0"/>
                </a:cubicBezTo>
                <a:close/>
              </a:path>
            </a:pathLst>
          </a:custGeom>
          <a:solidFill>
            <a:srgbClr val="1A1A2E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26" name="任意多边形 225"/>
          <p:cNvSpPr/>
          <p:nvPr/>
        </p:nvSpPr>
        <p:spPr>
          <a:xfrm>
            <a:off x="457200" y="990360"/>
            <a:ext cx="5524920" cy="5639400"/>
          </a:xfrm>
          <a:custGeom>
            <a:avLst/>
            <a:gdLst/>
            <a:ahLst/>
            <a:cxnLst/>
            <a:rect l="0" t="0" r="r" b="b"/>
            <a:pathLst>
              <a:path w="15347" h="15665">
                <a:moveTo>
                  <a:pt x="0" y="0"/>
                </a:moveTo>
                <a:lnTo>
                  <a:pt x="15347" y="0"/>
                </a:lnTo>
                <a:lnTo>
                  <a:pt x="15347" y="15665"/>
                </a:lnTo>
                <a:lnTo>
                  <a:pt x="0" y="15665"/>
                </a:lnTo>
                <a:lnTo>
                  <a:pt x="0" y="0"/>
                </a:lnTo>
                <a:close/>
              </a:path>
            </a:pathLst>
          </a:custGeom>
          <a:solidFill>
            <a:srgbClr val="FAF9F5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27" name="文本框 226"/>
          <p:cNvSpPr txBox="1"/>
          <p:nvPr/>
        </p:nvSpPr>
        <p:spPr>
          <a:xfrm>
            <a:off x="628560" y="175680"/>
            <a:ext cx="1829520" cy="40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2400" b="1" u="none" strike="noStrike">
                <a:solidFill>
                  <a:srgbClr val="1A1A2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三地对比分析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pic>
        <p:nvPicPr>
          <p:cNvPr id="228" name="图片 227"/>
          <p:cNvPicPr/>
          <p:nvPr/>
        </p:nvPicPr>
        <p:blipFill>
          <a:blip r:embed="rId1"/>
          <a:stretch>
            <a:fillRect/>
          </a:stretch>
        </p:blipFill>
        <p:spPr>
          <a:xfrm>
            <a:off x="652320" y="2611800"/>
            <a:ext cx="219240" cy="228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9" name="文本框 228"/>
          <p:cNvSpPr txBox="1"/>
          <p:nvPr/>
        </p:nvSpPr>
        <p:spPr>
          <a:xfrm>
            <a:off x="923760" y="2598120"/>
            <a:ext cx="1372320" cy="302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800" b="1" u="none" strike="noStrike">
                <a:solidFill>
                  <a:srgbClr val="1A1A2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文化特征分析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647640" y="3078000"/>
            <a:ext cx="4950720" cy="22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3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三地分别代表了徐州汉文化的不同面向，从宏大历史到日常生活，</a:t>
            </a:r>
            <a:endParaRPr lang="en-US" sz="135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31" name="任意多边形 230"/>
          <p:cNvSpPr/>
          <p:nvPr/>
        </p:nvSpPr>
        <p:spPr>
          <a:xfrm>
            <a:off x="647640" y="3998520"/>
            <a:ext cx="114480" cy="114480"/>
          </a:xfrm>
          <a:custGeom>
            <a:avLst/>
            <a:gdLst/>
            <a:ahLst/>
            <a:cxnLst/>
            <a:rect l="0" t="0" r="r" b="b"/>
            <a:pathLst>
              <a:path w="318" h="318">
                <a:moveTo>
                  <a:pt x="158" y="0"/>
                </a:moveTo>
                <a:cubicBezTo>
                  <a:pt x="246" y="0"/>
                  <a:pt x="318" y="87"/>
                  <a:pt x="318" y="159"/>
                </a:cubicBezTo>
                <a:cubicBezTo>
                  <a:pt x="318" y="247"/>
                  <a:pt x="246" y="318"/>
                  <a:pt x="158" y="318"/>
                </a:cubicBezTo>
                <a:cubicBezTo>
                  <a:pt x="71" y="318"/>
                  <a:pt x="0" y="230"/>
                  <a:pt x="0" y="159"/>
                </a:cubicBezTo>
                <a:cubicBezTo>
                  <a:pt x="0" y="71"/>
                  <a:pt x="71" y="0"/>
                  <a:pt x="158" y="0"/>
                </a:cubicBezTo>
                <a:close/>
              </a:path>
            </a:pathLst>
          </a:custGeom>
          <a:solidFill>
            <a:srgbClr val="8C2829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647640" y="3306600"/>
            <a:ext cx="1878120" cy="22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3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构成了完整的文化谱系。</a:t>
            </a:r>
            <a:endParaRPr lang="en-US" sz="135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33" name="任意多边形 232"/>
          <p:cNvSpPr/>
          <p:nvPr/>
        </p:nvSpPr>
        <p:spPr>
          <a:xfrm>
            <a:off x="647640" y="4379400"/>
            <a:ext cx="114480" cy="114480"/>
          </a:xfrm>
          <a:custGeom>
            <a:avLst/>
            <a:gdLst/>
            <a:ahLst/>
            <a:cxnLst/>
            <a:rect l="0" t="0" r="r" b="b"/>
            <a:pathLst>
              <a:path w="318" h="318">
                <a:moveTo>
                  <a:pt x="158" y="0"/>
                </a:moveTo>
                <a:cubicBezTo>
                  <a:pt x="246" y="0"/>
                  <a:pt x="318" y="89"/>
                  <a:pt x="318" y="160"/>
                </a:cubicBezTo>
                <a:cubicBezTo>
                  <a:pt x="318" y="247"/>
                  <a:pt x="246" y="318"/>
                  <a:pt x="158" y="318"/>
                </a:cubicBezTo>
                <a:cubicBezTo>
                  <a:pt x="71" y="318"/>
                  <a:pt x="0" y="231"/>
                  <a:pt x="0" y="160"/>
                </a:cubicBezTo>
                <a:cubicBezTo>
                  <a:pt x="0" y="72"/>
                  <a:pt x="71" y="0"/>
                  <a:pt x="158" y="0"/>
                </a:cubicBezTo>
                <a:close/>
              </a:path>
            </a:pathLst>
          </a:custGeom>
          <a:solidFill>
            <a:srgbClr val="8C2829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847800" y="3913560"/>
            <a:ext cx="335340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1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戏马台</a:t>
            </a:r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：体现项羽的英雄气概，呈现宏大历史场景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35" name="任意多边形 234"/>
          <p:cNvSpPr/>
          <p:nvPr/>
        </p:nvSpPr>
        <p:spPr>
          <a:xfrm>
            <a:off x="647640" y="4760280"/>
            <a:ext cx="114480" cy="114840"/>
          </a:xfrm>
          <a:custGeom>
            <a:avLst/>
            <a:gdLst/>
            <a:ahLst/>
            <a:cxnLst/>
            <a:rect l="0" t="0" r="r" b="b"/>
            <a:pathLst>
              <a:path w="318" h="319">
                <a:moveTo>
                  <a:pt x="158" y="0"/>
                </a:moveTo>
                <a:cubicBezTo>
                  <a:pt x="246" y="0"/>
                  <a:pt x="318" y="88"/>
                  <a:pt x="318" y="159"/>
                </a:cubicBezTo>
                <a:cubicBezTo>
                  <a:pt x="318" y="247"/>
                  <a:pt x="246" y="319"/>
                  <a:pt x="158" y="319"/>
                </a:cubicBezTo>
                <a:cubicBezTo>
                  <a:pt x="71" y="319"/>
                  <a:pt x="0" y="230"/>
                  <a:pt x="0" y="159"/>
                </a:cubicBezTo>
                <a:cubicBezTo>
                  <a:pt x="0" y="71"/>
                  <a:pt x="71" y="0"/>
                  <a:pt x="158" y="0"/>
                </a:cubicBezTo>
                <a:close/>
              </a:path>
            </a:pathLst>
          </a:custGeom>
          <a:solidFill>
            <a:srgbClr val="8C2829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36" name="文本框 235"/>
          <p:cNvSpPr txBox="1"/>
          <p:nvPr/>
        </p:nvSpPr>
        <p:spPr>
          <a:xfrm>
            <a:off x="847800" y="4294440"/>
            <a:ext cx="381060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1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龟山汉墓</a:t>
            </a:r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：展示汉代工匠智慧，体现古代科技与工程成就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37" name="任意多边形 236"/>
          <p:cNvSpPr/>
          <p:nvPr/>
        </p:nvSpPr>
        <p:spPr>
          <a:xfrm>
            <a:off x="6210000" y="990360"/>
            <a:ext cx="5524920" cy="5639400"/>
          </a:xfrm>
          <a:custGeom>
            <a:avLst/>
            <a:gdLst/>
            <a:ahLst/>
            <a:cxnLst/>
            <a:rect l="0" t="0" r="r" b="b"/>
            <a:pathLst>
              <a:path w="15347" h="15665">
                <a:moveTo>
                  <a:pt x="0" y="0"/>
                </a:moveTo>
                <a:lnTo>
                  <a:pt x="15347" y="0"/>
                </a:lnTo>
                <a:lnTo>
                  <a:pt x="15347" y="15665"/>
                </a:lnTo>
                <a:lnTo>
                  <a:pt x="0" y="15665"/>
                </a:lnTo>
                <a:lnTo>
                  <a:pt x="0" y="0"/>
                </a:lnTo>
                <a:close/>
              </a:path>
            </a:pathLst>
          </a:custGeom>
          <a:solidFill>
            <a:srgbClr val="FAF9F5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38" name="任意多边形 237"/>
          <p:cNvSpPr/>
          <p:nvPr/>
        </p:nvSpPr>
        <p:spPr>
          <a:xfrm>
            <a:off x="6429240" y="1209600"/>
            <a:ext cx="5143680" cy="5258520"/>
          </a:xfrm>
          <a:custGeom>
            <a:avLst/>
            <a:gdLst/>
            <a:ahLst/>
            <a:cxnLst/>
            <a:rect l="0" t="0" r="r" b="b"/>
            <a:pathLst>
              <a:path w="14288" h="14607">
                <a:moveTo>
                  <a:pt x="212" y="0"/>
                </a:moveTo>
                <a:lnTo>
                  <a:pt x="14077" y="0"/>
                </a:lnTo>
                <a:cubicBezTo>
                  <a:pt x="14194" y="0"/>
                  <a:pt x="14288" y="117"/>
                  <a:pt x="14288" y="211"/>
                </a:cubicBezTo>
                <a:lnTo>
                  <a:pt x="14288" y="14395"/>
                </a:lnTo>
                <a:cubicBezTo>
                  <a:pt x="14288" y="14512"/>
                  <a:pt x="14194" y="14607"/>
                  <a:pt x="14077" y="14607"/>
                </a:cubicBezTo>
                <a:lnTo>
                  <a:pt x="212" y="14607"/>
                </a:lnTo>
                <a:cubicBezTo>
                  <a:pt x="95" y="14607"/>
                  <a:pt x="0" y="14490"/>
                  <a:pt x="0" y="14395"/>
                </a:cubicBezTo>
                <a:lnTo>
                  <a:pt x="0" y="211"/>
                </a:lnTo>
                <a:cubicBezTo>
                  <a:pt x="0" y="95"/>
                  <a:pt x="95" y="0"/>
                  <a:pt x="212" y="0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39" name="文本框 238"/>
          <p:cNvSpPr txBox="1"/>
          <p:nvPr/>
        </p:nvSpPr>
        <p:spPr>
          <a:xfrm>
            <a:off x="847800" y="4675680"/>
            <a:ext cx="396324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1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回龙窝</a:t>
            </a:r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：呈现汉文化的活态传承，展现日常生活与烟火气息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pic>
        <p:nvPicPr>
          <p:cNvPr id="240" name="图片 239"/>
          <p:cNvPicPr/>
          <p:nvPr/>
        </p:nvPicPr>
        <p:blipFill>
          <a:blip r:embed="rId2"/>
          <a:stretch>
            <a:fillRect/>
          </a:stretch>
        </p:blipFill>
        <p:spPr>
          <a:xfrm>
            <a:off x="6591240" y="1419120"/>
            <a:ext cx="190080" cy="190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1" name="任意多边形 240"/>
          <p:cNvSpPr/>
          <p:nvPr/>
        </p:nvSpPr>
        <p:spPr>
          <a:xfrm>
            <a:off x="6591240" y="1847520"/>
            <a:ext cx="644400" cy="429120"/>
          </a:xfrm>
          <a:custGeom>
            <a:avLst/>
            <a:gdLst/>
            <a:ahLst/>
            <a:cxnLst/>
            <a:rect l="0" t="0" r="r" b="b"/>
            <a:pathLst>
              <a:path w="1790" h="1192">
                <a:moveTo>
                  <a:pt x="0" y="0"/>
                </a:moveTo>
                <a:lnTo>
                  <a:pt x="1790" y="0"/>
                </a:lnTo>
                <a:lnTo>
                  <a:pt x="1790" y="1192"/>
                </a:lnTo>
                <a:lnTo>
                  <a:pt x="0" y="1192"/>
                </a:lnTo>
                <a:lnTo>
                  <a:pt x="0" y="0"/>
                </a:lnTo>
                <a:close/>
              </a:path>
            </a:pathLst>
          </a:custGeom>
          <a:solidFill>
            <a:srgbClr val="F0F0F0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42" name="直接连接符 241"/>
          <p:cNvSpPr/>
          <p:nvPr/>
        </p:nvSpPr>
        <p:spPr>
          <a:xfrm>
            <a:off x="6591240" y="2276280"/>
            <a:ext cx="644040" cy="0"/>
          </a:xfrm>
          <a:prstGeom prst="line">
            <a:avLst/>
          </a:prstGeom>
          <a:ln w="18720">
            <a:solidFill>
              <a:srgbClr val="E0E0E0"/>
            </a:solidFill>
            <a:miter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360" tIns="-9360" rIns="9360" bIns="-936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43" name="文本框 242"/>
          <p:cNvSpPr txBox="1"/>
          <p:nvPr/>
        </p:nvSpPr>
        <p:spPr>
          <a:xfrm>
            <a:off x="6829560" y="1407960"/>
            <a:ext cx="1524600" cy="2520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500" b="1" u="none" strike="noStrike">
                <a:solidFill>
                  <a:srgbClr val="1A1A2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三地文化特征对比</a:t>
            </a:r>
            <a:endParaRPr lang="en-US" sz="15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44" name="任意多边形 243"/>
          <p:cNvSpPr/>
          <p:nvPr/>
        </p:nvSpPr>
        <p:spPr>
          <a:xfrm>
            <a:off x="7235280" y="1847520"/>
            <a:ext cx="775440" cy="429120"/>
          </a:xfrm>
          <a:custGeom>
            <a:avLst/>
            <a:gdLst/>
            <a:ahLst/>
            <a:cxnLst/>
            <a:rect l="0" t="0" r="r" b="b"/>
            <a:pathLst>
              <a:path w="2154" h="1192">
                <a:moveTo>
                  <a:pt x="0" y="0"/>
                </a:moveTo>
                <a:lnTo>
                  <a:pt x="2154" y="0"/>
                </a:lnTo>
                <a:lnTo>
                  <a:pt x="2154" y="1192"/>
                </a:lnTo>
                <a:lnTo>
                  <a:pt x="0" y="1192"/>
                </a:lnTo>
                <a:lnTo>
                  <a:pt x="0" y="0"/>
                </a:lnTo>
                <a:close/>
              </a:path>
            </a:pathLst>
          </a:custGeom>
          <a:solidFill>
            <a:srgbClr val="F0F0F0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45" name="直接连接符 244"/>
          <p:cNvSpPr/>
          <p:nvPr/>
        </p:nvSpPr>
        <p:spPr>
          <a:xfrm>
            <a:off x="7235280" y="2276280"/>
            <a:ext cx="775080" cy="0"/>
          </a:xfrm>
          <a:prstGeom prst="line">
            <a:avLst/>
          </a:prstGeom>
          <a:ln w="18720">
            <a:solidFill>
              <a:srgbClr val="E0E0E0"/>
            </a:solidFill>
            <a:miter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360" tIns="-9360" rIns="9360" bIns="-936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6743880" y="1953720"/>
            <a:ext cx="2872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100" b="1" u="none" strike="noStrike">
                <a:solidFill>
                  <a:srgbClr val="1A1A2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地点</a:t>
            </a:r>
            <a:endParaRPr lang="en-US" sz="113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47" name="任意多边形 246"/>
          <p:cNvSpPr/>
          <p:nvPr/>
        </p:nvSpPr>
        <p:spPr>
          <a:xfrm>
            <a:off x="8010360" y="1847520"/>
            <a:ext cx="983880" cy="429120"/>
          </a:xfrm>
          <a:custGeom>
            <a:avLst/>
            <a:gdLst/>
            <a:ahLst/>
            <a:cxnLst/>
            <a:rect l="0" t="0" r="r" b="b"/>
            <a:pathLst>
              <a:path w="2733" h="1192">
                <a:moveTo>
                  <a:pt x="0" y="0"/>
                </a:moveTo>
                <a:lnTo>
                  <a:pt x="2733" y="0"/>
                </a:lnTo>
                <a:lnTo>
                  <a:pt x="2733" y="1192"/>
                </a:lnTo>
                <a:lnTo>
                  <a:pt x="0" y="1192"/>
                </a:lnTo>
                <a:lnTo>
                  <a:pt x="0" y="0"/>
                </a:lnTo>
                <a:close/>
              </a:path>
            </a:pathLst>
          </a:custGeom>
          <a:solidFill>
            <a:srgbClr val="F0F0F0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48" name="直接连接符 247"/>
          <p:cNvSpPr/>
          <p:nvPr/>
        </p:nvSpPr>
        <p:spPr>
          <a:xfrm>
            <a:off x="8010360" y="2276280"/>
            <a:ext cx="983520" cy="0"/>
          </a:xfrm>
          <a:prstGeom prst="line">
            <a:avLst/>
          </a:prstGeom>
          <a:ln w="18720">
            <a:solidFill>
              <a:srgbClr val="E0E0E0"/>
            </a:solidFill>
            <a:miter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360" tIns="-9360" rIns="9360" bIns="-936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387920" y="1953720"/>
            <a:ext cx="2872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100" b="1" u="none" strike="noStrike">
                <a:solidFill>
                  <a:srgbClr val="1A1A2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时代</a:t>
            </a:r>
            <a:endParaRPr lang="en-US" sz="113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50" name="任意多边形 249"/>
          <p:cNvSpPr/>
          <p:nvPr/>
        </p:nvSpPr>
        <p:spPr>
          <a:xfrm>
            <a:off x="8993880" y="1847520"/>
            <a:ext cx="1049400" cy="429120"/>
          </a:xfrm>
          <a:custGeom>
            <a:avLst/>
            <a:gdLst/>
            <a:ahLst/>
            <a:cxnLst/>
            <a:rect l="0" t="0" r="r" b="b"/>
            <a:pathLst>
              <a:path w="2915" h="1192">
                <a:moveTo>
                  <a:pt x="0" y="0"/>
                </a:moveTo>
                <a:lnTo>
                  <a:pt x="2915" y="0"/>
                </a:lnTo>
                <a:lnTo>
                  <a:pt x="2915" y="1192"/>
                </a:lnTo>
                <a:lnTo>
                  <a:pt x="0" y="1192"/>
                </a:lnTo>
                <a:lnTo>
                  <a:pt x="0" y="0"/>
                </a:lnTo>
                <a:close/>
              </a:path>
            </a:pathLst>
          </a:custGeom>
          <a:solidFill>
            <a:srgbClr val="F0F0F0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51" name="直接连接符 250"/>
          <p:cNvSpPr/>
          <p:nvPr/>
        </p:nvSpPr>
        <p:spPr>
          <a:xfrm>
            <a:off x="8993880" y="2276280"/>
            <a:ext cx="1048680" cy="0"/>
          </a:xfrm>
          <a:prstGeom prst="line">
            <a:avLst/>
          </a:prstGeom>
          <a:ln w="18720">
            <a:solidFill>
              <a:srgbClr val="E0E0E0"/>
            </a:solidFill>
            <a:miter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360" tIns="-9360" rIns="9360" bIns="-936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52" name="文本框 251"/>
          <p:cNvSpPr txBox="1"/>
          <p:nvPr/>
        </p:nvSpPr>
        <p:spPr>
          <a:xfrm>
            <a:off x="8163000" y="1953720"/>
            <a:ext cx="57384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100" b="1" u="none" strike="noStrike">
                <a:solidFill>
                  <a:srgbClr val="1A1A2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核心人物</a:t>
            </a:r>
            <a:endParaRPr lang="en-US" sz="113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53" name="任意多边形 252"/>
          <p:cNvSpPr/>
          <p:nvPr/>
        </p:nvSpPr>
        <p:spPr>
          <a:xfrm>
            <a:off x="10042560" y="1847520"/>
            <a:ext cx="1311480" cy="429120"/>
          </a:xfrm>
          <a:custGeom>
            <a:avLst/>
            <a:gdLst/>
            <a:ahLst/>
            <a:cxnLst/>
            <a:rect l="0" t="0" r="r" b="b"/>
            <a:pathLst>
              <a:path w="3643" h="1192">
                <a:moveTo>
                  <a:pt x="0" y="0"/>
                </a:moveTo>
                <a:lnTo>
                  <a:pt x="3643" y="0"/>
                </a:lnTo>
                <a:lnTo>
                  <a:pt x="3643" y="1192"/>
                </a:lnTo>
                <a:lnTo>
                  <a:pt x="0" y="1192"/>
                </a:lnTo>
                <a:lnTo>
                  <a:pt x="0" y="0"/>
                </a:lnTo>
                <a:close/>
              </a:path>
            </a:pathLst>
          </a:custGeom>
          <a:solidFill>
            <a:srgbClr val="F0F0F0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54" name="直接连接符 253"/>
          <p:cNvSpPr/>
          <p:nvPr/>
        </p:nvSpPr>
        <p:spPr>
          <a:xfrm>
            <a:off x="10042560" y="2276280"/>
            <a:ext cx="1311120" cy="0"/>
          </a:xfrm>
          <a:prstGeom prst="line">
            <a:avLst/>
          </a:prstGeom>
          <a:ln w="18720">
            <a:solidFill>
              <a:srgbClr val="E0E0E0"/>
            </a:solidFill>
            <a:miter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360" tIns="-9360" rIns="9360" bIns="-936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55" name="文本框 254"/>
          <p:cNvSpPr txBox="1"/>
          <p:nvPr/>
        </p:nvSpPr>
        <p:spPr>
          <a:xfrm>
            <a:off x="9146520" y="1953720"/>
            <a:ext cx="4305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100" b="1" u="none" strike="noStrike">
                <a:solidFill>
                  <a:srgbClr val="1A1A2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关键词</a:t>
            </a:r>
            <a:endParaRPr lang="en-US" sz="113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56" name="直接连接符 255"/>
          <p:cNvSpPr/>
          <p:nvPr/>
        </p:nvSpPr>
        <p:spPr>
          <a:xfrm>
            <a:off x="6591240" y="2900160"/>
            <a:ext cx="644040" cy="0"/>
          </a:xfrm>
          <a:prstGeom prst="line">
            <a:avLst/>
          </a:prstGeom>
          <a:ln w="9360">
            <a:solidFill>
              <a:srgbClr val="F0F0F0"/>
            </a:solidFill>
            <a:miter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4680" tIns="-4680" rIns="4680" bIns="-468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57" name="文本框 256"/>
          <p:cNvSpPr txBox="1"/>
          <p:nvPr/>
        </p:nvSpPr>
        <p:spPr>
          <a:xfrm>
            <a:off x="10195200" y="1953720"/>
            <a:ext cx="7171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100" b="1" u="none" strike="noStrike">
                <a:solidFill>
                  <a:srgbClr val="1A1A2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给我的感觉</a:t>
            </a:r>
            <a:endParaRPr lang="en-US" sz="113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58" name="直接连接符 257"/>
          <p:cNvSpPr/>
          <p:nvPr/>
        </p:nvSpPr>
        <p:spPr>
          <a:xfrm>
            <a:off x="7235280" y="2900160"/>
            <a:ext cx="775080" cy="0"/>
          </a:xfrm>
          <a:prstGeom prst="line">
            <a:avLst/>
          </a:prstGeom>
          <a:ln w="9360">
            <a:solidFill>
              <a:srgbClr val="F0F0F0"/>
            </a:solidFill>
            <a:miter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4680" tIns="-4680" rIns="4680" bIns="-468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59" name="文本框 258"/>
          <p:cNvSpPr txBox="1"/>
          <p:nvPr/>
        </p:nvSpPr>
        <p:spPr>
          <a:xfrm>
            <a:off x="6743880" y="2382480"/>
            <a:ext cx="4305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1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戏马台</a:t>
            </a:r>
            <a:endParaRPr lang="en-US" sz="113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60" name="文本框 259"/>
          <p:cNvSpPr txBox="1"/>
          <p:nvPr/>
        </p:nvSpPr>
        <p:spPr>
          <a:xfrm>
            <a:off x="7387920" y="2382480"/>
            <a:ext cx="57384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1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楚汉相争</a:t>
            </a:r>
            <a:endParaRPr lang="en-US" sz="113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61" name="直接连接符 260"/>
          <p:cNvSpPr/>
          <p:nvPr/>
        </p:nvSpPr>
        <p:spPr>
          <a:xfrm>
            <a:off x="8010360" y="2900160"/>
            <a:ext cx="983520" cy="0"/>
          </a:xfrm>
          <a:prstGeom prst="line">
            <a:avLst/>
          </a:prstGeom>
          <a:ln w="9360">
            <a:solidFill>
              <a:srgbClr val="F0F0F0"/>
            </a:solidFill>
            <a:miter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4680" tIns="-4680" rIns="4680" bIns="-468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62" name="文本框 261"/>
          <p:cNvSpPr txBox="1"/>
          <p:nvPr/>
        </p:nvSpPr>
        <p:spPr>
          <a:xfrm>
            <a:off x="7387920" y="2572920"/>
            <a:ext cx="2872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1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时期</a:t>
            </a:r>
            <a:endParaRPr lang="en-US" sz="113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63" name="直接连接符 262"/>
          <p:cNvSpPr/>
          <p:nvPr/>
        </p:nvSpPr>
        <p:spPr>
          <a:xfrm>
            <a:off x="8993880" y="2900160"/>
            <a:ext cx="1048680" cy="0"/>
          </a:xfrm>
          <a:prstGeom prst="line">
            <a:avLst/>
          </a:prstGeom>
          <a:ln w="9360">
            <a:solidFill>
              <a:srgbClr val="F0F0F0"/>
            </a:solidFill>
            <a:miter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4680" tIns="-4680" rIns="4680" bIns="-468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64" name="文本框 263"/>
          <p:cNvSpPr txBox="1"/>
          <p:nvPr/>
        </p:nvSpPr>
        <p:spPr>
          <a:xfrm>
            <a:off x="8163000" y="2382480"/>
            <a:ext cx="2872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1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项羽</a:t>
            </a:r>
            <a:endParaRPr lang="en-US" sz="113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65" name="文本框 264"/>
          <p:cNvSpPr txBox="1"/>
          <p:nvPr/>
        </p:nvSpPr>
        <p:spPr>
          <a:xfrm>
            <a:off x="9146520" y="2382480"/>
            <a:ext cx="7171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1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英雄、悲壮</a:t>
            </a:r>
            <a:endParaRPr lang="en-US" sz="113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66" name="直接连接符 265"/>
          <p:cNvSpPr/>
          <p:nvPr/>
        </p:nvSpPr>
        <p:spPr>
          <a:xfrm>
            <a:off x="10042560" y="2900160"/>
            <a:ext cx="1311120" cy="0"/>
          </a:xfrm>
          <a:prstGeom prst="line">
            <a:avLst/>
          </a:prstGeom>
          <a:ln w="9360">
            <a:solidFill>
              <a:srgbClr val="F0F0F0"/>
            </a:solidFill>
            <a:miter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4680" tIns="-4680" rIns="4680" bIns="-468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67" name="文本框 266"/>
          <p:cNvSpPr txBox="1"/>
          <p:nvPr/>
        </p:nvSpPr>
        <p:spPr>
          <a:xfrm>
            <a:off x="9146520" y="2572920"/>
            <a:ext cx="4305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1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、霸业</a:t>
            </a:r>
            <a:endParaRPr lang="en-US" sz="113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68" name="文本框 267"/>
          <p:cNvSpPr txBox="1"/>
          <p:nvPr/>
        </p:nvSpPr>
        <p:spPr>
          <a:xfrm>
            <a:off x="10195200" y="2382480"/>
            <a:ext cx="10036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1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站在台上，仿佛</a:t>
            </a:r>
            <a:endParaRPr lang="en-US" sz="113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69" name="直接连接符 268"/>
          <p:cNvSpPr/>
          <p:nvPr/>
        </p:nvSpPr>
        <p:spPr>
          <a:xfrm>
            <a:off x="6591240" y="3519360"/>
            <a:ext cx="644040" cy="0"/>
          </a:xfrm>
          <a:prstGeom prst="line">
            <a:avLst/>
          </a:prstGeom>
          <a:ln w="9360">
            <a:solidFill>
              <a:srgbClr val="F0F0F0"/>
            </a:solidFill>
            <a:miter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4680" tIns="-4680" rIns="4680" bIns="-468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70" name="文本框 269"/>
          <p:cNvSpPr txBox="1"/>
          <p:nvPr/>
        </p:nvSpPr>
        <p:spPr>
          <a:xfrm>
            <a:off x="10195200" y="2572920"/>
            <a:ext cx="86040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1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听到战马嘶鸣</a:t>
            </a:r>
            <a:endParaRPr lang="en-US" sz="113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71" name="文本框 270"/>
          <p:cNvSpPr txBox="1"/>
          <p:nvPr/>
        </p:nvSpPr>
        <p:spPr>
          <a:xfrm>
            <a:off x="6743880" y="3006360"/>
            <a:ext cx="2872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1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龟山</a:t>
            </a:r>
            <a:endParaRPr lang="en-US" sz="113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72" name="直接连接符 271"/>
          <p:cNvSpPr/>
          <p:nvPr/>
        </p:nvSpPr>
        <p:spPr>
          <a:xfrm>
            <a:off x="7235280" y="3519360"/>
            <a:ext cx="775080" cy="0"/>
          </a:xfrm>
          <a:prstGeom prst="line">
            <a:avLst/>
          </a:prstGeom>
          <a:ln w="9360">
            <a:solidFill>
              <a:srgbClr val="F0F0F0"/>
            </a:solidFill>
            <a:miter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4680" tIns="-4680" rIns="4680" bIns="-468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73" name="文本框 272"/>
          <p:cNvSpPr txBox="1"/>
          <p:nvPr/>
        </p:nvSpPr>
        <p:spPr>
          <a:xfrm>
            <a:off x="6743880" y="3196800"/>
            <a:ext cx="2872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1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汉墓</a:t>
            </a:r>
            <a:endParaRPr lang="en-US" sz="113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74" name="直接连接符 273"/>
          <p:cNvSpPr/>
          <p:nvPr/>
        </p:nvSpPr>
        <p:spPr>
          <a:xfrm>
            <a:off x="8010360" y="3519360"/>
            <a:ext cx="983520" cy="0"/>
          </a:xfrm>
          <a:prstGeom prst="line">
            <a:avLst/>
          </a:prstGeom>
          <a:ln w="9360">
            <a:solidFill>
              <a:srgbClr val="F0F0F0"/>
            </a:solidFill>
            <a:miter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4680" tIns="-4680" rIns="4680" bIns="-468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75" name="文本框 274"/>
          <p:cNvSpPr txBox="1"/>
          <p:nvPr/>
        </p:nvSpPr>
        <p:spPr>
          <a:xfrm>
            <a:off x="7387920" y="3006360"/>
            <a:ext cx="57384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1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西汉中期</a:t>
            </a:r>
            <a:endParaRPr lang="en-US" sz="113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76" name="文本框 275"/>
          <p:cNvSpPr txBox="1"/>
          <p:nvPr/>
        </p:nvSpPr>
        <p:spPr>
          <a:xfrm>
            <a:off x="8163000" y="3006360"/>
            <a:ext cx="7171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1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刘注（刘邦</a:t>
            </a:r>
            <a:endParaRPr lang="en-US" sz="113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77" name="直接连接符 276"/>
          <p:cNvSpPr/>
          <p:nvPr/>
        </p:nvSpPr>
        <p:spPr>
          <a:xfrm>
            <a:off x="8993880" y="3519360"/>
            <a:ext cx="1048680" cy="0"/>
          </a:xfrm>
          <a:prstGeom prst="line">
            <a:avLst/>
          </a:prstGeom>
          <a:ln w="9360">
            <a:solidFill>
              <a:srgbClr val="F0F0F0"/>
            </a:solidFill>
            <a:miter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4680" tIns="-4680" rIns="4680" bIns="-468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78" name="文本框 277"/>
          <p:cNvSpPr txBox="1"/>
          <p:nvPr/>
        </p:nvSpPr>
        <p:spPr>
          <a:xfrm>
            <a:off x="8163000" y="3196800"/>
            <a:ext cx="4305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1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后代）</a:t>
            </a:r>
            <a:endParaRPr lang="en-US" sz="113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79" name="文本框 278"/>
          <p:cNvSpPr txBox="1"/>
          <p:nvPr/>
        </p:nvSpPr>
        <p:spPr>
          <a:xfrm>
            <a:off x="9146520" y="3006360"/>
            <a:ext cx="7171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1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工匠、智慧</a:t>
            </a:r>
            <a:endParaRPr lang="en-US" sz="113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80" name="直接连接符 279"/>
          <p:cNvSpPr/>
          <p:nvPr/>
        </p:nvSpPr>
        <p:spPr>
          <a:xfrm>
            <a:off x="10042560" y="3519360"/>
            <a:ext cx="1311120" cy="0"/>
          </a:xfrm>
          <a:prstGeom prst="line">
            <a:avLst/>
          </a:prstGeom>
          <a:ln w="9360">
            <a:solidFill>
              <a:srgbClr val="F0F0F0"/>
            </a:solidFill>
            <a:miter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4680" tIns="-4680" rIns="4680" bIns="-468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81" name="文本框 280"/>
          <p:cNvSpPr txBox="1"/>
          <p:nvPr/>
        </p:nvSpPr>
        <p:spPr>
          <a:xfrm>
            <a:off x="9146520" y="3196800"/>
            <a:ext cx="4305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1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、地宫</a:t>
            </a:r>
            <a:endParaRPr lang="en-US" sz="113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82" name="文本框 281"/>
          <p:cNvSpPr txBox="1"/>
          <p:nvPr/>
        </p:nvSpPr>
        <p:spPr>
          <a:xfrm>
            <a:off x="10195200" y="3006360"/>
            <a:ext cx="10036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1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走在墓道，仿佛</a:t>
            </a:r>
            <a:endParaRPr lang="en-US" sz="113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83" name="直接连接符 282"/>
          <p:cNvSpPr/>
          <p:nvPr/>
        </p:nvSpPr>
        <p:spPr>
          <a:xfrm>
            <a:off x="6591240" y="4138560"/>
            <a:ext cx="644040" cy="0"/>
          </a:xfrm>
          <a:prstGeom prst="line">
            <a:avLst/>
          </a:prstGeom>
          <a:ln w="9360">
            <a:solidFill>
              <a:srgbClr val="F0F0F0"/>
            </a:solidFill>
            <a:miter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4680" tIns="-4680" rIns="4680" bIns="-468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84" name="文本框 283"/>
          <p:cNvSpPr txBox="1"/>
          <p:nvPr/>
        </p:nvSpPr>
        <p:spPr>
          <a:xfrm>
            <a:off x="10195200" y="3196800"/>
            <a:ext cx="7171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1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与古人对话</a:t>
            </a:r>
            <a:endParaRPr lang="en-US" sz="113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85" name="直接连接符 284"/>
          <p:cNvSpPr/>
          <p:nvPr/>
        </p:nvSpPr>
        <p:spPr>
          <a:xfrm>
            <a:off x="7235280" y="4138560"/>
            <a:ext cx="775080" cy="0"/>
          </a:xfrm>
          <a:prstGeom prst="line">
            <a:avLst/>
          </a:prstGeom>
          <a:ln w="9360">
            <a:solidFill>
              <a:srgbClr val="F0F0F0"/>
            </a:solidFill>
            <a:miter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4680" tIns="-4680" rIns="4680" bIns="-468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86" name="文本框 285"/>
          <p:cNvSpPr txBox="1"/>
          <p:nvPr/>
        </p:nvSpPr>
        <p:spPr>
          <a:xfrm>
            <a:off x="6743880" y="3625560"/>
            <a:ext cx="4305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1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回龙窝</a:t>
            </a:r>
            <a:endParaRPr lang="en-US" sz="113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87" name="直接连接符 286"/>
          <p:cNvSpPr/>
          <p:nvPr/>
        </p:nvSpPr>
        <p:spPr>
          <a:xfrm>
            <a:off x="8010360" y="4138560"/>
            <a:ext cx="983520" cy="0"/>
          </a:xfrm>
          <a:prstGeom prst="line">
            <a:avLst/>
          </a:prstGeom>
          <a:ln w="9360">
            <a:solidFill>
              <a:srgbClr val="F0F0F0"/>
            </a:solidFill>
            <a:miter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4680" tIns="-4680" rIns="4680" bIns="-468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88" name="文本框 287"/>
          <p:cNvSpPr txBox="1"/>
          <p:nvPr/>
        </p:nvSpPr>
        <p:spPr>
          <a:xfrm>
            <a:off x="7387920" y="3625560"/>
            <a:ext cx="57384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1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清代至今</a:t>
            </a:r>
            <a:endParaRPr lang="en-US" sz="113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89" name="直接连接符 288"/>
          <p:cNvSpPr/>
          <p:nvPr/>
        </p:nvSpPr>
        <p:spPr>
          <a:xfrm>
            <a:off x="8993880" y="4138560"/>
            <a:ext cx="1048680" cy="0"/>
          </a:xfrm>
          <a:prstGeom prst="line">
            <a:avLst/>
          </a:prstGeom>
          <a:ln w="9360">
            <a:solidFill>
              <a:srgbClr val="F0F0F0"/>
            </a:solidFill>
            <a:miter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4680" tIns="-4680" rIns="4680" bIns="-468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90" name="文本框 289"/>
          <p:cNvSpPr txBox="1"/>
          <p:nvPr/>
        </p:nvSpPr>
        <p:spPr>
          <a:xfrm>
            <a:off x="8163000" y="3625560"/>
            <a:ext cx="57384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1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普通百姓</a:t>
            </a:r>
            <a:endParaRPr lang="en-US" sz="113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91" name="文本框 290"/>
          <p:cNvSpPr txBox="1"/>
          <p:nvPr/>
        </p:nvSpPr>
        <p:spPr>
          <a:xfrm>
            <a:off x="9146520" y="3625560"/>
            <a:ext cx="7171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1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传承、生活</a:t>
            </a:r>
            <a:endParaRPr lang="en-US" sz="113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92" name="直接连接符 291"/>
          <p:cNvSpPr/>
          <p:nvPr/>
        </p:nvSpPr>
        <p:spPr>
          <a:xfrm>
            <a:off x="10042560" y="4138560"/>
            <a:ext cx="1311120" cy="0"/>
          </a:xfrm>
          <a:prstGeom prst="line">
            <a:avLst/>
          </a:prstGeom>
          <a:ln w="9360">
            <a:solidFill>
              <a:srgbClr val="F0F0F0"/>
            </a:solidFill>
            <a:miter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4680" tIns="-4680" rIns="4680" bIns="-468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93" name="文本框 292"/>
          <p:cNvSpPr txBox="1"/>
          <p:nvPr/>
        </p:nvSpPr>
        <p:spPr>
          <a:xfrm>
            <a:off x="9146520" y="3816000"/>
            <a:ext cx="57384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1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、烟火气</a:t>
            </a:r>
            <a:endParaRPr lang="en-US" sz="113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94" name="文本框 293"/>
          <p:cNvSpPr txBox="1"/>
          <p:nvPr/>
        </p:nvSpPr>
        <p:spPr>
          <a:xfrm>
            <a:off x="10195200" y="3625560"/>
            <a:ext cx="10036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1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走在街上，汉风</a:t>
            </a:r>
            <a:endParaRPr lang="en-US" sz="113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95" name="文本框 294"/>
          <p:cNvSpPr txBox="1"/>
          <p:nvPr/>
        </p:nvSpPr>
        <p:spPr>
          <a:xfrm>
            <a:off x="10195200" y="3816000"/>
            <a:ext cx="57384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1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就在身边</a:t>
            </a:r>
            <a:endParaRPr lang="en-US" sz="113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任意多边形 295"/>
          <p:cNvSpPr/>
          <p:nvPr/>
        </p:nvSpPr>
        <p:spPr>
          <a:xfrm>
            <a:off x="28440" y="28440"/>
            <a:ext cx="12163680" cy="6829920"/>
          </a:xfrm>
          <a:custGeom>
            <a:avLst/>
            <a:gdLst/>
            <a:ahLst/>
            <a:cxnLst/>
            <a:rect l="0" t="0" r="r" b="b"/>
            <a:pathLst>
              <a:path w="33788" h="18972">
                <a:moveTo>
                  <a:pt x="0" y="0"/>
                </a:moveTo>
                <a:lnTo>
                  <a:pt x="33788" y="0"/>
                </a:lnTo>
                <a:lnTo>
                  <a:pt x="33788" y="18972"/>
                </a:lnTo>
                <a:lnTo>
                  <a:pt x="0" y="18972"/>
                </a:lnTo>
                <a:lnTo>
                  <a:pt x="0" y="0"/>
                </a:lnTo>
                <a:close/>
              </a:path>
            </a:pathLst>
          </a:custGeom>
          <a:solidFill>
            <a:srgbClr val="FAF9F5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97" name="直接连接符 296"/>
          <p:cNvSpPr/>
          <p:nvPr/>
        </p:nvSpPr>
        <p:spPr>
          <a:xfrm>
            <a:off x="0" y="761760"/>
            <a:ext cx="12191760" cy="0"/>
          </a:xfrm>
          <a:prstGeom prst="line">
            <a:avLst/>
          </a:prstGeom>
          <a:ln w="9360">
            <a:solidFill>
              <a:srgbClr val="000000">
                <a:alpha val="5000"/>
              </a:srgbClr>
            </a:solidFill>
            <a:miter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4680" tIns="-4680" rIns="4680" bIns="-468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98" name="任意多边形 297"/>
          <p:cNvSpPr/>
          <p:nvPr/>
        </p:nvSpPr>
        <p:spPr>
          <a:xfrm>
            <a:off x="380880" y="137880"/>
            <a:ext cx="57600" cy="476640"/>
          </a:xfrm>
          <a:custGeom>
            <a:avLst/>
            <a:gdLst/>
            <a:ahLst/>
            <a:cxnLst/>
            <a:rect l="0" t="0" r="r" b="b"/>
            <a:pathLst>
              <a:path w="160" h="1324">
                <a:moveTo>
                  <a:pt x="53" y="0"/>
                </a:moveTo>
                <a:lnTo>
                  <a:pt x="106" y="0"/>
                </a:lnTo>
                <a:cubicBezTo>
                  <a:pt x="136" y="0"/>
                  <a:pt x="160" y="29"/>
                  <a:pt x="160" y="53"/>
                </a:cubicBezTo>
                <a:lnTo>
                  <a:pt x="160" y="1271"/>
                </a:lnTo>
                <a:cubicBezTo>
                  <a:pt x="160" y="1300"/>
                  <a:pt x="136" y="1324"/>
                  <a:pt x="106" y="1324"/>
                </a:cubicBezTo>
                <a:lnTo>
                  <a:pt x="53" y="1324"/>
                </a:lnTo>
                <a:cubicBezTo>
                  <a:pt x="24" y="1324"/>
                  <a:pt x="0" y="1295"/>
                  <a:pt x="0" y="1271"/>
                </a:cubicBezTo>
                <a:lnTo>
                  <a:pt x="0" y="53"/>
                </a:lnTo>
                <a:cubicBezTo>
                  <a:pt x="0" y="24"/>
                  <a:pt x="24" y="0"/>
                  <a:pt x="53" y="0"/>
                </a:cubicBezTo>
                <a:close/>
              </a:path>
            </a:pathLst>
          </a:custGeom>
          <a:solidFill>
            <a:srgbClr val="1A1A2E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99" name="任意多边形 298"/>
          <p:cNvSpPr/>
          <p:nvPr/>
        </p:nvSpPr>
        <p:spPr>
          <a:xfrm>
            <a:off x="457200" y="990360"/>
            <a:ext cx="5524920" cy="5639400"/>
          </a:xfrm>
          <a:custGeom>
            <a:avLst/>
            <a:gdLst/>
            <a:ahLst/>
            <a:cxnLst/>
            <a:rect l="0" t="0" r="r" b="b"/>
            <a:pathLst>
              <a:path w="15347" h="15665">
                <a:moveTo>
                  <a:pt x="0" y="0"/>
                </a:moveTo>
                <a:lnTo>
                  <a:pt x="15347" y="0"/>
                </a:lnTo>
                <a:lnTo>
                  <a:pt x="15347" y="15665"/>
                </a:lnTo>
                <a:lnTo>
                  <a:pt x="0" y="15665"/>
                </a:lnTo>
                <a:lnTo>
                  <a:pt x="0" y="0"/>
                </a:lnTo>
                <a:close/>
              </a:path>
            </a:pathLst>
          </a:custGeom>
          <a:solidFill>
            <a:srgbClr val="FAF9F5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00" name="文本框 299"/>
          <p:cNvSpPr txBox="1"/>
          <p:nvPr/>
        </p:nvSpPr>
        <p:spPr>
          <a:xfrm>
            <a:off x="628560" y="175680"/>
            <a:ext cx="2134440" cy="40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2400" b="1" u="none" strike="noStrike">
                <a:solidFill>
                  <a:srgbClr val="1A1A2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汉文化三个维度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01" name="文本框 300"/>
          <p:cNvSpPr txBox="1"/>
          <p:nvPr/>
        </p:nvSpPr>
        <p:spPr>
          <a:xfrm>
            <a:off x="647640" y="2443680"/>
            <a:ext cx="4950720" cy="22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3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研究发现徐州汉文化呈现出三个鲜明维度，共同构成完整的文化体</a:t>
            </a:r>
            <a:endParaRPr lang="en-US" sz="135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02" name="任意多边形 301"/>
          <p:cNvSpPr/>
          <p:nvPr/>
        </p:nvSpPr>
        <p:spPr>
          <a:xfrm>
            <a:off x="647640" y="3301200"/>
            <a:ext cx="76320" cy="76680"/>
          </a:xfrm>
          <a:custGeom>
            <a:avLst/>
            <a:gdLst/>
            <a:ahLst/>
            <a:cxnLst/>
            <a:rect l="0" t="0" r="r" b="b"/>
            <a:pathLst>
              <a:path w="212" h="213">
                <a:moveTo>
                  <a:pt x="105" y="0"/>
                </a:moveTo>
                <a:cubicBezTo>
                  <a:pt x="164" y="0"/>
                  <a:pt x="212" y="60"/>
                  <a:pt x="212" y="107"/>
                </a:cubicBezTo>
                <a:cubicBezTo>
                  <a:pt x="212" y="165"/>
                  <a:pt x="164" y="213"/>
                  <a:pt x="105" y="213"/>
                </a:cubicBezTo>
                <a:cubicBezTo>
                  <a:pt x="47" y="213"/>
                  <a:pt x="0" y="154"/>
                  <a:pt x="0" y="107"/>
                </a:cubicBezTo>
                <a:cubicBezTo>
                  <a:pt x="0" y="49"/>
                  <a:pt x="47" y="0"/>
                  <a:pt x="105" y="0"/>
                </a:cubicBezTo>
                <a:close/>
              </a:path>
            </a:pathLst>
          </a:custGeom>
          <a:solidFill>
            <a:srgbClr val="8C2829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03" name="文本框 302"/>
          <p:cNvSpPr txBox="1"/>
          <p:nvPr/>
        </p:nvSpPr>
        <p:spPr>
          <a:xfrm>
            <a:off x="647640" y="2672280"/>
            <a:ext cx="342000" cy="22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3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系。</a:t>
            </a:r>
            <a:endParaRPr lang="en-US" sz="135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04" name="任意多边形 303"/>
          <p:cNvSpPr/>
          <p:nvPr/>
        </p:nvSpPr>
        <p:spPr>
          <a:xfrm>
            <a:off x="647640" y="3697560"/>
            <a:ext cx="76320" cy="76320"/>
          </a:xfrm>
          <a:custGeom>
            <a:avLst/>
            <a:gdLst/>
            <a:ahLst/>
            <a:cxnLst/>
            <a:rect l="0" t="0" r="r" b="b"/>
            <a:pathLst>
              <a:path w="212" h="212">
                <a:moveTo>
                  <a:pt x="105" y="0"/>
                </a:moveTo>
                <a:cubicBezTo>
                  <a:pt x="164" y="0"/>
                  <a:pt x="212" y="58"/>
                  <a:pt x="212" y="106"/>
                </a:cubicBezTo>
                <a:cubicBezTo>
                  <a:pt x="212" y="164"/>
                  <a:pt x="164" y="212"/>
                  <a:pt x="105" y="212"/>
                </a:cubicBezTo>
                <a:cubicBezTo>
                  <a:pt x="47" y="212"/>
                  <a:pt x="0" y="153"/>
                  <a:pt x="0" y="106"/>
                </a:cubicBezTo>
                <a:cubicBezTo>
                  <a:pt x="0" y="47"/>
                  <a:pt x="47" y="0"/>
                  <a:pt x="105" y="0"/>
                </a:cubicBezTo>
                <a:close/>
              </a:path>
            </a:pathLst>
          </a:custGeom>
          <a:solidFill>
            <a:srgbClr val="8C2829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05" name="文本框 304"/>
          <p:cNvSpPr txBox="1"/>
          <p:nvPr/>
        </p:nvSpPr>
        <p:spPr>
          <a:xfrm>
            <a:off x="847800" y="3206880"/>
            <a:ext cx="476352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1" u="none" strike="noStrike">
                <a:solidFill>
                  <a:srgbClr val="1A1A2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地上的英雄传奇</a:t>
            </a:r>
            <a:r>
              <a:rPr lang="en-US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- </a:t>
            </a:r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以项羽为代表的英雄文化，通过戏马台历史遗迹展现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06" name="任意多边形 305"/>
          <p:cNvSpPr/>
          <p:nvPr/>
        </p:nvSpPr>
        <p:spPr>
          <a:xfrm>
            <a:off x="647640" y="4093560"/>
            <a:ext cx="76320" cy="76680"/>
          </a:xfrm>
          <a:custGeom>
            <a:avLst/>
            <a:gdLst/>
            <a:ahLst/>
            <a:cxnLst/>
            <a:rect l="0" t="0" r="r" b="b"/>
            <a:pathLst>
              <a:path w="212" h="213">
                <a:moveTo>
                  <a:pt x="105" y="0"/>
                </a:moveTo>
                <a:cubicBezTo>
                  <a:pt x="164" y="0"/>
                  <a:pt x="212" y="59"/>
                  <a:pt x="212" y="106"/>
                </a:cubicBezTo>
                <a:cubicBezTo>
                  <a:pt x="212" y="165"/>
                  <a:pt x="164" y="213"/>
                  <a:pt x="105" y="213"/>
                </a:cubicBezTo>
                <a:cubicBezTo>
                  <a:pt x="47" y="213"/>
                  <a:pt x="0" y="154"/>
                  <a:pt x="0" y="106"/>
                </a:cubicBezTo>
                <a:cubicBezTo>
                  <a:pt x="0" y="48"/>
                  <a:pt x="47" y="0"/>
                  <a:pt x="105" y="0"/>
                </a:cubicBezTo>
                <a:close/>
              </a:path>
            </a:pathLst>
          </a:custGeom>
          <a:solidFill>
            <a:srgbClr val="8C2829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07" name="文本框 306"/>
          <p:cNvSpPr txBox="1"/>
          <p:nvPr/>
        </p:nvSpPr>
        <p:spPr>
          <a:xfrm>
            <a:off x="847800" y="3603240"/>
            <a:ext cx="369648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1" u="none" strike="noStrike">
                <a:solidFill>
                  <a:srgbClr val="1A1A2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地下的工匠奇迹</a:t>
            </a:r>
            <a:r>
              <a:rPr lang="en-US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- </a:t>
            </a:r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龟山汉墓展示了汉代工匠的精湛技艺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08" name="文本框 307"/>
          <p:cNvSpPr txBox="1"/>
          <p:nvPr/>
        </p:nvSpPr>
        <p:spPr>
          <a:xfrm>
            <a:off x="847800" y="3999240"/>
            <a:ext cx="339192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1" u="none" strike="noStrike">
                <a:solidFill>
                  <a:srgbClr val="1A1A2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生活中的活态传承</a:t>
            </a:r>
            <a:r>
              <a:rPr lang="en-US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- </a:t>
            </a:r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回龙窝将汉文化融入现代生活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09" name="文本框 308"/>
          <p:cNvSpPr txBox="1"/>
          <p:nvPr/>
        </p:nvSpPr>
        <p:spPr>
          <a:xfrm>
            <a:off x="647640" y="4622760"/>
            <a:ext cx="4950720" cy="22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3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三个维度从不同层面展现了徐州汉文化的丰富内涵，形成地上地下</a:t>
            </a:r>
            <a:endParaRPr lang="en-US" sz="135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10" name="任意多边形 309"/>
          <p:cNvSpPr/>
          <p:nvPr/>
        </p:nvSpPr>
        <p:spPr>
          <a:xfrm>
            <a:off x="6210000" y="990360"/>
            <a:ext cx="5524920" cy="5639400"/>
          </a:xfrm>
          <a:custGeom>
            <a:avLst/>
            <a:gdLst/>
            <a:ahLst/>
            <a:cxnLst/>
            <a:rect l="0" t="0" r="r" b="b"/>
            <a:pathLst>
              <a:path w="15347" h="15665">
                <a:moveTo>
                  <a:pt x="0" y="0"/>
                </a:moveTo>
                <a:lnTo>
                  <a:pt x="15347" y="0"/>
                </a:lnTo>
                <a:lnTo>
                  <a:pt x="15347" y="15665"/>
                </a:lnTo>
                <a:lnTo>
                  <a:pt x="0" y="15665"/>
                </a:lnTo>
                <a:lnTo>
                  <a:pt x="0" y="0"/>
                </a:lnTo>
                <a:close/>
              </a:path>
            </a:pathLst>
          </a:custGeom>
          <a:solidFill>
            <a:srgbClr val="FAF9F5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11" name="任意多边形 310"/>
          <p:cNvSpPr/>
          <p:nvPr/>
        </p:nvSpPr>
        <p:spPr>
          <a:xfrm>
            <a:off x="6400800" y="1575360"/>
            <a:ext cx="5143680" cy="4000680"/>
          </a:xfrm>
          <a:custGeom>
            <a:avLst/>
            <a:gdLst/>
            <a:ahLst/>
            <a:cxnLst/>
            <a:rect l="0" t="0" r="r" b="b"/>
            <a:pathLst>
              <a:path w="14288" h="11113">
                <a:moveTo>
                  <a:pt x="211" y="0"/>
                </a:moveTo>
                <a:lnTo>
                  <a:pt x="14076" y="0"/>
                </a:lnTo>
                <a:cubicBezTo>
                  <a:pt x="14193" y="0"/>
                  <a:pt x="14288" y="117"/>
                  <a:pt x="14288" y="212"/>
                </a:cubicBezTo>
                <a:lnTo>
                  <a:pt x="14288" y="10902"/>
                </a:lnTo>
                <a:cubicBezTo>
                  <a:pt x="14288" y="11019"/>
                  <a:pt x="14193" y="11113"/>
                  <a:pt x="14076" y="11113"/>
                </a:cubicBezTo>
                <a:lnTo>
                  <a:pt x="211" y="11113"/>
                </a:lnTo>
                <a:cubicBezTo>
                  <a:pt x="94" y="11113"/>
                  <a:pt x="0" y="10997"/>
                  <a:pt x="0" y="10902"/>
                </a:cubicBezTo>
                <a:lnTo>
                  <a:pt x="0" y="212"/>
                </a:lnTo>
                <a:cubicBezTo>
                  <a:pt x="0" y="95"/>
                  <a:pt x="94" y="0"/>
                  <a:pt x="211" y="0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12" name="直接连接符 311"/>
          <p:cNvSpPr/>
          <p:nvPr/>
        </p:nvSpPr>
        <p:spPr>
          <a:xfrm>
            <a:off x="6400800" y="1575360"/>
            <a:ext cx="0" cy="4000320"/>
          </a:xfrm>
          <a:prstGeom prst="line">
            <a:avLst/>
          </a:prstGeom>
          <a:ln w="9360">
            <a:solidFill>
              <a:srgbClr val="E5E7EB"/>
            </a:solidFill>
            <a:miter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4680" tIns="4680" rIns="4680" bIns="468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13" name="直接连接符 312"/>
          <p:cNvSpPr/>
          <p:nvPr/>
        </p:nvSpPr>
        <p:spPr>
          <a:xfrm>
            <a:off x="11544120" y="1575360"/>
            <a:ext cx="0" cy="4000320"/>
          </a:xfrm>
          <a:prstGeom prst="line">
            <a:avLst/>
          </a:prstGeom>
          <a:ln w="9360">
            <a:solidFill>
              <a:srgbClr val="E5E7EB"/>
            </a:solidFill>
            <a:miter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4680" tIns="4680" rIns="4680" bIns="468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14" name="直接连接符 313"/>
          <p:cNvSpPr/>
          <p:nvPr/>
        </p:nvSpPr>
        <p:spPr>
          <a:xfrm>
            <a:off x="6400800" y="1575360"/>
            <a:ext cx="5143320" cy="0"/>
          </a:xfrm>
          <a:prstGeom prst="line">
            <a:avLst/>
          </a:prstGeom>
          <a:ln w="9360">
            <a:solidFill>
              <a:srgbClr val="E5E7EB"/>
            </a:solidFill>
            <a:miter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4680" tIns="-4680" rIns="4680" bIns="-468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15" name="直接连接符 314"/>
          <p:cNvSpPr/>
          <p:nvPr/>
        </p:nvSpPr>
        <p:spPr>
          <a:xfrm>
            <a:off x="6400800" y="5575680"/>
            <a:ext cx="5143320" cy="0"/>
          </a:xfrm>
          <a:prstGeom prst="line">
            <a:avLst/>
          </a:prstGeom>
          <a:ln w="9360">
            <a:solidFill>
              <a:srgbClr val="E5E7EB"/>
            </a:solidFill>
            <a:miter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4680" tIns="-4680" rIns="4680" bIns="-468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16" name="任意多边形 315"/>
          <p:cNvSpPr/>
          <p:nvPr/>
        </p:nvSpPr>
        <p:spPr>
          <a:xfrm>
            <a:off x="7067520" y="1670400"/>
            <a:ext cx="3810240" cy="3810600"/>
          </a:xfrm>
          <a:custGeom>
            <a:avLst/>
            <a:gdLst/>
            <a:ahLst/>
            <a:cxnLst/>
            <a:rect l="0" t="0" r="r" b="b"/>
            <a:pathLst>
              <a:path w="10584" h="10585">
                <a:moveTo>
                  <a:pt x="0" y="0"/>
                </a:moveTo>
                <a:lnTo>
                  <a:pt x="10584" y="0"/>
                </a:lnTo>
                <a:lnTo>
                  <a:pt x="10584" y="10585"/>
                </a:lnTo>
                <a:lnTo>
                  <a:pt x="0" y="1058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17" name="任意多边形 316"/>
          <p:cNvSpPr/>
          <p:nvPr/>
        </p:nvSpPr>
        <p:spPr>
          <a:xfrm>
            <a:off x="7536600" y="4051800"/>
            <a:ext cx="1436040" cy="1087560"/>
          </a:xfrm>
          <a:custGeom>
            <a:avLst/>
            <a:gdLst/>
            <a:ahLst/>
            <a:cxnLst/>
            <a:rect l="0" t="0" r="r" b="b"/>
            <a:pathLst>
              <a:path w="3989" h="3021">
                <a:moveTo>
                  <a:pt x="1013" y="0"/>
                </a:moveTo>
                <a:lnTo>
                  <a:pt x="3989" y="744"/>
                </a:lnTo>
                <a:lnTo>
                  <a:pt x="3989" y="3021"/>
                </a:lnTo>
                <a:cubicBezTo>
                  <a:pt x="2932" y="3021"/>
                  <a:pt x="1917" y="2916"/>
                  <a:pt x="1169" y="2729"/>
                </a:cubicBezTo>
                <a:cubicBezTo>
                  <a:pt x="421" y="2542"/>
                  <a:pt x="0" y="2287"/>
                  <a:pt x="0" y="2023"/>
                </a:cubicBezTo>
                <a:lnTo>
                  <a:pt x="1013" y="0"/>
                </a:lnTo>
                <a:close/>
              </a:path>
            </a:pathLst>
          </a:custGeom>
          <a:solidFill>
            <a:srgbClr val="003D83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18" name="任意多边形 317"/>
          <p:cNvSpPr/>
          <p:nvPr/>
        </p:nvSpPr>
        <p:spPr>
          <a:xfrm>
            <a:off x="8972280" y="4051800"/>
            <a:ext cx="1436040" cy="1087560"/>
          </a:xfrm>
          <a:custGeom>
            <a:avLst/>
            <a:gdLst/>
            <a:ahLst/>
            <a:cxnLst/>
            <a:rect l="0" t="0" r="r" b="b"/>
            <a:pathLst>
              <a:path w="3989" h="3021">
                <a:moveTo>
                  <a:pt x="0" y="744"/>
                </a:moveTo>
                <a:lnTo>
                  <a:pt x="2978" y="0"/>
                </a:lnTo>
                <a:lnTo>
                  <a:pt x="3989" y="2023"/>
                </a:lnTo>
                <a:cubicBezTo>
                  <a:pt x="3989" y="2287"/>
                  <a:pt x="3569" y="2542"/>
                  <a:pt x="2821" y="2729"/>
                </a:cubicBezTo>
                <a:cubicBezTo>
                  <a:pt x="2073" y="2916"/>
                  <a:pt x="1059" y="3021"/>
                  <a:pt x="0" y="3021"/>
                </a:cubicBezTo>
                <a:lnTo>
                  <a:pt x="0" y="744"/>
                </a:lnTo>
                <a:close/>
              </a:path>
            </a:pathLst>
          </a:custGeom>
          <a:solidFill>
            <a:srgbClr val="003D83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19" name="任意多边形 318"/>
          <p:cNvSpPr/>
          <p:nvPr/>
        </p:nvSpPr>
        <p:spPr>
          <a:xfrm>
            <a:off x="7900920" y="3783960"/>
            <a:ext cx="2143440" cy="536040"/>
          </a:xfrm>
          <a:custGeom>
            <a:avLst/>
            <a:gdLst/>
            <a:ahLst/>
            <a:cxnLst/>
            <a:rect l="0" t="0" r="r" b="b"/>
            <a:pathLst>
              <a:path w="5954" h="1489">
                <a:moveTo>
                  <a:pt x="0" y="745"/>
                </a:moveTo>
                <a:cubicBezTo>
                  <a:pt x="26" y="544"/>
                  <a:pt x="352" y="355"/>
                  <a:pt x="907" y="216"/>
                </a:cubicBezTo>
                <a:cubicBezTo>
                  <a:pt x="1462" y="77"/>
                  <a:pt x="2204" y="0"/>
                  <a:pt x="2976" y="0"/>
                </a:cubicBezTo>
                <a:cubicBezTo>
                  <a:pt x="3748" y="0"/>
                  <a:pt x="4490" y="77"/>
                  <a:pt x="5047" y="216"/>
                </a:cubicBezTo>
                <a:cubicBezTo>
                  <a:pt x="5602" y="355"/>
                  <a:pt x="5927" y="544"/>
                  <a:pt x="5954" y="745"/>
                </a:cubicBezTo>
                <a:cubicBezTo>
                  <a:pt x="5927" y="945"/>
                  <a:pt x="5602" y="1134"/>
                  <a:pt x="5047" y="1273"/>
                </a:cubicBezTo>
                <a:cubicBezTo>
                  <a:pt x="4490" y="1412"/>
                  <a:pt x="3748" y="1489"/>
                  <a:pt x="2976" y="1489"/>
                </a:cubicBezTo>
                <a:cubicBezTo>
                  <a:pt x="2204" y="1489"/>
                  <a:pt x="1462" y="1412"/>
                  <a:pt x="907" y="1273"/>
                </a:cubicBezTo>
                <a:cubicBezTo>
                  <a:pt x="352" y="1134"/>
                  <a:pt x="26" y="945"/>
                  <a:pt x="0" y="745"/>
                </a:cubicBezTo>
                <a:close/>
              </a:path>
            </a:pathLst>
          </a:custGeom>
          <a:solidFill>
            <a:srgbClr val="002E6A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20" name="文本框 319"/>
          <p:cNvSpPr txBox="1"/>
          <p:nvPr/>
        </p:nvSpPr>
        <p:spPr>
          <a:xfrm>
            <a:off x="647640" y="4851360"/>
            <a:ext cx="2219760" cy="22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3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、古今交融的完整文化生态。</a:t>
            </a:r>
            <a:endParaRPr lang="en-US" sz="135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21" name="文本框 320"/>
          <p:cNvSpPr txBox="1"/>
          <p:nvPr/>
        </p:nvSpPr>
        <p:spPr>
          <a:xfrm>
            <a:off x="8439120" y="4491720"/>
            <a:ext cx="106740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1" u="none" strike="noStrike"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地上的英雄传奇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22" name="任意多边形 321"/>
          <p:cNvSpPr/>
          <p:nvPr/>
        </p:nvSpPr>
        <p:spPr>
          <a:xfrm>
            <a:off x="8012880" y="3099240"/>
            <a:ext cx="959760" cy="968400"/>
          </a:xfrm>
          <a:custGeom>
            <a:avLst/>
            <a:gdLst/>
            <a:ahLst/>
            <a:cxnLst/>
            <a:rect l="0" t="0" r="r" b="b"/>
            <a:pathLst>
              <a:path w="2666" h="2690">
                <a:moveTo>
                  <a:pt x="1013" y="0"/>
                </a:moveTo>
                <a:lnTo>
                  <a:pt x="2666" y="414"/>
                </a:lnTo>
                <a:lnTo>
                  <a:pt x="2666" y="2690"/>
                </a:lnTo>
                <a:cubicBezTo>
                  <a:pt x="1959" y="2690"/>
                  <a:pt x="1282" y="2620"/>
                  <a:pt x="782" y="2495"/>
                </a:cubicBezTo>
                <a:cubicBezTo>
                  <a:pt x="281" y="2370"/>
                  <a:pt x="0" y="2201"/>
                  <a:pt x="0" y="2024"/>
                </a:cubicBezTo>
                <a:lnTo>
                  <a:pt x="1013" y="0"/>
                </a:lnTo>
                <a:close/>
              </a:path>
            </a:pathLst>
          </a:custGeom>
          <a:solidFill>
            <a:srgbClr val="004EA8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23" name="任意多边形 322"/>
          <p:cNvSpPr/>
          <p:nvPr/>
        </p:nvSpPr>
        <p:spPr>
          <a:xfrm>
            <a:off x="8972280" y="3099240"/>
            <a:ext cx="959760" cy="968400"/>
          </a:xfrm>
          <a:custGeom>
            <a:avLst/>
            <a:gdLst/>
            <a:ahLst/>
            <a:cxnLst/>
            <a:rect l="0" t="0" r="r" b="b"/>
            <a:pathLst>
              <a:path w="2666" h="2690">
                <a:moveTo>
                  <a:pt x="0" y="414"/>
                </a:moveTo>
                <a:lnTo>
                  <a:pt x="1655" y="0"/>
                </a:lnTo>
                <a:lnTo>
                  <a:pt x="2666" y="2024"/>
                </a:lnTo>
                <a:cubicBezTo>
                  <a:pt x="2666" y="2201"/>
                  <a:pt x="2385" y="2370"/>
                  <a:pt x="1886" y="2495"/>
                </a:cubicBezTo>
                <a:cubicBezTo>
                  <a:pt x="1386" y="2620"/>
                  <a:pt x="708" y="2690"/>
                  <a:pt x="0" y="2690"/>
                </a:cubicBezTo>
                <a:lnTo>
                  <a:pt x="0" y="414"/>
                </a:lnTo>
                <a:close/>
              </a:path>
            </a:pathLst>
          </a:custGeom>
          <a:solidFill>
            <a:srgbClr val="004EA8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24" name="任意多边形 323"/>
          <p:cNvSpPr/>
          <p:nvPr/>
        </p:nvSpPr>
        <p:spPr>
          <a:xfrm>
            <a:off x="8377200" y="2950560"/>
            <a:ext cx="1190880" cy="298080"/>
          </a:xfrm>
          <a:custGeom>
            <a:avLst/>
            <a:gdLst/>
            <a:ahLst/>
            <a:cxnLst/>
            <a:rect l="0" t="0" r="r" b="b"/>
            <a:pathLst>
              <a:path w="3308" h="828">
                <a:moveTo>
                  <a:pt x="0" y="413"/>
                </a:moveTo>
                <a:cubicBezTo>
                  <a:pt x="25" y="301"/>
                  <a:pt x="210" y="196"/>
                  <a:pt x="518" y="119"/>
                </a:cubicBezTo>
                <a:cubicBezTo>
                  <a:pt x="825" y="42"/>
                  <a:pt x="1231" y="0"/>
                  <a:pt x="1654" y="0"/>
                </a:cubicBezTo>
                <a:cubicBezTo>
                  <a:pt x="2076" y="0"/>
                  <a:pt x="2482" y="42"/>
                  <a:pt x="2790" y="119"/>
                </a:cubicBezTo>
                <a:cubicBezTo>
                  <a:pt x="3097" y="196"/>
                  <a:pt x="3283" y="301"/>
                  <a:pt x="3308" y="413"/>
                </a:cubicBezTo>
                <a:cubicBezTo>
                  <a:pt x="3283" y="526"/>
                  <a:pt x="3097" y="631"/>
                  <a:pt x="2790" y="708"/>
                </a:cubicBezTo>
                <a:cubicBezTo>
                  <a:pt x="2482" y="785"/>
                  <a:pt x="2076" y="828"/>
                  <a:pt x="1654" y="828"/>
                </a:cubicBezTo>
                <a:cubicBezTo>
                  <a:pt x="1231" y="828"/>
                  <a:pt x="825" y="785"/>
                  <a:pt x="518" y="708"/>
                </a:cubicBezTo>
                <a:cubicBezTo>
                  <a:pt x="210" y="631"/>
                  <a:pt x="25" y="526"/>
                  <a:pt x="0" y="413"/>
                </a:cubicBezTo>
                <a:close/>
              </a:path>
            </a:pathLst>
          </a:custGeom>
          <a:solidFill>
            <a:srgbClr val="002E6A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25" name="文本框 324"/>
          <p:cNvSpPr txBox="1"/>
          <p:nvPr/>
        </p:nvSpPr>
        <p:spPr>
          <a:xfrm>
            <a:off x="8172720" y="4699800"/>
            <a:ext cx="160092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900" b="0" u="none" strike="noStrike"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项羽英雄文化的象征性历史遗迹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26" name="文本框 325"/>
          <p:cNvSpPr txBox="1"/>
          <p:nvPr/>
        </p:nvSpPr>
        <p:spPr>
          <a:xfrm>
            <a:off x="8438760" y="3420000"/>
            <a:ext cx="106740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1" u="none" strike="noStrike"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地下的工匠奇迹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27" name="任意多边形 326"/>
          <p:cNvSpPr/>
          <p:nvPr/>
        </p:nvSpPr>
        <p:spPr>
          <a:xfrm>
            <a:off x="8464320" y="1908720"/>
            <a:ext cx="508320" cy="1143720"/>
          </a:xfrm>
          <a:custGeom>
            <a:avLst/>
            <a:gdLst/>
            <a:ahLst/>
            <a:cxnLst/>
            <a:rect l="0" t="0" r="r" b="b"/>
            <a:pathLst>
              <a:path w="1412" h="3177">
                <a:moveTo>
                  <a:pt x="1412" y="3177"/>
                </a:moveTo>
                <a:cubicBezTo>
                  <a:pt x="1037" y="3177"/>
                  <a:pt x="678" y="3140"/>
                  <a:pt x="413" y="3074"/>
                </a:cubicBezTo>
                <a:cubicBezTo>
                  <a:pt x="148" y="3007"/>
                  <a:pt x="0" y="2918"/>
                  <a:pt x="0" y="2824"/>
                </a:cubicBezTo>
                <a:lnTo>
                  <a:pt x="1412" y="0"/>
                </a:lnTo>
                <a:lnTo>
                  <a:pt x="1412" y="3177"/>
                </a:lnTo>
                <a:close/>
              </a:path>
            </a:pathLst>
          </a:custGeom>
          <a:solidFill>
            <a:srgbClr val="0067D1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28" name="任意多边形 327"/>
          <p:cNvSpPr/>
          <p:nvPr/>
        </p:nvSpPr>
        <p:spPr>
          <a:xfrm>
            <a:off x="8972280" y="1908720"/>
            <a:ext cx="508680" cy="1143720"/>
          </a:xfrm>
          <a:custGeom>
            <a:avLst/>
            <a:gdLst/>
            <a:ahLst/>
            <a:cxnLst/>
            <a:rect l="0" t="0" r="r" b="b"/>
            <a:pathLst>
              <a:path w="1413" h="3177">
                <a:moveTo>
                  <a:pt x="0" y="3177"/>
                </a:moveTo>
                <a:lnTo>
                  <a:pt x="0" y="0"/>
                </a:lnTo>
                <a:lnTo>
                  <a:pt x="1413" y="2824"/>
                </a:lnTo>
                <a:cubicBezTo>
                  <a:pt x="1413" y="2918"/>
                  <a:pt x="1264" y="3007"/>
                  <a:pt x="998" y="3074"/>
                </a:cubicBezTo>
                <a:cubicBezTo>
                  <a:pt x="734" y="3140"/>
                  <a:pt x="375" y="3177"/>
                  <a:pt x="0" y="3177"/>
                </a:cubicBezTo>
                <a:close/>
              </a:path>
            </a:pathLst>
          </a:custGeom>
          <a:solidFill>
            <a:srgbClr val="0067D1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29" name="文本框 328"/>
          <p:cNvSpPr txBox="1"/>
          <p:nvPr/>
        </p:nvSpPr>
        <p:spPr>
          <a:xfrm>
            <a:off x="8229600" y="3628080"/>
            <a:ext cx="14868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900" b="0" u="none" strike="noStrike"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汉代工匠技艺的实物证据展现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30" name="文本框 329"/>
          <p:cNvSpPr txBox="1"/>
          <p:nvPr/>
        </p:nvSpPr>
        <p:spPr>
          <a:xfrm>
            <a:off x="8669060" y="2115840"/>
            <a:ext cx="612140" cy="553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en-US" altLang="zh-CN" sz="1200" b="1" u="none" strike="noStrike"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sz="1200" b="1" u="none" strike="noStrike"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生活</a:t>
            </a:r>
            <a:endParaRPr lang="zh-CN" sz="1200" b="1" u="none" strike="noStrike">
              <a:solidFill>
                <a:srgbClr val="FFFFFF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1200" b="1" u="none" strike="noStrike"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sz="1200" b="1" u="none" strike="noStrike"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中的</a:t>
            </a:r>
            <a:endParaRPr lang="zh-CN" sz="1200" b="1" u="none" strike="noStrike">
              <a:solidFill>
                <a:srgbClr val="FFFFFF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sz="1200" b="1" u="none" strike="noStrike"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活态传承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31" name="文本框 330"/>
          <p:cNvSpPr txBox="1"/>
          <p:nvPr/>
        </p:nvSpPr>
        <p:spPr>
          <a:xfrm>
            <a:off x="8515440" y="2674440"/>
            <a:ext cx="91512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900" b="0" u="none" strike="noStrike"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汉文化融入现代生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32" name="文本框 331"/>
          <p:cNvSpPr txBox="1"/>
          <p:nvPr/>
        </p:nvSpPr>
        <p:spPr>
          <a:xfrm>
            <a:off x="8515800" y="2811600"/>
            <a:ext cx="91512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900" b="0" u="none" strike="noStrike"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活，实现活态传承</a:t>
            </a:r>
            <a:endParaRPr lang="en-US" sz="9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33" name="文本框 332"/>
          <p:cNvSpPr txBox="1"/>
          <p:nvPr/>
        </p:nvSpPr>
        <p:spPr>
          <a:xfrm>
            <a:off x="6505560" y="5663520"/>
            <a:ext cx="490644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000" b="0" u="none" strike="noStrike">
                <a:solidFill>
                  <a:srgbClr val="6B728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展示徐州汉文化从地上英雄遗迹、地下工匠技艺到生活活态传承的三层文化内涵递进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34" name="文本框 333"/>
          <p:cNvSpPr txBox="1"/>
          <p:nvPr/>
        </p:nvSpPr>
        <p:spPr>
          <a:xfrm>
            <a:off x="8841600" y="5841360"/>
            <a:ext cx="26604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000" b="0" u="none" strike="noStrike">
                <a:solidFill>
                  <a:srgbClr val="6B728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结构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任意多边形 334"/>
          <p:cNvSpPr/>
          <p:nvPr/>
        </p:nvSpPr>
        <p:spPr>
          <a:xfrm>
            <a:off x="28440" y="28440"/>
            <a:ext cx="12163680" cy="6829920"/>
          </a:xfrm>
          <a:custGeom>
            <a:avLst/>
            <a:gdLst/>
            <a:ahLst/>
            <a:cxnLst/>
            <a:rect l="0" t="0" r="r" b="b"/>
            <a:pathLst>
              <a:path w="33788" h="18972">
                <a:moveTo>
                  <a:pt x="0" y="0"/>
                </a:moveTo>
                <a:lnTo>
                  <a:pt x="33788" y="0"/>
                </a:lnTo>
                <a:lnTo>
                  <a:pt x="33788" y="18972"/>
                </a:lnTo>
                <a:lnTo>
                  <a:pt x="0" y="18972"/>
                </a:lnTo>
                <a:lnTo>
                  <a:pt x="0" y="0"/>
                </a:lnTo>
                <a:close/>
              </a:path>
            </a:pathLst>
          </a:custGeom>
          <a:solidFill>
            <a:srgbClr val="FAF9F5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36" name="直接连接符 335"/>
          <p:cNvSpPr/>
          <p:nvPr/>
        </p:nvSpPr>
        <p:spPr>
          <a:xfrm>
            <a:off x="0" y="761760"/>
            <a:ext cx="12191760" cy="0"/>
          </a:xfrm>
          <a:prstGeom prst="line">
            <a:avLst/>
          </a:prstGeom>
          <a:ln w="9360">
            <a:solidFill>
              <a:srgbClr val="000000">
                <a:alpha val="5000"/>
              </a:srgbClr>
            </a:solidFill>
            <a:miter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4680" tIns="-4680" rIns="4680" bIns="-468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37" name="任意多边形 336"/>
          <p:cNvSpPr/>
          <p:nvPr/>
        </p:nvSpPr>
        <p:spPr>
          <a:xfrm>
            <a:off x="380880" y="137880"/>
            <a:ext cx="57600" cy="476640"/>
          </a:xfrm>
          <a:custGeom>
            <a:avLst/>
            <a:gdLst/>
            <a:ahLst/>
            <a:cxnLst/>
            <a:rect l="0" t="0" r="r" b="b"/>
            <a:pathLst>
              <a:path w="160" h="1324">
                <a:moveTo>
                  <a:pt x="53" y="0"/>
                </a:moveTo>
                <a:lnTo>
                  <a:pt x="106" y="0"/>
                </a:lnTo>
                <a:cubicBezTo>
                  <a:pt x="136" y="0"/>
                  <a:pt x="160" y="29"/>
                  <a:pt x="160" y="53"/>
                </a:cubicBezTo>
                <a:lnTo>
                  <a:pt x="160" y="1271"/>
                </a:lnTo>
                <a:cubicBezTo>
                  <a:pt x="160" y="1300"/>
                  <a:pt x="136" y="1324"/>
                  <a:pt x="106" y="1324"/>
                </a:cubicBezTo>
                <a:lnTo>
                  <a:pt x="53" y="1324"/>
                </a:lnTo>
                <a:cubicBezTo>
                  <a:pt x="24" y="1324"/>
                  <a:pt x="0" y="1295"/>
                  <a:pt x="0" y="1271"/>
                </a:cubicBezTo>
                <a:lnTo>
                  <a:pt x="0" y="53"/>
                </a:lnTo>
                <a:cubicBezTo>
                  <a:pt x="0" y="24"/>
                  <a:pt x="24" y="0"/>
                  <a:pt x="53" y="0"/>
                </a:cubicBezTo>
                <a:close/>
              </a:path>
            </a:pathLst>
          </a:custGeom>
          <a:solidFill>
            <a:srgbClr val="1A1A2E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38" name="任意多边形 337"/>
          <p:cNvSpPr/>
          <p:nvPr/>
        </p:nvSpPr>
        <p:spPr>
          <a:xfrm>
            <a:off x="485640" y="1019160"/>
            <a:ext cx="11278080" cy="1139400"/>
          </a:xfrm>
          <a:custGeom>
            <a:avLst/>
            <a:gdLst/>
            <a:ahLst/>
            <a:cxnLst/>
            <a:rect l="0" t="0" r="r" b="b"/>
            <a:pathLst>
              <a:path w="31328" h="3165">
                <a:moveTo>
                  <a:pt x="212" y="0"/>
                </a:moveTo>
                <a:lnTo>
                  <a:pt x="31116" y="0"/>
                </a:lnTo>
                <a:cubicBezTo>
                  <a:pt x="31233" y="0"/>
                  <a:pt x="31328" y="116"/>
                  <a:pt x="31328" y="211"/>
                </a:cubicBezTo>
                <a:lnTo>
                  <a:pt x="31328" y="2953"/>
                </a:lnTo>
                <a:cubicBezTo>
                  <a:pt x="31328" y="3070"/>
                  <a:pt x="31233" y="3165"/>
                  <a:pt x="31116" y="3165"/>
                </a:cubicBezTo>
                <a:lnTo>
                  <a:pt x="212" y="3165"/>
                </a:lnTo>
                <a:cubicBezTo>
                  <a:pt x="95" y="3165"/>
                  <a:pt x="0" y="3048"/>
                  <a:pt x="0" y="2953"/>
                </a:cubicBezTo>
                <a:lnTo>
                  <a:pt x="0" y="211"/>
                </a:lnTo>
                <a:cubicBezTo>
                  <a:pt x="0" y="94"/>
                  <a:pt x="95" y="0"/>
                  <a:pt x="212" y="0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pic>
        <p:nvPicPr>
          <p:cNvPr id="339" name="图片 338"/>
          <p:cNvPicPr/>
          <p:nvPr/>
        </p:nvPicPr>
        <p:blipFill>
          <a:blip r:embed="rId1"/>
          <a:stretch>
            <a:fillRect/>
          </a:stretch>
        </p:blipFill>
        <p:spPr>
          <a:xfrm>
            <a:off x="685800" y="1247760"/>
            <a:ext cx="342720" cy="228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40" name="文本框 339"/>
          <p:cNvSpPr txBox="1"/>
          <p:nvPr/>
        </p:nvSpPr>
        <p:spPr>
          <a:xfrm>
            <a:off x="628560" y="175680"/>
            <a:ext cx="1829520" cy="40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2400" b="1" u="none" strike="noStrike">
                <a:solidFill>
                  <a:srgbClr val="1A1A2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个人研究感悟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41" name="文本框 340"/>
          <p:cNvSpPr txBox="1"/>
          <p:nvPr/>
        </p:nvSpPr>
        <p:spPr>
          <a:xfrm>
            <a:off x="1143000" y="1208160"/>
            <a:ext cx="1143720" cy="2520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500" b="1" u="none" strike="noStrike">
                <a:solidFill>
                  <a:srgbClr val="1A1A2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研究过程体验</a:t>
            </a:r>
            <a:endParaRPr lang="en-US" sz="15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42" name="任意多边形 341"/>
          <p:cNvSpPr/>
          <p:nvPr/>
        </p:nvSpPr>
        <p:spPr>
          <a:xfrm>
            <a:off x="485640" y="2386800"/>
            <a:ext cx="11278080" cy="1383120"/>
          </a:xfrm>
          <a:custGeom>
            <a:avLst/>
            <a:gdLst/>
            <a:ahLst/>
            <a:cxnLst/>
            <a:rect l="0" t="0" r="r" b="b"/>
            <a:pathLst>
              <a:path w="31328" h="3842">
                <a:moveTo>
                  <a:pt x="212" y="0"/>
                </a:moveTo>
                <a:lnTo>
                  <a:pt x="31116" y="0"/>
                </a:lnTo>
                <a:cubicBezTo>
                  <a:pt x="31233" y="0"/>
                  <a:pt x="31328" y="117"/>
                  <a:pt x="31328" y="211"/>
                </a:cubicBezTo>
                <a:lnTo>
                  <a:pt x="31328" y="3631"/>
                </a:lnTo>
                <a:cubicBezTo>
                  <a:pt x="31328" y="3747"/>
                  <a:pt x="31233" y="3842"/>
                  <a:pt x="31116" y="3842"/>
                </a:cubicBezTo>
                <a:lnTo>
                  <a:pt x="212" y="3842"/>
                </a:lnTo>
                <a:cubicBezTo>
                  <a:pt x="95" y="3842"/>
                  <a:pt x="0" y="3725"/>
                  <a:pt x="0" y="3631"/>
                </a:cubicBezTo>
                <a:lnTo>
                  <a:pt x="0" y="211"/>
                </a:lnTo>
                <a:cubicBezTo>
                  <a:pt x="0" y="95"/>
                  <a:pt x="95" y="0"/>
                  <a:pt x="212" y="0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pic>
        <p:nvPicPr>
          <p:cNvPr id="343" name="图片 342"/>
          <p:cNvPicPr/>
          <p:nvPr/>
        </p:nvPicPr>
        <p:blipFill>
          <a:blip r:embed="rId2"/>
          <a:stretch>
            <a:fillRect/>
          </a:stretch>
        </p:blipFill>
        <p:spPr>
          <a:xfrm>
            <a:off x="692640" y="2615400"/>
            <a:ext cx="328680" cy="228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44" name="文本框 343"/>
          <p:cNvSpPr txBox="1"/>
          <p:nvPr/>
        </p:nvSpPr>
        <p:spPr>
          <a:xfrm>
            <a:off x="685800" y="1648440"/>
            <a:ext cx="1021140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研究过程让我深刻体会到从</a:t>
            </a:r>
            <a:r>
              <a:rPr lang="zh-CN" sz="1200" b="1" u="none" strike="noStrike">
                <a:solidFill>
                  <a:srgbClr val="8C2829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零散信息到系统认知</a:t>
            </a:r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的转变乐趣。整理资料虽然繁琐，但看着照片分类完成、访谈文字逐段呈现，获得了实实在在的成就感。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45" name="文本框 344"/>
          <p:cNvSpPr txBox="1"/>
          <p:nvPr/>
        </p:nvSpPr>
        <p:spPr>
          <a:xfrm>
            <a:off x="1143000" y="2575800"/>
            <a:ext cx="1143720" cy="2520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500" b="1" u="none" strike="noStrike">
                <a:solidFill>
                  <a:srgbClr val="1A1A2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关键发现体验</a:t>
            </a:r>
            <a:endParaRPr lang="en-US" sz="15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46" name="文本框 345"/>
          <p:cNvSpPr txBox="1"/>
          <p:nvPr/>
        </p:nvSpPr>
        <p:spPr>
          <a:xfrm>
            <a:off x="685800" y="3016080"/>
            <a:ext cx="1053072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绘制对比表格时，突然意识到三个地方并非孤立存在，而是形成了内在的</a:t>
            </a:r>
            <a:r>
              <a:rPr lang="en-US" sz="1200" b="1" u="none" strike="noStrike">
                <a:solidFill>
                  <a:srgbClr val="8C2829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"</a:t>
            </a:r>
            <a:r>
              <a:rPr lang="zh-CN" sz="1200" b="1" u="none" strike="noStrike">
                <a:solidFill>
                  <a:srgbClr val="8C2829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呼应</a:t>
            </a:r>
            <a:r>
              <a:rPr lang="en-US" sz="1200" b="1" u="none" strike="noStrike">
                <a:solidFill>
                  <a:srgbClr val="8C2829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"</a:t>
            </a:r>
            <a:r>
              <a:rPr lang="zh-CN" sz="1200" b="1" u="none" strike="noStrike">
                <a:solidFill>
                  <a:srgbClr val="8C2829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关系</a:t>
            </a:r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。这种发现让我兴奋不已，原来研究的意义在于将分散的点连接成线，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47" name="任意多边形 346"/>
          <p:cNvSpPr/>
          <p:nvPr/>
        </p:nvSpPr>
        <p:spPr>
          <a:xfrm>
            <a:off x="485640" y="3998160"/>
            <a:ext cx="11278080" cy="1383480"/>
          </a:xfrm>
          <a:custGeom>
            <a:avLst/>
            <a:gdLst/>
            <a:ahLst/>
            <a:cxnLst/>
            <a:rect l="0" t="0" r="r" b="b"/>
            <a:pathLst>
              <a:path w="31328" h="3843">
                <a:moveTo>
                  <a:pt x="212" y="0"/>
                </a:moveTo>
                <a:lnTo>
                  <a:pt x="31116" y="0"/>
                </a:lnTo>
                <a:cubicBezTo>
                  <a:pt x="31233" y="0"/>
                  <a:pt x="31328" y="117"/>
                  <a:pt x="31328" y="212"/>
                </a:cubicBezTo>
                <a:lnTo>
                  <a:pt x="31328" y="3631"/>
                </a:lnTo>
                <a:cubicBezTo>
                  <a:pt x="31328" y="3748"/>
                  <a:pt x="31233" y="3843"/>
                  <a:pt x="31116" y="3843"/>
                </a:cubicBezTo>
                <a:lnTo>
                  <a:pt x="212" y="3843"/>
                </a:lnTo>
                <a:cubicBezTo>
                  <a:pt x="95" y="3843"/>
                  <a:pt x="0" y="3726"/>
                  <a:pt x="0" y="3631"/>
                </a:cubicBezTo>
                <a:lnTo>
                  <a:pt x="0" y="212"/>
                </a:lnTo>
                <a:cubicBezTo>
                  <a:pt x="0" y="95"/>
                  <a:pt x="95" y="0"/>
                  <a:pt x="212" y="0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pic>
        <p:nvPicPr>
          <p:cNvPr id="348" name="图片 347"/>
          <p:cNvPicPr/>
          <p:nvPr/>
        </p:nvPicPr>
        <p:blipFill>
          <a:blip r:embed="rId3"/>
          <a:stretch>
            <a:fillRect/>
          </a:stretch>
        </p:blipFill>
        <p:spPr>
          <a:xfrm>
            <a:off x="692640" y="4227120"/>
            <a:ext cx="328680" cy="228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49" name="文本框 348"/>
          <p:cNvSpPr txBox="1"/>
          <p:nvPr/>
        </p:nvSpPr>
        <p:spPr>
          <a:xfrm>
            <a:off x="685800" y="3219480"/>
            <a:ext cx="198180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最终拼凑出完整的文化图景。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50" name="文本框 349"/>
          <p:cNvSpPr txBox="1"/>
          <p:nvPr/>
        </p:nvSpPr>
        <p:spPr>
          <a:xfrm>
            <a:off x="1143000" y="4187520"/>
            <a:ext cx="1524600" cy="2520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500" b="1" u="none" strike="noStrike">
                <a:solidFill>
                  <a:srgbClr val="1A1A2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对历史的重新认识</a:t>
            </a:r>
            <a:endParaRPr lang="en-US" sz="15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51" name="文本框 350"/>
          <p:cNvSpPr txBox="1"/>
          <p:nvPr/>
        </p:nvSpPr>
        <p:spPr>
          <a:xfrm>
            <a:off x="685800" y="4627800"/>
            <a:ext cx="1052820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站在戏马台想象项羽策马扬鞭，走在龟山汉墓甬道感受工匠智慧，这些体验让</a:t>
            </a:r>
            <a:r>
              <a:rPr lang="zh-CN" sz="1200" b="1" u="none" strike="noStrike">
                <a:solidFill>
                  <a:srgbClr val="8C2829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历史从书本走向现实</a:t>
            </a:r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。特别是理解了</a:t>
            </a:r>
            <a:r>
              <a:rPr lang="en-US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"</a:t>
            </a:r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考古</a:t>
            </a:r>
            <a:r>
              <a:rPr lang="en-US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"</a:t>
            </a:r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的真谛——不是看一堆石头，而是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52" name="任意多边形 351"/>
          <p:cNvSpPr/>
          <p:nvPr/>
        </p:nvSpPr>
        <p:spPr>
          <a:xfrm>
            <a:off x="485640" y="5609880"/>
            <a:ext cx="11278080" cy="1139400"/>
          </a:xfrm>
          <a:custGeom>
            <a:avLst/>
            <a:gdLst/>
            <a:ahLst/>
            <a:cxnLst/>
            <a:rect l="0" t="0" r="r" b="b"/>
            <a:pathLst>
              <a:path w="31328" h="3165">
                <a:moveTo>
                  <a:pt x="212" y="0"/>
                </a:moveTo>
                <a:lnTo>
                  <a:pt x="31116" y="0"/>
                </a:lnTo>
                <a:cubicBezTo>
                  <a:pt x="31233" y="0"/>
                  <a:pt x="31328" y="116"/>
                  <a:pt x="31328" y="211"/>
                </a:cubicBezTo>
                <a:lnTo>
                  <a:pt x="31328" y="2953"/>
                </a:lnTo>
                <a:cubicBezTo>
                  <a:pt x="31328" y="3070"/>
                  <a:pt x="31233" y="3165"/>
                  <a:pt x="31116" y="3165"/>
                </a:cubicBezTo>
                <a:lnTo>
                  <a:pt x="212" y="3165"/>
                </a:lnTo>
                <a:cubicBezTo>
                  <a:pt x="95" y="3165"/>
                  <a:pt x="0" y="3048"/>
                  <a:pt x="0" y="2953"/>
                </a:cubicBezTo>
                <a:lnTo>
                  <a:pt x="0" y="211"/>
                </a:lnTo>
                <a:cubicBezTo>
                  <a:pt x="0" y="94"/>
                  <a:pt x="95" y="0"/>
                  <a:pt x="212" y="0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pic>
        <p:nvPicPr>
          <p:cNvPr id="353" name="图片 352"/>
          <p:cNvPicPr/>
          <p:nvPr/>
        </p:nvPicPr>
        <p:blipFill>
          <a:blip r:embed="rId4"/>
          <a:stretch>
            <a:fillRect/>
          </a:stretch>
        </p:blipFill>
        <p:spPr>
          <a:xfrm>
            <a:off x="692640" y="5838480"/>
            <a:ext cx="328680" cy="228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54" name="文本框 353"/>
          <p:cNvSpPr txBox="1"/>
          <p:nvPr/>
        </p:nvSpPr>
        <p:spPr>
          <a:xfrm>
            <a:off x="685800" y="4830840"/>
            <a:ext cx="91512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与古人对话。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55" name="文本框 354"/>
          <p:cNvSpPr txBox="1"/>
          <p:nvPr/>
        </p:nvSpPr>
        <p:spPr>
          <a:xfrm>
            <a:off x="1143000" y="5798880"/>
            <a:ext cx="1334160" cy="2520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500" b="1" u="none" strike="noStrike">
                <a:solidFill>
                  <a:srgbClr val="1A1A2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研究收获与展望</a:t>
            </a:r>
            <a:endParaRPr lang="en-US" sz="15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56" name="文本框 355"/>
          <p:cNvSpPr txBox="1"/>
          <p:nvPr/>
        </p:nvSpPr>
        <p:spPr>
          <a:xfrm>
            <a:off x="685800" y="6239160"/>
            <a:ext cx="1082124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研究最大的收获是建立了</a:t>
            </a:r>
            <a:r>
              <a:rPr lang="zh-CN" sz="1200" b="1" u="none" strike="noStrike">
                <a:solidFill>
                  <a:srgbClr val="8C2829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系统性思维</a:t>
            </a:r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，能够从不同角度理解徐州汉文化的多元面貌。这种将理论探索与实地体验相结合的研究方法，为后续学习奠定了坚实基础。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任意多边形 396"/>
          <p:cNvSpPr/>
          <p:nvPr/>
        </p:nvSpPr>
        <p:spPr>
          <a:xfrm>
            <a:off x="0" y="0"/>
            <a:ext cx="12192120" cy="6858000"/>
          </a:xfrm>
          <a:custGeom>
            <a:avLst/>
            <a:gdLst/>
            <a:ahLst/>
            <a:cxnLst/>
            <a:rect l="0" t="0" r="r" b="b"/>
            <a:pathLst>
              <a:path w="33867" h="19050">
                <a:moveTo>
                  <a:pt x="0" y="0"/>
                </a:moveTo>
                <a:lnTo>
                  <a:pt x="33867" y="0"/>
                </a:lnTo>
                <a:lnTo>
                  <a:pt x="33867" y="19050"/>
                </a:lnTo>
                <a:lnTo>
                  <a:pt x="0" y="1905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pic>
        <p:nvPicPr>
          <p:cNvPr id="398" name="图片 397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760" cy="6857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99" name="直接连接符 398"/>
          <p:cNvSpPr/>
          <p:nvPr/>
        </p:nvSpPr>
        <p:spPr>
          <a:xfrm>
            <a:off x="4181400" y="2923920"/>
            <a:ext cx="0" cy="1009800"/>
          </a:xfrm>
          <a:prstGeom prst="line">
            <a:avLst/>
          </a:prstGeom>
          <a:ln w="95040">
            <a:solidFill>
              <a:srgbClr val="000000"/>
            </a:solidFill>
            <a:miter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47520" tIns="47520" rIns="47520" bIns="4752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00" name="文本框 399"/>
          <p:cNvSpPr txBox="1"/>
          <p:nvPr/>
        </p:nvSpPr>
        <p:spPr>
          <a:xfrm>
            <a:off x="2390760" y="2610360"/>
            <a:ext cx="1410480" cy="1509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en-US" sz="9000" b="1" u="none" strike="noStrike"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lang="en-US" sz="90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01" name="文本框 400"/>
          <p:cNvSpPr txBox="1"/>
          <p:nvPr/>
        </p:nvSpPr>
        <p:spPr>
          <a:xfrm>
            <a:off x="4848120" y="2880000"/>
            <a:ext cx="5334840" cy="1006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6000" b="1" u="none" strike="noStrike"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研究总结与启示</a:t>
            </a:r>
            <a:endParaRPr lang="en-US" sz="60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任意多边形 401"/>
          <p:cNvSpPr/>
          <p:nvPr/>
        </p:nvSpPr>
        <p:spPr>
          <a:xfrm>
            <a:off x="28440" y="28440"/>
            <a:ext cx="12163680" cy="6829920"/>
          </a:xfrm>
          <a:custGeom>
            <a:avLst/>
            <a:gdLst/>
            <a:ahLst/>
            <a:cxnLst/>
            <a:rect l="0" t="0" r="r" b="b"/>
            <a:pathLst>
              <a:path w="33788" h="18972">
                <a:moveTo>
                  <a:pt x="0" y="0"/>
                </a:moveTo>
                <a:lnTo>
                  <a:pt x="33788" y="0"/>
                </a:lnTo>
                <a:lnTo>
                  <a:pt x="33788" y="18972"/>
                </a:lnTo>
                <a:lnTo>
                  <a:pt x="0" y="18972"/>
                </a:lnTo>
                <a:lnTo>
                  <a:pt x="0" y="0"/>
                </a:lnTo>
                <a:close/>
              </a:path>
            </a:pathLst>
          </a:custGeom>
          <a:solidFill>
            <a:srgbClr val="FAF9F5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03" name="直接连接符 402"/>
          <p:cNvSpPr/>
          <p:nvPr/>
        </p:nvSpPr>
        <p:spPr>
          <a:xfrm>
            <a:off x="0" y="761760"/>
            <a:ext cx="12191760" cy="0"/>
          </a:xfrm>
          <a:prstGeom prst="line">
            <a:avLst/>
          </a:prstGeom>
          <a:ln w="9360">
            <a:solidFill>
              <a:srgbClr val="000000">
                <a:alpha val="5000"/>
              </a:srgbClr>
            </a:solidFill>
            <a:miter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4680" tIns="-4680" rIns="4680" bIns="-468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04" name="任意多边形 403"/>
          <p:cNvSpPr/>
          <p:nvPr/>
        </p:nvSpPr>
        <p:spPr>
          <a:xfrm>
            <a:off x="380880" y="137880"/>
            <a:ext cx="57600" cy="476640"/>
          </a:xfrm>
          <a:custGeom>
            <a:avLst/>
            <a:gdLst/>
            <a:ahLst/>
            <a:cxnLst/>
            <a:rect l="0" t="0" r="r" b="b"/>
            <a:pathLst>
              <a:path w="160" h="1324">
                <a:moveTo>
                  <a:pt x="53" y="0"/>
                </a:moveTo>
                <a:lnTo>
                  <a:pt x="106" y="0"/>
                </a:lnTo>
                <a:cubicBezTo>
                  <a:pt x="136" y="0"/>
                  <a:pt x="160" y="29"/>
                  <a:pt x="160" y="53"/>
                </a:cubicBezTo>
                <a:lnTo>
                  <a:pt x="160" y="1271"/>
                </a:lnTo>
                <a:cubicBezTo>
                  <a:pt x="160" y="1300"/>
                  <a:pt x="136" y="1324"/>
                  <a:pt x="106" y="1324"/>
                </a:cubicBezTo>
                <a:lnTo>
                  <a:pt x="53" y="1324"/>
                </a:lnTo>
                <a:cubicBezTo>
                  <a:pt x="24" y="1324"/>
                  <a:pt x="0" y="1295"/>
                  <a:pt x="0" y="1271"/>
                </a:cubicBezTo>
                <a:lnTo>
                  <a:pt x="0" y="53"/>
                </a:lnTo>
                <a:cubicBezTo>
                  <a:pt x="0" y="24"/>
                  <a:pt x="24" y="0"/>
                  <a:pt x="53" y="0"/>
                </a:cubicBezTo>
                <a:close/>
              </a:path>
            </a:pathLst>
          </a:custGeom>
          <a:solidFill>
            <a:srgbClr val="1A1A2E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05" name="任意多边形 404"/>
          <p:cNvSpPr/>
          <p:nvPr/>
        </p:nvSpPr>
        <p:spPr>
          <a:xfrm>
            <a:off x="485640" y="1019160"/>
            <a:ext cx="3606840" cy="4899960"/>
          </a:xfrm>
          <a:custGeom>
            <a:avLst/>
            <a:gdLst/>
            <a:ahLst/>
            <a:cxnLst/>
            <a:rect l="0" t="0" r="r" b="b"/>
            <a:pathLst>
              <a:path w="10019" h="13611">
                <a:moveTo>
                  <a:pt x="212" y="0"/>
                </a:moveTo>
                <a:lnTo>
                  <a:pt x="9808" y="0"/>
                </a:lnTo>
                <a:cubicBezTo>
                  <a:pt x="9925" y="0"/>
                  <a:pt x="10019" y="116"/>
                  <a:pt x="10019" y="211"/>
                </a:cubicBezTo>
                <a:lnTo>
                  <a:pt x="10019" y="13399"/>
                </a:lnTo>
                <a:cubicBezTo>
                  <a:pt x="10019" y="13516"/>
                  <a:pt x="9925" y="13611"/>
                  <a:pt x="9808" y="13611"/>
                </a:cubicBezTo>
                <a:lnTo>
                  <a:pt x="212" y="13611"/>
                </a:lnTo>
                <a:cubicBezTo>
                  <a:pt x="95" y="13611"/>
                  <a:pt x="0" y="13494"/>
                  <a:pt x="0" y="13399"/>
                </a:cubicBezTo>
                <a:lnTo>
                  <a:pt x="0" y="211"/>
                </a:lnTo>
                <a:cubicBezTo>
                  <a:pt x="0" y="94"/>
                  <a:pt x="95" y="0"/>
                  <a:pt x="212" y="0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06" name="直接连接符 405"/>
          <p:cNvSpPr/>
          <p:nvPr/>
        </p:nvSpPr>
        <p:spPr>
          <a:xfrm>
            <a:off x="647640" y="1600200"/>
            <a:ext cx="3225600" cy="0"/>
          </a:xfrm>
          <a:prstGeom prst="line">
            <a:avLst/>
          </a:prstGeom>
          <a:ln w="18720">
            <a:solidFill>
              <a:srgbClr val="F0F0F0"/>
            </a:solidFill>
            <a:miter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360" tIns="-9360" rIns="9360" bIns="-936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pic>
        <p:nvPicPr>
          <p:cNvPr id="407" name="图片 406"/>
          <p:cNvPicPr/>
          <p:nvPr/>
        </p:nvPicPr>
        <p:blipFill>
          <a:blip r:embed="rId1"/>
          <a:stretch>
            <a:fillRect/>
          </a:stretch>
        </p:blipFill>
        <p:spPr>
          <a:xfrm>
            <a:off x="647640" y="1209600"/>
            <a:ext cx="228240" cy="228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08" name="文本框 407"/>
          <p:cNvSpPr txBox="1"/>
          <p:nvPr/>
        </p:nvSpPr>
        <p:spPr>
          <a:xfrm>
            <a:off x="628560" y="175680"/>
            <a:ext cx="1829520" cy="40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2400" b="1" u="none" strike="noStrike">
                <a:solidFill>
                  <a:srgbClr val="1A1A2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研究主要成果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09" name="任意多边形 408"/>
          <p:cNvSpPr/>
          <p:nvPr/>
        </p:nvSpPr>
        <p:spPr>
          <a:xfrm>
            <a:off x="647640" y="1838160"/>
            <a:ext cx="57240" cy="57600"/>
          </a:xfrm>
          <a:custGeom>
            <a:avLst/>
            <a:gdLst/>
            <a:ahLst/>
            <a:cxnLst/>
            <a:rect l="0" t="0" r="r" b="b"/>
            <a:pathLst>
              <a:path w="159" h="160">
                <a:moveTo>
                  <a:pt x="80" y="0"/>
                </a:moveTo>
                <a:cubicBezTo>
                  <a:pt x="124" y="0"/>
                  <a:pt x="159" y="45"/>
                  <a:pt x="159" y="80"/>
                </a:cubicBezTo>
                <a:cubicBezTo>
                  <a:pt x="159" y="124"/>
                  <a:pt x="124" y="160"/>
                  <a:pt x="80" y="160"/>
                </a:cubicBezTo>
                <a:cubicBezTo>
                  <a:pt x="36" y="160"/>
                  <a:pt x="0" y="116"/>
                  <a:pt x="0" y="80"/>
                </a:cubicBezTo>
                <a:cubicBezTo>
                  <a:pt x="0" y="37"/>
                  <a:pt x="36" y="0"/>
                  <a:pt x="80" y="0"/>
                </a:cubicBezTo>
                <a:close/>
              </a:path>
            </a:pathLst>
          </a:custGeom>
          <a:solidFill>
            <a:srgbClr val="8C2829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10" name="文本框 409"/>
          <p:cNvSpPr txBox="1"/>
          <p:nvPr/>
        </p:nvSpPr>
        <p:spPr>
          <a:xfrm>
            <a:off x="990720" y="1170000"/>
            <a:ext cx="1143720" cy="2520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500" b="1" u="none" strike="noStrike">
                <a:solidFill>
                  <a:srgbClr val="1A1A2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文化认知框架</a:t>
            </a:r>
            <a:endParaRPr lang="en-US" sz="15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11" name="文本框 410"/>
          <p:cNvSpPr txBox="1"/>
          <p:nvPr/>
        </p:nvSpPr>
        <p:spPr>
          <a:xfrm>
            <a:off x="847800" y="1743840"/>
            <a:ext cx="318168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建立了</a:t>
            </a:r>
            <a:r>
              <a:rPr lang="en-US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"</a:t>
            </a:r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地上英雄传奇</a:t>
            </a:r>
            <a:r>
              <a:rPr lang="en-US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地下工匠奇迹</a:t>
            </a:r>
            <a:r>
              <a:rPr lang="en-US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生活活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12" name="任意多边形 411"/>
          <p:cNvSpPr/>
          <p:nvPr/>
        </p:nvSpPr>
        <p:spPr>
          <a:xfrm>
            <a:off x="647640" y="2440080"/>
            <a:ext cx="57240" cy="57600"/>
          </a:xfrm>
          <a:custGeom>
            <a:avLst/>
            <a:gdLst/>
            <a:ahLst/>
            <a:cxnLst/>
            <a:rect l="0" t="0" r="r" b="b"/>
            <a:pathLst>
              <a:path w="159" h="160">
                <a:moveTo>
                  <a:pt x="80" y="0"/>
                </a:moveTo>
                <a:cubicBezTo>
                  <a:pt x="124" y="0"/>
                  <a:pt x="159" y="44"/>
                  <a:pt x="159" y="79"/>
                </a:cubicBezTo>
                <a:cubicBezTo>
                  <a:pt x="159" y="124"/>
                  <a:pt x="124" y="160"/>
                  <a:pt x="80" y="160"/>
                </a:cubicBezTo>
                <a:cubicBezTo>
                  <a:pt x="36" y="160"/>
                  <a:pt x="0" y="116"/>
                  <a:pt x="0" y="79"/>
                </a:cubicBezTo>
                <a:cubicBezTo>
                  <a:pt x="0" y="35"/>
                  <a:pt x="36" y="0"/>
                  <a:pt x="80" y="0"/>
                </a:cubicBezTo>
                <a:close/>
              </a:path>
            </a:pathLst>
          </a:custGeom>
          <a:solidFill>
            <a:srgbClr val="8C2829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13" name="文本框 412"/>
          <p:cNvSpPr txBox="1"/>
          <p:nvPr/>
        </p:nvSpPr>
        <p:spPr>
          <a:xfrm>
            <a:off x="847800" y="1946880"/>
            <a:ext cx="167076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态传承</a:t>
            </a:r>
            <a:r>
              <a:rPr lang="en-US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"</a:t>
            </a:r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的三维认知模型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14" name="文本框 413"/>
          <p:cNvSpPr txBox="1"/>
          <p:nvPr/>
        </p:nvSpPr>
        <p:spPr>
          <a:xfrm>
            <a:off x="847800" y="2345760"/>
            <a:ext cx="289620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将零散的文化点连接成有机的文化脉络，形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15" name="任意多边形 414"/>
          <p:cNvSpPr/>
          <p:nvPr/>
        </p:nvSpPr>
        <p:spPr>
          <a:xfrm>
            <a:off x="4320720" y="1019160"/>
            <a:ext cx="3607560" cy="4899960"/>
          </a:xfrm>
          <a:custGeom>
            <a:avLst/>
            <a:gdLst/>
            <a:ahLst/>
            <a:cxnLst/>
            <a:rect l="0" t="0" r="r" b="b"/>
            <a:pathLst>
              <a:path w="10021" h="13611">
                <a:moveTo>
                  <a:pt x="212" y="0"/>
                </a:moveTo>
                <a:lnTo>
                  <a:pt x="9809" y="0"/>
                </a:lnTo>
                <a:cubicBezTo>
                  <a:pt x="9926" y="0"/>
                  <a:pt x="10021" y="116"/>
                  <a:pt x="10021" y="211"/>
                </a:cubicBezTo>
                <a:lnTo>
                  <a:pt x="10021" y="13399"/>
                </a:lnTo>
                <a:cubicBezTo>
                  <a:pt x="10021" y="13516"/>
                  <a:pt x="9926" y="13611"/>
                  <a:pt x="9809" y="13611"/>
                </a:cubicBezTo>
                <a:lnTo>
                  <a:pt x="212" y="13611"/>
                </a:lnTo>
                <a:cubicBezTo>
                  <a:pt x="95" y="13611"/>
                  <a:pt x="0" y="13494"/>
                  <a:pt x="0" y="13399"/>
                </a:cubicBezTo>
                <a:lnTo>
                  <a:pt x="0" y="211"/>
                </a:lnTo>
                <a:cubicBezTo>
                  <a:pt x="0" y="94"/>
                  <a:pt x="95" y="0"/>
                  <a:pt x="212" y="0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16" name="直接连接符 415"/>
          <p:cNvSpPr/>
          <p:nvPr/>
        </p:nvSpPr>
        <p:spPr>
          <a:xfrm>
            <a:off x="4482720" y="1600200"/>
            <a:ext cx="3225960" cy="0"/>
          </a:xfrm>
          <a:prstGeom prst="line">
            <a:avLst/>
          </a:prstGeom>
          <a:ln w="18720">
            <a:solidFill>
              <a:srgbClr val="F0F0F0"/>
            </a:solidFill>
            <a:miter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360" tIns="-9360" rIns="9360" bIns="-936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pic>
        <p:nvPicPr>
          <p:cNvPr id="417" name="图片 416"/>
          <p:cNvPicPr/>
          <p:nvPr/>
        </p:nvPicPr>
        <p:blipFill>
          <a:blip r:embed="rId2"/>
          <a:stretch>
            <a:fillRect/>
          </a:stretch>
        </p:blipFill>
        <p:spPr>
          <a:xfrm>
            <a:off x="4483080" y="1214280"/>
            <a:ext cx="228240" cy="219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18" name="文本框 417"/>
          <p:cNvSpPr txBox="1"/>
          <p:nvPr/>
        </p:nvSpPr>
        <p:spPr>
          <a:xfrm>
            <a:off x="847800" y="2548800"/>
            <a:ext cx="167724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成完整的徐州汉文化画卷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19" name="任意多边形 418"/>
          <p:cNvSpPr/>
          <p:nvPr/>
        </p:nvSpPr>
        <p:spPr>
          <a:xfrm>
            <a:off x="4482720" y="1838160"/>
            <a:ext cx="57600" cy="57600"/>
          </a:xfrm>
          <a:custGeom>
            <a:avLst/>
            <a:gdLst/>
            <a:ahLst/>
            <a:cxnLst/>
            <a:rect l="0" t="0" r="r" b="b"/>
            <a:pathLst>
              <a:path w="160" h="160">
                <a:moveTo>
                  <a:pt x="80" y="0"/>
                </a:moveTo>
                <a:cubicBezTo>
                  <a:pt x="124" y="0"/>
                  <a:pt x="160" y="45"/>
                  <a:pt x="160" y="80"/>
                </a:cubicBezTo>
                <a:cubicBezTo>
                  <a:pt x="160" y="124"/>
                  <a:pt x="124" y="160"/>
                  <a:pt x="80" y="160"/>
                </a:cubicBezTo>
                <a:cubicBezTo>
                  <a:pt x="36" y="160"/>
                  <a:pt x="0" y="116"/>
                  <a:pt x="0" y="80"/>
                </a:cubicBezTo>
                <a:cubicBezTo>
                  <a:pt x="0" y="37"/>
                  <a:pt x="36" y="0"/>
                  <a:pt x="80" y="0"/>
                </a:cubicBezTo>
                <a:close/>
              </a:path>
            </a:pathLst>
          </a:custGeom>
          <a:solidFill>
            <a:srgbClr val="8C2829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20" name="文本框 419"/>
          <p:cNvSpPr txBox="1"/>
          <p:nvPr/>
        </p:nvSpPr>
        <p:spPr>
          <a:xfrm>
            <a:off x="4825800" y="1170000"/>
            <a:ext cx="1143720" cy="2520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500" b="1" u="none" strike="noStrike">
                <a:solidFill>
                  <a:srgbClr val="1A1A2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实地考察成果</a:t>
            </a:r>
            <a:endParaRPr lang="en-US" sz="15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21" name="文本框 420"/>
          <p:cNvSpPr txBox="1"/>
          <p:nvPr/>
        </p:nvSpPr>
        <p:spPr>
          <a:xfrm>
            <a:off x="4683125" y="1743710"/>
            <a:ext cx="2943860" cy="187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no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收集了戏马台、回龙窝、龟山汉墓三地</a:t>
            </a:r>
            <a:r>
              <a:rPr lang="zh-CN" altLang="en-US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照片</a:t>
            </a:r>
            <a:endParaRPr lang="zh-CN" altLang="en-US" sz="1200" b="0" u="none" strike="noStrike">
              <a:solidFill>
                <a:srgbClr val="4A4A5A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2" name="任意多边形 421"/>
          <p:cNvSpPr/>
          <p:nvPr/>
        </p:nvSpPr>
        <p:spPr>
          <a:xfrm>
            <a:off x="4482720" y="2440080"/>
            <a:ext cx="57600" cy="57600"/>
          </a:xfrm>
          <a:custGeom>
            <a:avLst/>
            <a:gdLst/>
            <a:ahLst/>
            <a:cxnLst/>
            <a:rect l="0" t="0" r="r" b="b"/>
            <a:pathLst>
              <a:path w="160" h="160">
                <a:moveTo>
                  <a:pt x="80" y="0"/>
                </a:moveTo>
                <a:cubicBezTo>
                  <a:pt x="124" y="0"/>
                  <a:pt x="160" y="44"/>
                  <a:pt x="160" y="79"/>
                </a:cubicBezTo>
                <a:cubicBezTo>
                  <a:pt x="160" y="124"/>
                  <a:pt x="124" y="160"/>
                  <a:pt x="80" y="160"/>
                </a:cubicBezTo>
                <a:cubicBezTo>
                  <a:pt x="36" y="160"/>
                  <a:pt x="0" y="116"/>
                  <a:pt x="0" y="79"/>
                </a:cubicBezTo>
                <a:cubicBezTo>
                  <a:pt x="0" y="35"/>
                  <a:pt x="36" y="0"/>
                  <a:pt x="80" y="0"/>
                </a:cubicBezTo>
                <a:close/>
              </a:path>
            </a:pathLst>
          </a:custGeom>
          <a:solidFill>
            <a:srgbClr val="8C2829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24" name="任意多边形 423"/>
          <p:cNvSpPr/>
          <p:nvPr/>
        </p:nvSpPr>
        <p:spPr>
          <a:xfrm>
            <a:off x="4482720" y="2797920"/>
            <a:ext cx="57600" cy="57600"/>
          </a:xfrm>
          <a:custGeom>
            <a:avLst/>
            <a:gdLst/>
            <a:ahLst/>
            <a:cxnLst/>
            <a:rect l="0" t="0" r="r" b="b"/>
            <a:pathLst>
              <a:path w="160" h="160">
                <a:moveTo>
                  <a:pt x="80" y="0"/>
                </a:moveTo>
                <a:cubicBezTo>
                  <a:pt x="124" y="0"/>
                  <a:pt x="160" y="44"/>
                  <a:pt x="160" y="81"/>
                </a:cubicBezTo>
                <a:cubicBezTo>
                  <a:pt x="160" y="125"/>
                  <a:pt x="124" y="160"/>
                  <a:pt x="80" y="160"/>
                </a:cubicBezTo>
                <a:cubicBezTo>
                  <a:pt x="36" y="160"/>
                  <a:pt x="0" y="116"/>
                  <a:pt x="0" y="81"/>
                </a:cubicBezTo>
                <a:cubicBezTo>
                  <a:pt x="0" y="36"/>
                  <a:pt x="36" y="0"/>
                  <a:pt x="80" y="0"/>
                </a:cubicBezTo>
                <a:close/>
              </a:path>
            </a:pathLst>
          </a:custGeom>
          <a:solidFill>
            <a:srgbClr val="8C2829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25" name="文本框 424"/>
          <p:cNvSpPr txBox="1"/>
          <p:nvPr/>
        </p:nvSpPr>
        <p:spPr>
          <a:xfrm>
            <a:off x="4682880" y="2345760"/>
            <a:ext cx="2133600" cy="18415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整理了三段访谈录音的文字记录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26" name="文本框 425"/>
          <p:cNvSpPr txBox="1"/>
          <p:nvPr/>
        </p:nvSpPr>
        <p:spPr>
          <a:xfrm>
            <a:off x="4682880" y="2703600"/>
            <a:ext cx="289620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获得了关于甬道精度、工匠技艺等第一手技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27" name="任意多边形 426"/>
          <p:cNvSpPr/>
          <p:nvPr/>
        </p:nvSpPr>
        <p:spPr>
          <a:xfrm>
            <a:off x="8156520" y="1019160"/>
            <a:ext cx="3606840" cy="4899960"/>
          </a:xfrm>
          <a:custGeom>
            <a:avLst/>
            <a:gdLst/>
            <a:ahLst/>
            <a:cxnLst/>
            <a:rect l="0" t="0" r="r" b="b"/>
            <a:pathLst>
              <a:path w="10019" h="13611">
                <a:moveTo>
                  <a:pt x="211" y="0"/>
                </a:moveTo>
                <a:lnTo>
                  <a:pt x="9807" y="0"/>
                </a:lnTo>
                <a:cubicBezTo>
                  <a:pt x="9924" y="0"/>
                  <a:pt x="10019" y="116"/>
                  <a:pt x="10019" y="211"/>
                </a:cubicBezTo>
                <a:lnTo>
                  <a:pt x="10019" y="13399"/>
                </a:lnTo>
                <a:cubicBezTo>
                  <a:pt x="10019" y="13516"/>
                  <a:pt x="9924" y="13611"/>
                  <a:pt x="9807" y="13611"/>
                </a:cubicBezTo>
                <a:lnTo>
                  <a:pt x="211" y="13611"/>
                </a:lnTo>
                <a:cubicBezTo>
                  <a:pt x="94" y="13611"/>
                  <a:pt x="0" y="13494"/>
                  <a:pt x="0" y="13399"/>
                </a:cubicBezTo>
                <a:lnTo>
                  <a:pt x="0" y="211"/>
                </a:lnTo>
                <a:cubicBezTo>
                  <a:pt x="0" y="94"/>
                  <a:pt x="94" y="0"/>
                  <a:pt x="211" y="0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28" name="直接连接符 427"/>
          <p:cNvSpPr/>
          <p:nvPr/>
        </p:nvSpPr>
        <p:spPr>
          <a:xfrm>
            <a:off x="8318160" y="1600200"/>
            <a:ext cx="3225960" cy="0"/>
          </a:xfrm>
          <a:prstGeom prst="line">
            <a:avLst/>
          </a:prstGeom>
          <a:ln w="18720">
            <a:solidFill>
              <a:srgbClr val="F0F0F0"/>
            </a:solidFill>
            <a:miter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360" tIns="-9360" rIns="9360" bIns="-936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pic>
        <p:nvPicPr>
          <p:cNvPr id="429" name="图片 428"/>
          <p:cNvPicPr/>
          <p:nvPr/>
        </p:nvPicPr>
        <p:blipFill>
          <a:blip r:embed="rId3"/>
          <a:stretch>
            <a:fillRect/>
          </a:stretch>
        </p:blipFill>
        <p:spPr>
          <a:xfrm>
            <a:off x="8318520" y="1214280"/>
            <a:ext cx="228240" cy="219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30" name="文本框 429"/>
          <p:cNvSpPr txBox="1"/>
          <p:nvPr/>
        </p:nvSpPr>
        <p:spPr>
          <a:xfrm>
            <a:off x="4682880" y="2907000"/>
            <a:ext cx="45792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术细节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31" name="任意多边形 430"/>
          <p:cNvSpPr/>
          <p:nvPr/>
        </p:nvSpPr>
        <p:spPr>
          <a:xfrm>
            <a:off x="8318160" y="1838160"/>
            <a:ext cx="57600" cy="57600"/>
          </a:xfrm>
          <a:custGeom>
            <a:avLst/>
            <a:gdLst/>
            <a:ahLst/>
            <a:cxnLst/>
            <a:rect l="0" t="0" r="r" b="b"/>
            <a:pathLst>
              <a:path w="160" h="160">
                <a:moveTo>
                  <a:pt x="81" y="0"/>
                </a:moveTo>
                <a:cubicBezTo>
                  <a:pt x="124" y="0"/>
                  <a:pt x="160" y="45"/>
                  <a:pt x="160" y="80"/>
                </a:cubicBezTo>
                <a:cubicBezTo>
                  <a:pt x="160" y="124"/>
                  <a:pt x="124" y="160"/>
                  <a:pt x="81" y="160"/>
                </a:cubicBezTo>
                <a:cubicBezTo>
                  <a:pt x="36" y="160"/>
                  <a:pt x="0" y="116"/>
                  <a:pt x="0" y="80"/>
                </a:cubicBezTo>
                <a:cubicBezTo>
                  <a:pt x="0" y="37"/>
                  <a:pt x="36" y="0"/>
                  <a:pt x="81" y="0"/>
                </a:cubicBezTo>
                <a:close/>
              </a:path>
            </a:pathLst>
          </a:custGeom>
          <a:solidFill>
            <a:srgbClr val="8C2829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32" name="文本框 431"/>
          <p:cNvSpPr txBox="1"/>
          <p:nvPr/>
        </p:nvSpPr>
        <p:spPr>
          <a:xfrm>
            <a:off x="8661240" y="1170000"/>
            <a:ext cx="1143720" cy="2520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500" b="1" u="none" strike="noStrike">
                <a:solidFill>
                  <a:srgbClr val="1A1A2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对比分析结论</a:t>
            </a:r>
            <a:endParaRPr lang="en-US" sz="15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33" name="任意多边形 432"/>
          <p:cNvSpPr/>
          <p:nvPr/>
        </p:nvSpPr>
        <p:spPr>
          <a:xfrm>
            <a:off x="8318160" y="2196360"/>
            <a:ext cx="57600" cy="57240"/>
          </a:xfrm>
          <a:custGeom>
            <a:avLst/>
            <a:gdLst/>
            <a:ahLst/>
            <a:cxnLst/>
            <a:rect l="0" t="0" r="r" b="b"/>
            <a:pathLst>
              <a:path w="160" h="159">
                <a:moveTo>
                  <a:pt x="81" y="0"/>
                </a:moveTo>
                <a:cubicBezTo>
                  <a:pt x="124" y="0"/>
                  <a:pt x="160" y="43"/>
                  <a:pt x="160" y="79"/>
                </a:cubicBezTo>
                <a:cubicBezTo>
                  <a:pt x="160" y="123"/>
                  <a:pt x="124" y="159"/>
                  <a:pt x="81" y="159"/>
                </a:cubicBezTo>
                <a:cubicBezTo>
                  <a:pt x="36" y="159"/>
                  <a:pt x="0" y="115"/>
                  <a:pt x="0" y="79"/>
                </a:cubicBezTo>
                <a:cubicBezTo>
                  <a:pt x="0" y="35"/>
                  <a:pt x="36" y="0"/>
                  <a:pt x="81" y="0"/>
                </a:cubicBezTo>
                <a:close/>
              </a:path>
            </a:pathLst>
          </a:custGeom>
          <a:solidFill>
            <a:srgbClr val="8C2829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34" name="文本框 433"/>
          <p:cNvSpPr txBox="1"/>
          <p:nvPr/>
        </p:nvSpPr>
        <p:spPr>
          <a:xfrm>
            <a:off x="8518320" y="1743840"/>
            <a:ext cx="243900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发现了三地间的内在联系和呼应关系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35" name="任意多边形 434"/>
          <p:cNvSpPr/>
          <p:nvPr/>
        </p:nvSpPr>
        <p:spPr>
          <a:xfrm>
            <a:off x="8318160" y="2554200"/>
            <a:ext cx="57600" cy="57600"/>
          </a:xfrm>
          <a:custGeom>
            <a:avLst/>
            <a:gdLst/>
            <a:ahLst/>
            <a:cxnLst/>
            <a:rect l="0" t="0" r="r" b="b"/>
            <a:pathLst>
              <a:path w="160" h="160">
                <a:moveTo>
                  <a:pt x="81" y="0"/>
                </a:moveTo>
                <a:cubicBezTo>
                  <a:pt x="124" y="0"/>
                  <a:pt x="160" y="44"/>
                  <a:pt x="160" y="80"/>
                </a:cubicBezTo>
                <a:cubicBezTo>
                  <a:pt x="160" y="124"/>
                  <a:pt x="124" y="160"/>
                  <a:pt x="81" y="160"/>
                </a:cubicBezTo>
                <a:cubicBezTo>
                  <a:pt x="36" y="160"/>
                  <a:pt x="0" y="116"/>
                  <a:pt x="0" y="80"/>
                </a:cubicBezTo>
                <a:cubicBezTo>
                  <a:pt x="0" y="36"/>
                  <a:pt x="36" y="0"/>
                  <a:pt x="81" y="0"/>
                </a:cubicBezTo>
                <a:close/>
              </a:path>
            </a:pathLst>
          </a:custGeom>
          <a:solidFill>
            <a:srgbClr val="8C2829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36" name="文本框 435"/>
          <p:cNvSpPr txBox="1"/>
          <p:nvPr/>
        </p:nvSpPr>
        <p:spPr>
          <a:xfrm>
            <a:off x="8518320" y="2101680"/>
            <a:ext cx="259164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验证了汉文化在徐州的多维度传承路径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37" name="任意多边形 436"/>
          <p:cNvSpPr/>
          <p:nvPr/>
        </p:nvSpPr>
        <p:spPr>
          <a:xfrm>
            <a:off x="485640" y="6109200"/>
            <a:ext cx="11278080" cy="549000"/>
          </a:xfrm>
          <a:custGeom>
            <a:avLst/>
            <a:gdLst/>
            <a:ahLst/>
            <a:cxnLst/>
            <a:rect l="0" t="0" r="r" b="b"/>
            <a:pathLst>
              <a:path w="31328" h="1525">
                <a:moveTo>
                  <a:pt x="212" y="0"/>
                </a:moveTo>
                <a:lnTo>
                  <a:pt x="31116" y="0"/>
                </a:lnTo>
                <a:cubicBezTo>
                  <a:pt x="31233" y="0"/>
                  <a:pt x="31328" y="117"/>
                  <a:pt x="31328" y="212"/>
                </a:cubicBezTo>
                <a:lnTo>
                  <a:pt x="31328" y="1313"/>
                </a:lnTo>
                <a:cubicBezTo>
                  <a:pt x="31328" y="1430"/>
                  <a:pt x="31233" y="1525"/>
                  <a:pt x="31116" y="1525"/>
                </a:cubicBezTo>
                <a:lnTo>
                  <a:pt x="212" y="1525"/>
                </a:lnTo>
                <a:cubicBezTo>
                  <a:pt x="95" y="1525"/>
                  <a:pt x="0" y="1408"/>
                  <a:pt x="0" y="1313"/>
                </a:cubicBezTo>
                <a:lnTo>
                  <a:pt x="0" y="212"/>
                </a:lnTo>
                <a:cubicBezTo>
                  <a:pt x="0" y="95"/>
                  <a:pt x="95" y="0"/>
                  <a:pt x="212" y="0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38" name="文本框 437"/>
          <p:cNvSpPr txBox="1"/>
          <p:nvPr/>
        </p:nvSpPr>
        <p:spPr>
          <a:xfrm>
            <a:off x="8518320" y="2459880"/>
            <a:ext cx="274392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形成了从历史到现实的完整文化理解链条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39" name="文本框 438"/>
          <p:cNvSpPr txBox="1"/>
          <p:nvPr/>
        </p:nvSpPr>
        <p:spPr>
          <a:xfrm>
            <a:off x="647640" y="6224400"/>
            <a:ext cx="640152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研究成果不仅丰富了个人对家乡文化的认知，更为系统性研究地方文化提供了可借鉴的方法论。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任意多边形 439"/>
          <p:cNvSpPr/>
          <p:nvPr/>
        </p:nvSpPr>
        <p:spPr>
          <a:xfrm>
            <a:off x="28440" y="28440"/>
            <a:ext cx="12163680" cy="6829920"/>
          </a:xfrm>
          <a:custGeom>
            <a:avLst/>
            <a:gdLst/>
            <a:ahLst/>
            <a:cxnLst/>
            <a:rect l="0" t="0" r="r" b="b"/>
            <a:pathLst>
              <a:path w="33788" h="18972">
                <a:moveTo>
                  <a:pt x="0" y="0"/>
                </a:moveTo>
                <a:lnTo>
                  <a:pt x="33788" y="0"/>
                </a:lnTo>
                <a:lnTo>
                  <a:pt x="33788" y="18972"/>
                </a:lnTo>
                <a:lnTo>
                  <a:pt x="0" y="18972"/>
                </a:lnTo>
                <a:lnTo>
                  <a:pt x="0" y="0"/>
                </a:lnTo>
                <a:close/>
              </a:path>
            </a:pathLst>
          </a:custGeom>
          <a:solidFill>
            <a:srgbClr val="FAF9F5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41" name="直接连接符 440"/>
          <p:cNvSpPr/>
          <p:nvPr/>
        </p:nvSpPr>
        <p:spPr>
          <a:xfrm>
            <a:off x="0" y="761760"/>
            <a:ext cx="12191760" cy="0"/>
          </a:xfrm>
          <a:prstGeom prst="line">
            <a:avLst/>
          </a:prstGeom>
          <a:ln w="9360">
            <a:solidFill>
              <a:srgbClr val="000000">
                <a:alpha val="5000"/>
              </a:srgbClr>
            </a:solidFill>
            <a:miter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4680" tIns="-4680" rIns="4680" bIns="-468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42" name="任意多边形 441"/>
          <p:cNvSpPr/>
          <p:nvPr/>
        </p:nvSpPr>
        <p:spPr>
          <a:xfrm>
            <a:off x="380880" y="137880"/>
            <a:ext cx="57600" cy="476640"/>
          </a:xfrm>
          <a:custGeom>
            <a:avLst/>
            <a:gdLst/>
            <a:ahLst/>
            <a:cxnLst/>
            <a:rect l="0" t="0" r="r" b="b"/>
            <a:pathLst>
              <a:path w="160" h="1324">
                <a:moveTo>
                  <a:pt x="53" y="0"/>
                </a:moveTo>
                <a:lnTo>
                  <a:pt x="106" y="0"/>
                </a:lnTo>
                <a:cubicBezTo>
                  <a:pt x="136" y="0"/>
                  <a:pt x="160" y="29"/>
                  <a:pt x="160" y="53"/>
                </a:cubicBezTo>
                <a:lnTo>
                  <a:pt x="160" y="1271"/>
                </a:lnTo>
                <a:cubicBezTo>
                  <a:pt x="160" y="1300"/>
                  <a:pt x="136" y="1324"/>
                  <a:pt x="106" y="1324"/>
                </a:cubicBezTo>
                <a:lnTo>
                  <a:pt x="53" y="1324"/>
                </a:lnTo>
                <a:cubicBezTo>
                  <a:pt x="24" y="1324"/>
                  <a:pt x="0" y="1295"/>
                  <a:pt x="0" y="1271"/>
                </a:cubicBezTo>
                <a:lnTo>
                  <a:pt x="0" y="53"/>
                </a:lnTo>
                <a:cubicBezTo>
                  <a:pt x="0" y="24"/>
                  <a:pt x="24" y="0"/>
                  <a:pt x="53" y="0"/>
                </a:cubicBezTo>
                <a:close/>
              </a:path>
            </a:pathLst>
          </a:custGeom>
          <a:solidFill>
            <a:srgbClr val="1A1A2E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43" name="文本框 442"/>
          <p:cNvSpPr txBox="1"/>
          <p:nvPr/>
        </p:nvSpPr>
        <p:spPr>
          <a:xfrm>
            <a:off x="628560" y="175680"/>
            <a:ext cx="2134440" cy="40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2400" b="1" u="none" strike="noStrike">
                <a:solidFill>
                  <a:srgbClr val="1A1A2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研究价值与展望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44" name="任意多边形 443"/>
          <p:cNvSpPr/>
          <p:nvPr/>
        </p:nvSpPr>
        <p:spPr>
          <a:xfrm>
            <a:off x="485640" y="1559880"/>
            <a:ext cx="3606840" cy="4602960"/>
          </a:xfrm>
          <a:custGeom>
            <a:avLst/>
            <a:gdLst/>
            <a:ahLst/>
            <a:cxnLst/>
            <a:rect l="0" t="0" r="r" b="b"/>
            <a:pathLst>
              <a:path w="10019" h="12786">
                <a:moveTo>
                  <a:pt x="212" y="0"/>
                </a:moveTo>
                <a:lnTo>
                  <a:pt x="9808" y="0"/>
                </a:lnTo>
                <a:cubicBezTo>
                  <a:pt x="9925" y="0"/>
                  <a:pt x="10019" y="117"/>
                  <a:pt x="10019" y="212"/>
                </a:cubicBezTo>
                <a:lnTo>
                  <a:pt x="10019" y="12574"/>
                </a:lnTo>
                <a:cubicBezTo>
                  <a:pt x="10019" y="12691"/>
                  <a:pt x="9925" y="12786"/>
                  <a:pt x="9808" y="12786"/>
                </a:cubicBezTo>
                <a:lnTo>
                  <a:pt x="212" y="12786"/>
                </a:lnTo>
                <a:cubicBezTo>
                  <a:pt x="95" y="12786"/>
                  <a:pt x="0" y="12669"/>
                  <a:pt x="0" y="12574"/>
                </a:cubicBezTo>
                <a:lnTo>
                  <a:pt x="0" y="212"/>
                </a:lnTo>
                <a:cubicBezTo>
                  <a:pt x="0" y="95"/>
                  <a:pt x="95" y="0"/>
                  <a:pt x="212" y="0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45" name="直接连接符 444"/>
          <p:cNvSpPr/>
          <p:nvPr/>
        </p:nvSpPr>
        <p:spPr>
          <a:xfrm>
            <a:off x="723600" y="2312640"/>
            <a:ext cx="3073320" cy="0"/>
          </a:xfrm>
          <a:prstGeom prst="line">
            <a:avLst/>
          </a:prstGeom>
          <a:ln w="18720">
            <a:solidFill>
              <a:srgbClr val="F0F0F0"/>
            </a:solidFill>
            <a:miter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360" tIns="-9360" rIns="9360" bIns="-936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46" name="任意多边形 445"/>
          <p:cNvSpPr/>
          <p:nvPr/>
        </p:nvSpPr>
        <p:spPr>
          <a:xfrm>
            <a:off x="723600" y="1798200"/>
            <a:ext cx="381600" cy="381240"/>
          </a:xfrm>
          <a:custGeom>
            <a:avLst/>
            <a:gdLst/>
            <a:ahLst/>
            <a:cxnLst/>
            <a:rect l="0" t="0" r="r" b="b"/>
            <a:pathLst>
              <a:path w="1060" h="1059">
                <a:moveTo>
                  <a:pt x="212" y="0"/>
                </a:moveTo>
                <a:lnTo>
                  <a:pt x="848" y="0"/>
                </a:lnTo>
                <a:cubicBezTo>
                  <a:pt x="965" y="0"/>
                  <a:pt x="1060" y="117"/>
                  <a:pt x="1060" y="211"/>
                </a:cubicBezTo>
                <a:lnTo>
                  <a:pt x="1060" y="847"/>
                </a:lnTo>
                <a:cubicBezTo>
                  <a:pt x="1060" y="964"/>
                  <a:pt x="965" y="1059"/>
                  <a:pt x="848" y="1059"/>
                </a:cubicBezTo>
                <a:lnTo>
                  <a:pt x="212" y="1059"/>
                </a:lnTo>
                <a:cubicBezTo>
                  <a:pt x="95" y="1059"/>
                  <a:pt x="0" y="942"/>
                  <a:pt x="0" y="847"/>
                </a:cubicBezTo>
                <a:lnTo>
                  <a:pt x="0" y="211"/>
                </a:lnTo>
                <a:cubicBezTo>
                  <a:pt x="0" y="95"/>
                  <a:pt x="95" y="0"/>
                  <a:pt x="212" y="0"/>
                </a:cubicBezTo>
                <a:close/>
              </a:path>
            </a:pathLst>
          </a:custGeom>
          <a:solidFill>
            <a:srgbClr val="8C2829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pic>
        <p:nvPicPr>
          <p:cNvPr id="447" name="图片 446"/>
          <p:cNvPicPr/>
          <p:nvPr/>
        </p:nvPicPr>
        <p:blipFill>
          <a:blip r:embed="rId1"/>
          <a:stretch>
            <a:fillRect/>
          </a:stretch>
        </p:blipFill>
        <p:spPr>
          <a:xfrm>
            <a:off x="777240" y="1874520"/>
            <a:ext cx="273960" cy="228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48" name="文本框 447"/>
          <p:cNvSpPr txBox="1"/>
          <p:nvPr/>
        </p:nvSpPr>
        <p:spPr>
          <a:xfrm>
            <a:off x="3067920" y="980640"/>
            <a:ext cx="6145560" cy="22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3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本研究在学术探索和社会实践层面均具有重要价值，为后续研究奠定了坚实基础。</a:t>
            </a:r>
            <a:endParaRPr lang="en-US" sz="135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49" name="任意多边形 448"/>
          <p:cNvSpPr/>
          <p:nvPr/>
        </p:nvSpPr>
        <p:spPr>
          <a:xfrm>
            <a:off x="723600" y="2588760"/>
            <a:ext cx="57600" cy="57600"/>
          </a:xfrm>
          <a:custGeom>
            <a:avLst/>
            <a:gdLst/>
            <a:ahLst/>
            <a:cxnLst/>
            <a:rect l="0" t="0" r="r" b="b"/>
            <a:pathLst>
              <a:path w="160" h="160">
                <a:moveTo>
                  <a:pt x="80" y="0"/>
                </a:moveTo>
                <a:cubicBezTo>
                  <a:pt x="125" y="0"/>
                  <a:pt x="160" y="44"/>
                  <a:pt x="160" y="79"/>
                </a:cubicBezTo>
                <a:cubicBezTo>
                  <a:pt x="160" y="123"/>
                  <a:pt x="125" y="160"/>
                  <a:pt x="80" y="160"/>
                </a:cubicBezTo>
                <a:cubicBezTo>
                  <a:pt x="36" y="160"/>
                  <a:pt x="0" y="115"/>
                  <a:pt x="0" y="79"/>
                </a:cubicBezTo>
                <a:cubicBezTo>
                  <a:pt x="0" y="35"/>
                  <a:pt x="36" y="0"/>
                  <a:pt x="80" y="0"/>
                </a:cubicBezTo>
                <a:close/>
              </a:path>
            </a:pathLst>
          </a:custGeom>
          <a:solidFill>
            <a:srgbClr val="8C2829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50" name="文本框 449"/>
          <p:cNvSpPr txBox="1"/>
          <p:nvPr/>
        </p:nvSpPr>
        <p:spPr>
          <a:xfrm>
            <a:off x="1219320" y="1819440"/>
            <a:ext cx="835920" cy="276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600" b="1" u="none" strike="noStrike">
                <a:solidFill>
                  <a:srgbClr val="1A1A2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学术价值</a:t>
            </a:r>
            <a:endParaRPr lang="en-US" sz="165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51" name="文本框 450"/>
          <p:cNvSpPr txBox="1"/>
          <p:nvPr/>
        </p:nvSpPr>
        <p:spPr>
          <a:xfrm>
            <a:off x="923760" y="2494440"/>
            <a:ext cx="274392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提供了地方文化研究的实证案例，展示了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52" name="任意多边形 451"/>
          <p:cNvSpPr/>
          <p:nvPr/>
        </p:nvSpPr>
        <p:spPr>
          <a:xfrm>
            <a:off x="723600" y="3160080"/>
            <a:ext cx="57600" cy="57600"/>
          </a:xfrm>
          <a:custGeom>
            <a:avLst/>
            <a:gdLst/>
            <a:ahLst/>
            <a:cxnLst/>
            <a:rect l="0" t="0" r="r" b="b"/>
            <a:pathLst>
              <a:path w="160" h="160">
                <a:moveTo>
                  <a:pt x="80" y="0"/>
                </a:moveTo>
                <a:cubicBezTo>
                  <a:pt x="125" y="0"/>
                  <a:pt x="160" y="44"/>
                  <a:pt x="160" y="80"/>
                </a:cubicBezTo>
                <a:cubicBezTo>
                  <a:pt x="160" y="123"/>
                  <a:pt x="125" y="160"/>
                  <a:pt x="80" y="160"/>
                </a:cubicBezTo>
                <a:cubicBezTo>
                  <a:pt x="36" y="160"/>
                  <a:pt x="0" y="115"/>
                  <a:pt x="0" y="80"/>
                </a:cubicBezTo>
                <a:cubicBezTo>
                  <a:pt x="0" y="36"/>
                  <a:pt x="36" y="0"/>
                  <a:pt x="80" y="0"/>
                </a:cubicBezTo>
                <a:close/>
              </a:path>
            </a:pathLst>
          </a:custGeom>
          <a:solidFill>
            <a:srgbClr val="8C2829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53" name="文本框 452"/>
          <p:cNvSpPr txBox="1"/>
          <p:nvPr/>
        </p:nvSpPr>
        <p:spPr>
          <a:xfrm>
            <a:off x="923760" y="2697480"/>
            <a:ext cx="259164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从实地考察到理论构建的完整研究路径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54" name="文本框 453"/>
          <p:cNvSpPr txBox="1"/>
          <p:nvPr/>
        </p:nvSpPr>
        <p:spPr>
          <a:xfrm>
            <a:off x="923760" y="3065760"/>
            <a:ext cx="274392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发现了文化传承中的连续性特征，为理解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55" name="任意多边形 454"/>
          <p:cNvSpPr/>
          <p:nvPr/>
        </p:nvSpPr>
        <p:spPr>
          <a:xfrm>
            <a:off x="4320720" y="1556070"/>
            <a:ext cx="3607560" cy="4602960"/>
          </a:xfrm>
          <a:custGeom>
            <a:avLst/>
            <a:gdLst/>
            <a:ahLst/>
            <a:cxnLst/>
            <a:rect l="0" t="0" r="r" b="b"/>
            <a:pathLst>
              <a:path w="10021" h="12786">
                <a:moveTo>
                  <a:pt x="212" y="0"/>
                </a:moveTo>
                <a:lnTo>
                  <a:pt x="9809" y="0"/>
                </a:lnTo>
                <a:cubicBezTo>
                  <a:pt x="9926" y="0"/>
                  <a:pt x="10021" y="117"/>
                  <a:pt x="10021" y="212"/>
                </a:cubicBezTo>
                <a:lnTo>
                  <a:pt x="10021" y="12574"/>
                </a:lnTo>
                <a:cubicBezTo>
                  <a:pt x="10021" y="12691"/>
                  <a:pt x="9926" y="12786"/>
                  <a:pt x="9809" y="12786"/>
                </a:cubicBezTo>
                <a:lnTo>
                  <a:pt x="212" y="12786"/>
                </a:lnTo>
                <a:cubicBezTo>
                  <a:pt x="95" y="12786"/>
                  <a:pt x="0" y="12669"/>
                  <a:pt x="0" y="12574"/>
                </a:cubicBezTo>
                <a:lnTo>
                  <a:pt x="0" y="212"/>
                </a:lnTo>
                <a:cubicBezTo>
                  <a:pt x="0" y="95"/>
                  <a:pt x="95" y="0"/>
                  <a:pt x="212" y="0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56" name="直接连接符 455"/>
          <p:cNvSpPr/>
          <p:nvPr/>
        </p:nvSpPr>
        <p:spPr>
          <a:xfrm>
            <a:off x="4559040" y="2312640"/>
            <a:ext cx="3073320" cy="0"/>
          </a:xfrm>
          <a:prstGeom prst="line">
            <a:avLst/>
          </a:prstGeom>
          <a:ln w="18720">
            <a:solidFill>
              <a:srgbClr val="F0F0F0"/>
            </a:solidFill>
            <a:miter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360" tIns="-9360" rIns="9360" bIns="-936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57" name="任意多边形 456"/>
          <p:cNvSpPr/>
          <p:nvPr/>
        </p:nvSpPr>
        <p:spPr>
          <a:xfrm>
            <a:off x="4559040" y="1798200"/>
            <a:ext cx="381240" cy="381240"/>
          </a:xfrm>
          <a:custGeom>
            <a:avLst/>
            <a:gdLst/>
            <a:ahLst/>
            <a:cxnLst/>
            <a:rect l="0" t="0" r="r" b="b"/>
            <a:pathLst>
              <a:path w="1059" h="1059">
                <a:moveTo>
                  <a:pt x="212" y="0"/>
                </a:moveTo>
                <a:lnTo>
                  <a:pt x="848" y="0"/>
                </a:lnTo>
                <a:cubicBezTo>
                  <a:pt x="964" y="0"/>
                  <a:pt x="1059" y="117"/>
                  <a:pt x="1059" y="211"/>
                </a:cubicBezTo>
                <a:lnTo>
                  <a:pt x="1059" y="847"/>
                </a:lnTo>
                <a:cubicBezTo>
                  <a:pt x="1059" y="964"/>
                  <a:pt x="964" y="1059"/>
                  <a:pt x="848" y="1059"/>
                </a:cubicBezTo>
                <a:lnTo>
                  <a:pt x="212" y="1059"/>
                </a:lnTo>
                <a:cubicBezTo>
                  <a:pt x="95" y="1059"/>
                  <a:pt x="0" y="942"/>
                  <a:pt x="0" y="847"/>
                </a:cubicBezTo>
                <a:lnTo>
                  <a:pt x="0" y="211"/>
                </a:lnTo>
                <a:cubicBezTo>
                  <a:pt x="0" y="95"/>
                  <a:pt x="95" y="0"/>
                  <a:pt x="212" y="0"/>
                </a:cubicBezTo>
                <a:close/>
              </a:path>
            </a:pathLst>
          </a:custGeom>
          <a:solidFill>
            <a:srgbClr val="8C2829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pic>
        <p:nvPicPr>
          <p:cNvPr id="458" name="图片 457"/>
          <p:cNvPicPr/>
          <p:nvPr/>
        </p:nvPicPr>
        <p:blipFill>
          <a:blip r:embed="rId2"/>
          <a:stretch>
            <a:fillRect/>
          </a:stretch>
        </p:blipFill>
        <p:spPr>
          <a:xfrm>
            <a:off x="4608000" y="1874520"/>
            <a:ext cx="282960" cy="228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59" name="文本框 458"/>
          <p:cNvSpPr txBox="1"/>
          <p:nvPr/>
        </p:nvSpPr>
        <p:spPr>
          <a:xfrm>
            <a:off x="923760" y="3269160"/>
            <a:ext cx="198180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传统文化现代化提供了新视角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60" name="任意多边形 459"/>
          <p:cNvSpPr/>
          <p:nvPr/>
        </p:nvSpPr>
        <p:spPr>
          <a:xfrm>
            <a:off x="4559040" y="2588760"/>
            <a:ext cx="57600" cy="57600"/>
          </a:xfrm>
          <a:custGeom>
            <a:avLst/>
            <a:gdLst/>
            <a:ahLst/>
            <a:cxnLst/>
            <a:rect l="0" t="0" r="r" b="b"/>
            <a:pathLst>
              <a:path w="160" h="160">
                <a:moveTo>
                  <a:pt x="80" y="0"/>
                </a:moveTo>
                <a:cubicBezTo>
                  <a:pt x="124" y="0"/>
                  <a:pt x="160" y="44"/>
                  <a:pt x="160" y="79"/>
                </a:cubicBezTo>
                <a:cubicBezTo>
                  <a:pt x="160" y="123"/>
                  <a:pt x="124" y="160"/>
                  <a:pt x="80" y="160"/>
                </a:cubicBezTo>
                <a:cubicBezTo>
                  <a:pt x="35" y="160"/>
                  <a:pt x="0" y="115"/>
                  <a:pt x="0" y="79"/>
                </a:cubicBezTo>
                <a:cubicBezTo>
                  <a:pt x="0" y="35"/>
                  <a:pt x="35" y="0"/>
                  <a:pt x="80" y="0"/>
                </a:cubicBezTo>
                <a:close/>
              </a:path>
            </a:pathLst>
          </a:custGeom>
          <a:solidFill>
            <a:srgbClr val="8C2829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61" name="文本框 460"/>
          <p:cNvSpPr txBox="1"/>
          <p:nvPr/>
        </p:nvSpPr>
        <p:spPr>
          <a:xfrm>
            <a:off x="5054400" y="1819440"/>
            <a:ext cx="835920" cy="276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600" b="1" u="none" strike="noStrike">
                <a:solidFill>
                  <a:srgbClr val="1A1A2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社会意义</a:t>
            </a:r>
            <a:endParaRPr lang="en-US" sz="165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62" name="文本框 461"/>
          <p:cNvSpPr txBox="1"/>
          <p:nvPr/>
        </p:nvSpPr>
        <p:spPr>
          <a:xfrm>
            <a:off x="4759200" y="2494440"/>
            <a:ext cx="259164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增强了青少年对本土文化的认同感和自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63" name="任意多边形 462"/>
          <p:cNvSpPr/>
          <p:nvPr/>
        </p:nvSpPr>
        <p:spPr>
          <a:xfrm>
            <a:off x="4559040" y="3160080"/>
            <a:ext cx="57600" cy="57600"/>
          </a:xfrm>
          <a:custGeom>
            <a:avLst/>
            <a:gdLst/>
            <a:ahLst/>
            <a:cxnLst/>
            <a:rect l="0" t="0" r="r" b="b"/>
            <a:pathLst>
              <a:path w="160" h="160">
                <a:moveTo>
                  <a:pt x="80" y="0"/>
                </a:moveTo>
                <a:cubicBezTo>
                  <a:pt x="124" y="0"/>
                  <a:pt x="160" y="44"/>
                  <a:pt x="160" y="80"/>
                </a:cubicBezTo>
                <a:cubicBezTo>
                  <a:pt x="160" y="123"/>
                  <a:pt x="124" y="160"/>
                  <a:pt x="80" y="160"/>
                </a:cubicBezTo>
                <a:cubicBezTo>
                  <a:pt x="35" y="160"/>
                  <a:pt x="0" y="115"/>
                  <a:pt x="0" y="80"/>
                </a:cubicBezTo>
                <a:cubicBezTo>
                  <a:pt x="0" y="36"/>
                  <a:pt x="35" y="0"/>
                  <a:pt x="80" y="0"/>
                </a:cubicBezTo>
                <a:close/>
              </a:path>
            </a:pathLst>
          </a:custGeom>
          <a:solidFill>
            <a:srgbClr val="8C2829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64" name="文本框 463"/>
          <p:cNvSpPr txBox="1"/>
          <p:nvPr/>
        </p:nvSpPr>
        <p:spPr>
          <a:xfrm>
            <a:off x="4759200" y="2697480"/>
            <a:ext cx="30564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豪感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65" name="文本框 464"/>
          <p:cNvSpPr txBox="1"/>
          <p:nvPr/>
        </p:nvSpPr>
        <p:spPr>
          <a:xfrm>
            <a:off x="4759200" y="3065760"/>
            <a:ext cx="259164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为文化旅游资源开发和保护提供了参考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66" name="任意多边形 465"/>
          <p:cNvSpPr/>
          <p:nvPr/>
        </p:nvSpPr>
        <p:spPr>
          <a:xfrm>
            <a:off x="4559040" y="3731760"/>
            <a:ext cx="57600" cy="57600"/>
          </a:xfrm>
          <a:custGeom>
            <a:avLst/>
            <a:gdLst/>
            <a:ahLst/>
            <a:cxnLst/>
            <a:rect l="0" t="0" r="r" b="b"/>
            <a:pathLst>
              <a:path w="160" h="160">
                <a:moveTo>
                  <a:pt x="80" y="0"/>
                </a:moveTo>
                <a:cubicBezTo>
                  <a:pt x="124" y="0"/>
                  <a:pt x="160" y="44"/>
                  <a:pt x="160" y="79"/>
                </a:cubicBezTo>
                <a:cubicBezTo>
                  <a:pt x="160" y="123"/>
                  <a:pt x="124" y="160"/>
                  <a:pt x="80" y="160"/>
                </a:cubicBezTo>
                <a:cubicBezTo>
                  <a:pt x="35" y="160"/>
                  <a:pt x="0" y="115"/>
                  <a:pt x="0" y="79"/>
                </a:cubicBezTo>
                <a:cubicBezTo>
                  <a:pt x="0" y="35"/>
                  <a:pt x="35" y="0"/>
                  <a:pt x="80" y="0"/>
                </a:cubicBezTo>
                <a:close/>
              </a:path>
            </a:pathLst>
          </a:custGeom>
          <a:solidFill>
            <a:srgbClr val="8C2829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67" name="文本框 466"/>
          <p:cNvSpPr txBox="1"/>
          <p:nvPr/>
        </p:nvSpPr>
        <p:spPr>
          <a:xfrm>
            <a:off x="4759200" y="3269160"/>
            <a:ext cx="30564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依据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68" name="任意多边形 467"/>
          <p:cNvSpPr/>
          <p:nvPr/>
        </p:nvSpPr>
        <p:spPr>
          <a:xfrm>
            <a:off x="8156520" y="1559880"/>
            <a:ext cx="3606840" cy="4602960"/>
          </a:xfrm>
          <a:custGeom>
            <a:avLst/>
            <a:gdLst/>
            <a:ahLst/>
            <a:cxnLst/>
            <a:rect l="0" t="0" r="r" b="b"/>
            <a:pathLst>
              <a:path w="10019" h="12786">
                <a:moveTo>
                  <a:pt x="211" y="0"/>
                </a:moveTo>
                <a:lnTo>
                  <a:pt x="9807" y="0"/>
                </a:lnTo>
                <a:cubicBezTo>
                  <a:pt x="9924" y="0"/>
                  <a:pt x="10019" y="117"/>
                  <a:pt x="10019" y="212"/>
                </a:cubicBezTo>
                <a:lnTo>
                  <a:pt x="10019" y="12574"/>
                </a:lnTo>
                <a:cubicBezTo>
                  <a:pt x="10019" y="12691"/>
                  <a:pt x="9924" y="12786"/>
                  <a:pt x="9807" y="12786"/>
                </a:cubicBezTo>
                <a:lnTo>
                  <a:pt x="211" y="12786"/>
                </a:lnTo>
                <a:cubicBezTo>
                  <a:pt x="94" y="12786"/>
                  <a:pt x="0" y="12669"/>
                  <a:pt x="0" y="12574"/>
                </a:cubicBezTo>
                <a:lnTo>
                  <a:pt x="0" y="212"/>
                </a:lnTo>
                <a:cubicBezTo>
                  <a:pt x="0" y="95"/>
                  <a:pt x="94" y="0"/>
                  <a:pt x="211" y="0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69" name="直接连接符 468"/>
          <p:cNvSpPr/>
          <p:nvPr/>
        </p:nvSpPr>
        <p:spPr>
          <a:xfrm>
            <a:off x="8394480" y="2312640"/>
            <a:ext cx="3073320" cy="0"/>
          </a:xfrm>
          <a:prstGeom prst="line">
            <a:avLst/>
          </a:prstGeom>
          <a:ln w="18720">
            <a:solidFill>
              <a:srgbClr val="F0F0F0"/>
            </a:solidFill>
            <a:miter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360" tIns="-9360" rIns="9360" bIns="-936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70" name="任意多边形 469"/>
          <p:cNvSpPr/>
          <p:nvPr/>
        </p:nvSpPr>
        <p:spPr>
          <a:xfrm>
            <a:off x="8394480" y="1798200"/>
            <a:ext cx="381240" cy="381240"/>
          </a:xfrm>
          <a:custGeom>
            <a:avLst/>
            <a:gdLst/>
            <a:ahLst/>
            <a:cxnLst/>
            <a:rect l="0" t="0" r="r" b="b"/>
            <a:pathLst>
              <a:path w="1059" h="1059">
                <a:moveTo>
                  <a:pt x="212" y="0"/>
                </a:moveTo>
                <a:lnTo>
                  <a:pt x="848" y="0"/>
                </a:lnTo>
                <a:cubicBezTo>
                  <a:pt x="965" y="0"/>
                  <a:pt x="1059" y="117"/>
                  <a:pt x="1059" y="211"/>
                </a:cubicBezTo>
                <a:lnTo>
                  <a:pt x="1059" y="847"/>
                </a:lnTo>
                <a:cubicBezTo>
                  <a:pt x="1059" y="964"/>
                  <a:pt x="965" y="1059"/>
                  <a:pt x="848" y="1059"/>
                </a:cubicBezTo>
                <a:lnTo>
                  <a:pt x="212" y="1059"/>
                </a:lnTo>
                <a:cubicBezTo>
                  <a:pt x="95" y="1059"/>
                  <a:pt x="0" y="942"/>
                  <a:pt x="0" y="847"/>
                </a:cubicBezTo>
                <a:lnTo>
                  <a:pt x="0" y="211"/>
                </a:lnTo>
                <a:cubicBezTo>
                  <a:pt x="0" y="95"/>
                  <a:pt x="95" y="0"/>
                  <a:pt x="212" y="0"/>
                </a:cubicBezTo>
                <a:close/>
              </a:path>
            </a:pathLst>
          </a:custGeom>
          <a:solidFill>
            <a:srgbClr val="8C2829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pic>
        <p:nvPicPr>
          <p:cNvPr id="471" name="图片 470"/>
          <p:cNvPicPr/>
          <p:nvPr/>
        </p:nvPicPr>
        <p:blipFill>
          <a:blip r:embed="rId3"/>
          <a:stretch>
            <a:fillRect/>
          </a:stretch>
        </p:blipFill>
        <p:spPr>
          <a:xfrm>
            <a:off x="8470800" y="1874520"/>
            <a:ext cx="228240" cy="228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72" name="文本框 471"/>
          <p:cNvSpPr txBox="1"/>
          <p:nvPr/>
        </p:nvSpPr>
        <p:spPr>
          <a:xfrm>
            <a:off x="4759200" y="3637440"/>
            <a:ext cx="259164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促进了传统文化在当代社会的活态传承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74" name="文本框 473"/>
          <p:cNvSpPr txBox="1"/>
          <p:nvPr/>
        </p:nvSpPr>
        <p:spPr>
          <a:xfrm>
            <a:off x="8889840" y="1819440"/>
            <a:ext cx="835920" cy="276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600" b="1" u="none" strike="noStrike">
                <a:solidFill>
                  <a:srgbClr val="1A1A2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未来展望</a:t>
            </a:r>
            <a:endParaRPr lang="en-US" sz="165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76" name="文本框 475"/>
          <p:cNvSpPr txBox="1"/>
          <p:nvPr/>
        </p:nvSpPr>
        <p:spPr>
          <a:xfrm>
            <a:off x="8594640" y="2494440"/>
            <a:ext cx="274392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扩大考察范围：延伸至徐州其他汉文化遗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78" name="文本框 477"/>
          <p:cNvSpPr txBox="1"/>
          <p:nvPr/>
        </p:nvSpPr>
        <p:spPr>
          <a:xfrm>
            <a:off x="8594640" y="2697480"/>
            <a:ext cx="213444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址，如汉兵马俑、汉画像石馆等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80" name="文本框 479"/>
          <p:cNvSpPr txBox="1"/>
          <p:nvPr/>
        </p:nvSpPr>
        <p:spPr>
          <a:xfrm>
            <a:off x="8594640" y="3065760"/>
            <a:ext cx="274392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深化专题研究：针对工匠技艺、墓葬文化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82" name="文本框 481"/>
          <p:cNvSpPr txBox="1"/>
          <p:nvPr/>
        </p:nvSpPr>
        <p:spPr>
          <a:xfrm>
            <a:off x="8594640" y="3269160"/>
            <a:ext cx="243900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、民俗传承等特定主题进行深入探讨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84" name="文本框 483"/>
          <p:cNvSpPr txBox="1"/>
          <p:nvPr/>
        </p:nvSpPr>
        <p:spPr>
          <a:xfrm>
            <a:off x="8594640" y="3637440"/>
            <a:ext cx="274392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跨学科研究：结合考古学、建筑学、社会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86" name="文本框 485"/>
          <p:cNvSpPr txBox="1"/>
          <p:nvPr/>
        </p:nvSpPr>
        <p:spPr>
          <a:xfrm>
            <a:off x="8594640" y="3840480"/>
            <a:ext cx="198180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学等多学科视角进行综合分析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90" name="文本框 489"/>
          <p:cNvSpPr txBox="1"/>
          <p:nvPr/>
        </p:nvSpPr>
        <p:spPr>
          <a:xfrm>
            <a:off x="3556800" y="6391800"/>
            <a:ext cx="518220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研究虽告一段落，但对汉文化的探索永无止境，期待未来能有更深入的发现。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8394440" y="2588760"/>
            <a:ext cx="57600" cy="57600"/>
          </a:xfrm>
          <a:custGeom>
            <a:avLst/>
            <a:gdLst/>
            <a:ahLst/>
            <a:cxnLst/>
            <a:rect l="0" t="0" r="r" b="b"/>
            <a:pathLst>
              <a:path w="160" h="160">
                <a:moveTo>
                  <a:pt x="80" y="0"/>
                </a:moveTo>
                <a:cubicBezTo>
                  <a:pt x="124" y="0"/>
                  <a:pt x="160" y="44"/>
                  <a:pt x="160" y="79"/>
                </a:cubicBezTo>
                <a:cubicBezTo>
                  <a:pt x="160" y="123"/>
                  <a:pt x="124" y="160"/>
                  <a:pt x="80" y="160"/>
                </a:cubicBezTo>
                <a:cubicBezTo>
                  <a:pt x="35" y="160"/>
                  <a:pt x="0" y="115"/>
                  <a:pt x="0" y="79"/>
                </a:cubicBezTo>
                <a:cubicBezTo>
                  <a:pt x="0" y="35"/>
                  <a:pt x="35" y="0"/>
                  <a:pt x="80" y="0"/>
                </a:cubicBezTo>
                <a:close/>
              </a:path>
            </a:pathLst>
          </a:custGeom>
          <a:solidFill>
            <a:srgbClr val="8C2829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8393170" y="3160260"/>
            <a:ext cx="57600" cy="57600"/>
          </a:xfrm>
          <a:custGeom>
            <a:avLst/>
            <a:gdLst/>
            <a:ahLst/>
            <a:cxnLst/>
            <a:rect l="0" t="0" r="r" b="b"/>
            <a:pathLst>
              <a:path w="160" h="160">
                <a:moveTo>
                  <a:pt x="80" y="0"/>
                </a:moveTo>
                <a:cubicBezTo>
                  <a:pt x="124" y="0"/>
                  <a:pt x="160" y="44"/>
                  <a:pt x="160" y="79"/>
                </a:cubicBezTo>
                <a:cubicBezTo>
                  <a:pt x="160" y="123"/>
                  <a:pt x="124" y="160"/>
                  <a:pt x="80" y="160"/>
                </a:cubicBezTo>
                <a:cubicBezTo>
                  <a:pt x="35" y="160"/>
                  <a:pt x="0" y="115"/>
                  <a:pt x="0" y="79"/>
                </a:cubicBezTo>
                <a:cubicBezTo>
                  <a:pt x="0" y="35"/>
                  <a:pt x="35" y="0"/>
                  <a:pt x="80" y="0"/>
                </a:cubicBezTo>
                <a:close/>
              </a:path>
            </a:pathLst>
          </a:custGeom>
          <a:solidFill>
            <a:srgbClr val="8C2829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8400155" y="3716520"/>
            <a:ext cx="57600" cy="57600"/>
          </a:xfrm>
          <a:custGeom>
            <a:avLst/>
            <a:gdLst/>
            <a:ahLst/>
            <a:cxnLst/>
            <a:rect l="0" t="0" r="r" b="b"/>
            <a:pathLst>
              <a:path w="160" h="160">
                <a:moveTo>
                  <a:pt x="80" y="0"/>
                </a:moveTo>
                <a:cubicBezTo>
                  <a:pt x="124" y="0"/>
                  <a:pt x="160" y="44"/>
                  <a:pt x="160" y="79"/>
                </a:cubicBezTo>
                <a:cubicBezTo>
                  <a:pt x="160" y="123"/>
                  <a:pt x="124" y="160"/>
                  <a:pt x="80" y="160"/>
                </a:cubicBezTo>
                <a:cubicBezTo>
                  <a:pt x="35" y="160"/>
                  <a:pt x="0" y="115"/>
                  <a:pt x="0" y="79"/>
                </a:cubicBezTo>
                <a:cubicBezTo>
                  <a:pt x="0" y="35"/>
                  <a:pt x="35" y="0"/>
                  <a:pt x="80" y="0"/>
                </a:cubicBezTo>
                <a:close/>
              </a:path>
            </a:pathLst>
          </a:custGeom>
          <a:solidFill>
            <a:srgbClr val="8C2829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760" cy="6857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1476360" y="2731320"/>
            <a:ext cx="1524600" cy="1006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6000" b="0" u="none" strike="noStrike">
                <a:solidFill>
                  <a:srgbClr val="000000"/>
                </a:solidFill>
                <a:effectLst/>
                <a:uFillTx/>
                <a:latin typeface="WenQuanYiZenHei"/>
                <a:ea typeface="WenQuanYiZenHei"/>
              </a:rPr>
              <a:t>目录</a:t>
            </a:r>
            <a:endParaRPr lang="en-US" sz="60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4133520" y="1539000"/>
            <a:ext cx="19440" cy="3780000"/>
          </a:xfrm>
          <a:custGeom>
            <a:avLst/>
            <a:gdLst/>
            <a:ahLst/>
            <a:cxnLst/>
            <a:rect l="0" t="0" r="r" b="b"/>
            <a:pathLst>
              <a:path w="54" h="10500">
                <a:moveTo>
                  <a:pt x="0" y="0"/>
                </a:moveTo>
                <a:lnTo>
                  <a:pt x="54" y="0"/>
                </a:lnTo>
                <a:lnTo>
                  <a:pt x="54" y="10500"/>
                </a:lnTo>
                <a:lnTo>
                  <a:pt x="0" y="105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24080" y="3831480"/>
            <a:ext cx="2078280" cy="318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en-US" sz="2200" b="1" u="none" strike="noStrike">
                <a:solidFill>
                  <a:srgbClr val="000000"/>
                </a:solidFill>
                <a:effectLst/>
                <a:uFillTx/>
                <a:latin typeface="Times New Roman" panose="02020603050405020304"/>
                <a:ea typeface="Times New Roman" panose="02020603050405020304"/>
              </a:rPr>
              <a:t>C O N T E N T S</a:t>
            </a:r>
            <a:endParaRPr lang="en-US" sz="225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5695920" y="2199960"/>
            <a:ext cx="4934160" cy="10080"/>
          </a:xfrm>
          <a:custGeom>
            <a:avLst/>
            <a:gdLst/>
            <a:ahLst/>
            <a:cxnLst/>
            <a:rect l="0" t="0" r="r" b="b"/>
            <a:pathLst>
              <a:path w="13706" h="28">
                <a:moveTo>
                  <a:pt x="0" y="0"/>
                </a:moveTo>
                <a:lnTo>
                  <a:pt x="158" y="0"/>
                </a:lnTo>
                <a:lnTo>
                  <a:pt x="158" y="28"/>
                </a:lnTo>
                <a:lnTo>
                  <a:pt x="0" y="28"/>
                </a:lnTo>
                <a:lnTo>
                  <a:pt x="0" y="0"/>
                </a:lnTo>
                <a:moveTo>
                  <a:pt x="238" y="0"/>
                </a:moveTo>
                <a:lnTo>
                  <a:pt x="396" y="0"/>
                </a:lnTo>
                <a:lnTo>
                  <a:pt x="396" y="28"/>
                </a:lnTo>
                <a:lnTo>
                  <a:pt x="238" y="28"/>
                </a:lnTo>
                <a:lnTo>
                  <a:pt x="238" y="0"/>
                </a:lnTo>
                <a:moveTo>
                  <a:pt x="476" y="0"/>
                </a:moveTo>
                <a:lnTo>
                  <a:pt x="635" y="0"/>
                </a:lnTo>
                <a:lnTo>
                  <a:pt x="635" y="28"/>
                </a:lnTo>
                <a:lnTo>
                  <a:pt x="476" y="28"/>
                </a:lnTo>
                <a:lnTo>
                  <a:pt x="476" y="0"/>
                </a:lnTo>
                <a:moveTo>
                  <a:pt x="714" y="0"/>
                </a:moveTo>
                <a:lnTo>
                  <a:pt x="873" y="0"/>
                </a:lnTo>
                <a:lnTo>
                  <a:pt x="873" y="28"/>
                </a:lnTo>
                <a:lnTo>
                  <a:pt x="714" y="28"/>
                </a:lnTo>
                <a:lnTo>
                  <a:pt x="714" y="0"/>
                </a:lnTo>
                <a:moveTo>
                  <a:pt x="952" y="0"/>
                </a:moveTo>
                <a:lnTo>
                  <a:pt x="1111" y="0"/>
                </a:lnTo>
                <a:lnTo>
                  <a:pt x="1111" y="28"/>
                </a:lnTo>
                <a:lnTo>
                  <a:pt x="952" y="28"/>
                </a:lnTo>
                <a:lnTo>
                  <a:pt x="952" y="0"/>
                </a:lnTo>
                <a:moveTo>
                  <a:pt x="1190" y="0"/>
                </a:moveTo>
                <a:lnTo>
                  <a:pt x="1349" y="0"/>
                </a:lnTo>
                <a:lnTo>
                  <a:pt x="1349" y="28"/>
                </a:lnTo>
                <a:lnTo>
                  <a:pt x="1190" y="28"/>
                </a:lnTo>
                <a:lnTo>
                  <a:pt x="1190" y="0"/>
                </a:lnTo>
                <a:moveTo>
                  <a:pt x="1428" y="0"/>
                </a:moveTo>
                <a:lnTo>
                  <a:pt x="1587" y="0"/>
                </a:lnTo>
                <a:lnTo>
                  <a:pt x="1587" y="28"/>
                </a:lnTo>
                <a:lnTo>
                  <a:pt x="1428" y="28"/>
                </a:lnTo>
                <a:lnTo>
                  <a:pt x="1428" y="0"/>
                </a:lnTo>
                <a:moveTo>
                  <a:pt x="1666" y="0"/>
                </a:moveTo>
                <a:lnTo>
                  <a:pt x="1825" y="0"/>
                </a:lnTo>
                <a:lnTo>
                  <a:pt x="1825" y="28"/>
                </a:lnTo>
                <a:lnTo>
                  <a:pt x="1666" y="28"/>
                </a:lnTo>
                <a:lnTo>
                  <a:pt x="1666" y="0"/>
                </a:lnTo>
                <a:moveTo>
                  <a:pt x="1905" y="0"/>
                </a:moveTo>
                <a:lnTo>
                  <a:pt x="2063" y="0"/>
                </a:lnTo>
                <a:lnTo>
                  <a:pt x="2063" y="28"/>
                </a:lnTo>
                <a:lnTo>
                  <a:pt x="1905" y="28"/>
                </a:lnTo>
                <a:lnTo>
                  <a:pt x="1905" y="0"/>
                </a:lnTo>
                <a:moveTo>
                  <a:pt x="2143" y="0"/>
                </a:moveTo>
                <a:lnTo>
                  <a:pt x="2301" y="0"/>
                </a:lnTo>
                <a:lnTo>
                  <a:pt x="2301" y="28"/>
                </a:lnTo>
                <a:lnTo>
                  <a:pt x="2143" y="28"/>
                </a:lnTo>
                <a:lnTo>
                  <a:pt x="2143" y="0"/>
                </a:lnTo>
                <a:moveTo>
                  <a:pt x="2381" y="0"/>
                </a:moveTo>
                <a:lnTo>
                  <a:pt x="2540" y="0"/>
                </a:lnTo>
                <a:lnTo>
                  <a:pt x="2540" y="28"/>
                </a:lnTo>
                <a:lnTo>
                  <a:pt x="2381" y="28"/>
                </a:lnTo>
                <a:lnTo>
                  <a:pt x="2381" y="0"/>
                </a:lnTo>
                <a:moveTo>
                  <a:pt x="2619" y="0"/>
                </a:moveTo>
                <a:lnTo>
                  <a:pt x="2778" y="0"/>
                </a:lnTo>
                <a:lnTo>
                  <a:pt x="2778" y="28"/>
                </a:lnTo>
                <a:lnTo>
                  <a:pt x="2619" y="28"/>
                </a:lnTo>
                <a:lnTo>
                  <a:pt x="2619" y="0"/>
                </a:lnTo>
                <a:moveTo>
                  <a:pt x="2857" y="0"/>
                </a:moveTo>
                <a:lnTo>
                  <a:pt x="3016" y="0"/>
                </a:lnTo>
                <a:lnTo>
                  <a:pt x="3016" y="28"/>
                </a:lnTo>
                <a:lnTo>
                  <a:pt x="2857" y="28"/>
                </a:lnTo>
                <a:lnTo>
                  <a:pt x="2857" y="0"/>
                </a:lnTo>
                <a:moveTo>
                  <a:pt x="3095" y="0"/>
                </a:moveTo>
                <a:lnTo>
                  <a:pt x="3254" y="0"/>
                </a:lnTo>
                <a:lnTo>
                  <a:pt x="3254" y="28"/>
                </a:lnTo>
                <a:lnTo>
                  <a:pt x="3095" y="28"/>
                </a:lnTo>
                <a:lnTo>
                  <a:pt x="3095" y="0"/>
                </a:lnTo>
                <a:moveTo>
                  <a:pt x="3333" y="0"/>
                </a:moveTo>
                <a:lnTo>
                  <a:pt x="3492" y="0"/>
                </a:lnTo>
                <a:lnTo>
                  <a:pt x="3492" y="28"/>
                </a:lnTo>
                <a:lnTo>
                  <a:pt x="3333" y="28"/>
                </a:lnTo>
                <a:lnTo>
                  <a:pt x="3333" y="0"/>
                </a:lnTo>
                <a:moveTo>
                  <a:pt x="3571" y="0"/>
                </a:moveTo>
                <a:lnTo>
                  <a:pt x="3730" y="0"/>
                </a:lnTo>
                <a:lnTo>
                  <a:pt x="3730" y="28"/>
                </a:lnTo>
                <a:lnTo>
                  <a:pt x="3571" y="28"/>
                </a:lnTo>
                <a:lnTo>
                  <a:pt x="3571" y="0"/>
                </a:lnTo>
                <a:moveTo>
                  <a:pt x="3810" y="0"/>
                </a:moveTo>
                <a:lnTo>
                  <a:pt x="3968" y="0"/>
                </a:lnTo>
                <a:lnTo>
                  <a:pt x="3968" y="28"/>
                </a:lnTo>
                <a:lnTo>
                  <a:pt x="3810" y="28"/>
                </a:lnTo>
                <a:lnTo>
                  <a:pt x="3810" y="0"/>
                </a:lnTo>
                <a:moveTo>
                  <a:pt x="4048" y="0"/>
                </a:moveTo>
                <a:lnTo>
                  <a:pt x="4206" y="0"/>
                </a:lnTo>
                <a:lnTo>
                  <a:pt x="4206" y="28"/>
                </a:lnTo>
                <a:lnTo>
                  <a:pt x="4048" y="28"/>
                </a:lnTo>
                <a:lnTo>
                  <a:pt x="4048" y="0"/>
                </a:lnTo>
                <a:moveTo>
                  <a:pt x="4286" y="0"/>
                </a:moveTo>
                <a:lnTo>
                  <a:pt x="4445" y="0"/>
                </a:lnTo>
                <a:lnTo>
                  <a:pt x="4445" y="28"/>
                </a:lnTo>
                <a:lnTo>
                  <a:pt x="4286" y="28"/>
                </a:lnTo>
                <a:lnTo>
                  <a:pt x="4286" y="0"/>
                </a:lnTo>
                <a:moveTo>
                  <a:pt x="4524" y="0"/>
                </a:moveTo>
                <a:lnTo>
                  <a:pt x="4683" y="0"/>
                </a:lnTo>
                <a:lnTo>
                  <a:pt x="4683" y="28"/>
                </a:lnTo>
                <a:lnTo>
                  <a:pt x="4524" y="28"/>
                </a:lnTo>
                <a:lnTo>
                  <a:pt x="4524" y="0"/>
                </a:lnTo>
                <a:moveTo>
                  <a:pt x="4763" y="0"/>
                </a:moveTo>
                <a:lnTo>
                  <a:pt x="4922" y="0"/>
                </a:lnTo>
                <a:lnTo>
                  <a:pt x="4922" y="28"/>
                </a:lnTo>
                <a:lnTo>
                  <a:pt x="4763" y="28"/>
                </a:lnTo>
                <a:lnTo>
                  <a:pt x="4763" y="0"/>
                </a:lnTo>
                <a:moveTo>
                  <a:pt x="5001" y="0"/>
                </a:moveTo>
                <a:lnTo>
                  <a:pt x="5160" y="0"/>
                </a:lnTo>
                <a:lnTo>
                  <a:pt x="5160" y="28"/>
                </a:lnTo>
                <a:lnTo>
                  <a:pt x="5001" y="28"/>
                </a:lnTo>
                <a:lnTo>
                  <a:pt x="5001" y="0"/>
                </a:lnTo>
                <a:moveTo>
                  <a:pt x="5239" y="0"/>
                </a:moveTo>
                <a:lnTo>
                  <a:pt x="5398" y="0"/>
                </a:lnTo>
                <a:lnTo>
                  <a:pt x="5398" y="28"/>
                </a:lnTo>
                <a:lnTo>
                  <a:pt x="5239" y="28"/>
                </a:lnTo>
                <a:lnTo>
                  <a:pt x="5239" y="0"/>
                </a:lnTo>
                <a:moveTo>
                  <a:pt x="5477" y="0"/>
                </a:moveTo>
                <a:lnTo>
                  <a:pt x="5636" y="0"/>
                </a:lnTo>
                <a:lnTo>
                  <a:pt x="5636" y="28"/>
                </a:lnTo>
                <a:lnTo>
                  <a:pt x="5477" y="28"/>
                </a:lnTo>
                <a:lnTo>
                  <a:pt x="5477" y="0"/>
                </a:lnTo>
                <a:moveTo>
                  <a:pt x="5716" y="0"/>
                </a:moveTo>
                <a:lnTo>
                  <a:pt x="5874" y="0"/>
                </a:lnTo>
                <a:lnTo>
                  <a:pt x="5874" y="28"/>
                </a:lnTo>
                <a:lnTo>
                  <a:pt x="5716" y="28"/>
                </a:lnTo>
                <a:lnTo>
                  <a:pt x="5716" y="0"/>
                </a:lnTo>
                <a:moveTo>
                  <a:pt x="5954" y="0"/>
                </a:moveTo>
                <a:lnTo>
                  <a:pt x="6112" y="0"/>
                </a:lnTo>
                <a:lnTo>
                  <a:pt x="6112" y="28"/>
                </a:lnTo>
                <a:lnTo>
                  <a:pt x="5954" y="28"/>
                </a:lnTo>
                <a:lnTo>
                  <a:pt x="5954" y="0"/>
                </a:lnTo>
                <a:moveTo>
                  <a:pt x="6192" y="0"/>
                </a:moveTo>
                <a:lnTo>
                  <a:pt x="6351" y="0"/>
                </a:lnTo>
                <a:lnTo>
                  <a:pt x="6351" y="28"/>
                </a:lnTo>
                <a:lnTo>
                  <a:pt x="6192" y="28"/>
                </a:lnTo>
                <a:lnTo>
                  <a:pt x="6192" y="0"/>
                </a:lnTo>
                <a:moveTo>
                  <a:pt x="6430" y="0"/>
                </a:moveTo>
                <a:lnTo>
                  <a:pt x="6589" y="0"/>
                </a:lnTo>
                <a:lnTo>
                  <a:pt x="6589" y="28"/>
                </a:lnTo>
                <a:lnTo>
                  <a:pt x="6430" y="28"/>
                </a:lnTo>
                <a:lnTo>
                  <a:pt x="6430" y="0"/>
                </a:lnTo>
                <a:moveTo>
                  <a:pt x="6668" y="0"/>
                </a:moveTo>
                <a:lnTo>
                  <a:pt x="6827" y="0"/>
                </a:lnTo>
                <a:lnTo>
                  <a:pt x="6827" y="28"/>
                </a:lnTo>
                <a:lnTo>
                  <a:pt x="6668" y="28"/>
                </a:lnTo>
                <a:lnTo>
                  <a:pt x="6668" y="0"/>
                </a:lnTo>
                <a:moveTo>
                  <a:pt x="6906" y="0"/>
                </a:moveTo>
                <a:lnTo>
                  <a:pt x="7065" y="0"/>
                </a:lnTo>
                <a:lnTo>
                  <a:pt x="7065" y="28"/>
                </a:lnTo>
                <a:lnTo>
                  <a:pt x="6906" y="28"/>
                </a:lnTo>
                <a:lnTo>
                  <a:pt x="6906" y="0"/>
                </a:lnTo>
                <a:moveTo>
                  <a:pt x="7144" y="0"/>
                </a:moveTo>
                <a:lnTo>
                  <a:pt x="7303" y="0"/>
                </a:lnTo>
                <a:lnTo>
                  <a:pt x="7303" y="28"/>
                </a:lnTo>
                <a:lnTo>
                  <a:pt x="7144" y="28"/>
                </a:lnTo>
                <a:lnTo>
                  <a:pt x="7144" y="0"/>
                </a:lnTo>
                <a:moveTo>
                  <a:pt x="7382" y="0"/>
                </a:moveTo>
                <a:lnTo>
                  <a:pt x="7541" y="0"/>
                </a:lnTo>
                <a:lnTo>
                  <a:pt x="7541" y="28"/>
                </a:lnTo>
                <a:lnTo>
                  <a:pt x="7382" y="28"/>
                </a:lnTo>
                <a:lnTo>
                  <a:pt x="7382" y="0"/>
                </a:lnTo>
                <a:moveTo>
                  <a:pt x="7621" y="0"/>
                </a:moveTo>
                <a:lnTo>
                  <a:pt x="7779" y="0"/>
                </a:lnTo>
                <a:lnTo>
                  <a:pt x="7779" y="28"/>
                </a:lnTo>
                <a:lnTo>
                  <a:pt x="7621" y="28"/>
                </a:lnTo>
                <a:lnTo>
                  <a:pt x="7621" y="0"/>
                </a:lnTo>
                <a:moveTo>
                  <a:pt x="7859" y="0"/>
                </a:moveTo>
                <a:lnTo>
                  <a:pt x="8017" y="0"/>
                </a:lnTo>
                <a:lnTo>
                  <a:pt x="8017" y="28"/>
                </a:lnTo>
                <a:lnTo>
                  <a:pt x="7859" y="28"/>
                </a:lnTo>
                <a:lnTo>
                  <a:pt x="7859" y="0"/>
                </a:lnTo>
                <a:moveTo>
                  <a:pt x="8097" y="0"/>
                </a:moveTo>
                <a:lnTo>
                  <a:pt x="8256" y="0"/>
                </a:lnTo>
                <a:lnTo>
                  <a:pt x="8256" y="28"/>
                </a:lnTo>
                <a:lnTo>
                  <a:pt x="8097" y="28"/>
                </a:lnTo>
                <a:lnTo>
                  <a:pt x="8097" y="0"/>
                </a:lnTo>
                <a:moveTo>
                  <a:pt x="8335" y="0"/>
                </a:moveTo>
                <a:lnTo>
                  <a:pt x="8494" y="0"/>
                </a:lnTo>
                <a:lnTo>
                  <a:pt x="8494" y="28"/>
                </a:lnTo>
                <a:lnTo>
                  <a:pt x="8335" y="28"/>
                </a:lnTo>
                <a:lnTo>
                  <a:pt x="8335" y="0"/>
                </a:lnTo>
                <a:moveTo>
                  <a:pt x="8573" y="0"/>
                </a:moveTo>
                <a:lnTo>
                  <a:pt x="8732" y="0"/>
                </a:lnTo>
                <a:lnTo>
                  <a:pt x="8732" y="28"/>
                </a:lnTo>
                <a:lnTo>
                  <a:pt x="8573" y="28"/>
                </a:lnTo>
                <a:lnTo>
                  <a:pt x="8573" y="0"/>
                </a:lnTo>
                <a:moveTo>
                  <a:pt x="8811" y="0"/>
                </a:moveTo>
                <a:lnTo>
                  <a:pt x="8970" y="0"/>
                </a:lnTo>
                <a:lnTo>
                  <a:pt x="8970" y="28"/>
                </a:lnTo>
                <a:lnTo>
                  <a:pt x="8811" y="28"/>
                </a:lnTo>
                <a:lnTo>
                  <a:pt x="8811" y="0"/>
                </a:lnTo>
                <a:moveTo>
                  <a:pt x="9049" y="0"/>
                </a:moveTo>
                <a:lnTo>
                  <a:pt x="9208" y="0"/>
                </a:lnTo>
                <a:lnTo>
                  <a:pt x="9208" y="28"/>
                </a:lnTo>
                <a:lnTo>
                  <a:pt x="9049" y="28"/>
                </a:lnTo>
                <a:lnTo>
                  <a:pt x="9049" y="0"/>
                </a:lnTo>
                <a:moveTo>
                  <a:pt x="9287" y="0"/>
                </a:moveTo>
                <a:lnTo>
                  <a:pt x="9446" y="0"/>
                </a:lnTo>
                <a:lnTo>
                  <a:pt x="9446" y="28"/>
                </a:lnTo>
                <a:lnTo>
                  <a:pt x="9287" y="28"/>
                </a:lnTo>
                <a:lnTo>
                  <a:pt x="9287" y="0"/>
                </a:lnTo>
                <a:moveTo>
                  <a:pt x="9526" y="0"/>
                </a:moveTo>
                <a:lnTo>
                  <a:pt x="9684" y="0"/>
                </a:lnTo>
                <a:lnTo>
                  <a:pt x="9684" y="28"/>
                </a:lnTo>
                <a:lnTo>
                  <a:pt x="9526" y="28"/>
                </a:lnTo>
                <a:lnTo>
                  <a:pt x="9526" y="0"/>
                </a:lnTo>
                <a:moveTo>
                  <a:pt x="9764" y="0"/>
                </a:moveTo>
                <a:lnTo>
                  <a:pt x="9922" y="0"/>
                </a:lnTo>
                <a:lnTo>
                  <a:pt x="9922" y="28"/>
                </a:lnTo>
                <a:lnTo>
                  <a:pt x="9764" y="28"/>
                </a:lnTo>
                <a:lnTo>
                  <a:pt x="9764" y="0"/>
                </a:lnTo>
                <a:moveTo>
                  <a:pt x="10002" y="0"/>
                </a:moveTo>
                <a:lnTo>
                  <a:pt x="10161" y="0"/>
                </a:lnTo>
                <a:lnTo>
                  <a:pt x="10161" y="28"/>
                </a:lnTo>
                <a:lnTo>
                  <a:pt x="10002" y="28"/>
                </a:lnTo>
                <a:lnTo>
                  <a:pt x="10002" y="0"/>
                </a:lnTo>
                <a:moveTo>
                  <a:pt x="10240" y="0"/>
                </a:moveTo>
                <a:lnTo>
                  <a:pt x="10399" y="0"/>
                </a:lnTo>
                <a:lnTo>
                  <a:pt x="10399" y="28"/>
                </a:lnTo>
                <a:lnTo>
                  <a:pt x="10240" y="28"/>
                </a:lnTo>
                <a:lnTo>
                  <a:pt x="10240" y="0"/>
                </a:lnTo>
                <a:moveTo>
                  <a:pt x="10478" y="0"/>
                </a:moveTo>
                <a:lnTo>
                  <a:pt x="10637" y="0"/>
                </a:lnTo>
                <a:lnTo>
                  <a:pt x="10637" y="28"/>
                </a:lnTo>
                <a:lnTo>
                  <a:pt x="10478" y="28"/>
                </a:lnTo>
                <a:lnTo>
                  <a:pt x="10478" y="0"/>
                </a:lnTo>
                <a:moveTo>
                  <a:pt x="10716" y="0"/>
                </a:moveTo>
                <a:lnTo>
                  <a:pt x="10875" y="0"/>
                </a:lnTo>
                <a:lnTo>
                  <a:pt x="10875" y="28"/>
                </a:lnTo>
                <a:lnTo>
                  <a:pt x="10716" y="28"/>
                </a:lnTo>
                <a:lnTo>
                  <a:pt x="10716" y="0"/>
                </a:lnTo>
                <a:moveTo>
                  <a:pt x="10954" y="0"/>
                </a:moveTo>
                <a:lnTo>
                  <a:pt x="11113" y="0"/>
                </a:lnTo>
                <a:lnTo>
                  <a:pt x="11113" y="28"/>
                </a:lnTo>
                <a:lnTo>
                  <a:pt x="10954" y="28"/>
                </a:lnTo>
                <a:lnTo>
                  <a:pt x="10954" y="0"/>
                </a:lnTo>
                <a:moveTo>
                  <a:pt x="11192" y="0"/>
                </a:moveTo>
                <a:lnTo>
                  <a:pt x="11351" y="0"/>
                </a:lnTo>
                <a:lnTo>
                  <a:pt x="11351" y="28"/>
                </a:lnTo>
                <a:lnTo>
                  <a:pt x="11192" y="28"/>
                </a:lnTo>
                <a:lnTo>
                  <a:pt x="11192" y="0"/>
                </a:lnTo>
                <a:moveTo>
                  <a:pt x="11431" y="0"/>
                </a:moveTo>
                <a:lnTo>
                  <a:pt x="11589" y="0"/>
                </a:lnTo>
                <a:lnTo>
                  <a:pt x="11589" y="28"/>
                </a:lnTo>
                <a:lnTo>
                  <a:pt x="11431" y="28"/>
                </a:lnTo>
                <a:lnTo>
                  <a:pt x="11431" y="0"/>
                </a:lnTo>
                <a:moveTo>
                  <a:pt x="11669" y="0"/>
                </a:moveTo>
                <a:lnTo>
                  <a:pt x="11827" y="0"/>
                </a:lnTo>
                <a:lnTo>
                  <a:pt x="11827" y="28"/>
                </a:lnTo>
                <a:lnTo>
                  <a:pt x="11669" y="28"/>
                </a:lnTo>
                <a:lnTo>
                  <a:pt x="11669" y="0"/>
                </a:lnTo>
                <a:moveTo>
                  <a:pt x="11907" y="0"/>
                </a:moveTo>
                <a:lnTo>
                  <a:pt x="12066" y="0"/>
                </a:lnTo>
                <a:lnTo>
                  <a:pt x="12066" y="28"/>
                </a:lnTo>
                <a:lnTo>
                  <a:pt x="11907" y="28"/>
                </a:lnTo>
                <a:lnTo>
                  <a:pt x="11907" y="0"/>
                </a:lnTo>
                <a:moveTo>
                  <a:pt x="12145" y="0"/>
                </a:moveTo>
                <a:lnTo>
                  <a:pt x="12304" y="0"/>
                </a:lnTo>
                <a:lnTo>
                  <a:pt x="12304" y="28"/>
                </a:lnTo>
                <a:lnTo>
                  <a:pt x="12145" y="28"/>
                </a:lnTo>
                <a:lnTo>
                  <a:pt x="12145" y="0"/>
                </a:lnTo>
                <a:moveTo>
                  <a:pt x="12383" y="0"/>
                </a:moveTo>
                <a:lnTo>
                  <a:pt x="12542" y="0"/>
                </a:lnTo>
                <a:lnTo>
                  <a:pt x="12542" y="28"/>
                </a:lnTo>
                <a:lnTo>
                  <a:pt x="12383" y="28"/>
                </a:lnTo>
                <a:lnTo>
                  <a:pt x="12383" y="0"/>
                </a:lnTo>
                <a:moveTo>
                  <a:pt x="12621" y="0"/>
                </a:moveTo>
                <a:lnTo>
                  <a:pt x="12780" y="0"/>
                </a:lnTo>
                <a:lnTo>
                  <a:pt x="12780" y="28"/>
                </a:lnTo>
                <a:lnTo>
                  <a:pt x="12621" y="28"/>
                </a:lnTo>
                <a:lnTo>
                  <a:pt x="12621" y="0"/>
                </a:lnTo>
                <a:moveTo>
                  <a:pt x="12859" y="0"/>
                </a:moveTo>
                <a:lnTo>
                  <a:pt x="13018" y="0"/>
                </a:lnTo>
                <a:lnTo>
                  <a:pt x="13018" y="28"/>
                </a:lnTo>
                <a:lnTo>
                  <a:pt x="12859" y="28"/>
                </a:lnTo>
                <a:lnTo>
                  <a:pt x="12859" y="0"/>
                </a:lnTo>
                <a:moveTo>
                  <a:pt x="13097" y="0"/>
                </a:moveTo>
                <a:lnTo>
                  <a:pt x="13256" y="0"/>
                </a:lnTo>
                <a:lnTo>
                  <a:pt x="13256" y="28"/>
                </a:lnTo>
                <a:lnTo>
                  <a:pt x="13097" y="28"/>
                </a:lnTo>
                <a:lnTo>
                  <a:pt x="13097" y="0"/>
                </a:lnTo>
                <a:moveTo>
                  <a:pt x="13336" y="0"/>
                </a:moveTo>
                <a:lnTo>
                  <a:pt x="13494" y="0"/>
                </a:lnTo>
                <a:lnTo>
                  <a:pt x="13494" y="28"/>
                </a:lnTo>
                <a:lnTo>
                  <a:pt x="13336" y="28"/>
                </a:lnTo>
                <a:lnTo>
                  <a:pt x="13336" y="0"/>
                </a:lnTo>
                <a:moveTo>
                  <a:pt x="13574" y="0"/>
                </a:moveTo>
                <a:lnTo>
                  <a:pt x="13706" y="0"/>
                </a:lnTo>
                <a:lnTo>
                  <a:pt x="13706" y="28"/>
                </a:lnTo>
                <a:lnTo>
                  <a:pt x="13574" y="28"/>
                </a:lnTo>
                <a:lnTo>
                  <a:pt x="13574" y="0"/>
                </a:lnTo>
                <a:close/>
              </a:path>
            </a:pathLst>
          </a:custGeom>
          <a:solidFill>
            <a:srgbClr val="B3B3B3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07760" y="1461240"/>
            <a:ext cx="311400" cy="274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en-US" sz="1900" b="1" u="none" strike="noStrike">
                <a:solidFill>
                  <a:srgbClr val="000000"/>
                </a:solidFill>
                <a:effectLst/>
                <a:uFillTx/>
                <a:latin typeface="Times New Roman" panose="02020603050405020304"/>
                <a:ea typeface="Times New Roman" panose="02020603050405020304"/>
              </a:rPr>
              <a:t>01.</a:t>
            </a:r>
            <a:endParaRPr lang="en-US" sz="195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695920" y="1447200"/>
            <a:ext cx="1739520" cy="327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900" b="0" u="none" strike="noStrike">
                <a:solidFill>
                  <a:srgbClr val="000000"/>
                </a:solidFill>
                <a:effectLst/>
                <a:uFillTx/>
                <a:latin typeface="WenQuanYiZenHei"/>
                <a:ea typeface="WenQuanYiZenHei"/>
              </a:rPr>
              <a:t>研究背景与意义</a:t>
            </a:r>
            <a:endParaRPr lang="en-US" sz="195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5695920" y="3419280"/>
            <a:ext cx="4934160" cy="9720"/>
          </a:xfrm>
          <a:custGeom>
            <a:avLst/>
            <a:gdLst/>
            <a:ahLst/>
            <a:cxnLst/>
            <a:rect l="0" t="0" r="r" b="b"/>
            <a:pathLst>
              <a:path w="13706" h="27">
                <a:moveTo>
                  <a:pt x="0" y="0"/>
                </a:moveTo>
                <a:lnTo>
                  <a:pt x="158" y="0"/>
                </a:lnTo>
                <a:lnTo>
                  <a:pt x="158" y="27"/>
                </a:lnTo>
                <a:lnTo>
                  <a:pt x="0" y="27"/>
                </a:lnTo>
                <a:lnTo>
                  <a:pt x="0" y="0"/>
                </a:lnTo>
                <a:moveTo>
                  <a:pt x="238" y="0"/>
                </a:moveTo>
                <a:lnTo>
                  <a:pt x="396" y="0"/>
                </a:lnTo>
                <a:lnTo>
                  <a:pt x="396" y="27"/>
                </a:lnTo>
                <a:lnTo>
                  <a:pt x="238" y="27"/>
                </a:lnTo>
                <a:lnTo>
                  <a:pt x="238" y="0"/>
                </a:lnTo>
                <a:moveTo>
                  <a:pt x="476" y="0"/>
                </a:moveTo>
                <a:lnTo>
                  <a:pt x="635" y="0"/>
                </a:lnTo>
                <a:lnTo>
                  <a:pt x="635" y="27"/>
                </a:lnTo>
                <a:lnTo>
                  <a:pt x="476" y="27"/>
                </a:lnTo>
                <a:lnTo>
                  <a:pt x="476" y="0"/>
                </a:lnTo>
                <a:moveTo>
                  <a:pt x="714" y="0"/>
                </a:moveTo>
                <a:lnTo>
                  <a:pt x="873" y="0"/>
                </a:lnTo>
                <a:lnTo>
                  <a:pt x="873" y="27"/>
                </a:lnTo>
                <a:lnTo>
                  <a:pt x="714" y="27"/>
                </a:lnTo>
                <a:lnTo>
                  <a:pt x="714" y="0"/>
                </a:lnTo>
                <a:moveTo>
                  <a:pt x="952" y="0"/>
                </a:moveTo>
                <a:lnTo>
                  <a:pt x="1111" y="0"/>
                </a:lnTo>
                <a:lnTo>
                  <a:pt x="1111" y="27"/>
                </a:lnTo>
                <a:lnTo>
                  <a:pt x="952" y="27"/>
                </a:lnTo>
                <a:lnTo>
                  <a:pt x="952" y="0"/>
                </a:lnTo>
                <a:moveTo>
                  <a:pt x="1190" y="0"/>
                </a:moveTo>
                <a:lnTo>
                  <a:pt x="1349" y="0"/>
                </a:lnTo>
                <a:lnTo>
                  <a:pt x="1349" y="27"/>
                </a:lnTo>
                <a:lnTo>
                  <a:pt x="1190" y="27"/>
                </a:lnTo>
                <a:lnTo>
                  <a:pt x="1190" y="0"/>
                </a:lnTo>
                <a:moveTo>
                  <a:pt x="1428" y="0"/>
                </a:moveTo>
                <a:lnTo>
                  <a:pt x="1587" y="0"/>
                </a:lnTo>
                <a:lnTo>
                  <a:pt x="1587" y="27"/>
                </a:lnTo>
                <a:lnTo>
                  <a:pt x="1428" y="27"/>
                </a:lnTo>
                <a:lnTo>
                  <a:pt x="1428" y="0"/>
                </a:lnTo>
                <a:moveTo>
                  <a:pt x="1666" y="0"/>
                </a:moveTo>
                <a:lnTo>
                  <a:pt x="1825" y="0"/>
                </a:lnTo>
                <a:lnTo>
                  <a:pt x="1825" y="27"/>
                </a:lnTo>
                <a:lnTo>
                  <a:pt x="1666" y="27"/>
                </a:lnTo>
                <a:lnTo>
                  <a:pt x="1666" y="0"/>
                </a:lnTo>
                <a:moveTo>
                  <a:pt x="1905" y="0"/>
                </a:moveTo>
                <a:lnTo>
                  <a:pt x="2063" y="0"/>
                </a:lnTo>
                <a:lnTo>
                  <a:pt x="2063" y="27"/>
                </a:lnTo>
                <a:lnTo>
                  <a:pt x="1905" y="27"/>
                </a:lnTo>
                <a:lnTo>
                  <a:pt x="1905" y="0"/>
                </a:lnTo>
                <a:moveTo>
                  <a:pt x="2143" y="0"/>
                </a:moveTo>
                <a:lnTo>
                  <a:pt x="2301" y="0"/>
                </a:lnTo>
                <a:lnTo>
                  <a:pt x="2301" y="27"/>
                </a:lnTo>
                <a:lnTo>
                  <a:pt x="2143" y="27"/>
                </a:lnTo>
                <a:lnTo>
                  <a:pt x="2143" y="0"/>
                </a:lnTo>
                <a:moveTo>
                  <a:pt x="2381" y="0"/>
                </a:moveTo>
                <a:lnTo>
                  <a:pt x="2540" y="0"/>
                </a:lnTo>
                <a:lnTo>
                  <a:pt x="2540" y="27"/>
                </a:lnTo>
                <a:lnTo>
                  <a:pt x="2381" y="27"/>
                </a:lnTo>
                <a:lnTo>
                  <a:pt x="2381" y="0"/>
                </a:lnTo>
                <a:moveTo>
                  <a:pt x="2619" y="0"/>
                </a:moveTo>
                <a:lnTo>
                  <a:pt x="2778" y="0"/>
                </a:lnTo>
                <a:lnTo>
                  <a:pt x="2778" y="27"/>
                </a:lnTo>
                <a:lnTo>
                  <a:pt x="2619" y="27"/>
                </a:lnTo>
                <a:lnTo>
                  <a:pt x="2619" y="0"/>
                </a:lnTo>
                <a:moveTo>
                  <a:pt x="2857" y="0"/>
                </a:moveTo>
                <a:lnTo>
                  <a:pt x="3016" y="0"/>
                </a:lnTo>
                <a:lnTo>
                  <a:pt x="3016" y="27"/>
                </a:lnTo>
                <a:lnTo>
                  <a:pt x="2857" y="27"/>
                </a:lnTo>
                <a:lnTo>
                  <a:pt x="2857" y="0"/>
                </a:lnTo>
                <a:moveTo>
                  <a:pt x="3095" y="0"/>
                </a:moveTo>
                <a:lnTo>
                  <a:pt x="3254" y="0"/>
                </a:lnTo>
                <a:lnTo>
                  <a:pt x="3254" y="27"/>
                </a:lnTo>
                <a:lnTo>
                  <a:pt x="3095" y="27"/>
                </a:lnTo>
                <a:lnTo>
                  <a:pt x="3095" y="0"/>
                </a:lnTo>
                <a:moveTo>
                  <a:pt x="3333" y="0"/>
                </a:moveTo>
                <a:lnTo>
                  <a:pt x="3492" y="0"/>
                </a:lnTo>
                <a:lnTo>
                  <a:pt x="3492" y="27"/>
                </a:lnTo>
                <a:lnTo>
                  <a:pt x="3333" y="27"/>
                </a:lnTo>
                <a:lnTo>
                  <a:pt x="3333" y="0"/>
                </a:lnTo>
                <a:moveTo>
                  <a:pt x="3571" y="0"/>
                </a:moveTo>
                <a:lnTo>
                  <a:pt x="3730" y="0"/>
                </a:lnTo>
                <a:lnTo>
                  <a:pt x="3730" y="27"/>
                </a:lnTo>
                <a:lnTo>
                  <a:pt x="3571" y="27"/>
                </a:lnTo>
                <a:lnTo>
                  <a:pt x="3571" y="0"/>
                </a:lnTo>
                <a:moveTo>
                  <a:pt x="3810" y="0"/>
                </a:moveTo>
                <a:lnTo>
                  <a:pt x="3968" y="0"/>
                </a:lnTo>
                <a:lnTo>
                  <a:pt x="3968" y="27"/>
                </a:lnTo>
                <a:lnTo>
                  <a:pt x="3810" y="27"/>
                </a:lnTo>
                <a:lnTo>
                  <a:pt x="3810" y="0"/>
                </a:lnTo>
                <a:moveTo>
                  <a:pt x="4048" y="0"/>
                </a:moveTo>
                <a:lnTo>
                  <a:pt x="4206" y="0"/>
                </a:lnTo>
                <a:lnTo>
                  <a:pt x="4206" y="27"/>
                </a:lnTo>
                <a:lnTo>
                  <a:pt x="4048" y="27"/>
                </a:lnTo>
                <a:lnTo>
                  <a:pt x="4048" y="0"/>
                </a:lnTo>
                <a:moveTo>
                  <a:pt x="4286" y="0"/>
                </a:moveTo>
                <a:lnTo>
                  <a:pt x="4445" y="0"/>
                </a:lnTo>
                <a:lnTo>
                  <a:pt x="4445" y="27"/>
                </a:lnTo>
                <a:lnTo>
                  <a:pt x="4286" y="27"/>
                </a:lnTo>
                <a:lnTo>
                  <a:pt x="4286" y="0"/>
                </a:lnTo>
                <a:moveTo>
                  <a:pt x="4524" y="0"/>
                </a:moveTo>
                <a:lnTo>
                  <a:pt x="4683" y="0"/>
                </a:lnTo>
                <a:lnTo>
                  <a:pt x="4683" y="27"/>
                </a:lnTo>
                <a:lnTo>
                  <a:pt x="4524" y="27"/>
                </a:lnTo>
                <a:lnTo>
                  <a:pt x="4524" y="0"/>
                </a:lnTo>
                <a:moveTo>
                  <a:pt x="4763" y="0"/>
                </a:moveTo>
                <a:lnTo>
                  <a:pt x="4922" y="0"/>
                </a:lnTo>
                <a:lnTo>
                  <a:pt x="4922" y="27"/>
                </a:lnTo>
                <a:lnTo>
                  <a:pt x="4763" y="27"/>
                </a:lnTo>
                <a:lnTo>
                  <a:pt x="4763" y="0"/>
                </a:lnTo>
                <a:moveTo>
                  <a:pt x="5001" y="0"/>
                </a:moveTo>
                <a:lnTo>
                  <a:pt x="5160" y="0"/>
                </a:lnTo>
                <a:lnTo>
                  <a:pt x="5160" y="27"/>
                </a:lnTo>
                <a:lnTo>
                  <a:pt x="5001" y="27"/>
                </a:lnTo>
                <a:lnTo>
                  <a:pt x="5001" y="0"/>
                </a:lnTo>
                <a:moveTo>
                  <a:pt x="5239" y="0"/>
                </a:moveTo>
                <a:lnTo>
                  <a:pt x="5398" y="0"/>
                </a:lnTo>
                <a:lnTo>
                  <a:pt x="5398" y="27"/>
                </a:lnTo>
                <a:lnTo>
                  <a:pt x="5239" y="27"/>
                </a:lnTo>
                <a:lnTo>
                  <a:pt x="5239" y="0"/>
                </a:lnTo>
                <a:moveTo>
                  <a:pt x="5477" y="0"/>
                </a:moveTo>
                <a:lnTo>
                  <a:pt x="5636" y="0"/>
                </a:lnTo>
                <a:lnTo>
                  <a:pt x="5636" y="27"/>
                </a:lnTo>
                <a:lnTo>
                  <a:pt x="5477" y="27"/>
                </a:lnTo>
                <a:lnTo>
                  <a:pt x="5477" y="0"/>
                </a:lnTo>
                <a:moveTo>
                  <a:pt x="5716" y="0"/>
                </a:moveTo>
                <a:lnTo>
                  <a:pt x="5874" y="0"/>
                </a:lnTo>
                <a:lnTo>
                  <a:pt x="5874" y="27"/>
                </a:lnTo>
                <a:lnTo>
                  <a:pt x="5716" y="27"/>
                </a:lnTo>
                <a:lnTo>
                  <a:pt x="5716" y="0"/>
                </a:lnTo>
                <a:moveTo>
                  <a:pt x="5954" y="0"/>
                </a:moveTo>
                <a:lnTo>
                  <a:pt x="6112" y="0"/>
                </a:lnTo>
                <a:lnTo>
                  <a:pt x="6112" y="27"/>
                </a:lnTo>
                <a:lnTo>
                  <a:pt x="5954" y="27"/>
                </a:lnTo>
                <a:lnTo>
                  <a:pt x="5954" y="0"/>
                </a:lnTo>
                <a:moveTo>
                  <a:pt x="6192" y="0"/>
                </a:moveTo>
                <a:lnTo>
                  <a:pt x="6351" y="0"/>
                </a:lnTo>
                <a:lnTo>
                  <a:pt x="6351" y="27"/>
                </a:lnTo>
                <a:lnTo>
                  <a:pt x="6192" y="27"/>
                </a:lnTo>
                <a:lnTo>
                  <a:pt x="6192" y="0"/>
                </a:lnTo>
                <a:moveTo>
                  <a:pt x="6430" y="0"/>
                </a:moveTo>
                <a:lnTo>
                  <a:pt x="6589" y="0"/>
                </a:lnTo>
                <a:lnTo>
                  <a:pt x="6589" y="27"/>
                </a:lnTo>
                <a:lnTo>
                  <a:pt x="6430" y="27"/>
                </a:lnTo>
                <a:lnTo>
                  <a:pt x="6430" y="0"/>
                </a:lnTo>
                <a:moveTo>
                  <a:pt x="6668" y="0"/>
                </a:moveTo>
                <a:lnTo>
                  <a:pt x="6827" y="0"/>
                </a:lnTo>
                <a:lnTo>
                  <a:pt x="6827" y="27"/>
                </a:lnTo>
                <a:lnTo>
                  <a:pt x="6668" y="27"/>
                </a:lnTo>
                <a:lnTo>
                  <a:pt x="6668" y="0"/>
                </a:lnTo>
                <a:moveTo>
                  <a:pt x="6906" y="0"/>
                </a:moveTo>
                <a:lnTo>
                  <a:pt x="7065" y="0"/>
                </a:lnTo>
                <a:lnTo>
                  <a:pt x="7065" y="27"/>
                </a:lnTo>
                <a:lnTo>
                  <a:pt x="6906" y="27"/>
                </a:lnTo>
                <a:lnTo>
                  <a:pt x="6906" y="0"/>
                </a:lnTo>
                <a:moveTo>
                  <a:pt x="7144" y="0"/>
                </a:moveTo>
                <a:lnTo>
                  <a:pt x="7303" y="0"/>
                </a:lnTo>
                <a:lnTo>
                  <a:pt x="7303" y="27"/>
                </a:lnTo>
                <a:lnTo>
                  <a:pt x="7144" y="27"/>
                </a:lnTo>
                <a:lnTo>
                  <a:pt x="7144" y="0"/>
                </a:lnTo>
                <a:moveTo>
                  <a:pt x="7382" y="0"/>
                </a:moveTo>
                <a:lnTo>
                  <a:pt x="7541" y="0"/>
                </a:lnTo>
                <a:lnTo>
                  <a:pt x="7541" y="27"/>
                </a:lnTo>
                <a:lnTo>
                  <a:pt x="7382" y="27"/>
                </a:lnTo>
                <a:lnTo>
                  <a:pt x="7382" y="0"/>
                </a:lnTo>
                <a:moveTo>
                  <a:pt x="7621" y="0"/>
                </a:moveTo>
                <a:lnTo>
                  <a:pt x="7779" y="0"/>
                </a:lnTo>
                <a:lnTo>
                  <a:pt x="7779" y="27"/>
                </a:lnTo>
                <a:lnTo>
                  <a:pt x="7621" y="27"/>
                </a:lnTo>
                <a:lnTo>
                  <a:pt x="7621" y="0"/>
                </a:lnTo>
                <a:moveTo>
                  <a:pt x="7859" y="0"/>
                </a:moveTo>
                <a:lnTo>
                  <a:pt x="8017" y="0"/>
                </a:lnTo>
                <a:lnTo>
                  <a:pt x="8017" y="27"/>
                </a:lnTo>
                <a:lnTo>
                  <a:pt x="7859" y="27"/>
                </a:lnTo>
                <a:lnTo>
                  <a:pt x="7859" y="0"/>
                </a:lnTo>
                <a:moveTo>
                  <a:pt x="8097" y="0"/>
                </a:moveTo>
                <a:lnTo>
                  <a:pt x="8256" y="0"/>
                </a:lnTo>
                <a:lnTo>
                  <a:pt x="8256" y="27"/>
                </a:lnTo>
                <a:lnTo>
                  <a:pt x="8097" y="27"/>
                </a:lnTo>
                <a:lnTo>
                  <a:pt x="8097" y="0"/>
                </a:lnTo>
                <a:moveTo>
                  <a:pt x="8335" y="0"/>
                </a:moveTo>
                <a:lnTo>
                  <a:pt x="8494" y="0"/>
                </a:lnTo>
                <a:lnTo>
                  <a:pt x="8494" y="27"/>
                </a:lnTo>
                <a:lnTo>
                  <a:pt x="8335" y="27"/>
                </a:lnTo>
                <a:lnTo>
                  <a:pt x="8335" y="0"/>
                </a:lnTo>
                <a:moveTo>
                  <a:pt x="8573" y="0"/>
                </a:moveTo>
                <a:lnTo>
                  <a:pt x="8732" y="0"/>
                </a:lnTo>
                <a:lnTo>
                  <a:pt x="8732" y="27"/>
                </a:lnTo>
                <a:lnTo>
                  <a:pt x="8573" y="27"/>
                </a:lnTo>
                <a:lnTo>
                  <a:pt x="8573" y="0"/>
                </a:lnTo>
                <a:moveTo>
                  <a:pt x="8811" y="0"/>
                </a:moveTo>
                <a:lnTo>
                  <a:pt x="8970" y="0"/>
                </a:lnTo>
                <a:lnTo>
                  <a:pt x="8970" y="27"/>
                </a:lnTo>
                <a:lnTo>
                  <a:pt x="8811" y="27"/>
                </a:lnTo>
                <a:lnTo>
                  <a:pt x="8811" y="0"/>
                </a:lnTo>
                <a:moveTo>
                  <a:pt x="9049" y="0"/>
                </a:moveTo>
                <a:lnTo>
                  <a:pt x="9208" y="0"/>
                </a:lnTo>
                <a:lnTo>
                  <a:pt x="9208" y="27"/>
                </a:lnTo>
                <a:lnTo>
                  <a:pt x="9049" y="27"/>
                </a:lnTo>
                <a:lnTo>
                  <a:pt x="9049" y="0"/>
                </a:lnTo>
                <a:moveTo>
                  <a:pt x="9287" y="0"/>
                </a:moveTo>
                <a:lnTo>
                  <a:pt x="9446" y="0"/>
                </a:lnTo>
                <a:lnTo>
                  <a:pt x="9446" y="27"/>
                </a:lnTo>
                <a:lnTo>
                  <a:pt x="9287" y="27"/>
                </a:lnTo>
                <a:lnTo>
                  <a:pt x="9287" y="0"/>
                </a:lnTo>
                <a:moveTo>
                  <a:pt x="9526" y="0"/>
                </a:moveTo>
                <a:lnTo>
                  <a:pt x="9684" y="0"/>
                </a:lnTo>
                <a:lnTo>
                  <a:pt x="9684" y="27"/>
                </a:lnTo>
                <a:lnTo>
                  <a:pt x="9526" y="27"/>
                </a:lnTo>
                <a:lnTo>
                  <a:pt x="9526" y="0"/>
                </a:lnTo>
                <a:moveTo>
                  <a:pt x="9764" y="0"/>
                </a:moveTo>
                <a:lnTo>
                  <a:pt x="9922" y="0"/>
                </a:lnTo>
                <a:lnTo>
                  <a:pt x="9922" y="27"/>
                </a:lnTo>
                <a:lnTo>
                  <a:pt x="9764" y="27"/>
                </a:lnTo>
                <a:lnTo>
                  <a:pt x="9764" y="0"/>
                </a:lnTo>
                <a:moveTo>
                  <a:pt x="10002" y="0"/>
                </a:moveTo>
                <a:lnTo>
                  <a:pt x="10161" y="0"/>
                </a:lnTo>
                <a:lnTo>
                  <a:pt x="10161" y="27"/>
                </a:lnTo>
                <a:lnTo>
                  <a:pt x="10002" y="27"/>
                </a:lnTo>
                <a:lnTo>
                  <a:pt x="10002" y="0"/>
                </a:lnTo>
                <a:moveTo>
                  <a:pt x="10240" y="0"/>
                </a:moveTo>
                <a:lnTo>
                  <a:pt x="10399" y="0"/>
                </a:lnTo>
                <a:lnTo>
                  <a:pt x="10399" y="27"/>
                </a:lnTo>
                <a:lnTo>
                  <a:pt x="10240" y="27"/>
                </a:lnTo>
                <a:lnTo>
                  <a:pt x="10240" y="0"/>
                </a:lnTo>
                <a:moveTo>
                  <a:pt x="10478" y="0"/>
                </a:moveTo>
                <a:lnTo>
                  <a:pt x="10637" y="0"/>
                </a:lnTo>
                <a:lnTo>
                  <a:pt x="10637" y="27"/>
                </a:lnTo>
                <a:lnTo>
                  <a:pt x="10478" y="27"/>
                </a:lnTo>
                <a:lnTo>
                  <a:pt x="10478" y="0"/>
                </a:lnTo>
                <a:moveTo>
                  <a:pt x="10716" y="0"/>
                </a:moveTo>
                <a:lnTo>
                  <a:pt x="10875" y="0"/>
                </a:lnTo>
                <a:lnTo>
                  <a:pt x="10875" y="27"/>
                </a:lnTo>
                <a:lnTo>
                  <a:pt x="10716" y="27"/>
                </a:lnTo>
                <a:lnTo>
                  <a:pt x="10716" y="0"/>
                </a:lnTo>
                <a:moveTo>
                  <a:pt x="10954" y="0"/>
                </a:moveTo>
                <a:lnTo>
                  <a:pt x="11113" y="0"/>
                </a:lnTo>
                <a:lnTo>
                  <a:pt x="11113" y="27"/>
                </a:lnTo>
                <a:lnTo>
                  <a:pt x="10954" y="27"/>
                </a:lnTo>
                <a:lnTo>
                  <a:pt x="10954" y="0"/>
                </a:lnTo>
                <a:moveTo>
                  <a:pt x="11192" y="0"/>
                </a:moveTo>
                <a:lnTo>
                  <a:pt x="11351" y="0"/>
                </a:lnTo>
                <a:lnTo>
                  <a:pt x="11351" y="27"/>
                </a:lnTo>
                <a:lnTo>
                  <a:pt x="11192" y="27"/>
                </a:lnTo>
                <a:lnTo>
                  <a:pt x="11192" y="0"/>
                </a:lnTo>
                <a:moveTo>
                  <a:pt x="11431" y="0"/>
                </a:moveTo>
                <a:lnTo>
                  <a:pt x="11589" y="0"/>
                </a:lnTo>
                <a:lnTo>
                  <a:pt x="11589" y="27"/>
                </a:lnTo>
                <a:lnTo>
                  <a:pt x="11431" y="27"/>
                </a:lnTo>
                <a:lnTo>
                  <a:pt x="11431" y="0"/>
                </a:lnTo>
                <a:moveTo>
                  <a:pt x="11669" y="0"/>
                </a:moveTo>
                <a:lnTo>
                  <a:pt x="11827" y="0"/>
                </a:lnTo>
                <a:lnTo>
                  <a:pt x="11827" y="27"/>
                </a:lnTo>
                <a:lnTo>
                  <a:pt x="11669" y="27"/>
                </a:lnTo>
                <a:lnTo>
                  <a:pt x="11669" y="0"/>
                </a:lnTo>
                <a:moveTo>
                  <a:pt x="11907" y="0"/>
                </a:moveTo>
                <a:lnTo>
                  <a:pt x="12066" y="0"/>
                </a:lnTo>
                <a:lnTo>
                  <a:pt x="12066" y="27"/>
                </a:lnTo>
                <a:lnTo>
                  <a:pt x="11907" y="27"/>
                </a:lnTo>
                <a:lnTo>
                  <a:pt x="11907" y="0"/>
                </a:lnTo>
                <a:moveTo>
                  <a:pt x="12145" y="0"/>
                </a:moveTo>
                <a:lnTo>
                  <a:pt x="12304" y="0"/>
                </a:lnTo>
                <a:lnTo>
                  <a:pt x="12304" y="27"/>
                </a:lnTo>
                <a:lnTo>
                  <a:pt x="12145" y="27"/>
                </a:lnTo>
                <a:lnTo>
                  <a:pt x="12145" y="0"/>
                </a:lnTo>
                <a:moveTo>
                  <a:pt x="12383" y="0"/>
                </a:moveTo>
                <a:lnTo>
                  <a:pt x="12542" y="0"/>
                </a:lnTo>
                <a:lnTo>
                  <a:pt x="12542" y="27"/>
                </a:lnTo>
                <a:lnTo>
                  <a:pt x="12383" y="27"/>
                </a:lnTo>
                <a:lnTo>
                  <a:pt x="12383" y="0"/>
                </a:lnTo>
                <a:moveTo>
                  <a:pt x="12621" y="0"/>
                </a:moveTo>
                <a:lnTo>
                  <a:pt x="12780" y="0"/>
                </a:lnTo>
                <a:lnTo>
                  <a:pt x="12780" y="27"/>
                </a:lnTo>
                <a:lnTo>
                  <a:pt x="12621" y="27"/>
                </a:lnTo>
                <a:lnTo>
                  <a:pt x="12621" y="0"/>
                </a:lnTo>
                <a:moveTo>
                  <a:pt x="12859" y="0"/>
                </a:moveTo>
                <a:lnTo>
                  <a:pt x="13018" y="0"/>
                </a:lnTo>
                <a:lnTo>
                  <a:pt x="13018" y="27"/>
                </a:lnTo>
                <a:lnTo>
                  <a:pt x="12859" y="27"/>
                </a:lnTo>
                <a:lnTo>
                  <a:pt x="12859" y="0"/>
                </a:lnTo>
                <a:moveTo>
                  <a:pt x="13097" y="0"/>
                </a:moveTo>
                <a:lnTo>
                  <a:pt x="13256" y="0"/>
                </a:lnTo>
                <a:lnTo>
                  <a:pt x="13256" y="27"/>
                </a:lnTo>
                <a:lnTo>
                  <a:pt x="13097" y="27"/>
                </a:lnTo>
                <a:lnTo>
                  <a:pt x="13097" y="0"/>
                </a:lnTo>
                <a:moveTo>
                  <a:pt x="13336" y="0"/>
                </a:moveTo>
                <a:lnTo>
                  <a:pt x="13494" y="0"/>
                </a:lnTo>
                <a:lnTo>
                  <a:pt x="13494" y="27"/>
                </a:lnTo>
                <a:lnTo>
                  <a:pt x="13336" y="27"/>
                </a:lnTo>
                <a:lnTo>
                  <a:pt x="13336" y="0"/>
                </a:lnTo>
                <a:moveTo>
                  <a:pt x="13574" y="0"/>
                </a:moveTo>
                <a:lnTo>
                  <a:pt x="13706" y="0"/>
                </a:lnTo>
                <a:lnTo>
                  <a:pt x="13706" y="27"/>
                </a:lnTo>
                <a:lnTo>
                  <a:pt x="13574" y="27"/>
                </a:lnTo>
                <a:lnTo>
                  <a:pt x="13574" y="0"/>
                </a:lnTo>
                <a:close/>
              </a:path>
            </a:pathLst>
          </a:custGeom>
          <a:solidFill>
            <a:srgbClr val="B3B3B3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207760" y="2680200"/>
            <a:ext cx="311400" cy="274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en-US" sz="1900" b="1" u="none" strike="noStrike">
                <a:solidFill>
                  <a:srgbClr val="000000"/>
                </a:solidFill>
                <a:effectLst/>
                <a:uFillTx/>
                <a:latin typeface="Times New Roman" panose="02020603050405020304"/>
                <a:ea typeface="Times New Roman" panose="02020603050405020304"/>
              </a:rPr>
              <a:t>02.</a:t>
            </a:r>
            <a:endParaRPr lang="en-US" sz="195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695920" y="2666520"/>
            <a:ext cx="1739520" cy="327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900" b="0" u="none" strike="noStrike">
                <a:solidFill>
                  <a:srgbClr val="000000"/>
                </a:solidFill>
                <a:effectLst/>
                <a:uFillTx/>
                <a:latin typeface="WenQuanYiZenHei"/>
                <a:ea typeface="WenQuanYiZenHei"/>
              </a:rPr>
              <a:t>研究方法与过程</a:t>
            </a:r>
            <a:endParaRPr lang="en-US" sz="195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5695920" y="4638600"/>
            <a:ext cx="4934160" cy="9720"/>
          </a:xfrm>
          <a:custGeom>
            <a:avLst/>
            <a:gdLst/>
            <a:ahLst/>
            <a:cxnLst/>
            <a:rect l="0" t="0" r="r" b="b"/>
            <a:pathLst>
              <a:path w="13706" h="27">
                <a:moveTo>
                  <a:pt x="0" y="0"/>
                </a:moveTo>
                <a:lnTo>
                  <a:pt x="158" y="0"/>
                </a:lnTo>
                <a:lnTo>
                  <a:pt x="158" y="27"/>
                </a:lnTo>
                <a:lnTo>
                  <a:pt x="0" y="27"/>
                </a:lnTo>
                <a:lnTo>
                  <a:pt x="0" y="0"/>
                </a:lnTo>
                <a:moveTo>
                  <a:pt x="238" y="0"/>
                </a:moveTo>
                <a:lnTo>
                  <a:pt x="396" y="0"/>
                </a:lnTo>
                <a:lnTo>
                  <a:pt x="396" y="27"/>
                </a:lnTo>
                <a:lnTo>
                  <a:pt x="238" y="27"/>
                </a:lnTo>
                <a:lnTo>
                  <a:pt x="238" y="0"/>
                </a:lnTo>
                <a:moveTo>
                  <a:pt x="476" y="0"/>
                </a:moveTo>
                <a:lnTo>
                  <a:pt x="635" y="0"/>
                </a:lnTo>
                <a:lnTo>
                  <a:pt x="635" y="27"/>
                </a:lnTo>
                <a:lnTo>
                  <a:pt x="476" y="27"/>
                </a:lnTo>
                <a:lnTo>
                  <a:pt x="476" y="0"/>
                </a:lnTo>
                <a:moveTo>
                  <a:pt x="714" y="0"/>
                </a:moveTo>
                <a:lnTo>
                  <a:pt x="873" y="0"/>
                </a:lnTo>
                <a:lnTo>
                  <a:pt x="873" y="27"/>
                </a:lnTo>
                <a:lnTo>
                  <a:pt x="714" y="27"/>
                </a:lnTo>
                <a:lnTo>
                  <a:pt x="714" y="0"/>
                </a:lnTo>
                <a:moveTo>
                  <a:pt x="952" y="0"/>
                </a:moveTo>
                <a:lnTo>
                  <a:pt x="1111" y="0"/>
                </a:lnTo>
                <a:lnTo>
                  <a:pt x="1111" y="27"/>
                </a:lnTo>
                <a:lnTo>
                  <a:pt x="952" y="27"/>
                </a:lnTo>
                <a:lnTo>
                  <a:pt x="952" y="0"/>
                </a:lnTo>
                <a:moveTo>
                  <a:pt x="1190" y="0"/>
                </a:moveTo>
                <a:lnTo>
                  <a:pt x="1349" y="0"/>
                </a:lnTo>
                <a:lnTo>
                  <a:pt x="1349" y="27"/>
                </a:lnTo>
                <a:lnTo>
                  <a:pt x="1190" y="27"/>
                </a:lnTo>
                <a:lnTo>
                  <a:pt x="1190" y="0"/>
                </a:lnTo>
                <a:moveTo>
                  <a:pt x="1428" y="0"/>
                </a:moveTo>
                <a:lnTo>
                  <a:pt x="1587" y="0"/>
                </a:lnTo>
                <a:lnTo>
                  <a:pt x="1587" y="27"/>
                </a:lnTo>
                <a:lnTo>
                  <a:pt x="1428" y="27"/>
                </a:lnTo>
                <a:lnTo>
                  <a:pt x="1428" y="0"/>
                </a:lnTo>
                <a:moveTo>
                  <a:pt x="1666" y="0"/>
                </a:moveTo>
                <a:lnTo>
                  <a:pt x="1825" y="0"/>
                </a:lnTo>
                <a:lnTo>
                  <a:pt x="1825" y="27"/>
                </a:lnTo>
                <a:lnTo>
                  <a:pt x="1666" y="27"/>
                </a:lnTo>
                <a:lnTo>
                  <a:pt x="1666" y="0"/>
                </a:lnTo>
                <a:moveTo>
                  <a:pt x="1905" y="0"/>
                </a:moveTo>
                <a:lnTo>
                  <a:pt x="2063" y="0"/>
                </a:lnTo>
                <a:lnTo>
                  <a:pt x="2063" y="27"/>
                </a:lnTo>
                <a:lnTo>
                  <a:pt x="1905" y="27"/>
                </a:lnTo>
                <a:lnTo>
                  <a:pt x="1905" y="0"/>
                </a:lnTo>
                <a:moveTo>
                  <a:pt x="2143" y="0"/>
                </a:moveTo>
                <a:lnTo>
                  <a:pt x="2301" y="0"/>
                </a:lnTo>
                <a:lnTo>
                  <a:pt x="2301" y="27"/>
                </a:lnTo>
                <a:lnTo>
                  <a:pt x="2143" y="27"/>
                </a:lnTo>
                <a:lnTo>
                  <a:pt x="2143" y="0"/>
                </a:lnTo>
                <a:moveTo>
                  <a:pt x="2381" y="0"/>
                </a:moveTo>
                <a:lnTo>
                  <a:pt x="2540" y="0"/>
                </a:lnTo>
                <a:lnTo>
                  <a:pt x="2540" y="27"/>
                </a:lnTo>
                <a:lnTo>
                  <a:pt x="2381" y="27"/>
                </a:lnTo>
                <a:lnTo>
                  <a:pt x="2381" y="0"/>
                </a:lnTo>
                <a:moveTo>
                  <a:pt x="2619" y="0"/>
                </a:moveTo>
                <a:lnTo>
                  <a:pt x="2778" y="0"/>
                </a:lnTo>
                <a:lnTo>
                  <a:pt x="2778" y="27"/>
                </a:lnTo>
                <a:lnTo>
                  <a:pt x="2619" y="27"/>
                </a:lnTo>
                <a:lnTo>
                  <a:pt x="2619" y="0"/>
                </a:lnTo>
                <a:moveTo>
                  <a:pt x="2857" y="0"/>
                </a:moveTo>
                <a:lnTo>
                  <a:pt x="3016" y="0"/>
                </a:lnTo>
                <a:lnTo>
                  <a:pt x="3016" y="27"/>
                </a:lnTo>
                <a:lnTo>
                  <a:pt x="2857" y="27"/>
                </a:lnTo>
                <a:lnTo>
                  <a:pt x="2857" y="0"/>
                </a:lnTo>
                <a:moveTo>
                  <a:pt x="3095" y="0"/>
                </a:moveTo>
                <a:lnTo>
                  <a:pt x="3254" y="0"/>
                </a:lnTo>
                <a:lnTo>
                  <a:pt x="3254" y="27"/>
                </a:lnTo>
                <a:lnTo>
                  <a:pt x="3095" y="27"/>
                </a:lnTo>
                <a:lnTo>
                  <a:pt x="3095" y="0"/>
                </a:lnTo>
                <a:moveTo>
                  <a:pt x="3333" y="0"/>
                </a:moveTo>
                <a:lnTo>
                  <a:pt x="3492" y="0"/>
                </a:lnTo>
                <a:lnTo>
                  <a:pt x="3492" y="27"/>
                </a:lnTo>
                <a:lnTo>
                  <a:pt x="3333" y="27"/>
                </a:lnTo>
                <a:lnTo>
                  <a:pt x="3333" y="0"/>
                </a:lnTo>
                <a:moveTo>
                  <a:pt x="3571" y="0"/>
                </a:moveTo>
                <a:lnTo>
                  <a:pt x="3730" y="0"/>
                </a:lnTo>
                <a:lnTo>
                  <a:pt x="3730" y="27"/>
                </a:lnTo>
                <a:lnTo>
                  <a:pt x="3571" y="27"/>
                </a:lnTo>
                <a:lnTo>
                  <a:pt x="3571" y="0"/>
                </a:lnTo>
                <a:moveTo>
                  <a:pt x="3810" y="0"/>
                </a:moveTo>
                <a:lnTo>
                  <a:pt x="3968" y="0"/>
                </a:lnTo>
                <a:lnTo>
                  <a:pt x="3968" y="27"/>
                </a:lnTo>
                <a:lnTo>
                  <a:pt x="3810" y="27"/>
                </a:lnTo>
                <a:lnTo>
                  <a:pt x="3810" y="0"/>
                </a:lnTo>
                <a:moveTo>
                  <a:pt x="4048" y="0"/>
                </a:moveTo>
                <a:lnTo>
                  <a:pt x="4206" y="0"/>
                </a:lnTo>
                <a:lnTo>
                  <a:pt x="4206" y="27"/>
                </a:lnTo>
                <a:lnTo>
                  <a:pt x="4048" y="27"/>
                </a:lnTo>
                <a:lnTo>
                  <a:pt x="4048" y="0"/>
                </a:lnTo>
                <a:moveTo>
                  <a:pt x="4286" y="0"/>
                </a:moveTo>
                <a:lnTo>
                  <a:pt x="4445" y="0"/>
                </a:lnTo>
                <a:lnTo>
                  <a:pt x="4445" y="27"/>
                </a:lnTo>
                <a:lnTo>
                  <a:pt x="4286" y="27"/>
                </a:lnTo>
                <a:lnTo>
                  <a:pt x="4286" y="0"/>
                </a:lnTo>
                <a:moveTo>
                  <a:pt x="4524" y="0"/>
                </a:moveTo>
                <a:lnTo>
                  <a:pt x="4683" y="0"/>
                </a:lnTo>
                <a:lnTo>
                  <a:pt x="4683" y="27"/>
                </a:lnTo>
                <a:lnTo>
                  <a:pt x="4524" y="27"/>
                </a:lnTo>
                <a:lnTo>
                  <a:pt x="4524" y="0"/>
                </a:lnTo>
                <a:moveTo>
                  <a:pt x="4763" y="0"/>
                </a:moveTo>
                <a:lnTo>
                  <a:pt x="4922" y="0"/>
                </a:lnTo>
                <a:lnTo>
                  <a:pt x="4922" y="27"/>
                </a:lnTo>
                <a:lnTo>
                  <a:pt x="4763" y="27"/>
                </a:lnTo>
                <a:lnTo>
                  <a:pt x="4763" y="0"/>
                </a:lnTo>
                <a:moveTo>
                  <a:pt x="5001" y="0"/>
                </a:moveTo>
                <a:lnTo>
                  <a:pt x="5160" y="0"/>
                </a:lnTo>
                <a:lnTo>
                  <a:pt x="5160" y="27"/>
                </a:lnTo>
                <a:lnTo>
                  <a:pt x="5001" y="27"/>
                </a:lnTo>
                <a:lnTo>
                  <a:pt x="5001" y="0"/>
                </a:lnTo>
                <a:moveTo>
                  <a:pt x="5239" y="0"/>
                </a:moveTo>
                <a:lnTo>
                  <a:pt x="5398" y="0"/>
                </a:lnTo>
                <a:lnTo>
                  <a:pt x="5398" y="27"/>
                </a:lnTo>
                <a:lnTo>
                  <a:pt x="5239" y="27"/>
                </a:lnTo>
                <a:lnTo>
                  <a:pt x="5239" y="0"/>
                </a:lnTo>
                <a:moveTo>
                  <a:pt x="5477" y="0"/>
                </a:moveTo>
                <a:lnTo>
                  <a:pt x="5636" y="0"/>
                </a:lnTo>
                <a:lnTo>
                  <a:pt x="5636" y="27"/>
                </a:lnTo>
                <a:lnTo>
                  <a:pt x="5477" y="27"/>
                </a:lnTo>
                <a:lnTo>
                  <a:pt x="5477" y="0"/>
                </a:lnTo>
                <a:moveTo>
                  <a:pt x="5716" y="0"/>
                </a:moveTo>
                <a:lnTo>
                  <a:pt x="5874" y="0"/>
                </a:lnTo>
                <a:lnTo>
                  <a:pt x="5874" y="27"/>
                </a:lnTo>
                <a:lnTo>
                  <a:pt x="5716" y="27"/>
                </a:lnTo>
                <a:lnTo>
                  <a:pt x="5716" y="0"/>
                </a:lnTo>
                <a:moveTo>
                  <a:pt x="5954" y="0"/>
                </a:moveTo>
                <a:lnTo>
                  <a:pt x="6112" y="0"/>
                </a:lnTo>
                <a:lnTo>
                  <a:pt x="6112" y="27"/>
                </a:lnTo>
                <a:lnTo>
                  <a:pt x="5954" y="27"/>
                </a:lnTo>
                <a:lnTo>
                  <a:pt x="5954" y="0"/>
                </a:lnTo>
                <a:moveTo>
                  <a:pt x="6192" y="0"/>
                </a:moveTo>
                <a:lnTo>
                  <a:pt x="6351" y="0"/>
                </a:lnTo>
                <a:lnTo>
                  <a:pt x="6351" y="27"/>
                </a:lnTo>
                <a:lnTo>
                  <a:pt x="6192" y="27"/>
                </a:lnTo>
                <a:lnTo>
                  <a:pt x="6192" y="0"/>
                </a:lnTo>
                <a:moveTo>
                  <a:pt x="6430" y="0"/>
                </a:moveTo>
                <a:lnTo>
                  <a:pt x="6589" y="0"/>
                </a:lnTo>
                <a:lnTo>
                  <a:pt x="6589" y="27"/>
                </a:lnTo>
                <a:lnTo>
                  <a:pt x="6430" y="27"/>
                </a:lnTo>
                <a:lnTo>
                  <a:pt x="6430" y="0"/>
                </a:lnTo>
                <a:moveTo>
                  <a:pt x="6668" y="0"/>
                </a:moveTo>
                <a:lnTo>
                  <a:pt x="6827" y="0"/>
                </a:lnTo>
                <a:lnTo>
                  <a:pt x="6827" y="27"/>
                </a:lnTo>
                <a:lnTo>
                  <a:pt x="6668" y="27"/>
                </a:lnTo>
                <a:lnTo>
                  <a:pt x="6668" y="0"/>
                </a:lnTo>
                <a:moveTo>
                  <a:pt x="6906" y="0"/>
                </a:moveTo>
                <a:lnTo>
                  <a:pt x="7065" y="0"/>
                </a:lnTo>
                <a:lnTo>
                  <a:pt x="7065" y="27"/>
                </a:lnTo>
                <a:lnTo>
                  <a:pt x="6906" y="27"/>
                </a:lnTo>
                <a:lnTo>
                  <a:pt x="6906" y="0"/>
                </a:lnTo>
                <a:moveTo>
                  <a:pt x="7144" y="0"/>
                </a:moveTo>
                <a:lnTo>
                  <a:pt x="7303" y="0"/>
                </a:lnTo>
                <a:lnTo>
                  <a:pt x="7303" y="27"/>
                </a:lnTo>
                <a:lnTo>
                  <a:pt x="7144" y="27"/>
                </a:lnTo>
                <a:lnTo>
                  <a:pt x="7144" y="0"/>
                </a:lnTo>
                <a:moveTo>
                  <a:pt x="7382" y="0"/>
                </a:moveTo>
                <a:lnTo>
                  <a:pt x="7541" y="0"/>
                </a:lnTo>
                <a:lnTo>
                  <a:pt x="7541" y="27"/>
                </a:lnTo>
                <a:lnTo>
                  <a:pt x="7382" y="27"/>
                </a:lnTo>
                <a:lnTo>
                  <a:pt x="7382" y="0"/>
                </a:lnTo>
                <a:moveTo>
                  <a:pt x="7621" y="0"/>
                </a:moveTo>
                <a:lnTo>
                  <a:pt x="7779" y="0"/>
                </a:lnTo>
                <a:lnTo>
                  <a:pt x="7779" y="27"/>
                </a:lnTo>
                <a:lnTo>
                  <a:pt x="7621" y="27"/>
                </a:lnTo>
                <a:lnTo>
                  <a:pt x="7621" y="0"/>
                </a:lnTo>
                <a:moveTo>
                  <a:pt x="7859" y="0"/>
                </a:moveTo>
                <a:lnTo>
                  <a:pt x="8017" y="0"/>
                </a:lnTo>
                <a:lnTo>
                  <a:pt x="8017" y="27"/>
                </a:lnTo>
                <a:lnTo>
                  <a:pt x="7859" y="27"/>
                </a:lnTo>
                <a:lnTo>
                  <a:pt x="7859" y="0"/>
                </a:lnTo>
                <a:moveTo>
                  <a:pt x="8097" y="0"/>
                </a:moveTo>
                <a:lnTo>
                  <a:pt x="8256" y="0"/>
                </a:lnTo>
                <a:lnTo>
                  <a:pt x="8256" y="27"/>
                </a:lnTo>
                <a:lnTo>
                  <a:pt x="8097" y="27"/>
                </a:lnTo>
                <a:lnTo>
                  <a:pt x="8097" y="0"/>
                </a:lnTo>
                <a:moveTo>
                  <a:pt x="8335" y="0"/>
                </a:moveTo>
                <a:lnTo>
                  <a:pt x="8494" y="0"/>
                </a:lnTo>
                <a:lnTo>
                  <a:pt x="8494" y="27"/>
                </a:lnTo>
                <a:lnTo>
                  <a:pt x="8335" y="27"/>
                </a:lnTo>
                <a:lnTo>
                  <a:pt x="8335" y="0"/>
                </a:lnTo>
                <a:moveTo>
                  <a:pt x="8573" y="0"/>
                </a:moveTo>
                <a:lnTo>
                  <a:pt x="8732" y="0"/>
                </a:lnTo>
                <a:lnTo>
                  <a:pt x="8732" y="27"/>
                </a:lnTo>
                <a:lnTo>
                  <a:pt x="8573" y="27"/>
                </a:lnTo>
                <a:lnTo>
                  <a:pt x="8573" y="0"/>
                </a:lnTo>
                <a:moveTo>
                  <a:pt x="8811" y="0"/>
                </a:moveTo>
                <a:lnTo>
                  <a:pt x="8970" y="0"/>
                </a:lnTo>
                <a:lnTo>
                  <a:pt x="8970" y="27"/>
                </a:lnTo>
                <a:lnTo>
                  <a:pt x="8811" y="27"/>
                </a:lnTo>
                <a:lnTo>
                  <a:pt x="8811" y="0"/>
                </a:lnTo>
                <a:moveTo>
                  <a:pt x="9049" y="0"/>
                </a:moveTo>
                <a:lnTo>
                  <a:pt x="9208" y="0"/>
                </a:lnTo>
                <a:lnTo>
                  <a:pt x="9208" y="27"/>
                </a:lnTo>
                <a:lnTo>
                  <a:pt x="9049" y="27"/>
                </a:lnTo>
                <a:lnTo>
                  <a:pt x="9049" y="0"/>
                </a:lnTo>
                <a:moveTo>
                  <a:pt x="9287" y="0"/>
                </a:moveTo>
                <a:lnTo>
                  <a:pt x="9446" y="0"/>
                </a:lnTo>
                <a:lnTo>
                  <a:pt x="9446" y="27"/>
                </a:lnTo>
                <a:lnTo>
                  <a:pt x="9287" y="27"/>
                </a:lnTo>
                <a:lnTo>
                  <a:pt x="9287" y="0"/>
                </a:lnTo>
                <a:moveTo>
                  <a:pt x="9526" y="0"/>
                </a:moveTo>
                <a:lnTo>
                  <a:pt x="9684" y="0"/>
                </a:lnTo>
                <a:lnTo>
                  <a:pt x="9684" y="27"/>
                </a:lnTo>
                <a:lnTo>
                  <a:pt x="9526" y="27"/>
                </a:lnTo>
                <a:lnTo>
                  <a:pt x="9526" y="0"/>
                </a:lnTo>
                <a:moveTo>
                  <a:pt x="9764" y="0"/>
                </a:moveTo>
                <a:lnTo>
                  <a:pt x="9922" y="0"/>
                </a:lnTo>
                <a:lnTo>
                  <a:pt x="9922" y="27"/>
                </a:lnTo>
                <a:lnTo>
                  <a:pt x="9764" y="27"/>
                </a:lnTo>
                <a:lnTo>
                  <a:pt x="9764" y="0"/>
                </a:lnTo>
                <a:moveTo>
                  <a:pt x="10002" y="0"/>
                </a:moveTo>
                <a:lnTo>
                  <a:pt x="10161" y="0"/>
                </a:lnTo>
                <a:lnTo>
                  <a:pt x="10161" y="27"/>
                </a:lnTo>
                <a:lnTo>
                  <a:pt x="10002" y="27"/>
                </a:lnTo>
                <a:lnTo>
                  <a:pt x="10002" y="0"/>
                </a:lnTo>
                <a:moveTo>
                  <a:pt x="10240" y="0"/>
                </a:moveTo>
                <a:lnTo>
                  <a:pt x="10399" y="0"/>
                </a:lnTo>
                <a:lnTo>
                  <a:pt x="10399" y="27"/>
                </a:lnTo>
                <a:lnTo>
                  <a:pt x="10240" y="27"/>
                </a:lnTo>
                <a:lnTo>
                  <a:pt x="10240" y="0"/>
                </a:lnTo>
                <a:moveTo>
                  <a:pt x="10478" y="0"/>
                </a:moveTo>
                <a:lnTo>
                  <a:pt x="10637" y="0"/>
                </a:lnTo>
                <a:lnTo>
                  <a:pt x="10637" y="27"/>
                </a:lnTo>
                <a:lnTo>
                  <a:pt x="10478" y="27"/>
                </a:lnTo>
                <a:lnTo>
                  <a:pt x="10478" y="0"/>
                </a:lnTo>
                <a:moveTo>
                  <a:pt x="10716" y="0"/>
                </a:moveTo>
                <a:lnTo>
                  <a:pt x="10875" y="0"/>
                </a:lnTo>
                <a:lnTo>
                  <a:pt x="10875" y="27"/>
                </a:lnTo>
                <a:lnTo>
                  <a:pt x="10716" y="27"/>
                </a:lnTo>
                <a:lnTo>
                  <a:pt x="10716" y="0"/>
                </a:lnTo>
                <a:moveTo>
                  <a:pt x="10954" y="0"/>
                </a:moveTo>
                <a:lnTo>
                  <a:pt x="11113" y="0"/>
                </a:lnTo>
                <a:lnTo>
                  <a:pt x="11113" y="27"/>
                </a:lnTo>
                <a:lnTo>
                  <a:pt x="10954" y="27"/>
                </a:lnTo>
                <a:lnTo>
                  <a:pt x="10954" y="0"/>
                </a:lnTo>
                <a:moveTo>
                  <a:pt x="11192" y="0"/>
                </a:moveTo>
                <a:lnTo>
                  <a:pt x="11351" y="0"/>
                </a:lnTo>
                <a:lnTo>
                  <a:pt x="11351" y="27"/>
                </a:lnTo>
                <a:lnTo>
                  <a:pt x="11192" y="27"/>
                </a:lnTo>
                <a:lnTo>
                  <a:pt x="11192" y="0"/>
                </a:lnTo>
                <a:moveTo>
                  <a:pt x="11431" y="0"/>
                </a:moveTo>
                <a:lnTo>
                  <a:pt x="11589" y="0"/>
                </a:lnTo>
                <a:lnTo>
                  <a:pt x="11589" y="27"/>
                </a:lnTo>
                <a:lnTo>
                  <a:pt x="11431" y="27"/>
                </a:lnTo>
                <a:lnTo>
                  <a:pt x="11431" y="0"/>
                </a:lnTo>
                <a:moveTo>
                  <a:pt x="11669" y="0"/>
                </a:moveTo>
                <a:lnTo>
                  <a:pt x="11827" y="0"/>
                </a:lnTo>
                <a:lnTo>
                  <a:pt x="11827" y="27"/>
                </a:lnTo>
                <a:lnTo>
                  <a:pt x="11669" y="27"/>
                </a:lnTo>
                <a:lnTo>
                  <a:pt x="11669" y="0"/>
                </a:lnTo>
                <a:moveTo>
                  <a:pt x="11907" y="0"/>
                </a:moveTo>
                <a:lnTo>
                  <a:pt x="12066" y="0"/>
                </a:lnTo>
                <a:lnTo>
                  <a:pt x="12066" y="27"/>
                </a:lnTo>
                <a:lnTo>
                  <a:pt x="11907" y="27"/>
                </a:lnTo>
                <a:lnTo>
                  <a:pt x="11907" y="0"/>
                </a:lnTo>
                <a:moveTo>
                  <a:pt x="12145" y="0"/>
                </a:moveTo>
                <a:lnTo>
                  <a:pt x="12304" y="0"/>
                </a:lnTo>
                <a:lnTo>
                  <a:pt x="12304" y="27"/>
                </a:lnTo>
                <a:lnTo>
                  <a:pt x="12145" y="27"/>
                </a:lnTo>
                <a:lnTo>
                  <a:pt x="12145" y="0"/>
                </a:lnTo>
                <a:moveTo>
                  <a:pt x="12383" y="0"/>
                </a:moveTo>
                <a:lnTo>
                  <a:pt x="12542" y="0"/>
                </a:lnTo>
                <a:lnTo>
                  <a:pt x="12542" y="27"/>
                </a:lnTo>
                <a:lnTo>
                  <a:pt x="12383" y="27"/>
                </a:lnTo>
                <a:lnTo>
                  <a:pt x="12383" y="0"/>
                </a:lnTo>
                <a:moveTo>
                  <a:pt x="12621" y="0"/>
                </a:moveTo>
                <a:lnTo>
                  <a:pt x="12780" y="0"/>
                </a:lnTo>
                <a:lnTo>
                  <a:pt x="12780" y="27"/>
                </a:lnTo>
                <a:lnTo>
                  <a:pt x="12621" y="27"/>
                </a:lnTo>
                <a:lnTo>
                  <a:pt x="12621" y="0"/>
                </a:lnTo>
                <a:moveTo>
                  <a:pt x="12859" y="0"/>
                </a:moveTo>
                <a:lnTo>
                  <a:pt x="13018" y="0"/>
                </a:lnTo>
                <a:lnTo>
                  <a:pt x="13018" y="27"/>
                </a:lnTo>
                <a:lnTo>
                  <a:pt x="12859" y="27"/>
                </a:lnTo>
                <a:lnTo>
                  <a:pt x="12859" y="0"/>
                </a:lnTo>
                <a:moveTo>
                  <a:pt x="13097" y="0"/>
                </a:moveTo>
                <a:lnTo>
                  <a:pt x="13256" y="0"/>
                </a:lnTo>
                <a:lnTo>
                  <a:pt x="13256" y="27"/>
                </a:lnTo>
                <a:lnTo>
                  <a:pt x="13097" y="27"/>
                </a:lnTo>
                <a:lnTo>
                  <a:pt x="13097" y="0"/>
                </a:lnTo>
                <a:moveTo>
                  <a:pt x="13336" y="0"/>
                </a:moveTo>
                <a:lnTo>
                  <a:pt x="13494" y="0"/>
                </a:lnTo>
                <a:lnTo>
                  <a:pt x="13494" y="27"/>
                </a:lnTo>
                <a:lnTo>
                  <a:pt x="13336" y="27"/>
                </a:lnTo>
                <a:lnTo>
                  <a:pt x="13336" y="0"/>
                </a:lnTo>
                <a:moveTo>
                  <a:pt x="13574" y="0"/>
                </a:moveTo>
                <a:lnTo>
                  <a:pt x="13706" y="0"/>
                </a:lnTo>
                <a:lnTo>
                  <a:pt x="13706" y="27"/>
                </a:lnTo>
                <a:lnTo>
                  <a:pt x="13574" y="27"/>
                </a:lnTo>
                <a:lnTo>
                  <a:pt x="13574" y="0"/>
                </a:lnTo>
                <a:close/>
              </a:path>
            </a:pathLst>
          </a:custGeom>
          <a:solidFill>
            <a:srgbClr val="B3B3B3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207760" y="3899520"/>
            <a:ext cx="311400" cy="274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en-US" sz="1900" b="1" u="none" strike="noStrike">
                <a:solidFill>
                  <a:srgbClr val="000000"/>
                </a:solidFill>
                <a:effectLst/>
                <a:uFillTx/>
                <a:latin typeface="Times New Roman" panose="02020603050405020304"/>
                <a:ea typeface="Times New Roman" panose="02020603050405020304"/>
              </a:rPr>
              <a:t>03.</a:t>
            </a:r>
            <a:endParaRPr lang="en-US" sz="195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695920" y="3885480"/>
            <a:ext cx="1739520" cy="327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900" b="0" u="none" strike="noStrike">
                <a:solidFill>
                  <a:srgbClr val="000000"/>
                </a:solidFill>
                <a:effectLst/>
                <a:uFillTx/>
                <a:latin typeface="WenQuanYiZenHei"/>
                <a:ea typeface="WenQuanYiZenHei"/>
              </a:rPr>
              <a:t>研究发现与分析</a:t>
            </a:r>
            <a:endParaRPr lang="en-US" sz="195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5695920" y="5857560"/>
            <a:ext cx="4934160" cy="10080"/>
          </a:xfrm>
          <a:custGeom>
            <a:avLst/>
            <a:gdLst/>
            <a:ahLst/>
            <a:cxnLst/>
            <a:rect l="0" t="0" r="r" b="b"/>
            <a:pathLst>
              <a:path w="13706" h="28">
                <a:moveTo>
                  <a:pt x="0" y="0"/>
                </a:moveTo>
                <a:lnTo>
                  <a:pt x="158" y="0"/>
                </a:lnTo>
                <a:lnTo>
                  <a:pt x="158" y="28"/>
                </a:lnTo>
                <a:lnTo>
                  <a:pt x="0" y="28"/>
                </a:lnTo>
                <a:lnTo>
                  <a:pt x="0" y="0"/>
                </a:lnTo>
                <a:moveTo>
                  <a:pt x="238" y="0"/>
                </a:moveTo>
                <a:lnTo>
                  <a:pt x="396" y="0"/>
                </a:lnTo>
                <a:lnTo>
                  <a:pt x="396" y="28"/>
                </a:lnTo>
                <a:lnTo>
                  <a:pt x="238" y="28"/>
                </a:lnTo>
                <a:lnTo>
                  <a:pt x="238" y="0"/>
                </a:lnTo>
                <a:moveTo>
                  <a:pt x="476" y="0"/>
                </a:moveTo>
                <a:lnTo>
                  <a:pt x="635" y="0"/>
                </a:lnTo>
                <a:lnTo>
                  <a:pt x="635" y="28"/>
                </a:lnTo>
                <a:lnTo>
                  <a:pt x="476" y="28"/>
                </a:lnTo>
                <a:lnTo>
                  <a:pt x="476" y="0"/>
                </a:lnTo>
                <a:moveTo>
                  <a:pt x="714" y="0"/>
                </a:moveTo>
                <a:lnTo>
                  <a:pt x="873" y="0"/>
                </a:lnTo>
                <a:lnTo>
                  <a:pt x="873" y="28"/>
                </a:lnTo>
                <a:lnTo>
                  <a:pt x="714" y="28"/>
                </a:lnTo>
                <a:lnTo>
                  <a:pt x="714" y="0"/>
                </a:lnTo>
                <a:moveTo>
                  <a:pt x="952" y="0"/>
                </a:moveTo>
                <a:lnTo>
                  <a:pt x="1111" y="0"/>
                </a:lnTo>
                <a:lnTo>
                  <a:pt x="1111" y="28"/>
                </a:lnTo>
                <a:lnTo>
                  <a:pt x="952" y="28"/>
                </a:lnTo>
                <a:lnTo>
                  <a:pt x="952" y="0"/>
                </a:lnTo>
                <a:moveTo>
                  <a:pt x="1190" y="0"/>
                </a:moveTo>
                <a:lnTo>
                  <a:pt x="1349" y="0"/>
                </a:lnTo>
                <a:lnTo>
                  <a:pt x="1349" y="28"/>
                </a:lnTo>
                <a:lnTo>
                  <a:pt x="1190" y="28"/>
                </a:lnTo>
                <a:lnTo>
                  <a:pt x="1190" y="0"/>
                </a:lnTo>
                <a:moveTo>
                  <a:pt x="1428" y="0"/>
                </a:moveTo>
                <a:lnTo>
                  <a:pt x="1587" y="0"/>
                </a:lnTo>
                <a:lnTo>
                  <a:pt x="1587" y="28"/>
                </a:lnTo>
                <a:lnTo>
                  <a:pt x="1428" y="28"/>
                </a:lnTo>
                <a:lnTo>
                  <a:pt x="1428" y="0"/>
                </a:lnTo>
                <a:moveTo>
                  <a:pt x="1666" y="0"/>
                </a:moveTo>
                <a:lnTo>
                  <a:pt x="1825" y="0"/>
                </a:lnTo>
                <a:lnTo>
                  <a:pt x="1825" y="28"/>
                </a:lnTo>
                <a:lnTo>
                  <a:pt x="1666" y="28"/>
                </a:lnTo>
                <a:lnTo>
                  <a:pt x="1666" y="0"/>
                </a:lnTo>
                <a:moveTo>
                  <a:pt x="1905" y="0"/>
                </a:moveTo>
                <a:lnTo>
                  <a:pt x="2063" y="0"/>
                </a:lnTo>
                <a:lnTo>
                  <a:pt x="2063" y="28"/>
                </a:lnTo>
                <a:lnTo>
                  <a:pt x="1905" y="28"/>
                </a:lnTo>
                <a:lnTo>
                  <a:pt x="1905" y="0"/>
                </a:lnTo>
                <a:moveTo>
                  <a:pt x="2143" y="0"/>
                </a:moveTo>
                <a:lnTo>
                  <a:pt x="2301" y="0"/>
                </a:lnTo>
                <a:lnTo>
                  <a:pt x="2301" y="28"/>
                </a:lnTo>
                <a:lnTo>
                  <a:pt x="2143" y="28"/>
                </a:lnTo>
                <a:lnTo>
                  <a:pt x="2143" y="0"/>
                </a:lnTo>
                <a:moveTo>
                  <a:pt x="2381" y="0"/>
                </a:moveTo>
                <a:lnTo>
                  <a:pt x="2540" y="0"/>
                </a:lnTo>
                <a:lnTo>
                  <a:pt x="2540" y="28"/>
                </a:lnTo>
                <a:lnTo>
                  <a:pt x="2381" y="28"/>
                </a:lnTo>
                <a:lnTo>
                  <a:pt x="2381" y="0"/>
                </a:lnTo>
                <a:moveTo>
                  <a:pt x="2619" y="0"/>
                </a:moveTo>
                <a:lnTo>
                  <a:pt x="2778" y="0"/>
                </a:lnTo>
                <a:lnTo>
                  <a:pt x="2778" y="28"/>
                </a:lnTo>
                <a:lnTo>
                  <a:pt x="2619" y="28"/>
                </a:lnTo>
                <a:lnTo>
                  <a:pt x="2619" y="0"/>
                </a:lnTo>
                <a:moveTo>
                  <a:pt x="2857" y="0"/>
                </a:moveTo>
                <a:lnTo>
                  <a:pt x="3016" y="0"/>
                </a:lnTo>
                <a:lnTo>
                  <a:pt x="3016" y="28"/>
                </a:lnTo>
                <a:lnTo>
                  <a:pt x="2857" y="28"/>
                </a:lnTo>
                <a:lnTo>
                  <a:pt x="2857" y="0"/>
                </a:lnTo>
                <a:moveTo>
                  <a:pt x="3095" y="0"/>
                </a:moveTo>
                <a:lnTo>
                  <a:pt x="3254" y="0"/>
                </a:lnTo>
                <a:lnTo>
                  <a:pt x="3254" y="28"/>
                </a:lnTo>
                <a:lnTo>
                  <a:pt x="3095" y="28"/>
                </a:lnTo>
                <a:lnTo>
                  <a:pt x="3095" y="0"/>
                </a:lnTo>
                <a:moveTo>
                  <a:pt x="3333" y="0"/>
                </a:moveTo>
                <a:lnTo>
                  <a:pt x="3492" y="0"/>
                </a:lnTo>
                <a:lnTo>
                  <a:pt x="3492" y="28"/>
                </a:lnTo>
                <a:lnTo>
                  <a:pt x="3333" y="28"/>
                </a:lnTo>
                <a:lnTo>
                  <a:pt x="3333" y="0"/>
                </a:lnTo>
                <a:moveTo>
                  <a:pt x="3571" y="0"/>
                </a:moveTo>
                <a:lnTo>
                  <a:pt x="3730" y="0"/>
                </a:lnTo>
                <a:lnTo>
                  <a:pt x="3730" y="28"/>
                </a:lnTo>
                <a:lnTo>
                  <a:pt x="3571" y="28"/>
                </a:lnTo>
                <a:lnTo>
                  <a:pt x="3571" y="0"/>
                </a:lnTo>
                <a:moveTo>
                  <a:pt x="3810" y="0"/>
                </a:moveTo>
                <a:lnTo>
                  <a:pt x="3968" y="0"/>
                </a:lnTo>
                <a:lnTo>
                  <a:pt x="3968" y="28"/>
                </a:lnTo>
                <a:lnTo>
                  <a:pt x="3810" y="28"/>
                </a:lnTo>
                <a:lnTo>
                  <a:pt x="3810" y="0"/>
                </a:lnTo>
                <a:moveTo>
                  <a:pt x="4048" y="0"/>
                </a:moveTo>
                <a:lnTo>
                  <a:pt x="4206" y="0"/>
                </a:lnTo>
                <a:lnTo>
                  <a:pt x="4206" y="28"/>
                </a:lnTo>
                <a:lnTo>
                  <a:pt x="4048" y="28"/>
                </a:lnTo>
                <a:lnTo>
                  <a:pt x="4048" y="0"/>
                </a:lnTo>
                <a:moveTo>
                  <a:pt x="4286" y="0"/>
                </a:moveTo>
                <a:lnTo>
                  <a:pt x="4445" y="0"/>
                </a:lnTo>
                <a:lnTo>
                  <a:pt x="4445" y="28"/>
                </a:lnTo>
                <a:lnTo>
                  <a:pt x="4286" y="28"/>
                </a:lnTo>
                <a:lnTo>
                  <a:pt x="4286" y="0"/>
                </a:lnTo>
                <a:moveTo>
                  <a:pt x="4524" y="0"/>
                </a:moveTo>
                <a:lnTo>
                  <a:pt x="4683" y="0"/>
                </a:lnTo>
                <a:lnTo>
                  <a:pt x="4683" y="28"/>
                </a:lnTo>
                <a:lnTo>
                  <a:pt x="4524" y="28"/>
                </a:lnTo>
                <a:lnTo>
                  <a:pt x="4524" y="0"/>
                </a:lnTo>
                <a:moveTo>
                  <a:pt x="4763" y="0"/>
                </a:moveTo>
                <a:lnTo>
                  <a:pt x="4922" y="0"/>
                </a:lnTo>
                <a:lnTo>
                  <a:pt x="4922" y="28"/>
                </a:lnTo>
                <a:lnTo>
                  <a:pt x="4763" y="28"/>
                </a:lnTo>
                <a:lnTo>
                  <a:pt x="4763" y="0"/>
                </a:lnTo>
                <a:moveTo>
                  <a:pt x="5001" y="0"/>
                </a:moveTo>
                <a:lnTo>
                  <a:pt x="5160" y="0"/>
                </a:lnTo>
                <a:lnTo>
                  <a:pt x="5160" y="28"/>
                </a:lnTo>
                <a:lnTo>
                  <a:pt x="5001" y="28"/>
                </a:lnTo>
                <a:lnTo>
                  <a:pt x="5001" y="0"/>
                </a:lnTo>
                <a:moveTo>
                  <a:pt x="5239" y="0"/>
                </a:moveTo>
                <a:lnTo>
                  <a:pt x="5398" y="0"/>
                </a:lnTo>
                <a:lnTo>
                  <a:pt x="5398" y="28"/>
                </a:lnTo>
                <a:lnTo>
                  <a:pt x="5239" y="28"/>
                </a:lnTo>
                <a:lnTo>
                  <a:pt x="5239" y="0"/>
                </a:lnTo>
                <a:moveTo>
                  <a:pt x="5477" y="0"/>
                </a:moveTo>
                <a:lnTo>
                  <a:pt x="5636" y="0"/>
                </a:lnTo>
                <a:lnTo>
                  <a:pt x="5636" y="28"/>
                </a:lnTo>
                <a:lnTo>
                  <a:pt x="5477" y="28"/>
                </a:lnTo>
                <a:lnTo>
                  <a:pt x="5477" y="0"/>
                </a:lnTo>
                <a:moveTo>
                  <a:pt x="5716" y="0"/>
                </a:moveTo>
                <a:lnTo>
                  <a:pt x="5874" y="0"/>
                </a:lnTo>
                <a:lnTo>
                  <a:pt x="5874" y="28"/>
                </a:lnTo>
                <a:lnTo>
                  <a:pt x="5716" y="28"/>
                </a:lnTo>
                <a:lnTo>
                  <a:pt x="5716" y="0"/>
                </a:lnTo>
                <a:moveTo>
                  <a:pt x="5954" y="0"/>
                </a:moveTo>
                <a:lnTo>
                  <a:pt x="6112" y="0"/>
                </a:lnTo>
                <a:lnTo>
                  <a:pt x="6112" y="28"/>
                </a:lnTo>
                <a:lnTo>
                  <a:pt x="5954" y="28"/>
                </a:lnTo>
                <a:lnTo>
                  <a:pt x="5954" y="0"/>
                </a:lnTo>
                <a:moveTo>
                  <a:pt x="6192" y="0"/>
                </a:moveTo>
                <a:lnTo>
                  <a:pt x="6351" y="0"/>
                </a:lnTo>
                <a:lnTo>
                  <a:pt x="6351" y="28"/>
                </a:lnTo>
                <a:lnTo>
                  <a:pt x="6192" y="28"/>
                </a:lnTo>
                <a:lnTo>
                  <a:pt x="6192" y="0"/>
                </a:lnTo>
                <a:moveTo>
                  <a:pt x="6430" y="0"/>
                </a:moveTo>
                <a:lnTo>
                  <a:pt x="6589" y="0"/>
                </a:lnTo>
                <a:lnTo>
                  <a:pt x="6589" y="28"/>
                </a:lnTo>
                <a:lnTo>
                  <a:pt x="6430" y="28"/>
                </a:lnTo>
                <a:lnTo>
                  <a:pt x="6430" y="0"/>
                </a:lnTo>
                <a:moveTo>
                  <a:pt x="6668" y="0"/>
                </a:moveTo>
                <a:lnTo>
                  <a:pt x="6827" y="0"/>
                </a:lnTo>
                <a:lnTo>
                  <a:pt x="6827" y="28"/>
                </a:lnTo>
                <a:lnTo>
                  <a:pt x="6668" y="28"/>
                </a:lnTo>
                <a:lnTo>
                  <a:pt x="6668" y="0"/>
                </a:lnTo>
                <a:moveTo>
                  <a:pt x="6906" y="0"/>
                </a:moveTo>
                <a:lnTo>
                  <a:pt x="7065" y="0"/>
                </a:lnTo>
                <a:lnTo>
                  <a:pt x="7065" y="28"/>
                </a:lnTo>
                <a:lnTo>
                  <a:pt x="6906" y="28"/>
                </a:lnTo>
                <a:lnTo>
                  <a:pt x="6906" y="0"/>
                </a:lnTo>
                <a:moveTo>
                  <a:pt x="7144" y="0"/>
                </a:moveTo>
                <a:lnTo>
                  <a:pt x="7303" y="0"/>
                </a:lnTo>
                <a:lnTo>
                  <a:pt x="7303" y="28"/>
                </a:lnTo>
                <a:lnTo>
                  <a:pt x="7144" y="28"/>
                </a:lnTo>
                <a:lnTo>
                  <a:pt x="7144" y="0"/>
                </a:lnTo>
                <a:moveTo>
                  <a:pt x="7382" y="0"/>
                </a:moveTo>
                <a:lnTo>
                  <a:pt x="7541" y="0"/>
                </a:lnTo>
                <a:lnTo>
                  <a:pt x="7541" y="28"/>
                </a:lnTo>
                <a:lnTo>
                  <a:pt x="7382" y="28"/>
                </a:lnTo>
                <a:lnTo>
                  <a:pt x="7382" y="0"/>
                </a:lnTo>
                <a:moveTo>
                  <a:pt x="7621" y="0"/>
                </a:moveTo>
                <a:lnTo>
                  <a:pt x="7779" y="0"/>
                </a:lnTo>
                <a:lnTo>
                  <a:pt x="7779" y="28"/>
                </a:lnTo>
                <a:lnTo>
                  <a:pt x="7621" y="28"/>
                </a:lnTo>
                <a:lnTo>
                  <a:pt x="7621" y="0"/>
                </a:lnTo>
                <a:moveTo>
                  <a:pt x="7859" y="0"/>
                </a:moveTo>
                <a:lnTo>
                  <a:pt x="8017" y="0"/>
                </a:lnTo>
                <a:lnTo>
                  <a:pt x="8017" y="28"/>
                </a:lnTo>
                <a:lnTo>
                  <a:pt x="7859" y="28"/>
                </a:lnTo>
                <a:lnTo>
                  <a:pt x="7859" y="0"/>
                </a:lnTo>
                <a:moveTo>
                  <a:pt x="8097" y="0"/>
                </a:moveTo>
                <a:lnTo>
                  <a:pt x="8256" y="0"/>
                </a:lnTo>
                <a:lnTo>
                  <a:pt x="8256" y="28"/>
                </a:lnTo>
                <a:lnTo>
                  <a:pt x="8097" y="28"/>
                </a:lnTo>
                <a:lnTo>
                  <a:pt x="8097" y="0"/>
                </a:lnTo>
                <a:moveTo>
                  <a:pt x="8335" y="0"/>
                </a:moveTo>
                <a:lnTo>
                  <a:pt x="8494" y="0"/>
                </a:lnTo>
                <a:lnTo>
                  <a:pt x="8494" y="28"/>
                </a:lnTo>
                <a:lnTo>
                  <a:pt x="8335" y="28"/>
                </a:lnTo>
                <a:lnTo>
                  <a:pt x="8335" y="0"/>
                </a:lnTo>
                <a:moveTo>
                  <a:pt x="8573" y="0"/>
                </a:moveTo>
                <a:lnTo>
                  <a:pt x="8732" y="0"/>
                </a:lnTo>
                <a:lnTo>
                  <a:pt x="8732" y="28"/>
                </a:lnTo>
                <a:lnTo>
                  <a:pt x="8573" y="28"/>
                </a:lnTo>
                <a:lnTo>
                  <a:pt x="8573" y="0"/>
                </a:lnTo>
                <a:moveTo>
                  <a:pt x="8811" y="0"/>
                </a:moveTo>
                <a:lnTo>
                  <a:pt x="8970" y="0"/>
                </a:lnTo>
                <a:lnTo>
                  <a:pt x="8970" y="28"/>
                </a:lnTo>
                <a:lnTo>
                  <a:pt x="8811" y="28"/>
                </a:lnTo>
                <a:lnTo>
                  <a:pt x="8811" y="0"/>
                </a:lnTo>
                <a:moveTo>
                  <a:pt x="9049" y="0"/>
                </a:moveTo>
                <a:lnTo>
                  <a:pt x="9208" y="0"/>
                </a:lnTo>
                <a:lnTo>
                  <a:pt x="9208" y="28"/>
                </a:lnTo>
                <a:lnTo>
                  <a:pt x="9049" y="28"/>
                </a:lnTo>
                <a:lnTo>
                  <a:pt x="9049" y="0"/>
                </a:lnTo>
                <a:moveTo>
                  <a:pt x="9287" y="0"/>
                </a:moveTo>
                <a:lnTo>
                  <a:pt x="9446" y="0"/>
                </a:lnTo>
                <a:lnTo>
                  <a:pt x="9446" y="28"/>
                </a:lnTo>
                <a:lnTo>
                  <a:pt x="9287" y="28"/>
                </a:lnTo>
                <a:lnTo>
                  <a:pt x="9287" y="0"/>
                </a:lnTo>
                <a:moveTo>
                  <a:pt x="9526" y="0"/>
                </a:moveTo>
                <a:lnTo>
                  <a:pt x="9684" y="0"/>
                </a:lnTo>
                <a:lnTo>
                  <a:pt x="9684" y="28"/>
                </a:lnTo>
                <a:lnTo>
                  <a:pt x="9526" y="28"/>
                </a:lnTo>
                <a:lnTo>
                  <a:pt x="9526" y="0"/>
                </a:lnTo>
                <a:moveTo>
                  <a:pt x="9764" y="0"/>
                </a:moveTo>
                <a:lnTo>
                  <a:pt x="9922" y="0"/>
                </a:lnTo>
                <a:lnTo>
                  <a:pt x="9922" y="28"/>
                </a:lnTo>
                <a:lnTo>
                  <a:pt x="9764" y="28"/>
                </a:lnTo>
                <a:lnTo>
                  <a:pt x="9764" y="0"/>
                </a:lnTo>
                <a:moveTo>
                  <a:pt x="10002" y="0"/>
                </a:moveTo>
                <a:lnTo>
                  <a:pt x="10161" y="0"/>
                </a:lnTo>
                <a:lnTo>
                  <a:pt x="10161" y="28"/>
                </a:lnTo>
                <a:lnTo>
                  <a:pt x="10002" y="28"/>
                </a:lnTo>
                <a:lnTo>
                  <a:pt x="10002" y="0"/>
                </a:lnTo>
                <a:moveTo>
                  <a:pt x="10240" y="0"/>
                </a:moveTo>
                <a:lnTo>
                  <a:pt x="10399" y="0"/>
                </a:lnTo>
                <a:lnTo>
                  <a:pt x="10399" y="28"/>
                </a:lnTo>
                <a:lnTo>
                  <a:pt x="10240" y="28"/>
                </a:lnTo>
                <a:lnTo>
                  <a:pt x="10240" y="0"/>
                </a:lnTo>
                <a:moveTo>
                  <a:pt x="10478" y="0"/>
                </a:moveTo>
                <a:lnTo>
                  <a:pt x="10637" y="0"/>
                </a:lnTo>
                <a:lnTo>
                  <a:pt x="10637" y="28"/>
                </a:lnTo>
                <a:lnTo>
                  <a:pt x="10478" y="28"/>
                </a:lnTo>
                <a:lnTo>
                  <a:pt x="10478" y="0"/>
                </a:lnTo>
                <a:moveTo>
                  <a:pt x="10716" y="0"/>
                </a:moveTo>
                <a:lnTo>
                  <a:pt x="10875" y="0"/>
                </a:lnTo>
                <a:lnTo>
                  <a:pt x="10875" y="28"/>
                </a:lnTo>
                <a:lnTo>
                  <a:pt x="10716" y="28"/>
                </a:lnTo>
                <a:lnTo>
                  <a:pt x="10716" y="0"/>
                </a:lnTo>
                <a:moveTo>
                  <a:pt x="10954" y="0"/>
                </a:moveTo>
                <a:lnTo>
                  <a:pt x="11113" y="0"/>
                </a:lnTo>
                <a:lnTo>
                  <a:pt x="11113" y="28"/>
                </a:lnTo>
                <a:lnTo>
                  <a:pt x="10954" y="28"/>
                </a:lnTo>
                <a:lnTo>
                  <a:pt x="10954" y="0"/>
                </a:lnTo>
                <a:moveTo>
                  <a:pt x="11192" y="0"/>
                </a:moveTo>
                <a:lnTo>
                  <a:pt x="11351" y="0"/>
                </a:lnTo>
                <a:lnTo>
                  <a:pt x="11351" y="28"/>
                </a:lnTo>
                <a:lnTo>
                  <a:pt x="11192" y="28"/>
                </a:lnTo>
                <a:lnTo>
                  <a:pt x="11192" y="0"/>
                </a:lnTo>
                <a:moveTo>
                  <a:pt x="11431" y="0"/>
                </a:moveTo>
                <a:lnTo>
                  <a:pt x="11589" y="0"/>
                </a:lnTo>
                <a:lnTo>
                  <a:pt x="11589" y="28"/>
                </a:lnTo>
                <a:lnTo>
                  <a:pt x="11431" y="28"/>
                </a:lnTo>
                <a:lnTo>
                  <a:pt x="11431" y="0"/>
                </a:lnTo>
                <a:moveTo>
                  <a:pt x="11669" y="0"/>
                </a:moveTo>
                <a:lnTo>
                  <a:pt x="11827" y="0"/>
                </a:lnTo>
                <a:lnTo>
                  <a:pt x="11827" y="28"/>
                </a:lnTo>
                <a:lnTo>
                  <a:pt x="11669" y="28"/>
                </a:lnTo>
                <a:lnTo>
                  <a:pt x="11669" y="0"/>
                </a:lnTo>
                <a:moveTo>
                  <a:pt x="11907" y="0"/>
                </a:moveTo>
                <a:lnTo>
                  <a:pt x="12066" y="0"/>
                </a:lnTo>
                <a:lnTo>
                  <a:pt x="12066" y="28"/>
                </a:lnTo>
                <a:lnTo>
                  <a:pt x="11907" y="28"/>
                </a:lnTo>
                <a:lnTo>
                  <a:pt x="11907" y="0"/>
                </a:lnTo>
                <a:moveTo>
                  <a:pt x="12145" y="0"/>
                </a:moveTo>
                <a:lnTo>
                  <a:pt x="12304" y="0"/>
                </a:lnTo>
                <a:lnTo>
                  <a:pt x="12304" y="28"/>
                </a:lnTo>
                <a:lnTo>
                  <a:pt x="12145" y="28"/>
                </a:lnTo>
                <a:lnTo>
                  <a:pt x="12145" y="0"/>
                </a:lnTo>
                <a:moveTo>
                  <a:pt x="12383" y="0"/>
                </a:moveTo>
                <a:lnTo>
                  <a:pt x="12542" y="0"/>
                </a:lnTo>
                <a:lnTo>
                  <a:pt x="12542" y="28"/>
                </a:lnTo>
                <a:lnTo>
                  <a:pt x="12383" y="28"/>
                </a:lnTo>
                <a:lnTo>
                  <a:pt x="12383" y="0"/>
                </a:lnTo>
                <a:moveTo>
                  <a:pt x="12621" y="0"/>
                </a:moveTo>
                <a:lnTo>
                  <a:pt x="12780" y="0"/>
                </a:lnTo>
                <a:lnTo>
                  <a:pt x="12780" y="28"/>
                </a:lnTo>
                <a:lnTo>
                  <a:pt x="12621" y="28"/>
                </a:lnTo>
                <a:lnTo>
                  <a:pt x="12621" y="0"/>
                </a:lnTo>
                <a:moveTo>
                  <a:pt x="12859" y="0"/>
                </a:moveTo>
                <a:lnTo>
                  <a:pt x="13018" y="0"/>
                </a:lnTo>
                <a:lnTo>
                  <a:pt x="13018" y="28"/>
                </a:lnTo>
                <a:lnTo>
                  <a:pt x="12859" y="28"/>
                </a:lnTo>
                <a:lnTo>
                  <a:pt x="12859" y="0"/>
                </a:lnTo>
                <a:moveTo>
                  <a:pt x="13097" y="0"/>
                </a:moveTo>
                <a:lnTo>
                  <a:pt x="13256" y="0"/>
                </a:lnTo>
                <a:lnTo>
                  <a:pt x="13256" y="28"/>
                </a:lnTo>
                <a:lnTo>
                  <a:pt x="13097" y="28"/>
                </a:lnTo>
                <a:lnTo>
                  <a:pt x="13097" y="0"/>
                </a:lnTo>
                <a:moveTo>
                  <a:pt x="13336" y="0"/>
                </a:moveTo>
                <a:lnTo>
                  <a:pt x="13494" y="0"/>
                </a:lnTo>
                <a:lnTo>
                  <a:pt x="13494" y="28"/>
                </a:lnTo>
                <a:lnTo>
                  <a:pt x="13336" y="28"/>
                </a:lnTo>
                <a:lnTo>
                  <a:pt x="13336" y="0"/>
                </a:lnTo>
                <a:moveTo>
                  <a:pt x="13574" y="0"/>
                </a:moveTo>
                <a:lnTo>
                  <a:pt x="13706" y="0"/>
                </a:lnTo>
                <a:lnTo>
                  <a:pt x="13706" y="28"/>
                </a:lnTo>
                <a:lnTo>
                  <a:pt x="13574" y="28"/>
                </a:lnTo>
                <a:lnTo>
                  <a:pt x="13574" y="0"/>
                </a:lnTo>
                <a:close/>
              </a:path>
            </a:pathLst>
          </a:custGeom>
          <a:solidFill>
            <a:srgbClr val="B3B3B3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207760" y="5118840"/>
            <a:ext cx="311400" cy="274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en-US" sz="1900" b="1" u="none" strike="noStrike">
                <a:solidFill>
                  <a:srgbClr val="000000"/>
                </a:solidFill>
                <a:effectLst/>
                <a:uFillTx/>
                <a:latin typeface="Times New Roman" panose="02020603050405020304"/>
                <a:ea typeface="Times New Roman" panose="02020603050405020304"/>
              </a:rPr>
              <a:t>04.</a:t>
            </a:r>
            <a:endParaRPr lang="en-US" sz="195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695920" y="5104800"/>
            <a:ext cx="1739520" cy="327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900" b="0" u="none" strike="noStrike">
                <a:solidFill>
                  <a:srgbClr val="000000"/>
                </a:solidFill>
                <a:effectLst/>
                <a:uFillTx/>
                <a:latin typeface="WenQuanYiZenHei"/>
                <a:ea typeface="WenQuanYiZenHei"/>
              </a:rPr>
              <a:t>研究总结与启示</a:t>
            </a:r>
            <a:endParaRPr lang="en-US" sz="195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 26"/>
          <p:cNvSpPr/>
          <p:nvPr/>
        </p:nvSpPr>
        <p:spPr>
          <a:xfrm>
            <a:off x="0" y="0"/>
            <a:ext cx="12192120" cy="6858000"/>
          </a:xfrm>
          <a:custGeom>
            <a:avLst/>
            <a:gdLst/>
            <a:ahLst/>
            <a:cxnLst/>
            <a:rect l="0" t="0" r="r" b="b"/>
            <a:pathLst>
              <a:path w="33867" h="19050">
                <a:moveTo>
                  <a:pt x="0" y="0"/>
                </a:moveTo>
                <a:lnTo>
                  <a:pt x="33867" y="0"/>
                </a:lnTo>
                <a:lnTo>
                  <a:pt x="33867" y="19050"/>
                </a:lnTo>
                <a:lnTo>
                  <a:pt x="0" y="1905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pic>
        <p:nvPicPr>
          <p:cNvPr id="28" name="图片 27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760" cy="6857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9" name="直接连接符 28"/>
          <p:cNvSpPr/>
          <p:nvPr/>
        </p:nvSpPr>
        <p:spPr>
          <a:xfrm>
            <a:off x="4181400" y="2923920"/>
            <a:ext cx="0" cy="1009800"/>
          </a:xfrm>
          <a:prstGeom prst="line">
            <a:avLst/>
          </a:prstGeom>
          <a:ln w="95040">
            <a:solidFill>
              <a:srgbClr val="000000"/>
            </a:solidFill>
            <a:miter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47520" tIns="47520" rIns="47520" bIns="4752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390760" y="2610360"/>
            <a:ext cx="1410480" cy="1509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en-US" sz="9000" b="1" u="none" strike="noStrike"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en-US" sz="90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848120" y="2880000"/>
            <a:ext cx="5334840" cy="1006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6000" b="1" u="none" strike="noStrike"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研究背景与意义</a:t>
            </a:r>
            <a:endParaRPr lang="en-US" sz="60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任意多边形 31"/>
          <p:cNvSpPr/>
          <p:nvPr/>
        </p:nvSpPr>
        <p:spPr>
          <a:xfrm>
            <a:off x="28440" y="28440"/>
            <a:ext cx="12163680" cy="6829920"/>
          </a:xfrm>
          <a:custGeom>
            <a:avLst/>
            <a:gdLst/>
            <a:ahLst/>
            <a:cxnLst/>
            <a:rect l="0" t="0" r="r" b="b"/>
            <a:pathLst>
              <a:path w="33788" h="18972">
                <a:moveTo>
                  <a:pt x="0" y="0"/>
                </a:moveTo>
                <a:lnTo>
                  <a:pt x="33788" y="0"/>
                </a:lnTo>
                <a:lnTo>
                  <a:pt x="33788" y="18972"/>
                </a:lnTo>
                <a:lnTo>
                  <a:pt x="0" y="18972"/>
                </a:lnTo>
                <a:lnTo>
                  <a:pt x="0" y="0"/>
                </a:lnTo>
                <a:close/>
              </a:path>
            </a:pathLst>
          </a:custGeom>
          <a:solidFill>
            <a:srgbClr val="FAF9F5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3" name="直接连接符 32"/>
          <p:cNvSpPr/>
          <p:nvPr/>
        </p:nvSpPr>
        <p:spPr>
          <a:xfrm>
            <a:off x="0" y="761760"/>
            <a:ext cx="12191760" cy="0"/>
          </a:xfrm>
          <a:prstGeom prst="line">
            <a:avLst/>
          </a:prstGeom>
          <a:ln w="9360">
            <a:solidFill>
              <a:srgbClr val="000000">
                <a:alpha val="5000"/>
              </a:srgbClr>
            </a:solidFill>
            <a:miter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4680" tIns="-4680" rIns="4680" bIns="-468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380880" y="137880"/>
            <a:ext cx="57600" cy="476640"/>
          </a:xfrm>
          <a:custGeom>
            <a:avLst/>
            <a:gdLst/>
            <a:ahLst/>
            <a:cxnLst/>
            <a:rect l="0" t="0" r="r" b="b"/>
            <a:pathLst>
              <a:path w="160" h="1324">
                <a:moveTo>
                  <a:pt x="53" y="0"/>
                </a:moveTo>
                <a:lnTo>
                  <a:pt x="106" y="0"/>
                </a:lnTo>
                <a:cubicBezTo>
                  <a:pt x="136" y="0"/>
                  <a:pt x="160" y="29"/>
                  <a:pt x="160" y="53"/>
                </a:cubicBezTo>
                <a:lnTo>
                  <a:pt x="160" y="1271"/>
                </a:lnTo>
                <a:cubicBezTo>
                  <a:pt x="160" y="1300"/>
                  <a:pt x="136" y="1324"/>
                  <a:pt x="106" y="1324"/>
                </a:cubicBezTo>
                <a:lnTo>
                  <a:pt x="53" y="1324"/>
                </a:lnTo>
                <a:cubicBezTo>
                  <a:pt x="24" y="1324"/>
                  <a:pt x="0" y="1295"/>
                  <a:pt x="0" y="1271"/>
                </a:cubicBezTo>
                <a:lnTo>
                  <a:pt x="0" y="53"/>
                </a:lnTo>
                <a:cubicBezTo>
                  <a:pt x="0" y="24"/>
                  <a:pt x="24" y="0"/>
                  <a:pt x="53" y="0"/>
                </a:cubicBezTo>
                <a:close/>
              </a:path>
            </a:pathLst>
          </a:custGeom>
          <a:solidFill>
            <a:srgbClr val="1A1A2E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5" name="任意多边形 34"/>
          <p:cNvSpPr/>
          <p:nvPr/>
        </p:nvSpPr>
        <p:spPr>
          <a:xfrm>
            <a:off x="485640" y="1019160"/>
            <a:ext cx="3606840" cy="5639040"/>
          </a:xfrm>
          <a:custGeom>
            <a:avLst/>
            <a:gdLst/>
            <a:ahLst/>
            <a:cxnLst/>
            <a:rect l="0" t="0" r="r" b="b"/>
            <a:pathLst>
              <a:path w="10019" h="15664">
                <a:moveTo>
                  <a:pt x="212" y="0"/>
                </a:moveTo>
                <a:lnTo>
                  <a:pt x="9808" y="0"/>
                </a:lnTo>
                <a:cubicBezTo>
                  <a:pt x="9925" y="0"/>
                  <a:pt x="10019" y="116"/>
                  <a:pt x="10019" y="211"/>
                </a:cubicBezTo>
                <a:lnTo>
                  <a:pt x="10019" y="15452"/>
                </a:lnTo>
                <a:cubicBezTo>
                  <a:pt x="10019" y="15569"/>
                  <a:pt x="9925" y="15664"/>
                  <a:pt x="9808" y="15664"/>
                </a:cubicBezTo>
                <a:lnTo>
                  <a:pt x="212" y="15664"/>
                </a:lnTo>
                <a:cubicBezTo>
                  <a:pt x="95" y="15664"/>
                  <a:pt x="0" y="15547"/>
                  <a:pt x="0" y="15452"/>
                </a:cubicBezTo>
                <a:lnTo>
                  <a:pt x="0" y="211"/>
                </a:lnTo>
                <a:cubicBezTo>
                  <a:pt x="0" y="94"/>
                  <a:pt x="95" y="0"/>
                  <a:pt x="212" y="0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pic>
        <p:nvPicPr>
          <p:cNvPr id="36" name="图片 35"/>
          <p:cNvPicPr/>
          <p:nvPr/>
        </p:nvPicPr>
        <p:blipFill>
          <a:blip r:embed="rId1"/>
          <a:stretch>
            <a:fillRect/>
          </a:stretch>
        </p:blipFill>
        <p:spPr>
          <a:xfrm>
            <a:off x="723960" y="1257480"/>
            <a:ext cx="3072960" cy="38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7" name="直接连接符 36"/>
          <p:cNvSpPr/>
          <p:nvPr/>
        </p:nvSpPr>
        <p:spPr>
          <a:xfrm>
            <a:off x="723600" y="2171520"/>
            <a:ext cx="3073320" cy="0"/>
          </a:xfrm>
          <a:prstGeom prst="line">
            <a:avLst/>
          </a:prstGeom>
          <a:ln w="18720">
            <a:solidFill>
              <a:srgbClr val="8C2829"/>
            </a:solidFill>
            <a:miter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360" tIns="-9360" rIns="9360" bIns="-936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28560" y="175680"/>
            <a:ext cx="1829520" cy="40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2400" b="1" u="none" strike="noStrike">
                <a:solidFill>
                  <a:srgbClr val="1A1A2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研究背景概述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23960" y="1827000"/>
            <a:ext cx="762840" cy="2520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500" b="1" u="none" strike="noStrike">
                <a:solidFill>
                  <a:srgbClr val="1A1A2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历史渊源</a:t>
            </a:r>
            <a:endParaRPr lang="en-US" sz="15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23960" y="2315160"/>
            <a:ext cx="304884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徐州作为汉文化重要发源地，项羽在楚汉相争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23960" y="2518560"/>
            <a:ext cx="304884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时期定都彭城（今徐州），构筑戏马台用于检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23960" y="2721600"/>
            <a:ext cx="304884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阅士兵。刘邦虽为沛县人，但其《大风歌》创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23960" y="2925000"/>
            <a:ext cx="304884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作于称帝后回到家乡沛县，两位英雄都与徐州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4" name="任意多边形 43"/>
          <p:cNvSpPr/>
          <p:nvPr/>
        </p:nvSpPr>
        <p:spPr>
          <a:xfrm>
            <a:off x="4320720" y="1019160"/>
            <a:ext cx="3607560" cy="5639040"/>
          </a:xfrm>
          <a:custGeom>
            <a:avLst/>
            <a:gdLst/>
            <a:ahLst/>
            <a:cxnLst/>
            <a:rect l="0" t="0" r="r" b="b"/>
            <a:pathLst>
              <a:path w="10021" h="15664">
                <a:moveTo>
                  <a:pt x="212" y="0"/>
                </a:moveTo>
                <a:lnTo>
                  <a:pt x="9809" y="0"/>
                </a:lnTo>
                <a:cubicBezTo>
                  <a:pt x="9926" y="0"/>
                  <a:pt x="10021" y="116"/>
                  <a:pt x="10021" y="211"/>
                </a:cubicBezTo>
                <a:lnTo>
                  <a:pt x="10021" y="15452"/>
                </a:lnTo>
                <a:cubicBezTo>
                  <a:pt x="10021" y="15569"/>
                  <a:pt x="9926" y="15664"/>
                  <a:pt x="9809" y="15664"/>
                </a:cubicBezTo>
                <a:lnTo>
                  <a:pt x="212" y="15664"/>
                </a:lnTo>
                <a:cubicBezTo>
                  <a:pt x="95" y="15664"/>
                  <a:pt x="0" y="15547"/>
                  <a:pt x="0" y="15452"/>
                </a:cubicBezTo>
                <a:lnTo>
                  <a:pt x="0" y="211"/>
                </a:lnTo>
                <a:cubicBezTo>
                  <a:pt x="0" y="94"/>
                  <a:pt x="95" y="0"/>
                  <a:pt x="212" y="0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pic>
        <p:nvPicPr>
          <p:cNvPr id="45" name="图片 44"/>
          <p:cNvPicPr/>
          <p:nvPr/>
        </p:nvPicPr>
        <p:blipFill>
          <a:blip r:embed="rId2"/>
          <a:stretch>
            <a:fillRect/>
          </a:stretch>
        </p:blipFill>
        <p:spPr>
          <a:xfrm>
            <a:off x="4559040" y="1258200"/>
            <a:ext cx="3072960" cy="379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6" name="直接连接符 45"/>
          <p:cNvSpPr/>
          <p:nvPr/>
        </p:nvSpPr>
        <p:spPr>
          <a:xfrm>
            <a:off x="4559040" y="2171520"/>
            <a:ext cx="3073320" cy="0"/>
          </a:xfrm>
          <a:prstGeom prst="line">
            <a:avLst/>
          </a:prstGeom>
          <a:ln w="18720">
            <a:solidFill>
              <a:srgbClr val="8C2829"/>
            </a:solidFill>
            <a:miter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360" tIns="-9360" rIns="9360" bIns="-936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23960" y="3128040"/>
            <a:ext cx="91512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有深厚渊源。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559040" y="1827000"/>
            <a:ext cx="762840" cy="2520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500" b="1" u="none" strike="noStrike">
                <a:solidFill>
                  <a:srgbClr val="1A1A2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文化价值</a:t>
            </a:r>
            <a:endParaRPr lang="en-US" sz="15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559040" y="2315160"/>
            <a:ext cx="318132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戏马台距今已有</a:t>
            </a:r>
            <a:r>
              <a:rPr lang="en-US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2200</a:t>
            </a:r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多年历史，回龙窝始建于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559040" y="2518560"/>
            <a:ext cx="304884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清代，龟山汉墓作为西汉中期楚王刘注的墓葬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559040" y="2721600"/>
            <a:ext cx="304884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，三者共同构成了徐州汉文化的时间轴线。这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4559040" y="2925000"/>
            <a:ext cx="304884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些遗迹不仅具有历史价值，更体现了从英雄传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53" name="任意多边形 52"/>
          <p:cNvSpPr/>
          <p:nvPr/>
        </p:nvSpPr>
        <p:spPr>
          <a:xfrm>
            <a:off x="8156520" y="1019160"/>
            <a:ext cx="3606840" cy="5639040"/>
          </a:xfrm>
          <a:custGeom>
            <a:avLst/>
            <a:gdLst/>
            <a:ahLst/>
            <a:cxnLst/>
            <a:rect l="0" t="0" r="r" b="b"/>
            <a:pathLst>
              <a:path w="10019" h="15664">
                <a:moveTo>
                  <a:pt x="211" y="0"/>
                </a:moveTo>
                <a:lnTo>
                  <a:pt x="9807" y="0"/>
                </a:lnTo>
                <a:cubicBezTo>
                  <a:pt x="9924" y="0"/>
                  <a:pt x="10019" y="116"/>
                  <a:pt x="10019" y="211"/>
                </a:cubicBezTo>
                <a:lnTo>
                  <a:pt x="10019" y="15452"/>
                </a:lnTo>
                <a:cubicBezTo>
                  <a:pt x="10019" y="15569"/>
                  <a:pt x="9924" y="15664"/>
                  <a:pt x="9807" y="15664"/>
                </a:cubicBezTo>
                <a:lnTo>
                  <a:pt x="211" y="15664"/>
                </a:lnTo>
                <a:cubicBezTo>
                  <a:pt x="94" y="15664"/>
                  <a:pt x="0" y="15547"/>
                  <a:pt x="0" y="15452"/>
                </a:cubicBezTo>
                <a:lnTo>
                  <a:pt x="0" y="211"/>
                </a:lnTo>
                <a:cubicBezTo>
                  <a:pt x="0" y="94"/>
                  <a:pt x="94" y="0"/>
                  <a:pt x="211" y="0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pic>
        <p:nvPicPr>
          <p:cNvPr id="54" name="图片 53"/>
          <p:cNvPicPr/>
          <p:nvPr/>
        </p:nvPicPr>
        <p:blipFill>
          <a:blip r:embed="rId3"/>
          <a:stretch>
            <a:fillRect/>
          </a:stretch>
        </p:blipFill>
        <p:spPr>
          <a:xfrm>
            <a:off x="8394480" y="1257480"/>
            <a:ext cx="3072960" cy="38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5" name="直接连接符 54"/>
          <p:cNvSpPr/>
          <p:nvPr/>
        </p:nvSpPr>
        <p:spPr>
          <a:xfrm>
            <a:off x="8394480" y="2171520"/>
            <a:ext cx="3073320" cy="0"/>
          </a:xfrm>
          <a:prstGeom prst="line">
            <a:avLst/>
          </a:prstGeom>
          <a:ln w="18720">
            <a:solidFill>
              <a:srgbClr val="8C2829"/>
            </a:solidFill>
            <a:miter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360" tIns="-9360" rIns="9360" bIns="-936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559040" y="3128040"/>
            <a:ext cx="182952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奇到民间生活的文化传承。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8394480" y="1827000"/>
            <a:ext cx="762840" cy="2520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500" b="1" u="none" strike="noStrike">
                <a:solidFill>
                  <a:srgbClr val="1A1A2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研究意义</a:t>
            </a:r>
            <a:endParaRPr lang="en-US" sz="15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8394480" y="2315160"/>
            <a:ext cx="304884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通过系统研究徐州汉文化，可以深入了解楚汉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8394480" y="2518560"/>
            <a:ext cx="304884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时期的历史脉络，探索汉代工匠的智慧技艺，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8394480" y="2721600"/>
            <a:ext cx="304884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以及汉文化在当代社会的活态传承。这项研究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8394480" y="2925000"/>
            <a:ext cx="289620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有助于挖掘地方文化资源，增强文化自信。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任意多边形 61"/>
          <p:cNvSpPr/>
          <p:nvPr/>
        </p:nvSpPr>
        <p:spPr>
          <a:xfrm>
            <a:off x="28440" y="28440"/>
            <a:ext cx="12163680" cy="6829920"/>
          </a:xfrm>
          <a:custGeom>
            <a:avLst/>
            <a:gdLst/>
            <a:ahLst/>
            <a:cxnLst/>
            <a:rect l="0" t="0" r="r" b="b"/>
            <a:pathLst>
              <a:path w="33788" h="18972">
                <a:moveTo>
                  <a:pt x="0" y="0"/>
                </a:moveTo>
                <a:lnTo>
                  <a:pt x="33788" y="0"/>
                </a:lnTo>
                <a:lnTo>
                  <a:pt x="33788" y="18972"/>
                </a:lnTo>
                <a:lnTo>
                  <a:pt x="0" y="18972"/>
                </a:lnTo>
                <a:lnTo>
                  <a:pt x="0" y="0"/>
                </a:lnTo>
                <a:close/>
              </a:path>
            </a:pathLst>
          </a:custGeom>
          <a:solidFill>
            <a:srgbClr val="FAF9F5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63" name="直接连接符 62"/>
          <p:cNvSpPr/>
          <p:nvPr/>
        </p:nvSpPr>
        <p:spPr>
          <a:xfrm>
            <a:off x="0" y="761760"/>
            <a:ext cx="12191760" cy="0"/>
          </a:xfrm>
          <a:prstGeom prst="line">
            <a:avLst/>
          </a:prstGeom>
          <a:ln w="9360">
            <a:solidFill>
              <a:srgbClr val="000000">
                <a:alpha val="5000"/>
              </a:srgbClr>
            </a:solidFill>
            <a:miter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4680" tIns="-4680" rIns="4680" bIns="-468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64" name="任意多边形 63"/>
          <p:cNvSpPr/>
          <p:nvPr/>
        </p:nvSpPr>
        <p:spPr>
          <a:xfrm>
            <a:off x="380880" y="137880"/>
            <a:ext cx="57600" cy="476640"/>
          </a:xfrm>
          <a:custGeom>
            <a:avLst/>
            <a:gdLst/>
            <a:ahLst/>
            <a:cxnLst/>
            <a:rect l="0" t="0" r="r" b="b"/>
            <a:pathLst>
              <a:path w="160" h="1324">
                <a:moveTo>
                  <a:pt x="53" y="0"/>
                </a:moveTo>
                <a:lnTo>
                  <a:pt x="106" y="0"/>
                </a:lnTo>
                <a:cubicBezTo>
                  <a:pt x="136" y="0"/>
                  <a:pt x="160" y="29"/>
                  <a:pt x="160" y="53"/>
                </a:cubicBezTo>
                <a:lnTo>
                  <a:pt x="160" y="1271"/>
                </a:lnTo>
                <a:cubicBezTo>
                  <a:pt x="160" y="1300"/>
                  <a:pt x="136" y="1324"/>
                  <a:pt x="106" y="1324"/>
                </a:cubicBezTo>
                <a:lnTo>
                  <a:pt x="53" y="1324"/>
                </a:lnTo>
                <a:cubicBezTo>
                  <a:pt x="24" y="1324"/>
                  <a:pt x="0" y="1295"/>
                  <a:pt x="0" y="1271"/>
                </a:cubicBezTo>
                <a:lnTo>
                  <a:pt x="0" y="53"/>
                </a:lnTo>
                <a:cubicBezTo>
                  <a:pt x="0" y="24"/>
                  <a:pt x="24" y="0"/>
                  <a:pt x="53" y="0"/>
                </a:cubicBezTo>
                <a:close/>
              </a:path>
            </a:pathLst>
          </a:custGeom>
          <a:solidFill>
            <a:srgbClr val="1A1A2E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628560" y="175680"/>
            <a:ext cx="1829520" cy="40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2400" b="1" u="none" strike="noStrike">
                <a:solidFill>
                  <a:srgbClr val="1A1A2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研究目标设定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66" name="任意多边形 65"/>
          <p:cNvSpPr/>
          <p:nvPr/>
        </p:nvSpPr>
        <p:spPr>
          <a:xfrm>
            <a:off x="485640" y="1483920"/>
            <a:ext cx="3606840" cy="4435200"/>
          </a:xfrm>
          <a:custGeom>
            <a:avLst/>
            <a:gdLst/>
            <a:ahLst/>
            <a:cxnLst/>
            <a:rect l="0" t="0" r="r" b="b"/>
            <a:pathLst>
              <a:path w="10019" h="12320">
                <a:moveTo>
                  <a:pt x="212" y="0"/>
                </a:moveTo>
                <a:lnTo>
                  <a:pt x="9808" y="0"/>
                </a:lnTo>
                <a:cubicBezTo>
                  <a:pt x="9925" y="0"/>
                  <a:pt x="10019" y="116"/>
                  <a:pt x="10019" y="211"/>
                </a:cubicBezTo>
                <a:lnTo>
                  <a:pt x="10019" y="12108"/>
                </a:lnTo>
                <a:cubicBezTo>
                  <a:pt x="10019" y="12225"/>
                  <a:pt x="9925" y="12320"/>
                  <a:pt x="9808" y="12320"/>
                </a:cubicBezTo>
                <a:lnTo>
                  <a:pt x="212" y="12320"/>
                </a:lnTo>
                <a:cubicBezTo>
                  <a:pt x="95" y="12320"/>
                  <a:pt x="0" y="12203"/>
                  <a:pt x="0" y="12108"/>
                </a:cubicBezTo>
                <a:lnTo>
                  <a:pt x="0" y="211"/>
                </a:lnTo>
                <a:cubicBezTo>
                  <a:pt x="0" y="94"/>
                  <a:pt x="95" y="0"/>
                  <a:pt x="212" y="0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pic>
        <p:nvPicPr>
          <p:cNvPr id="67" name="图片 66"/>
          <p:cNvPicPr/>
          <p:nvPr/>
        </p:nvPicPr>
        <p:blipFill>
          <a:blip r:embed="rId1"/>
          <a:stretch>
            <a:fillRect/>
          </a:stretch>
        </p:blipFill>
        <p:spPr>
          <a:xfrm>
            <a:off x="690840" y="1684080"/>
            <a:ext cx="332280" cy="304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8" name="文本框 67"/>
          <p:cNvSpPr txBox="1"/>
          <p:nvPr/>
        </p:nvSpPr>
        <p:spPr>
          <a:xfrm>
            <a:off x="3067920" y="980640"/>
            <a:ext cx="6145560" cy="22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3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本研究旨在通过系统性的实地考察和资料整理，全面探索徐州汉文化的丰富内涵。</a:t>
            </a:r>
            <a:endParaRPr lang="en-US" sz="135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685800" y="2130120"/>
            <a:ext cx="1143720" cy="2520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500" b="1" u="none" strike="noStrike">
                <a:solidFill>
                  <a:srgbClr val="1A1A2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英雄传奇维度</a:t>
            </a:r>
            <a:endParaRPr lang="en-US" sz="15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685800" y="2494440"/>
            <a:ext cx="304884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以戏马台为核心，研究项羽作为徐州人心目中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685800" y="2697480"/>
            <a:ext cx="304884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的英雄形象，考察其在当地的文化影响力和民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72" name="任意多边形 71"/>
          <p:cNvSpPr/>
          <p:nvPr/>
        </p:nvSpPr>
        <p:spPr>
          <a:xfrm>
            <a:off x="4320720" y="1483920"/>
            <a:ext cx="3607560" cy="4435200"/>
          </a:xfrm>
          <a:custGeom>
            <a:avLst/>
            <a:gdLst/>
            <a:ahLst/>
            <a:cxnLst/>
            <a:rect l="0" t="0" r="r" b="b"/>
            <a:pathLst>
              <a:path w="10021" h="12320">
                <a:moveTo>
                  <a:pt x="212" y="0"/>
                </a:moveTo>
                <a:lnTo>
                  <a:pt x="9809" y="0"/>
                </a:lnTo>
                <a:cubicBezTo>
                  <a:pt x="9926" y="0"/>
                  <a:pt x="10021" y="116"/>
                  <a:pt x="10021" y="211"/>
                </a:cubicBezTo>
                <a:lnTo>
                  <a:pt x="10021" y="12108"/>
                </a:lnTo>
                <a:cubicBezTo>
                  <a:pt x="10021" y="12225"/>
                  <a:pt x="9926" y="12320"/>
                  <a:pt x="9809" y="12320"/>
                </a:cubicBezTo>
                <a:lnTo>
                  <a:pt x="212" y="12320"/>
                </a:lnTo>
                <a:cubicBezTo>
                  <a:pt x="95" y="12320"/>
                  <a:pt x="0" y="12203"/>
                  <a:pt x="0" y="12108"/>
                </a:cubicBezTo>
                <a:lnTo>
                  <a:pt x="0" y="211"/>
                </a:lnTo>
                <a:cubicBezTo>
                  <a:pt x="0" y="94"/>
                  <a:pt x="95" y="0"/>
                  <a:pt x="212" y="0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pic>
        <p:nvPicPr>
          <p:cNvPr id="73" name="图片 72"/>
          <p:cNvPicPr/>
          <p:nvPr/>
        </p:nvPicPr>
        <p:blipFill>
          <a:blip r:embed="rId2"/>
          <a:stretch>
            <a:fillRect/>
          </a:stretch>
        </p:blipFill>
        <p:spPr>
          <a:xfrm>
            <a:off x="4521240" y="1684080"/>
            <a:ext cx="304560" cy="304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4" name="文本框 73"/>
          <p:cNvSpPr txBox="1"/>
          <p:nvPr/>
        </p:nvSpPr>
        <p:spPr>
          <a:xfrm>
            <a:off x="685800" y="2900880"/>
            <a:ext cx="91512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间情感认同。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4521240" y="2130120"/>
            <a:ext cx="1143720" cy="2520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500" b="1" u="none" strike="noStrike">
                <a:solidFill>
                  <a:srgbClr val="1A1A2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工匠奇迹维度</a:t>
            </a:r>
            <a:endParaRPr lang="en-US" sz="15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4521240" y="2494440"/>
            <a:ext cx="304884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以龟山汉墓为重点，探究汉代工匠的精湛技艺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4521240" y="2697480"/>
            <a:ext cx="304884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，包括甬道精度、墓室设计、排水系统等工程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78" name="任意多边形 77"/>
          <p:cNvSpPr/>
          <p:nvPr/>
        </p:nvSpPr>
        <p:spPr>
          <a:xfrm>
            <a:off x="8156520" y="1483920"/>
            <a:ext cx="3606840" cy="4435200"/>
          </a:xfrm>
          <a:custGeom>
            <a:avLst/>
            <a:gdLst/>
            <a:ahLst/>
            <a:cxnLst/>
            <a:rect l="0" t="0" r="r" b="b"/>
            <a:pathLst>
              <a:path w="10019" h="12320">
                <a:moveTo>
                  <a:pt x="211" y="0"/>
                </a:moveTo>
                <a:lnTo>
                  <a:pt x="9807" y="0"/>
                </a:lnTo>
                <a:cubicBezTo>
                  <a:pt x="9924" y="0"/>
                  <a:pt x="10019" y="116"/>
                  <a:pt x="10019" y="211"/>
                </a:cubicBezTo>
                <a:lnTo>
                  <a:pt x="10019" y="12108"/>
                </a:lnTo>
                <a:cubicBezTo>
                  <a:pt x="10019" y="12225"/>
                  <a:pt x="9924" y="12320"/>
                  <a:pt x="9807" y="12320"/>
                </a:cubicBezTo>
                <a:lnTo>
                  <a:pt x="211" y="12320"/>
                </a:lnTo>
                <a:cubicBezTo>
                  <a:pt x="94" y="12320"/>
                  <a:pt x="0" y="12203"/>
                  <a:pt x="0" y="12108"/>
                </a:cubicBezTo>
                <a:lnTo>
                  <a:pt x="0" y="211"/>
                </a:lnTo>
                <a:cubicBezTo>
                  <a:pt x="0" y="94"/>
                  <a:pt x="94" y="0"/>
                  <a:pt x="211" y="0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pic>
        <p:nvPicPr>
          <p:cNvPr id="79" name="图片 78"/>
          <p:cNvPicPr/>
          <p:nvPr/>
        </p:nvPicPr>
        <p:blipFill>
          <a:blip r:embed="rId3"/>
          <a:stretch>
            <a:fillRect/>
          </a:stretch>
        </p:blipFill>
        <p:spPr>
          <a:xfrm>
            <a:off x="8357760" y="1684080"/>
            <a:ext cx="378360" cy="304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0" name="文本框 79"/>
          <p:cNvSpPr txBox="1"/>
          <p:nvPr/>
        </p:nvSpPr>
        <p:spPr>
          <a:xfrm>
            <a:off x="4521240" y="2900880"/>
            <a:ext cx="76284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技术成就。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8356680" y="2130120"/>
            <a:ext cx="1143720" cy="2520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500" b="1" u="none" strike="noStrike">
                <a:solidFill>
                  <a:srgbClr val="1A1A2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活态传承维度</a:t>
            </a:r>
            <a:endParaRPr lang="en-US" sz="15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8356680" y="2494440"/>
            <a:ext cx="304884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以回龙窝历史文化街区为研究对象，考察汉文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8356680" y="2697480"/>
            <a:ext cx="304884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化在当代社会的传承方式，包括文创产品、汉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8356680" y="2900880"/>
            <a:ext cx="243900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服体验、传统工艺等现代转化形式。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1038240" y="6071040"/>
            <a:ext cx="10071360" cy="22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3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通过这三个维度的深入研究，期望构建一幅完整的徐州汉文化画卷，揭示历史遗迹与现代生活之间的文化联系，为地方文化保护与传承</a:t>
            </a:r>
            <a:endParaRPr lang="en-US" sz="135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5554080" y="6299640"/>
            <a:ext cx="1195560" cy="22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3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提供参考依据。</a:t>
            </a:r>
            <a:endParaRPr lang="en-US" sz="135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任意多边形 86"/>
          <p:cNvSpPr/>
          <p:nvPr/>
        </p:nvSpPr>
        <p:spPr>
          <a:xfrm>
            <a:off x="0" y="0"/>
            <a:ext cx="12192120" cy="6858000"/>
          </a:xfrm>
          <a:custGeom>
            <a:avLst/>
            <a:gdLst/>
            <a:ahLst/>
            <a:cxnLst/>
            <a:rect l="0" t="0" r="r" b="b"/>
            <a:pathLst>
              <a:path w="33867" h="19050">
                <a:moveTo>
                  <a:pt x="0" y="0"/>
                </a:moveTo>
                <a:lnTo>
                  <a:pt x="33867" y="0"/>
                </a:lnTo>
                <a:lnTo>
                  <a:pt x="33867" y="19050"/>
                </a:lnTo>
                <a:lnTo>
                  <a:pt x="0" y="1905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pic>
        <p:nvPicPr>
          <p:cNvPr id="88" name="图片 87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760" cy="6857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9" name="直接连接符 88"/>
          <p:cNvSpPr/>
          <p:nvPr/>
        </p:nvSpPr>
        <p:spPr>
          <a:xfrm>
            <a:off x="4181400" y="2923920"/>
            <a:ext cx="0" cy="1009800"/>
          </a:xfrm>
          <a:prstGeom prst="line">
            <a:avLst/>
          </a:prstGeom>
          <a:ln w="95040">
            <a:solidFill>
              <a:srgbClr val="000000"/>
            </a:solidFill>
            <a:miter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47520" tIns="47520" rIns="47520" bIns="4752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2390760" y="2610360"/>
            <a:ext cx="1410480" cy="1509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en-US" sz="9000" b="1" u="none" strike="noStrike"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en-US" sz="90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4848120" y="2880000"/>
            <a:ext cx="5334840" cy="1006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6000" b="1" u="none" strike="noStrike"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研究方法与过程</a:t>
            </a:r>
            <a:endParaRPr lang="en-US" sz="60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任意多边形 91"/>
          <p:cNvSpPr/>
          <p:nvPr/>
        </p:nvSpPr>
        <p:spPr>
          <a:xfrm>
            <a:off x="28440" y="28440"/>
            <a:ext cx="12163680" cy="6829920"/>
          </a:xfrm>
          <a:custGeom>
            <a:avLst/>
            <a:gdLst/>
            <a:ahLst/>
            <a:cxnLst/>
            <a:rect l="0" t="0" r="r" b="b"/>
            <a:pathLst>
              <a:path w="33788" h="18972">
                <a:moveTo>
                  <a:pt x="0" y="0"/>
                </a:moveTo>
                <a:lnTo>
                  <a:pt x="33788" y="0"/>
                </a:lnTo>
                <a:lnTo>
                  <a:pt x="33788" y="18972"/>
                </a:lnTo>
                <a:lnTo>
                  <a:pt x="0" y="18972"/>
                </a:lnTo>
                <a:lnTo>
                  <a:pt x="0" y="0"/>
                </a:lnTo>
                <a:close/>
              </a:path>
            </a:pathLst>
          </a:custGeom>
          <a:solidFill>
            <a:srgbClr val="FAF9F5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93" name="直接连接符 92"/>
          <p:cNvSpPr/>
          <p:nvPr/>
        </p:nvSpPr>
        <p:spPr>
          <a:xfrm>
            <a:off x="0" y="761760"/>
            <a:ext cx="12191760" cy="0"/>
          </a:xfrm>
          <a:prstGeom prst="line">
            <a:avLst/>
          </a:prstGeom>
          <a:ln w="9360">
            <a:solidFill>
              <a:srgbClr val="000000">
                <a:alpha val="5000"/>
              </a:srgbClr>
            </a:solidFill>
            <a:miter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4680" tIns="-4680" rIns="4680" bIns="-468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94" name="任意多边形 93"/>
          <p:cNvSpPr/>
          <p:nvPr/>
        </p:nvSpPr>
        <p:spPr>
          <a:xfrm>
            <a:off x="380880" y="137880"/>
            <a:ext cx="57600" cy="476640"/>
          </a:xfrm>
          <a:custGeom>
            <a:avLst/>
            <a:gdLst/>
            <a:ahLst/>
            <a:cxnLst/>
            <a:rect l="0" t="0" r="r" b="b"/>
            <a:pathLst>
              <a:path w="160" h="1324">
                <a:moveTo>
                  <a:pt x="53" y="0"/>
                </a:moveTo>
                <a:lnTo>
                  <a:pt x="106" y="0"/>
                </a:lnTo>
                <a:cubicBezTo>
                  <a:pt x="136" y="0"/>
                  <a:pt x="160" y="29"/>
                  <a:pt x="160" y="53"/>
                </a:cubicBezTo>
                <a:lnTo>
                  <a:pt x="160" y="1271"/>
                </a:lnTo>
                <a:cubicBezTo>
                  <a:pt x="160" y="1300"/>
                  <a:pt x="136" y="1324"/>
                  <a:pt x="106" y="1324"/>
                </a:cubicBezTo>
                <a:lnTo>
                  <a:pt x="53" y="1324"/>
                </a:lnTo>
                <a:cubicBezTo>
                  <a:pt x="24" y="1324"/>
                  <a:pt x="0" y="1295"/>
                  <a:pt x="0" y="1271"/>
                </a:cubicBezTo>
                <a:lnTo>
                  <a:pt x="0" y="53"/>
                </a:lnTo>
                <a:cubicBezTo>
                  <a:pt x="0" y="24"/>
                  <a:pt x="24" y="0"/>
                  <a:pt x="53" y="0"/>
                </a:cubicBezTo>
                <a:close/>
              </a:path>
            </a:pathLst>
          </a:custGeom>
          <a:solidFill>
            <a:srgbClr val="1A1A2E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628560" y="175680"/>
            <a:ext cx="2134440" cy="40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2400" b="1" u="none" strike="noStrike">
                <a:solidFill>
                  <a:srgbClr val="1A1A2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资料收集与整理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96" name="任意多边形 95"/>
          <p:cNvSpPr/>
          <p:nvPr/>
        </p:nvSpPr>
        <p:spPr>
          <a:xfrm>
            <a:off x="485640" y="1466640"/>
            <a:ext cx="3606840" cy="4743720"/>
          </a:xfrm>
          <a:custGeom>
            <a:avLst/>
            <a:gdLst/>
            <a:ahLst/>
            <a:cxnLst/>
            <a:rect l="0" t="0" r="r" b="b"/>
            <a:pathLst>
              <a:path w="10019" h="13177">
                <a:moveTo>
                  <a:pt x="212" y="0"/>
                </a:moveTo>
                <a:lnTo>
                  <a:pt x="9808" y="0"/>
                </a:lnTo>
                <a:cubicBezTo>
                  <a:pt x="9925" y="0"/>
                  <a:pt x="10019" y="117"/>
                  <a:pt x="10019" y="212"/>
                </a:cubicBezTo>
                <a:lnTo>
                  <a:pt x="10019" y="12966"/>
                </a:lnTo>
                <a:cubicBezTo>
                  <a:pt x="10019" y="13083"/>
                  <a:pt x="9925" y="13177"/>
                  <a:pt x="9808" y="13177"/>
                </a:cubicBezTo>
                <a:lnTo>
                  <a:pt x="212" y="13177"/>
                </a:lnTo>
                <a:cubicBezTo>
                  <a:pt x="95" y="13177"/>
                  <a:pt x="0" y="13060"/>
                  <a:pt x="0" y="12966"/>
                </a:cubicBezTo>
                <a:lnTo>
                  <a:pt x="0" y="212"/>
                </a:lnTo>
                <a:cubicBezTo>
                  <a:pt x="0" y="95"/>
                  <a:pt x="95" y="0"/>
                  <a:pt x="212" y="0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457200" y="980640"/>
            <a:ext cx="5804280" cy="22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3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研究前期进行了系统的资料收集与整理工作，为后续实地考察奠定坚实基础。</a:t>
            </a:r>
            <a:endParaRPr lang="en-US" sz="135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pic>
        <p:nvPicPr>
          <p:cNvPr id="98" name="图片 97"/>
          <p:cNvPicPr/>
          <p:nvPr/>
        </p:nvPicPr>
        <p:blipFill>
          <a:blip r:embed="rId1"/>
          <a:stretch>
            <a:fillRect/>
          </a:stretch>
        </p:blipFill>
        <p:spPr>
          <a:xfrm>
            <a:off x="647640" y="1657440"/>
            <a:ext cx="199800" cy="228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9" name="任意多边形 98"/>
          <p:cNvSpPr/>
          <p:nvPr/>
        </p:nvSpPr>
        <p:spPr>
          <a:xfrm>
            <a:off x="647640" y="2152440"/>
            <a:ext cx="57240" cy="57600"/>
          </a:xfrm>
          <a:custGeom>
            <a:avLst/>
            <a:gdLst/>
            <a:ahLst/>
            <a:cxnLst/>
            <a:rect l="0" t="0" r="r" b="b"/>
            <a:pathLst>
              <a:path w="159" h="160">
                <a:moveTo>
                  <a:pt x="80" y="0"/>
                </a:moveTo>
                <a:cubicBezTo>
                  <a:pt x="124" y="0"/>
                  <a:pt x="159" y="44"/>
                  <a:pt x="159" y="79"/>
                </a:cubicBezTo>
                <a:cubicBezTo>
                  <a:pt x="159" y="124"/>
                  <a:pt x="124" y="160"/>
                  <a:pt x="80" y="160"/>
                </a:cubicBezTo>
                <a:cubicBezTo>
                  <a:pt x="36" y="160"/>
                  <a:pt x="0" y="116"/>
                  <a:pt x="0" y="79"/>
                </a:cubicBezTo>
                <a:cubicBezTo>
                  <a:pt x="0" y="36"/>
                  <a:pt x="36" y="0"/>
                  <a:pt x="80" y="0"/>
                </a:cubicBezTo>
                <a:close/>
              </a:path>
            </a:pathLst>
          </a:custGeom>
          <a:solidFill>
            <a:srgbClr val="8C2829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95320" y="1665000"/>
            <a:ext cx="1143720" cy="2520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500" b="1" u="none" strike="noStrike">
                <a:solidFill>
                  <a:srgbClr val="1A1A2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文献资料查阅</a:t>
            </a:r>
            <a:endParaRPr lang="en-US" sz="15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847800" y="2058120"/>
            <a:ext cx="289620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查阅《史记》中《项羽本纪》和《高祖本纪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02" name="任意多边形 101"/>
          <p:cNvSpPr/>
          <p:nvPr/>
        </p:nvSpPr>
        <p:spPr>
          <a:xfrm>
            <a:off x="647640" y="2735280"/>
            <a:ext cx="57240" cy="57600"/>
          </a:xfrm>
          <a:custGeom>
            <a:avLst/>
            <a:gdLst/>
            <a:ahLst/>
            <a:cxnLst/>
            <a:rect l="0" t="0" r="r" b="b"/>
            <a:pathLst>
              <a:path w="159" h="160">
                <a:moveTo>
                  <a:pt x="80" y="0"/>
                </a:moveTo>
                <a:cubicBezTo>
                  <a:pt x="124" y="0"/>
                  <a:pt x="159" y="44"/>
                  <a:pt x="159" y="80"/>
                </a:cubicBezTo>
                <a:cubicBezTo>
                  <a:pt x="159" y="124"/>
                  <a:pt x="124" y="160"/>
                  <a:pt x="80" y="160"/>
                </a:cubicBezTo>
                <a:cubicBezTo>
                  <a:pt x="36" y="160"/>
                  <a:pt x="0" y="116"/>
                  <a:pt x="0" y="80"/>
                </a:cubicBezTo>
                <a:cubicBezTo>
                  <a:pt x="0" y="36"/>
                  <a:pt x="36" y="0"/>
                  <a:pt x="80" y="0"/>
                </a:cubicBezTo>
                <a:close/>
              </a:path>
            </a:pathLst>
          </a:custGeom>
          <a:solidFill>
            <a:srgbClr val="8C2829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847800" y="2261160"/>
            <a:ext cx="122004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》，摘抄关键段落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847800" y="2640960"/>
            <a:ext cx="303444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网络搜索</a:t>
            </a:r>
            <a:r>
              <a:rPr lang="en-US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"</a:t>
            </a:r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戏马台 项羽</a:t>
            </a:r>
            <a:r>
              <a:rPr lang="en-US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""</a:t>
            </a:r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回龙窝 历史</a:t>
            </a:r>
            <a:r>
              <a:rPr lang="en-US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"</a:t>
            </a:r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等关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05" name="任意多边形 104"/>
          <p:cNvSpPr/>
          <p:nvPr/>
        </p:nvSpPr>
        <p:spPr>
          <a:xfrm>
            <a:off x="647640" y="3318120"/>
            <a:ext cx="57240" cy="57600"/>
          </a:xfrm>
          <a:custGeom>
            <a:avLst/>
            <a:gdLst/>
            <a:ahLst/>
            <a:cxnLst/>
            <a:rect l="0" t="0" r="r" b="b"/>
            <a:pathLst>
              <a:path w="159" h="160">
                <a:moveTo>
                  <a:pt x="80" y="0"/>
                </a:moveTo>
                <a:cubicBezTo>
                  <a:pt x="124" y="0"/>
                  <a:pt x="159" y="45"/>
                  <a:pt x="159" y="80"/>
                </a:cubicBezTo>
                <a:cubicBezTo>
                  <a:pt x="159" y="124"/>
                  <a:pt x="124" y="160"/>
                  <a:pt x="80" y="160"/>
                </a:cubicBezTo>
                <a:cubicBezTo>
                  <a:pt x="36" y="160"/>
                  <a:pt x="0" y="116"/>
                  <a:pt x="0" y="80"/>
                </a:cubicBezTo>
                <a:cubicBezTo>
                  <a:pt x="0" y="36"/>
                  <a:pt x="36" y="0"/>
                  <a:pt x="80" y="0"/>
                </a:cubicBezTo>
                <a:close/>
              </a:path>
            </a:pathLst>
          </a:custGeom>
          <a:solidFill>
            <a:srgbClr val="8C2829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847800" y="2844000"/>
            <a:ext cx="137232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键词，了解历史背景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847800" y="3223800"/>
            <a:ext cx="289620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发现项羽定都彭城、刘邦《大风歌》与徐州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08" name="任意多边形 107"/>
          <p:cNvSpPr/>
          <p:nvPr/>
        </p:nvSpPr>
        <p:spPr>
          <a:xfrm>
            <a:off x="4320720" y="1466640"/>
            <a:ext cx="3607560" cy="4743720"/>
          </a:xfrm>
          <a:custGeom>
            <a:avLst/>
            <a:gdLst/>
            <a:ahLst/>
            <a:cxnLst/>
            <a:rect l="0" t="0" r="r" b="b"/>
            <a:pathLst>
              <a:path w="10021" h="13177">
                <a:moveTo>
                  <a:pt x="212" y="0"/>
                </a:moveTo>
                <a:lnTo>
                  <a:pt x="9809" y="0"/>
                </a:lnTo>
                <a:cubicBezTo>
                  <a:pt x="9926" y="0"/>
                  <a:pt x="10021" y="117"/>
                  <a:pt x="10021" y="212"/>
                </a:cubicBezTo>
                <a:lnTo>
                  <a:pt x="10021" y="12966"/>
                </a:lnTo>
                <a:cubicBezTo>
                  <a:pt x="10021" y="13083"/>
                  <a:pt x="9926" y="13177"/>
                  <a:pt x="9809" y="13177"/>
                </a:cubicBezTo>
                <a:lnTo>
                  <a:pt x="212" y="13177"/>
                </a:lnTo>
                <a:cubicBezTo>
                  <a:pt x="95" y="13177"/>
                  <a:pt x="0" y="13060"/>
                  <a:pt x="0" y="12966"/>
                </a:cubicBezTo>
                <a:lnTo>
                  <a:pt x="0" y="212"/>
                </a:lnTo>
                <a:cubicBezTo>
                  <a:pt x="0" y="95"/>
                  <a:pt x="95" y="0"/>
                  <a:pt x="212" y="0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847800" y="3426840"/>
            <a:ext cx="76284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的深厚渊源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pic>
        <p:nvPicPr>
          <p:cNvPr id="110" name="图片 109"/>
          <p:cNvPicPr/>
          <p:nvPr/>
        </p:nvPicPr>
        <p:blipFill>
          <a:blip r:embed="rId2"/>
          <a:stretch>
            <a:fillRect/>
          </a:stretch>
        </p:blipFill>
        <p:spPr>
          <a:xfrm>
            <a:off x="4483080" y="1661760"/>
            <a:ext cx="228240" cy="219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1" name="任意多边形 110"/>
          <p:cNvSpPr/>
          <p:nvPr/>
        </p:nvSpPr>
        <p:spPr>
          <a:xfrm>
            <a:off x="4482720" y="2152440"/>
            <a:ext cx="57600" cy="57600"/>
          </a:xfrm>
          <a:custGeom>
            <a:avLst/>
            <a:gdLst/>
            <a:ahLst/>
            <a:cxnLst/>
            <a:rect l="0" t="0" r="r" b="b"/>
            <a:pathLst>
              <a:path w="160" h="160">
                <a:moveTo>
                  <a:pt x="80" y="0"/>
                </a:moveTo>
                <a:cubicBezTo>
                  <a:pt x="124" y="0"/>
                  <a:pt x="160" y="44"/>
                  <a:pt x="160" y="79"/>
                </a:cubicBezTo>
                <a:cubicBezTo>
                  <a:pt x="160" y="124"/>
                  <a:pt x="124" y="160"/>
                  <a:pt x="80" y="160"/>
                </a:cubicBezTo>
                <a:cubicBezTo>
                  <a:pt x="36" y="160"/>
                  <a:pt x="0" y="116"/>
                  <a:pt x="0" y="79"/>
                </a:cubicBezTo>
                <a:cubicBezTo>
                  <a:pt x="0" y="36"/>
                  <a:pt x="36" y="0"/>
                  <a:pt x="80" y="0"/>
                </a:cubicBezTo>
                <a:close/>
              </a:path>
            </a:pathLst>
          </a:custGeom>
          <a:solidFill>
            <a:srgbClr val="8C2829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4759200" y="1665000"/>
            <a:ext cx="1143720" cy="2520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500" b="1" u="none" strike="noStrike">
                <a:solidFill>
                  <a:srgbClr val="1A1A2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实地资料整理</a:t>
            </a:r>
            <a:endParaRPr lang="en-US" sz="15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4683125" y="2058035"/>
            <a:ext cx="2248535" cy="368935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照片分类：</a:t>
            </a:r>
            <a:r>
              <a:rPr lang="zh-CN" sz="1200" b="1" u="none" strike="noStrike">
                <a:solidFill>
                  <a:schemeClr val="accent3">
                    <a:lumMod val="7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戏马台</a:t>
            </a:r>
            <a:r>
              <a:rPr lang="zh-CN" sz="1200" b="0" u="none" strike="noStrike">
                <a:solidFill>
                  <a:schemeClr val="accent3">
                    <a:lumMod val="7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sz="1200" b="1" u="none" strike="noStrike">
                <a:solidFill>
                  <a:schemeClr val="accent3">
                    <a:lumMod val="7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回龙窝</a:t>
            </a:r>
            <a:r>
              <a:rPr lang="zh-CN" sz="1200" b="0" u="none" strike="noStrike">
                <a:solidFill>
                  <a:schemeClr val="accent3">
                    <a:lumMod val="7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sz="1200" b="1" u="none" strike="noStrike">
                <a:solidFill>
                  <a:schemeClr val="accent3">
                    <a:lumMod val="7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龟山汉墓</a:t>
            </a:r>
            <a:endParaRPr lang="zh-CN" sz="1200" b="1" u="none" strike="noStrike">
              <a:solidFill>
                <a:schemeClr val="accent3">
                  <a:lumMod val="7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4" name="任意多边形 113"/>
          <p:cNvSpPr/>
          <p:nvPr/>
        </p:nvSpPr>
        <p:spPr>
          <a:xfrm>
            <a:off x="4482720" y="2735280"/>
            <a:ext cx="57600" cy="57600"/>
          </a:xfrm>
          <a:custGeom>
            <a:avLst/>
            <a:gdLst/>
            <a:ahLst/>
            <a:cxnLst/>
            <a:rect l="0" t="0" r="r" b="b"/>
            <a:pathLst>
              <a:path w="160" h="160">
                <a:moveTo>
                  <a:pt x="80" y="0"/>
                </a:moveTo>
                <a:cubicBezTo>
                  <a:pt x="124" y="0"/>
                  <a:pt x="160" y="44"/>
                  <a:pt x="160" y="80"/>
                </a:cubicBezTo>
                <a:cubicBezTo>
                  <a:pt x="160" y="124"/>
                  <a:pt x="124" y="160"/>
                  <a:pt x="80" y="160"/>
                </a:cubicBezTo>
                <a:cubicBezTo>
                  <a:pt x="36" y="160"/>
                  <a:pt x="0" y="116"/>
                  <a:pt x="0" y="80"/>
                </a:cubicBezTo>
                <a:cubicBezTo>
                  <a:pt x="0" y="36"/>
                  <a:pt x="36" y="0"/>
                  <a:pt x="80" y="0"/>
                </a:cubicBezTo>
                <a:close/>
              </a:path>
            </a:pathLst>
          </a:custGeom>
          <a:solidFill>
            <a:srgbClr val="8C2829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4682880" y="2640960"/>
            <a:ext cx="1066800" cy="18415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访谈录音转文字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18" name="任意多边形 117"/>
          <p:cNvSpPr/>
          <p:nvPr/>
        </p:nvSpPr>
        <p:spPr>
          <a:xfrm>
            <a:off x="4483355" y="3069080"/>
            <a:ext cx="57600" cy="57600"/>
          </a:xfrm>
          <a:custGeom>
            <a:avLst/>
            <a:gdLst/>
            <a:ahLst/>
            <a:cxnLst/>
            <a:rect l="0" t="0" r="r" b="b"/>
            <a:pathLst>
              <a:path w="160" h="160">
                <a:moveTo>
                  <a:pt x="80" y="0"/>
                </a:moveTo>
                <a:cubicBezTo>
                  <a:pt x="124" y="0"/>
                  <a:pt x="160" y="44"/>
                  <a:pt x="160" y="79"/>
                </a:cubicBezTo>
                <a:cubicBezTo>
                  <a:pt x="160" y="123"/>
                  <a:pt x="124" y="160"/>
                  <a:pt x="80" y="160"/>
                </a:cubicBezTo>
                <a:cubicBezTo>
                  <a:pt x="36" y="160"/>
                  <a:pt x="0" y="115"/>
                  <a:pt x="0" y="79"/>
                </a:cubicBezTo>
                <a:cubicBezTo>
                  <a:pt x="0" y="36"/>
                  <a:pt x="36" y="0"/>
                  <a:pt x="80" y="0"/>
                </a:cubicBezTo>
                <a:close/>
              </a:path>
            </a:pathLst>
          </a:custGeom>
          <a:solidFill>
            <a:srgbClr val="8C2829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4682880" y="3003335"/>
            <a:ext cx="274392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建立系统的资料归档体系，便于后续分析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21" name="任意多边形 120"/>
          <p:cNvSpPr/>
          <p:nvPr/>
        </p:nvSpPr>
        <p:spPr>
          <a:xfrm>
            <a:off x="8156520" y="1466640"/>
            <a:ext cx="3606840" cy="4743720"/>
          </a:xfrm>
          <a:custGeom>
            <a:avLst/>
            <a:gdLst/>
            <a:ahLst/>
            <a:cxnLst/>
            <a:rect l="0" t="0" r="r" b="b"/>
            <a:pathLst>
              <a:path w="10019" h="13177">
                <a:moveTo>
                  <a:pt x="211" y="0"/>
                </a:moveTo>
                <a:lnTo>
                  <a:pt x="9807" y="0"/>
                </a:lnTo>
                <a:cubicBezTo>
                  <a:pt x="9924" y="0"/>
                  <a:pt x="10019" y="117"/>
                  <a:pt x="10019" y="212"/>
                </a:cubicBezTo>
                <a:lnTo>
                  <a:pt x="10019" y="12966"/>
                </a:lnTo>
                <a:cubicBezTo>
                  <a:pt x="10019" y="13083"/>
                  <a:pt x="9924" y="13177"/>
                  <a:pt x="9807" y="13177"/>
                </a:cubicBezTo>
                <a:lnTo>
                  <a:pt x="211" y="13177"/>
                </a:lnTo>
                <a:cubicBezTo>
                  <a:pt x="94" y="13177"/>
                  <a:pt x="0" y="13060"/>
                  <a:pt x="0" y="12966"/>
                </a:cubicBezTo>
                <a:lnTo>
                  <a:pt x="0" y="212"/>
                </a:lnTo>
                <a:cubicBezTo>
                  <a:pt x="0" y="95"/>
                  <a:pt x="94" y="0"/>
                  <a:pt x="211" y="0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4683125" y="3206115"/>
            <a:ext cx="305435" cy="21717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no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使用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pic>
        <p:nvPicPr>
          <p:cNvPr id="123" name="图片 122"/>
          <p:cNvPicPr/>
          <p:nvPr/>
        </p:nvPicPr>
        <p:blipFill>
          <a:blip r:embed="rId3"/>
          <a:stretch>
            <a:fillRect/>
          </a:stretch>
        </p:blipFill>
        <p:spPr>
          <a:xfrm>
            <a:off x="8318520" y="1661760"/>
            <a:ext cx="228240" cy="219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4" name="任意多边形 123"/>
          <p:cNvSpPr/>
          <p:nvPr/>
        </p:nvSpPr>
        <p:spPr>
          <a:xfrm>
            <a:off x="8318160" y="2152440"/>
            <a:ext cx="57600" cy="57600"/>
          </a:xfrm>
          <a:custGeom>
            <a:avLst/>
            <a:gdLst/>
            <a:ahLst/>
            <a:cxnLst/>
            <a:rect l="0" t="0" r="r" b="b"/>
            <a:pathLst>
              <a:path w="160" h="160">
                <a:moveTo>
                  <a:pt x="81" y="0"/>
                </a:moveTo>
                <a:cubicBezTo>
                  <a:pt x="124" y="0"/>
                  <a:pt x="160" y="44"/>
                  <a:pt x="160" y="79"/>
                </a:cubicBezTo>
                <a:cubicBezTo>
                  <a:pt x="160" y="124"/>
                  <a:pt x="124" y="160"/>
                  <a:pt x="81" y="160"/>
                </a:cubicBezTo>
                <a:cubicBezTo>
                  <a:pt x="36" y="160"/>
                  <a:pt x="0" y="116"/>
                  <a:pt x="0" y="79"/>
                </a:cubicBezTo>
                <a:cubicBezTo>
                  <a:pt x="0" y="36"/>
                  <a:pt x="36" y="0"/>
                  <a:pt x="81" y="0"/>
                </a:cubicBezTo>
                <a:close/>
              </a:path>
            </a:pathLst>
          </a:custGeom>
          <a:solidFill>
            <a:srgbClr val="8C2829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8594640" y="1665000"/>
            <a:ext cx="1143720" cy="2520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500" b="1" u="none" strike="noStrike">
                <a:solidFill>
                  <a:srgbClr val="1A1A2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补充资料研究</a:t>
            </a:r>
            <a:endParaRPr lang="en-US" sz="15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8518320" y="2058120"/>
            <a:ext cx="308160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搜索</a:t>
            </a:r>
            <a:r>
              <a:rPr lang="en-US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"</a:t>
            </a:r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龟山汉墓 未解之谜</a:t>
            </a:r>
            <a:r>
              <a:rPr lang="en-US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"</a:t>
            </a:r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，了解到甬道精度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27" name="任意多边形 126"/>
          <p:cNvSpPr/>
          <p:nvPr/>
        </p:nvSpPr>
        <p:spPr>
          <a:xfrm>
            <a:off x="8318160" y="2735280"/>
            <a:ext cx="57600" cy="57600"/>
          </a:xfrm>
          <a:custGeom>
            <a:avLst/>
            <a:gdLst/>
            <a:ahLst/>
            <a:cxnLst/>
            <a:rect l="0" t="0" r="r" b="b"/>
            <a:pathLst>
              <a:path w="160" h="160">
                <a:moveTo>
                  <a:pt x="81" y="0"/>
                </a:moveTo>
                <a:cubicBezTo>
                  <a:pt x="124" y="0"/>
                  <a:pt x="160" y="44"/>
                  <a:pt x="160" y="80"/>
                </a:cubicBezTo>
                <a:cubicBezTo>
                  <a:pt x="160" y="124"/>
                  <a:pt x="124" y="160"/>
                  <a:pt x="81" y="160"/>
                </a:cubicBezTo>
                <a:cubicBezTo>
                  <a:pt x="36" y="160"/>
                  <a:pt x="0" y="116"/>
                  <a:pt x="0" y="80"/>
                </a:cubicBezTo>
                <a:cubicBezTo>
                  <a:pt x="0" y="36"/>
                  <a:pt x="36" y="0"/>
                  <a:pt x="81" y="0"/>
                </a:cubicBezTo>
                <a:close/>
              </a:path>
            </a:pathLst>
          </a:custGeom>
          <a:solidFill>
            <a:srgbClr val="8C2829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8518320" y="2261160"/>
            <a:ext cx="30564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问题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8518320" y="2640960"/>
            <a:ext cx="307044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两条甬道平行误差仅</a:t>
            </a:r>
            <a:r>
              <a:rPr lang="en-US" sz="1200" b="1" u="none" strike="noStrike">
                <a:solidFill>
                  <a:srgbClr val="8C2829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sz="1200" b="1" u="none" strike="noStrike">
                <a:solidFill>
                  <a:srgbClr val="8C2829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毫米</a:t>
            </a:r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，至今无法确定当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30" name="文本框 129"/>
          <p:cNvSpPr txBox="1"/>
          <p:nvPr/>
        </p:nvSpPr>
        <p:spPr>
          <a:xfrm>
            <a:off x="8518320" y="2844000"/>
            <a:ext cx="91512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时的测量方法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457200" y="6362280"/>
            <a:ext cx="5804280" cy="22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3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通过系统的资料准备工作，确保研究具有扎实的文献基础和明确的研究方向。</a:t>
            </a:r>
            <a:endParaRPr lang="en-US" sz="135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任意多边形 131"/>
          <p:cNvSpPr/>
          <p:nvPr/>
        </p:nvSpPr>
        <p:spPr>
          <a:xfrm>
            <a:off x="28440" y="28440"/>
            <a:ext cx="12163680" cy="6829920"/>
          </a:xfrm>
          <a:custGeom>
            <a:avLst/>
            <a:gdLst/>
            <a:ahLst/>
            <a:cxnLst/>
            <a:rect l="0" t="0" r="r" b="b"/>
            <a:pathLst>
              <a:path w="33788" h="18972">
                <a:moveTo>
                  <a:pt x="0" y="0"/>
                </a:moveTo>
                <a:lnTo>
                  <a:pt x="33788" y="0"/>
                </a:lnTo>
                <a:lnTo>
                  <a:pt x="33788" y="18972"/>
                </a:lnTo>
                <a:lnTo>
                  <a:pt x="0" y="18972"/>
                </a:lnTo>
                <a:lnTo>
                  <a:pt x="0" y="0"/>
                </a:lnTo>
                <a:close/>
              </a:path>
            </a:pathLst>
          </a:custGeom>
          <a:solidFill>
            <a:srgbClr val="FAF9F5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33" name="直接连接符 132"/>
          <p:cNvSpPr/>
          <p:nvPr/>
        </p:nvSpPr>
        <p:spPr>
          <a:xfrm>
            <a:off x="0" y="761760"/>
            <a:ext cx="12191760" cy="0"/>
          </a:xfrm>
          <a:prstGeom prst="line">
            <a:avLst/>
          </a:prstGeom>
          <a:ln w="9360">
            <a:solidFill>
              <a:srgbClr val="000000">
                <a:alpha val="5000"/>
              </a:srgbClr>
            </a:solidFill>
            <a:miter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4680" tIns="-4680" rIns="4680" bIns="-468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34" name="任意多边形 133"/>
          <p:cNvSpPr/>
          <p:nvPr/>
        </p:nvSpPr>
        <p:spPr>
          <a:xfrm>
            <a:off x="380880" y="137880"/>
            <a:ext cx="57600" cy="476640"/>
          </a:xfrm>
          <a:custGeom>
            <a:avLst/>
            <a:gdLst/>
            <a:ahLst/>
            <a:cxnLst/>
            <a:rect l="0" t="0" r="r" b="b"/>
            <a:pathLst>
              <a:path w="160" h="1324">
                <a:moveTo>
                  <a:pt x="53" y="0"/>
                </a:moveTo>
                <a:lnTo>
                  <a:pt x="106" y="0"/>
                </a:lnTo>
                <a:cubicBezTo>
                  <a:pt x="136" y="0"/>
                  <a:pt x="160" y="29"/>
                  <a:pt x="160" y="53"/>
                </a:cubicBezTo>
                <a:lnTo>
                  <a:pt x="160" y="1271"/>
                </a:lnTo>
                <a:cubicBezTo>
                  <a:pt x="160" y="1300"/>
                  <a:pt x="136" y="1324"/>
                  <a:pt x="106" y="1324"/>
                </a:cubicBezTo>
                <a:lnTo>
                  <a:pt x="53" y="1324"/>
                </a:lnTo>
                <a:cubicBezTo>
                  <a:pt x="24" y="1324"/>
                  <a:pt x="0" y="1295"/>
                  <a:pt x="0" y="1271"/>
                </a:cubicBezTo>
                <a:lnTo>
                  <a:pt x="0" y="53"/>
                </a:lnTo>
                <a:cubicBezTo>
                  <a:pt x="0" y="24"/>
                  <a:pt x="24" y="0"/>
                  <a:pt x="53" y="0"/>
                </a:cubicBezTo>
                <a:close/>
              </a:path>
            </a:pathLst>
          </a:custGeom>
          <a:solidFill>
            <a:srgbClr val="1A1A2E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35" name="任意多边形 134"/>
          <p:cNvSpPr/>
          <p:nvPr/>
        </p:nvSpPr>
        <p:spPr>
          <a:xfrm>
            <a:off x="457200" y="990360"/>
            <a:ext cx="11278080" cy="655560"/>
          </a:xfrm>
          <a:custGeom>
            <a:avLst/>
            <a:gdLst/>
            <a:ahLst/>
            <a:cxnLst/>
            <a:rect l="0" t="0" r="r" b="b"/>
            <a:pathLst>
              <a:path w="31328" h="1821">
                <a:moveTo>
                  <a:pt x="0" y="0"/>
                </a:moveTo>
                <a:lnTo>
                  <a:pt x="31328" y="0"/>
                </a:lnTo>
                <a:lnTo>
                  <a:pt x="31328" y="1821"/>
                </a:lnTo>
                <a:lnTo>
                  <a:pt x="0" y="1821"/>
                </a:lnTo>
                <a:lnTo>
                  <a:pt x="0" y="0"/>
                </a:lnTo>
                <a:close/>
              </a:path>
            </a:pathLst>
          </a:custGeom>
          <a:solidFill>
            <a:srgbClr val="FAF9F5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628560" y="175680"/>
            <a:ext cx="2134440" cy="40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2400" b="1" u="none" strike="noStrike">
                <a:solidFill>
                  <a:srgbClr val="1A1A2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戏马台实地考察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37" name="任意多边形 136"/>
          <p:cNvSpPr/>
          <p:nvPr/>
        </p:nvSpPr>
        <p:spPr>
          <a:xfrm>
            <a:off x="457200" y="1836360"/>
            <a:ext cx="11278080" cy="1836360"/>
          </a:xfrm>
          <a:custGeom>
            <a:avLst/>
            <a:gdLst/>
            <a:ahLst/>
            <a:cxnLst/>
            <a:rect l="0" t="0" r="r" b="b"/>
            <a:pathLst>
              <a:path w="31328" h="5101">
                <a:moveTo>
                  <a:pt x="0" y="0"/>
                </a:moveTo>
                <a:lnTo>
                  <a:pt x="31328" y="0"/>
                </a:lnTo>
                <a:lnTo>
                  <a:pt x="31328" y="5101"/>
                </a:lnTo>
                <a:lnTo>
                  <a:pt x="0" y="5101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pic>
        <p:nvPicPr>
          <p:cNvPr id="138" name="图片 137"/>
          <p:cNvPicPr/>
          <p:nvPr/>
        </p:nvPicPr>
        <p:blipFill>
          <a:blip r:embed="rId1"/>
          <a:stretch>
            <a:fillRect/>
          </a:stretch>
        </p:blipFill>
        <p:spPr>
          <a:xfrm>
            <a:off x="652320" y="2026800"/>
            <a:ext cx="333360" cy="3427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9" name="文本框 138"/>
          <p:cNvSpPr txBox="1"/>
          <p:nvPr/>
        </p:nvSpPr>
        <p:spPr>
          <a:xfrm>
            <a:off x="457200" y="1171080"/>
            <a:ext cx="5593080" cy="200025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en-US" sz="13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2026</a:t>
            </a:r>
            <a:r>
              <a:rPr lang="zh-CN" sz="13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13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sz="13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月</a:t>
            </a:r>
            <a:r>
              <a:rPr lang="en-US" sz="13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14</a:t>
            </a:r>
            <a:r>
              <a:rPr lang="zh-CN" sz="13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日下午对戏马台进行实地考察，感受项羽英雄气概的历史印记。</a:t>
            </a:r>
            <a:endParaRPr lang="en-US" sz="135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40" name="任意多边形 139"/>
          <p:cNvSpPr/>
          <p:nvPr/>
        </p:nvSpPr>
        <p:spPr>
          <a:xfrm>
            <a:off x="647640" y="2607840"/>
            <a:ext cx="57240" cy="57240"/>
          </a:xfrm>
          <a:custGeom>
            <a:avLst/>
            <a:gdLst/>
            <a:ahLst/>
            <a:cxnLst/>
            <a:rect l="0" t="0" r="r" b="b"/>
            <a:pathLst>
              <a:path w="159" h="159">
                <a:moveTo>
                  <a:pt x="80" y="0"/>
                </a:moveTo>
                <a:cubicBezTo>
                  <a:pt x="124" y="0"/>
                  <a:pt x="159" y="44"/>
                  <a:pt x="159" y="79"/>
                </a:cubicBezTo>
                <a:cubicBezTo>
                  <a:pt x="159" y="124"/>
                  <a:pt x="124" y="159"/>
                  <a:pt x="80" y="159"/>
                </a:cubicBezTo>
                <a:cubicBezTo>
                  <a:pt x="36" y="159"/>
                  <a:pt x="0" y="116"/>
                  <a:pt x="0" y="79"/>
                </a:cubicBezTo>
                <a:cubicBezTo>
                  <a:pt x="0" y="35"/>
                  <a:pt x="36" y="0"/>
                  <a:pt x="80" y="0"/>
                </a:cubicBezTo>
                <a:close/>
              </a:path>
            </a:pathLst>
          </a:custGeom>
          <a:solidFill>
            <a:srgbClr val="8C2829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41" name="文本框 140"/>
          <p:cNvSpPr txBox="1"/>
          <p:nvPr/>
        </p:nvSpPr>
        <p:spPr>
          <a:xfrm>
            <a:off x="1104840" y="2013480"/>
            <a:ext cx="1372320" cy="302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800" b="1" u="none" strike="noStrike">
                <a:solidFill>
                  <a:srgbClr val="1A1A2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主要景点参观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42" name="任意多边形 141"/>
          <p:cNvSpPr/>
          <p:nvPr/>
        </p:nvSpPr>
        <p:spPr>
          <a:xfrm>
            <a:off x="647640" y="2965680"/>
            <a:ext cx="57240" cy="57600"/>
          </a:xfrm>
          <a:custGeom>
            <a:avLst/>
            <a:gdLst/>
            <a:ahLst/>
            <a:cxnLst/>
            <a:rect l="0" t="0" r="r" b="b"/>
            <a:pathLst>
              <a:path w="159" h="160">
                <a:moveTo>
                  <a:pt x="80" y="0"/>
                </a:moveTo>
                <a:cubicBezTo>
                  <a:pt x="124" y="0"/>
                  <a:pt x="159" y="44"/>
                  <a:pt x="159" y="81"/>
                </a:cubicBezTo>
                <a:cubicBezTo>
                  <a:pt x="159" y="125"/>
                  <a:pt x="124" y="160"/>
                  <a:pt x="80" y="160"/>
                </a:cubicBezTo>
                <a:cubicBezTo>
                  <a:pt x="36" y="160"/>
                  <a:pt x="0" y="116"/>
                  <a:pt x="0" y="81"/>
                </a:cubicBezTo>
                <a:cubicBezTo>
                  <a:pt x="0" y="36"/>
                  <a:pt x="36" y="0"/>
                  <a:pt x="80" y="0"/>
                </a:cubicBezTo>
                <a:close/>
              </a:path>
            </a:pathLst>
          </a:custGeom>
          <a:solidFill>
            <a:srgbClr val="8C2829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43" name="文本框 142"/>
          <p:cNvSpPr txBox="1"/>
          <p:nvPr/>
        </p:nvSpPr>
        <p:spPr>
          <a:xfrm>
            <a:off x="847800" y="2513520"/>
            <a:ext cx="330084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en-US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"</a:t>
            </a:r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秋风戏马</a:t>
            </a:r>
            <a:r>
              <a:rPr lang="en-US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"</a:t>
            </a:r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石碑：项羽石像骑马而立，威风凛凛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44" name="任意多边形 143"/>
          <p:cNvSpPr/>
          <p:nvPr/>
        </p:nvSpPr>
        <p:spPr>
          <a:xfrm>
            <a:off x="647640" y="3323880"/>
            <a:ext cx="57240" cy="57600"/>
          </a:xfrm>
          <a:custGeom>
            <a:avLst/>
            <a:gdLst/>
            <a:ahLst/>
            <a:cxnLst/>
            <a:rect l="0" t="0" r="r" b="b"/>
            <a:pathLst>
              <a:path w="159" h="160">
                <a:moveTo>
                  <a:pt x="80" y="0"/>
                </a:moveTo>
                <a:cubicBezTo>
                  <a:pt x="124" y="0"/>
                  <a:pt x="159" y="45"/>
                  <a:pt x="159" y="80"/>
                </a:cubicBezTo>
                <a:cubicBezTo>
                  <a:pt x="159" y="124"/>
                  <a:pt x="124" y="160"/>
                  <a:pt x="80" y="160"/>
                </a:cubicBezTo>
                <a:cubicBezTo>
                  <a:pt x="36" y="160"/>
                  <a:pt x="0" y="116"/>
                  <a:pt x="0" y="80"/>
                </a:cubicBezTo>
                <a:cubicBezTo>
                  <a:pt x="0" y="37"/>
                  <a:pt x="36" y="0"/>
                  <a:pt x="80" y="0"/>
                </a:cubicBezTo>
                <a:close/>
              </a:path>
            </a:pathLst>
          </a:custGeom>
          <a:solidFill>
            <a:srgbClr val="8C2829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847800" y="2871360"/>
            <a:ext cx="381060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霸王别姬雕像：刻画项羽虞姬诀别场景，旁刻《垓下歌》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46" name="任意多边形 145"/>
          <p:cNvSpPr/>
          <p:nvPr/>
        </p:nvSpPr>
        <p:spPr>
          <a:xfrm>
            <a:off x="457200" y="3900960"/>
            <a:ext cx="11278080" cy="1150920"/>
          </a:xfrm>
          <a:custGeom>
            <a:avLst/>
            <a:gdLst/>
            <a:ahLst/>
            <a:cxnLst/>
            <a:rect l="0" t="0" r="r" b="b"/>
            <a:pathLst>
              <a:path w="31328" h="3197">
                <a:moveTo>
                  <a:pt x="0" y="0"/>
                </a:moveTo>
                <a:lnTo>
                  <a:pt x="31328" y="0"/>
                </a:lnTo>
                <a:lnTo>
                  <a:pt x="31328" y="3197"/>
                </a:lnTo>
                <a:lnTo>
                  <a:pt x="0" y="319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pic>
        <p:nvPicPr>
          <p:cNvPr id="147" name="图片 146"/>
          <p:cNvPicPr/>
          <p:nvPr/>
        </p:nvPicPr>
        <p:blipFill>
          <a:blip r:embed="rId2"/>
          <a:stretch>
            <a:fillRect/>
          </a:stretch>
        </p:blipFill>
        <p:spPr>
          <a:xfrm>
            <a:off x="653400" y="4091760"/>
            <a:ext cx="416520" cy="3427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8" name="文本框 147"/>
          <p:cNvSpPr txBox="1"/>
          <p:nvPr/>
        </p:nvSpPr>
        <p:spPr>
          <a:xfrm>
            <a:off x="847800" y="3229560"/>
            <a:ext cx="379800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巨鼎与碑廊：象征项羽</a:t>
            </a:r>
            <a:r>
              <a:rPr lang="en-US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"</a:t>
            </a:r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力能扛鼎</a:t>
            </a:r>
            <a:r>
              <a:rPr lang="en-US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"</a:t>
            </a:r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，展示历代文人诗词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1190520" y="4078440"/>
            <a:ext cx="1372320" cy="302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800" b="1" u="none" strike="noStrike">
                <a:solidFill>
                  <a:srgbClr val="1A1A2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现场访谈收获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50" name="任意多边形 149"/>
          <p:cNvSpPr/>
          <p:nvPr/>
        </p:nvSpPr>
        <p:spPr>
          <a:xfrm>
            <a:off x="457200" y="5973840"/>
            <a:ext cx="11278080" cy="655920"/>
          </a:xfrm>
          <a:custGeom>
            <a:avLst/>
            <a:gdLst/>
            <a:ahLst/>
            <a:cxnLst/>
            <a:rect l="0" t="0" r="r" b="b"/>
            <a:pathLst>
              <a:path w="31328" h="1822">
                <a:moveTo>
                  <a:pt x="0" y="0"/>
                </a:moveTo>
                <a:lnTo>
                  <a:pt x="31328" y="0"/>
                </a:lnTo>
                <a:lnTo>
                  <a:pt x="31328" y="1822"/>
                </a:lnTo>
                <a:lnTo>
                  <a:pt x="0" y="1822"/>
                </a:lnTo>
                <a:lnTo>
                  <a:pt x="0" y="0"/>
                </a:lnTo>
                <a:close/>
              </a:path>
            </a:pathLst>
          </a:custGeom>
          <a:solidFill>
            <a:srgbClr val="FAF9F5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51" name="文本框 150"/>
          <p:cNvSpPr txBox="1"/>
          <p:nvPr/>
        </p:nvSpPr>
        <p:spPr>
          <a:xfrm>
            <a:off x="647640" y="4577040"/>
            <a:ext cx="9358560" cy="22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3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与锻炼的老爷爷交流，了解到徐州人对项羽的特殊情感：</a:t>
            </a:r>
            <a:r>
              <a:rPr lang="en-US" sz="1300" b="0" u="none" strike="noStrike">
                <a:solidFill>
                  <a:srgbClr val="8C2829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"</a:t>
            </a:r>
            <a:r>
              <a:rPr lang="zh-CN" sz="1300" b="0" u="none" strike="noStrike">
                <a:solidFill>
                  <a:srgbClr val="8C2829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虽然最后败给了刘邦，但老百姓心里有杆秤——他是条真汉子！</a:t>
            </a:r>
            <a:r>
              <a:rPr lang="en-US" sz="1300" b="0" u="none" strike="noStrike">
                <a:solidFill>
                  <a:srgbClr val="8C2829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"</a:t>
            </a:r>
            <a:endParaRPr lang="en-US" sz="135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52" name="文本框 151"/>
          <p:cNvSpPr txBox="1"/>
          <p:nvPr/>
        </p:nvSpPr>
        <p:spPr>
          <a:xfrm>
            <a:off x="457200" y="6154560"/>
            <a:ext cx="6486840" cy="22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3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站在戏马台俯瞰徐州市区，想象项羽策马扬鞭的场景，深刻感受到历史与现实的交融。</a:t>
            </a:r>
            <a:endParaRPr lang="en-US" sz="135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任意多边形 152"/>
          <p:cNvSpPr/>
          <p:nvPr/>
        </p:nvSpPr>
        <p:spPr>
          <a:xfrm>
            <a:off x="28440" y="28440"/>
            <a:ext cx="12163680" cy="6829920"/>
          </a:xfrm>
          <a:custGeom>
            <a:avLst/>
            <a:gdLst/>
            <a:ahLst/>
            <a:cxnLst/>
            <a:rect l="0" t="0" r="r" b="b"/>
            <a:pathLst>
              <a:path w="33788" h="18972">
                <a:moveTo>
                  <a:pt x="0" y="0"/>
                </a:moveTo>
                <a:lnTo>
                  <a:pt x="33788" y="0"/>
                </a:lnTo>
                <a:lnTo>
                  <a:pt x="33788" y="18972"/>
                </a:lnTo>
                <a:lnTo>
                  <a:pt x="0" y="18972"/>
                </a:lnTo>
                <a:lnTo>
                  <a:pt x="0" y="0"/>
                </a:lnTo>
                <a:close/>
              </a:path>
            </a:pathLst>
          </a:custGeom>
          <a:solidFill>
            <a:srgbClr val="FAF9F5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54" name="直接连接符 153"/>
          <p:cNvSpPr/>
          <p:nvPr/>
        </p:nvSpPr>
        <p:spPr>
          <a:xfrm>
            <a:off x="0" y="761760"/>
            <a:ext cx="12191760" cy="0"/>
          </a:xfrm>
          <a:prstGeom prst="line">
            <a:avLst/>
          </a:prstGeom>
          <a:ln w="9360">
            <a:solidFill>
              <a:srgbClr val="000000">
                <a:alpha val="5000"/>
              </a:srgbClr>
            </a:solidFill>
            <a:miter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4680" tIns="-4680" rIns="4680" bIns="-468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55" name="任意多边形 154"/>
          <p:cNvSpPr/>
          <p:nvPr/>
        </p:nvSpPr>
        <p:spPr>
          <a:xfrm>
            <a:off x="380880" y="137880"/>
            <a:ext cx="57600" cy="476640"/>
          </a:xfrm>
          <a:custGeom>
            <a:avLst/>
            <a:gdLst/>
            <a:ahLst/>
            <a:cxnLst/>
            <a:rect l="0" t="0" r="r" b="b"/>
            <a:pathLst>
              <a:path w="160" h="1324">
                <a:moveTo>
                  <a:pt x="53" y="0"/>
                </a:moveTo>
                <a:lnTo>
                  <a:pt x="106" y="0"/>
                </a:lnTo>
                <a:cubicBezTo>
                  <a:pt x="136" y="0"/>
                  <a:pt x="160" y="29"/>
                  <a:pt x="160" y="53"/>
                </a:cubicBezTo>
                <a:lnTo>
                  <a:pt x="160" y="1271"/>
                </a:lnTo>
                <a:cubicBezTo>
                  <a:pt x="160" y="1300"/>
                  <a:pt x="136" y="1324"/>
                  <a:pt x="106" y="1324"/>
                </a:cubicBezTo>
                <a:lnTo>
                  <a:pt x="53" y="1324"/>
                </a:lnTo>
                <a:cubicBezTo>
                  <a:pt x="24" y="1324"/>
                  <a:pt x="0" y="1295"/>
                  <a:pt x="0" y="1271"/>
                </a:cubicBezTo>
                <a:lnTo>
                  <a:pt x="0" y="53"/>
                </a:lnTo>
                <a:cubicBezTo>
                  <a:pt x="0" y="24"/>
                  <a:pt x="24" y="0"/>
                  <a:pt x="53" y="0"/>
                </a:cubicBezTo>
                <a:close/>
              </a:path>
            </a:pathLst>
          </a:custGeom>
          <a:solidFill>
            <a:srgbClr val="1A1A2E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56" name="文本框 155"/>
          <p:cNvSpPr txBox="1"/>
          <p:nvPr/>
        </p:nvSpPr>
        <p:spPr>
          <a:xfrm>
            <a:off x="628560" y="175680"/>
            <a:ext cx="2134440" cy="40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2400" b="1" u="none" strike="noStrike">
                <a:solidFill>
                  <a:srgbClr val="1A1A2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回龙窝实地考察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57" name="任意多边形 156"/>
          <p:cNvSpPr/>
          <p:nvPr/>
        </p:nvSpPr>
        <p:spPr>
          <a:xfrm>
            <a:off x="457200" y="1459440"/>
            <a:ext cx="5524920" cy="4700880"/>
          </a:xfrm>
          <a:custGeom>
            <a:avLst/>
            <a:gdLst/>
            <a:ahLst/>
            <a:cxnLst/>
            <a:rect l="0" t="0" r="r" b="b"/>
            <a:pathLst>
              <a:path w="15347" h="13058">
                <a:moveTo>
                  <a:pt x="0" y="0"/>
                </a:moveTo>
                <a:lnTo>
                  <a:pt x="15347" y="0"/>
                </a:lnTo>
                <a:lnTo>
                  <a:pt x="15347" y="13058"/>
                </a:lnTo>
                <a:lnTo>
                  <a:pt x="0" y="13058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pic>
        <p:nvPicPr>
          <p:cNvPr id="158" name="图片 157"/>
          <p:cNvPicPr/>
          <p:nvPr/>
        </p:nvPicPr>
        <p:blipFill>
          <a:blip r:embed="rId1"/>
          <a:stretch>
            <a:fillRect/>
          </a:stretch>
        </p:blipFill>
        <p:spPr>
          <a:xfrm>
            <a:off x="651240" y="1650240"/>
            <a:ext cx="221400" cy="304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9" name="文本框 158"/>
          <p:cNvSpPr txBox="1"/>
          <p:nvPr/>
        </p:nvSpPr>
        <p:spPr>
          <a:xfrm>
            <a:off x="457200" y="980640"/>
            <a:ext cx="6253480" cy="200025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en-US" sz="13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2026</a:t>
            </a:r>
            <a:r>
              <a:rPr lang="zh-CN" sz="13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13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sz="13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月</a:t>
            </a:r>
            <a:r>
              <a:rPr lang="en-US" sz="13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21</a:t>
            </a:r>
            <a:r>
              <a:rPr lang="zh-CN" sz="13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日上午考察回龙窝历史文化街区，发现汉文化在现代生活中的活态传承。</a:t>
            </a:r>
            <a:endParaRPr lang="en-US" sz="135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60" name="任意多边形 159"/>
          <p:cNvSpPr/>
          <p:nvPr/>
        </p:nvSpPr>
        <p:spPr>
          <a:xfrm>
            <a:off x="647640" y="2259720"/>
            <a:ext cx="571680" cy="19440"/>
          </a:xfrm>
          <a:custGeom>
            <a:avLst/>
            <a:gdLst/>
            <a:ahLst/>
            <a:cxnLst/>
            <a:rect l="0" t="0" r="r" b="b"/>
            <a:pathLst>
              <a:path w="1588" h="54">
                <a:moveTo>
                  <a:pt x="0" y="0"/>
                </a:moveTo>
                <a:lnTo>
                  <a:pt x="1588" y="0"/>
                </a:lnTo>
                <a:lnTo>
                  <a:pt x="1588" y="54"/>
                </a:lnTo>
                <a:lnTo>
                  <a:pt x="0" y="54"/>
                </a:lnTo>
                <a:lnTo>
                  <a:pt x="0" y="0"/>
                </a:lnTo>
                <a:close/>
              </a:path>
            </a:pathLst>
          </a:custGeom>
          <a:solidFill>
            <a:srgbClr val="8C2829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61" name="任意多边形 160"/>
          <p:cNvSpPr/>
          <p:nvPr/>
        </p:nvSpPr>
        <p:spPr>
          <a:xfrm>
            <a:off x="647640" y="2516760"/>
            <a:ext cx="76320" cy="76680"/>
          </a:xfrm>
          <a:custGeom>
            <a:avLst/>
            <a:gdLst/>
            <a:ahLst/>
            <a:cxnLst/>
            <a:rect l="0" t="0" r="r" b="b"/>
            <a:pathLst>
              <a:path w="212" h="213">
                <a:moveTo>
                  <a:pt x="105" y="0"/>
                </a:moveTo>
                <a:cubicBezTo>
                  <a:pt x="164" y="0"/>
                  <a:pt x="212" y="59"/>
                  <a:pt x="212" y="107"/>
                </a:cubicBezTo>
                <a:cubicBezTo>
                  <a:pt x="212" y="165"/>
                  <a:pt x="164" y="213"/>
                  <a:pt x="105" y="213"/>
                </a:cubicBezTo>
                <a:cubicBezTo>
                  <a:pt x="47" y="213"/>
                  <a:pt x="0" y="154"/>
                  <a:pt x="0" y="107"/>
                </a:cubicBezTo>
                <a:cubicBezTo>
                  <a:pt x="0" y="48"/>
                  <a:pt x="47" y="0"/>
                  <a:pt x="105" y="0"/>
                </a:cubicBezTo>
                <a:close/>
              </a:path>
            </a:pathLst>
          </a:custGeom>
          <a:solidFill>
            <a:srgbClr val="8C2829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990720" y="1658160"/>
            <a:ext cx="1143720" cy="2520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500" b="1" u="none" strike="noStrike">
                <a:solidFill>
                  <a:srgbClr val="1A1A2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汉风元素发现</a:t>
            </a:r>
            <a:endParaRPr lang="en-US" sz="15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63" name="任意多边形 162"/>
          <p:cNvSpPr/>
          <p:nvPr/>
        </p:nvSpPr>
        <p:spPr>
          <a:xfrm>
            <a:off x="647640" y="2874960"/>
            <a:ext cx="76320" cy="76320"/>
          </a:xfrm>
          <a:custGeom>
            <a:avLst/>
            <a:gdLst/>
            <a:ahLst/>
            <a:cxnLst/>
            <a:rect l="0" t="0" r="r" b="b"/>
            <a:pathLst>
              <a:path w="212" h="212">
                <a:moveTo>
                  <a:pt x="105" y="0"/>
                </a:moveTo>
                <a:cubicBezTo>
                  <a:pt x="164" y="0"/>
                  <a:pt x="212" y="58"/>
                  <a:pt x="212" y="106"/>
                </a:cubicBezTo>
                <a:cubicBezTo>
                  <a:pt x="212" y="165"/>
                  <a:pt x="164" y="212"/>
                  <a:pt x="105" y="212"/>
                </a:cubicBezTo>
                <a:cubicBezTo>
                  <a:pt x="47" y="212"/>
                  <a:pt x="0" y="154"/>
                  <a:pt x="0" y="106"/>
                </a:cubicBezTo>
                <a:cubicBezTo>
                  <a:pt x="0" y="47"/>
                  <a:pt x="47" y="0"/>
                  <a:pt x="105" y="0"/>
                </a:cubicBezTo>
                <a:close/>
              </a:path>
            </a:pathLst>
          </a:custGeom>
          <a:solidFill>
            <a:srgbClr val="8C2829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847800" y="2422440"/>
            <a:ext cx="396324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墙面装饰：汉画像石拓片或仿制品，如车马出行图、宴饮图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65" name="任意多边形 164"/>
          <p:cNvSpPr/>
          <p:nvPr/>
        </p:nvSpPr>
        <p:spPr>
          <a:xfrm>
            <a:off x="647640" y="3232800"/>
            <a:ext cx="76320" cy="76680"/>
          </a:xfrm>
          <a:custGeom>
            <a:avLst/>
            <a:gdLst/>
            <a:ahLst/>
            <a:cxnLst/>
            <a:rect l="0" t="0" r="r" b="b"/>
            <a:pathLst>
              <a:path w="212" h="213">
                <a:moveTo>
                  <a:pt x="105" y="0"/>
                </a:moveTo>
                <a:cubicBezTo>
                  <a:pt x="164" y="0"/>
                  <a:pt x="212" y="59"/>
                  <a:pt x="212" y="106"/>
                </a:cubicBezTo>
                <a:cubicBezTo>
                  <a:pt x="212" y="165"/>
                  <a:pt x="164" y="213"/>
                  <a:pt x="105" y="213"/>
                </a:cubicBezTo>
                <a:cubicBezTo>
                  <a:pt x="47" y="213"/>
                  <a:pt x="0" y="154"/>
                  <a:pt x="0" y="106"/>
                </a:cubicBezTo>
                <a:cubicBezTo>
                  <a:pt x="0" y="48"/>
                  <a:pt x="47" y="0"/>
                  <a:pt x="105" y="0"/>
                </a:cubicBezTo>
                <a:close/>
              </a:path>
            </a:pathLst>
          </a:custGeom>
          <a:solidFill>
            <a:srgbClr val="8C2829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847800" y="2780640"/>
            <a:ext cx="350604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地面铺装：刻有汉代纹样的铜牌，包括云气纹、龙纹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67" name="任意多边形 166"/>
          <p:cNvSpPr/>
          <p:nvPr/>
        </p:nvSpPr>
        <p:spPr>
          <a:xfrm>
            <a:off x="6210000" y="1459440"/>
            <a:ext cx="5524920" cy="4700880"/>
          </a:xfrm>
          <a:custGeom>
            <a:avLst/>
            <a:gdLst/>
            <a:ahLst/>
            <a:cxnLst/>
            <a:rect l="0" t="0" r="r" b="b"/>
            <a:pathLst>
              <a:path w="15347" h="13058">
                <a:moveTo>
                  <a:pt x="0" y="0"/>
                </a:moveTo>
                <a:lnTo>
                  <a:pt x="15347" y="0"/>
                </a:lnTo>
                <a:lnTo>
                  <a:pt x="15347" y="13058"/>
                </a:lnTo>
                <a:lnTo>
                  <a:pt x="0" y="13058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pic>
        <p:nvPicPr>
          <p:cNvPr id="168" name="图片 167"/>
          <p:cNvPicPr/>
          <p:nvPr/>
        </p:nvPicPr>
        <p:blipFill>
          <a:blip r:embed="rId2"/>
          <a:stretch>
            <a:fillRect/>
          </a:stretch>
        </p:blipFill>
        <p:spPr>
          <a:xfrm>
            <a:off x="6405120" y="1650240"/>
            <a:ext cx="276840" cy="304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9" name="文本框 168"/>
          <p:cNvSpPr txBox="1"/>
          <p:nvPr/>
        </p:nvSpPr>
        <p:spPr>
          <a:xfrm>
            <a:off x="847800" y="3138480"/>
            <a:ext cx="457272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文创产品：汉兵马俑图案帆布包、项羽卡通明信片、汉代瓦当仿制品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70" name="任意多边形 169"/>
          <p:cNvSpPr/>
          <p:nvPr/>
        </p:nvSpPr>
        <p:spPr>
          <a:xfrm>
            <a:off x="6400800" y="2259720"/>
            <a:ext cx="571680" cy="19440"/>
          </a:xfrm>
          <a:custGeom>
            <a:avLst/>
            <a:gdLst/>
            <a:ahLst/>
            <a:cxnLst/>
            <a:rect l="0" t="0" r="r" b="b"/>
            <a:pathLst>
              <a:path w="1588" h="54">
                <a:moveTo>
                  <a:pt x="0" y="0"/>
                </a:moveTo>
                <a:lnTo>
                  <a:pt x="1588" y="0"/>
                </a:lnTo>
                <a:lnTo>
                  <a:pt x="1588" y="54"/>
                </a:lnTo>
                <a:lnTo>
                  <a:pt x="0" y="54"/>
                </a:lnTo>
                <a:lnTo>
                  <a:pt x="0" y="0"/>
                </a:lnTo>
                <a:close/>
              </a:path>
            </a:pathLst>
          </a:custGeom>
          <a:solidFill>
            <a:srgbClr val="8C2829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71" name="任意多边形 170"/>
          <p:cNvSpPr/>
          <p:nvPr/>
        </p:nvSpPr>
        <p:spPr>
          <a:xfrm>
            <a:off x="6400800" y="2516760"/>
            <a:ext cx="76320" cy="76680"/>
          </a:xfrm>
          <a:custGeom>
            <a:avLst/>
            <a:gdLst/>
            <a:ahLst/>
            <a:cxnLst/>
            <a:rect l="0" t="0" r="r" b="b"/>
            <a:pathLst>
              <a:path w="212" h="213">
                <a:moveTo>
                  <a:pt x="106" y="0"/>
                </a:moveTo>
                <a:cubicBezTo>
                  <a:pt x="165" y="0"/>
                  <a:pt x="212" y="59"/>
                  <a:pt x="212" y="107"/>
                </a:cubicBezTo>
                <a:cubicBezTo>
                  <a:pt x="212" y="165"/>
                  <a:pt x="165" y="213"/>
                  <a:pt x="106" y="213"/>
                </a:cubicBezTo>
                <a:cubicBezTo>
                  <a:pt x="47" y="213"/>
                  <a:pt x="0" y="154"/>
                  <a:pt x="0" y="107"/>
                </a:cubicBezTo>
                <a:cubicBezTo>
                  <a:pt x="0" y="48"/>
                  <a:pt x="47" y="0"/>
                  <a:pt x="106" y="0"/>
                </a:cubicBezTo>
                <a:close/>
              </a:path>
            </a:pathLst>
          </a:custGeom>
          <a:solidFill>
            <a:srgbClr val="8C2829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72" name="文本框 171"/>
          <p:cNvSpPr txBox="1"/>
          <p:nvPr/>
        </p:nvSpPr>
        <p:spPr>
          <a:xfrm>
            <a:off x="6800760" y="1658160"/>
            <a:ext cx="1143720" cy="2520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500" b="1" u="none" strike="noStrike">
                <a:solidFill>
                  <a:srgbClr val="1A1A2E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文化体验观察</a:t>
            </a:r>
            <a:endParaRPr lang="en-US" sz="15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73" name="任意多边形 172"/>
          <p:cNvSpPr/>
          <p:nvPr/>
        </p:nvSpPr>
        <p:spPr>
          <a:xfrm>
            <a:off x="6400800" y="2874960"/>
            <a:ext cx="76320" cy="76320"/>
          </a:xfrm>
          <a:custGeom>
            <a:avLst/>
            <a:gdLst/>
            <a:ahLst/>
            <a:cxnLst/>
            <a:rect l="0" t="0" r="r" b="b"/>
            <a:pathLst>
              <a:path w="212" h="212">
                <a:moveTo>
                  <a:pt x="106" y="0"/>
                </a:moveTo>
                <a:cubicBezTo>
                  <a:pt x="165" y="0"/>
                  <a:pt x="212" y="58"/>
                  <a:pt x="212" y="106"/>
                </a:cubicBezTo>
                <a:cubicBezTo>
                  <a:pt x="212" y="165"/>
                  <a:pt x="165" y="212"/>
                  <a:pt x="106" y="212"/>
                </a:cubicBezTo>
                <a:cubicBezTo>
                  <a:pt x="47" y="212"/>
                  <a:pt x="0" y="154"/>
                  <a:pt x="0" y="106"/>
                </a:cubicBezTo>
                <a:cubicBezTo>
                  <a:pt x="0" y="47"/>
                  <a:pt x="47" y="0"/>
                  <a:pt x="106" y="0"/>
                </a:cubicBezTo>
                <a:close/>
              </a:path>
            </a:pathLst>
          </a:custGeom>
          <a:solidFill>
            <a:srgbClr val="8C2829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74" name="文本框 173"/>
          <p:cNvSpPr txBox="1"/>
          <p:nvPr/>
        </p:nvSpPr>
        <p:spPr>
          <a:xfrm>
            <a:off x="6600960" y="2422440"/>
            <a:ext cx="198180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年轻人穿汉服拍照成为风景线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75" name="任意多边形 174"/>
          <p:cNvSpPr/>
          <p:nvPr/>
        </p:nvSpPr>
        <p:spPr>
          <a:xfrm>
            <a:off x="6400800" y="3232800"/>
            <a:ext cx="76320" cy="76680"/>
          </a:xfrm>
          <a:custGeom>
            <a:avLst/>
            <a:gdLst/>
            <a:ahLst/>
            <a:cxnLst/>
            <a:rect l="0" t="0" r="r" b="b"/>
            <a:pathLst>
              <a:path w="212" h="213">
                <a:moveTo>
                  <a:pt x="106" y="0"/>
                </a:moveTo>
                <a:cubicBezTo>
                  <a:pt x="165" y="0"/>
                  <a:pt x="212" y="59"/>
                  <a:pt x="212" y="106"/>
                </a:cubicBezTo>
                <a:cubicBezTo>
                  <a:pt x="212" y="165"/>
                  <a:pt x="165" y="213"/>
                  <a:pt x="106" y="213"/>
                </a:cubicBezTo>
                <a:cubicBezTo>
                  <a:pt x="47" y="213"/>
                  <a:pt x="0" y="154"/>
                  <a:pt x="0" y="106"/>
                </a:cubicBezTo>
                <a:cubicBezTo>
                  <a:pt x="0" y="48"/>
                  <a:pt x="47" y="0"/>
                  <a:pt x="106" y="0"/>
                </a:cubicBezTo>
                <a:close/>
              </a:path>
            </a:pathLst>
          </a:custGeom>
          <a:solidFill>
            <a:srgbClr val="8C2829"/>
          </a:solidFill>
          <a:ln w="0">
            <a:noFill/>
          </a:ln>
        </p:spPr>
        <p:txBody>
          <a:bodyPr lIns="0" tIns="0" rIns="0" bIns="0" anchor="t">
            <a:noAutofit/>
          </a:bodyPr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76" name="文本框 175"/>
          <p:cNvSpPr txBox="1"/>
          <p:nvPr/>
        </p:nvSpPr>
        <p:spPr>
          <a:xfrm>
            <a:off x="6600960" y="2780640"/>
            <a:ext cx="320112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参与汉砖拓印体验，将汉砖图案拓在宣纸上留念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77" name="文本框 176"/>
          <p:cNvSpPr txBox="1"/>
          <p:nvPr/>
        </p:nvSpPr>
        <p:spPr>
          <a:xfrm>
            <a:off x="6600960" y="3138480"/>
            <a:ext cx="273132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与剪纸店老板交流</a:t>
            </a:r>
            <a:r>
              <a:rPr lang="en-US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"</a:t>
            </a:r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霸王别姬</a:t>
            </a:r>
            <a:r>
              <a:rPr lang="en-US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"</a:t>
            </a:r>
            <a:r>
              <a:rPr lang="zh-CN" sz="1200" b="0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剪纸作品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457200" y="6340680"/>
            <a:ext cx="5478840" cy="22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p>
            <a:r>
              <a:rPr lang="zh-CN" sz="1300" b="1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回龙窝将古老汉文化巧妙融入现代生活，是需要用心发现的</a:t>
            </a:r>
            <a:r>
              <a:rPr lang="en-US" sz="1300" b="1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"</a:t>
            </a:r>
            <a:r>
              <a:rPr lang="zh-CN" sz="1300" b="1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藏宝盒</a:t>
            </a:r>
            <a:r>
              <a:rPr lang="en-US" sz="1300" b="1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"</a:t>
            </a:r>
            <a:r>
              <a:rPr lang="zh-CN" sz="1300" b="1" u="none" strike="noStrike">
                <a:solidFill>
                  <a:srgbClr val="4A4A5A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sz="1350" b="0" u="none" strike="noStrike">
              <a:solidFill>
                <a:srgbClr val="000000"/>
              </a:solidFill>
              <a:effectLst/>
              <a:uFillTx/>
              <a:latin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3130</Words>
  <Application>WPS 演示</Application>
  <PresentationFormat/>
  <Paragraphs>444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Arial</vt:lpstr>
      <vt:lpstr>Symbol</vt:lpstr>
      <vt:lpstr>WenQuanYiZenHei</vt:lpstr>
      <vt:lpstr>Segoe Print</vt:lpstr>
      <vt:lpstr>Times New Roman</vt:lpstr>
      <vt:lpstr>微软雅黑</vt:lpstr>
      <vt:lpstr>DejaVu Sans</vt:lpstr>
      <vt:lpstr>Calibri</vt:lpstr>
      <vt:lpstr>Arial Unicode MS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韩书文</cp:lastModifiedBy>
  <cp:revision>5</cp:revision>
  <dcterms:created xsi:type="dcterms:W3CDTF">2026-03-03T10:56:00Z</dcterms:created>
  <dcterms:modified xsi:type="dcterms:W3CDTF">2026-03-11T01:10:15Z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IGC">
    <vt:lpwstr>{"Label": "1", "ContentProducer": "001191320114777023172010000", "ProduceID": "voiceassistant-c20899bc69ff6b3c", "ReservedCode1": "{\"SecurityData\":{\"Type\":\"TC260PG\",\"Version\":1,\"Bindings\":[{\"Type\":\"Hash\",\"AlgID\":\"2.16.840.1.101.3.4.2.1\",\"Value\":\"c20899bc69ff6b3cd2fc577a5f4b5cbe32bc89426ac4161995ff8cb91b076c7d\"}],\"PrivSD\":[],\"PubSD\":[{\"AlgID\":\"1.2.840.113549.1.1.10\",\"Type\":\"DS\",\"TBSData\":[{\"Type\":\"Bnd\"},{\"Type\":\"Md\"}],\"Signature\":\"17b80a02b38958cd84477ede95df2851e74e7c2d97b50ff5ab56a52b39a399d84bc7381a9ef2f2909be5ee4e30777f8c0f8124b5387b7c270de198a756491c577c09d741c02db8c58adadbd7f3be216b31f3041a7fe68c729c2fba5ffb89748bc7ddac09aa5c4c30644d48283f3ac4977cf54304ddcde139f171a89ffb8323614b0370af2bb9ad229c7d2dc1d7552513170d4d3205256e5cb853307b38c0d29f1932732392953d169ca64e8d0eb68eaa51322d6fe728541d207a04224a69e475f3bc025546f478eefcd5c663130a21e8f1ce0af868742882ab6c1da91973bd9f1bc4c0b7d747b2fe4e40916b4fc871a2cf666b31ddd8962525878b446ebe2266c22724621c02567887dae7f4a49980b8a590db0105acda725deae09e5f22212c6c3b9f82315796c128a60398ca68e1a4f7202fa36325a419828edda42f983959c64ecbfcabc89cf19c71e20d37774fe348c146376042d17ae28074dd8ee2b72eab38a75f3b224d7bfbcd47061d3069c086735312d1b4c26dae2b72aa853cc9b6\"}]}}", "ContentPropagator": "001191320114777023172010000", "PropagateID": "voiceassistant-c20899bc69ff6b3c"}</vt:lpwstr>
  </property>
  <property fmtid="{D5CDD505-2E9C-101B-9397-08002B2CF9AE}" pid="3" name="ICV">
    <vt:lpwstr>DBFBFD01D7C74928820249A057BC50B6_13</vt:lpwstr>
  </property>
  <property fmtid="{D5CDD505-2E9C-101B-9397-08002B2CF9AE}" pid="4" name="KSOProductBuildVer">
    <vt:lpwstr>2052-12.1.0.25225</vt:lpwstr>
  </property>
</Properties>
</file>