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handoutMasterIdLst>
    <p:handoutMasterId r:id="rId17"/>
  </p:handoutMasterIdLst>
  <p:sldIdLst>
    <p:sldId id="256" r:id="rId3"/>
    <p:sldId id="257" r:id="rId4"/>
    <p:sldId id="260" r:id="rId5"/>
    <p:sldId id="265" r:id="rId6"/>
    <p:sldId id="264" r:id="rId7"/>
    <p:sldId id="274" r:id="rId8"/>
    <p:sldId id="261" r:id="rId9"/>
    <p:sldId id="266" r:id="rId10"/>
    <p:sldId id="262" r:id="rId11"/>
    <p:sldId id="286" r:id="rId12"/>
    <p:sldId id="287" r:id="rId13"/>
    <p:sldId id="288" r:id="rId14"/>
    <p:sldId id="258" r:id="rId15"/>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64" userDrawn="1">
          <p15:clr>
            <a:srgbClr val="A4A3A4"/>
          </p15:clr>
        </p15:guide>
        <p15:guide id="2" pos="1590" userDrawn="1">
          <p15:clr>
            <a:srgbClr val="A4A3A4"/>
          </p15:clr>
        </p15:guide>
        <p15:guide id="3" orient="horz" pos="18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4F56"/>
    <a:srgbClr val="5B6A74"/>
    <a:srgbClr val="DCE1E4"/>
    <a:srgbClr val="D7B26C"/>
    <a:srgbClr val="B2BCC2"/>
    <a:srgbClr val="C9D0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73" d="100"/>
          <a:sy n="73" d="100"/>
        </p:scale>
        <p:origin x="582" y="96"/>
      </p:cViewPr>
      <p:guideLst>
        <p:guide orient="horz" pos="1164"/>
        <p:guide pos="1590"/>
        <p:guide orient="horz" pos="18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gs" Target="tags/tag38.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handoutMaster" Target="handoutMasters/handoutMaster1.xml"/><Relationship Id="rId16" Type="http://schemas.openxmlformats.org/officeDocument/2006/relationships/notesMaster" Target="notesMasters/notesMaster1.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431034-E81D-4117-B158-548A61B44A4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7AC649-8DD5-4A37-AD16-58559DE3610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image" Target="../media/image4.jpeg"/><Relationship Id="rId2" Type="http://schemas.openxmlformats.org/officeDocument/2006/relationships/tags" Target="../tags/tag15.xml"/><Relationship Id="rId1" Type="http://schemas.openxmlformats.org/officeDocument/2006/relationships/tags" Target="../tags/tag14.xml"/></Relationships>
</file>

<file path=ppt/slides/_rels/slide11.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image" Target="../media/image5.jpeg"/><Relationship Id="rId11" Type="http://schemas.openxmlformats.org/officeDocument/2006/relationships/slideLayout" Target="../slideLayouts/slideLayout7.xml"/><Relationship Id="rId10" Type="http://schemas.openxmlformats.org/officeDocument/2006/relationships/tags" Target="../tags/tag28.xml"/><Relationship Id="rId1" Type="http://schemas.openxmlformats.org/officeDocument/2006/relationships/tags" Target="../tags/tag20.xml"/></Relationships>
</file>

<file path=ppt/slides/_rels/slide12.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image" Target="../media/image5.jpeg"/><Relationship Id="rId11" Type="http://schemas.openxmlformats.org/officeDocument/2006/relationships/slideLayout" Target="../slideLayouts/slideLayout7.xml"/><Relationship Id="rId10" Type="http://schemas.openxmlformats.org/officeDocument/2006/relationships/tags" Target="../tags/tag37.xml"/><Relationship Id="rId1" Type="http://schemas.openxmlformats.org/officeDocument/2006/relationships/tags" Target="../tags/tag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slideLayout" Target="../slideLayouts/slideLayout7.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microsoft.com/office/2007/relationships/hdphoto" Target="../media/image3.wdp"/><Relationship Id="rId5" Type="http://schemas.openxmlformats.org/officeDocument/2006/relationships/image" Target="../media/image2.png"/><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rgbClr val="C9D0D5"/>
          </a:fgClr>
          <a:bgClr>
            <a:schemeClr val="bg1"/>
          </a:bgClr>
        </a:pattFill>
        <a:effectLst/>
      </p:bgPr>
    </p:bg>
    <p:spTree>
      <p:nvGrpSpPr>
        <p:cNvPr id="1" name=""/>
        <p:cNvGrpSpPr/>
        <p:nvPr/>
      </p:nvGrpSpPr>
      <p:grpSpPr>
        <a:xfrm>
          <a:off x="0" y="0"/>
          <a:ext cx="0" cy="0"/>
          <a:chOff x="0" y="0"/>
          <a:chExt cx="0" cy="0"/>
        </a:xfrm>
      </p:grpSpPr>
      <p:grpSp>
        <p:nvGrpSpPr>
          <p:cNvPr id="85" name="组合 84"/>
          <p:cNvGrpSpPr/>
          <p:nvPr/>
        </p:nvGrpSpPr>
        <p:grpSpPr>
          <a:xfrm>
            <a:off x="-318784" y="-438150"/>
            <a:ext cx="2054282" cy="7742402"/>
            <a:chOff x="-318759" y="-438055"/>
            <a:chExt cx="2054231" cy="7742211"/>
          </a:xfrm>
        </p:grpSpPr>
        <p:grpSp>
          <p:nvGrpSpPr>
            <p:cNvPr id="18" name="组合 17"/>
            <p:cNvGrpSpPr/>
            <p:nvPr/>
          </p:nvGrpSpPr>
          <p:grpSpPr>
            <a:xfrm>
              <a:off x="-318758" y="-438055"/>
              <a:ext cx="2054230" cy="1341411"/>
              <a:chOff x="-318758" y="-438055"/>
              <a:chExt cx="2054230" cy="1341411"/>
            </a:xfrm>
          </p:grpSpPr>
          <p:sp>
            <p:nvSpPr>
              <p:cNvPr id="11" name="任意多边形 10"/>
              <p:cNvSpPr/>
              <p:nvPr/>
            </p:nvSpPr>
            <p:spPr>
              <a:xfrm rot="2700000">
                <a:off x="103782" y="-728333"/>
                <a:ext cx="1209149" cy="2054230"/>
              </a:xfrm>
              <a:custGeom>
                <a:avLst/>
                <a:gdLst>
                  <a:gd name="connsiteX0" fmla="*/ 579225 w 1209149"/>
                  <a:gd name="connsiteY0" fmla="*/ 629924 h 2054230"/>
                  <a:gd name="connsiteX1" fmla="*/ 1209149 w 1209149"/>
                  <a:gd name="connsiteY1" fmla="*/ 0 h 2054230"/>
                  <a:gd name="connsiteX2" fmla="*/ 1209149 w 1209149"/>
                  <a:gd name="connsiteY2" fmla="*/ 2054230 h 2054230"/>
                  <a:gd name="connsiteX3" fmla="*/ 629924 w 1209149"/>
                  <a:gd name="connsiteY3" fmla="*/ 2054230 h 2054230"/>
                  <a:gd name="connsiteX4" fmla="*/ 0 w 1209149"/>
                  <a:gd name="connsiteY4" fmla="*/ 1424306 h 2054230"/>
                  <a:gd name="connsiteX5" fmla="*/ 579225 w 1209149"/>
                  <a:gd name="connsiteY5" fmla="*/ 1424306 h 205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149" h="2054230">
                    <a:moveTo>
                      <a:pt x="579225" y="629924"/>
                    </a:moveTo>
                    <a:lnTo>
                      <a:pt x="1209149" y="0"/>
                    </a:lnTo>
                    <a:lnTo>
                      <a:pt x="1209149" y="2054230"/>
                    </a:lnTo>
                    <a:lnTo>
                      <a:pt x="629924" y="2054230"/>
                    </a:lnTo>
                    <a:lnTo>
                      <a:pt x="0" y="1424306"/>
                    </a:lnTo>
                    <a:lnTo>
                      <a:pt x="579225" y="1424306"/>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任意多边形 12"/>
              <p:cNvSpPr/>
              <p:nvPr/>
            </p:nvSpPr>
            <p:spPr>
              <a:xfrm rot="2700000">
                <a:off x="28669" y="-657766"/>
                <a:ext cx="1072529" cy="1511952"/>
              </a:xfrm>
              <a:custGeom>
                <a:avLst/>
                <a:gdLst>
                  <a:gd name="connsiteX0" fmla="*/ 0 w 1072529"/>
                  <a:gd name="connsiteY0" fmla="*/ 1072529 h 1511952"/>
                  <a:gd name="connsiteX1" fmla="*/ 1072529 w 1072529"/>
                  <a:gd name="connsiteY1" fmla="*/ 0 h 1511952"/>
                  <a:gd name="connsiteX2" fmla="*/ 1072529 w 1072529"/>
                  <a:gd name="connsiteY2" fmla="*/ 1511952 h 1511952"/>
                  <a:gd name="connsiteX3" fmla="*/ 439424 w 1072529"/>
                  <a:gd name="connsiteY3" fmla="*/ 1511952 h 1511952"/>
                </a:gdLst>
                <a:ahLst/>
                <a:cxnLst>
                  <a:cxn ang="0">
                    <a:pos x="connsiteX0" y="connsiteY0"/>
                  </a:cxn>
                  <a:cxn ang="0">
                    <a:pos x="connsiteX1" y="connsiteY1"/>
                  </a:cxn>
                  <a:cxn ang="0">
                    <a:pos x="connsiteX2" y="connsiteY2"/>
                  </a:cxn>
                  <a:cxn ang="0">
                    <a:pos x="connsiteX3" y="connsiteY3"/>
                  </a:cxn>
                </a:cxnLst>
                <a:rect l="l" t="t" r="r" b="b"/>
                <a:pathLst>
                  <a:path w="1072529" h="1511952">
                    <a:moveTo>
                      <a:pt x="0" y="1072529"/>
                    </a:moveTo>
                    <a:lnTo>
                      <a:pt x="1072529" y="0"/>
                    </a:lnTo>
                    <a:lnTo>
                      <a:pt x="1072529" y="1511952"/>
                    </a:lnTo>
                    <a:lnTo>
                      <a:pt x="439424" y="1511952"/>
                    </a:lnTo>
                    <a:close/>
                  </a:path>
                </a:pathLst>
              </a:custGeom>
              <a:noFill/>
              <a:ln w="57150">
                <a:gradFill flip="none" rotWithShape="1">
                  <a:gsLst>
                    <a:gs pos="0">
                      <a:srgbClr val="D7B26C"/>
                    </a:gs>
                    <a:gs pos="67000">
                      <a:srgbClr val="D7B26C">
                        <a:alpha val="40000"/>
                      </a:srgbClr>
                    </a:gs>
                    <a:gs pos="100000">
                      <a:srgbClr val="D7B26C">
                        <a:alpha val="65000"/>
                      </a:srgb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flipV="1">
              <a:off x="-318759" y="5962745"/>
              <a:ext cx="2054230" cy="1341411"/>
              <a:chOff x="-318758" y="-438055"/>
              <a:chExt cx="2054230" cy="1341411"/>
            </a:xfrm>
          </p:grpSpPr>
          <p:sp>
            <p:nvSpPr>
              <p:cNvPr id="20" name="任意多边形 19"/>
              <p:cNvSpPr/>
              <p:nvPr/>
            </p:nvSpPr>
            <p:spPr>
              <a:xfrm rot="2700000">
                <a:off x="103782" y="-728333"/>
                <a:ext cx="1209149" cy="2054230"/>
              </a:xfrm>
              <a:custGeom>
                <a:avLst/>
                <a:gdLst>
                  <a:gd name="connsiteX0" fmla="*/ 579225 w 1209149"/>
                  <a:gd name="connsiteY0" fmla="*/ 629924 h 2054230"/>
                  <a:gd name="connsiteX1" fmla="*/ 1209149 w 1209149"/>
                  <a:gd name="connsiteY1" fmla="*/ 0 h 2054230"/>
                  <a:gd name="connsiteX2" fmla="*/ 1209149 w 1209149"/>
                  <a:gd name="connsiteY2" fmla="*/ 2054230 h 2054230"/>
                  <a:gd name="connsiteX3" fmla="*/ 629924 w 1209149"/>
                  <a:gd name="connsiteY3" fmla="*/ 2054230 h 2054230"/>
                  <a:gd name="connsiteX4" fmla="*/ 0 w 1209149"/>
                  <a:gd name="connsiteY4" fmla="*/ 1424306 h 2054230"/>
                  <a:gd name="connsiteX5" fmla="*/ 579225 w 1209149"/>
                  <a:gd name="connsiteY5" fmla="*/ 1424306 h 205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149" h="2054230">
                    <a:moveTo>
                      <a:pt x="579225" y="629924"/>
                    </a:moveTo>
                    <a:lnTo>
                      <a:pt x="1209149" y="0"/>
                    </a:lnTo>
                    <a:lnTo>
                      <a:pt x="1209149" y="2054230"/>
                    </a:lnTo>
                    <a:lnTo>
                      <a:pt x="629924" y="2054230"/>
                    </a:lnTo>
                    <a:lnTo>
                      <a:pt x="0" y="1424306"/>
                    </a:lnTo>
                    <a:lnTo>
                      <a:pt x="579225" y="1424306"/>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任意多边形 20"/>
              <p:cNvSpPr/>
              <p:nvPr/>
            </p:nvSpPr>
            <p:spPr>
              <a:xfrm rot="2700000">
                <a:off x="28669" y="-657766"/>
                <a:ext cx="1072529" cy="1511952"/>
              </a:xfrm>
              <a:custGeom>
                <a:avLst/>
                <a:gdLst>
                  <a:gd name="connsiteX0" fmla="*/ 0 w 1072529"/>
                  <a:gd name="connsiteY0" fmla="*/ 1072529 h 1511952"/>
                  <a:gd name="connsiteX1" fmla="*/ 1072529 w 1072529"/>
                  <a:gd name="connsiteY1" fmla="*/ 0 h 1511952"/>
                  <a:gd name="connsiteX2" fmla="*/ 1072529 w 1072529"/>
                  <a:gd name="connsiteY2" fmla="*/ 1511952 h 1511952"/>
                  <a:gd name="connsiteX3" fmla="*/ 439424 w 1072529"/>
                  <a:gd name="connsiteY3" fmla="*/ 1511952 h 1511952"/>
                </a:gdLst>
                <a:ahLst/>
                <a:cxnLst>
                  <a:cxn ang="0">
                    <a:pos x="connsiteX0" y="connsiteY0"/>
                  </a:cxn>
                  <a:cxn ang="0">
                    <a:pos x="connsiteX1" y="connsiteY1"/>
                  </a:cxn>
                  <a:cxn ang="0">
                    <a:pos x="connsiteX2" y="connsiteY2"/>
                  </a:cxn>
                  <a:cxn ang="0">
                    <a:pos x="connsiteX3" y="connsiteY3"/>
                  </a:cxn>
                </a:cxnLst>
                <a:rect l="l" t="t" r="r" b="b"/>
                <a:pathLst>
                  <a:path w="1072529" h="1511952">
                    <a:moveTo>
                      <a:pt x="0" y="1072529"/>
                    </a:moveTo>
                    <a:lnTo>
                      <a:pt x="1072529" y="0"/>
                    </a:lnTo>
                    <a:lnTo>
                      <a:pt x="1072529" y="1511952"/>
                    </a:lnTo>
                    <a:lnTo>
                      <a:pt x="439424" y="1511952"/>
                    </a:lnTo>
                    <a:close/>
                  </a:path>
                </a:pathLst>
              </a:custGeom>
              <a:noFill/>
              <a:ln w="57150">
                <a:gradFill flip="none" rotWithShape="1">
                  <a:gsLst>
                    <a:gs pos="0">
                      <a:srgbClr val="D7B26C"/>
                    </a:gs>
                    <a:gs pos="67000">
                      <a:srgbClr val="D7B26C">
                        <a:alpha val="40000"/>
                      </a:srgbClr>
                    </a:gs>
                    <a:gs pos="100000">
                      <a:srgbClr val="D7B26C">
                        <a:alpha val="65000"/>
                      </a:srgb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89" name="组合 88"/>
          <p:cNvGrpSpPr/>
          <p:nvPr/>
        </p:nvGrpSpPr>
        <p:grpSpPr>
          <a:xfrm>
            <a:off x="9629471" y="-57386"/>
            <a:ext cx="4744029" cy="6972537"/>
            <a:chOff x="9629471" y="-57386"/>
            <a:chExt cx="4744029" cy="6972537"/>
          </a:xfrm>
        </p:grpSpPr>
        <p:sp>
          <p:nvSpPr>
            <p:cNvPr id="61" name="任意多边形 60"/>
            <p:cNvSpPr/>
            <p:nvPr/>
          </p:nvSpPr>
          <p:spPr>
            <a:xfrm rot="2700000">
              <a:off x="10004350" y="1244426"/>
              <a:ext cx="4369150" cy="4369150"/>
            </a:xfrm>
            <a:custGeom>
              <a:avLst/>
              <a:gdLst>
                <a:gd name="connsiteX0" fmla="*/ 0 w 4369150"/>
                <a:gd name="connsiteY0" fmla="*/ 0 h 4369150"/>
                <a:gd name="connsiteX1" fmla="*/ 875900 w 4369150"/>
                <a:gd name="connsiteY1" fmla="*/ 875899 h 4369150"/>
                <a:gd name="connsiteX2" fmla="*/ 875899 w 4369150"/>
                <a:gd name="connsiteY2" fmla="*/ 3493251 h 4369150"/>
                <a:gd name="connsiteX3" fmla="*/ 3493251 w 4369150"/>
                <a:gd name="connsiteY3" fmla="*/ 3493251 h 4369150"/>
                <a:gd name="connsiteX4" fmla="*/ 4369150 w 4369150"/>
                <a:gd name="connsiteY4" fmla="*/ 4369150 h 4369150"/>
                <a:gd name="connsiteX5" fmla="*/ 0 w 4369150"/>
                <a:gd name="connsiteY5" fmla="*/ 4369150 h 436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9150" h="4369150">
                  <a:moveTo>
                    <a:pt x="0" y="0"/>
                  </a:moveTo>
                  <a:lnTo>
                    <a:pt x="875900" y="875899"/>
                  </a:lnTo>
                  <a:lnTo>
                    <a:pt x="875899" y="3493251"/>
                  </a:lnTo>
                  <a:lnTo>
                    <a:pt x="3493251" y="3493251"/>
                  </a:lnTo>
                  <a:lnTo>
                    <a:pt x="4369150" y="4369150"/>
                  </a:lnTo>
                  <a:lnTo>
                    <a:pt x="0" y="4369150"/>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84" name="组合 83"/>
            <p:cNvGrpSpPr/>
            <p:nvPr/>
          </p:nvGrpSpPr>
          <p:grpSpPr>
            <a:xfrm>
              <a:off x="9629471" y="-57386"/>
              <a:ext cx="2620422" cy="6972537"/>
              <a:chOff x="9629471" y="-57386"/>
              <a:chExt cx="2620422" cy="6972537"/>
            </a:xfrm>
          </p:grpSpPr>
          <p:sp>
            <p:nvSpPr>
              <p:cNvPr id="45" name="任意多边形 44"/>
              <p:cNvSpPr/>
              <p:nvPr/>
            </p:nvSpPr>
            <p:spPr>
              <a:xfrm>
                <a:off x="10177462" y="5889069"/>
                <a:ext cx="2014538" cy="1007269"/>
              </a:xfrm>
              <a:custGeom>
                <a:avLst/>
                <a:gdLst>
                  <a:gd name="connsiteX0" fmla="*/ 1007269 w 2014538"/>
                  <a:gd name="connsiteY0" fmla="*/ 0 h 1007269"/>
                  <a:gd name="connsiteX1" fmla="*/ 2014538 w 2014538"/>
                  <a:gd name="connsiteY1" fmla="*/ 1007269 h 1007269"/>
                  <a:gd name="connsiteX2" fmla="*/ 0 w 2014538"/>
                  <a:gd name="connsiteY2" fmla="*/ 1007269 h 1007269"/>
                </a:gdLst>
                <a:ahLst/>
                <a:cxnLst>
                  <a:cxn ang="0">
                    <a:pos x="connsiteX0" y="connsiteY0"/>
                  </a:cxn>
                  <a:cxn ang="0">
                    <a:pos x="connsiteX1" y="connsiteY1"/>
                  </a:cxn>
                  <a:cxn ang="0">
                    <a:pos x="connsiteX2" y="connsiteY2"/>
                  </a:cxn>
                </a:cxnLst>
                <a:rect l="l" t="t" r="r" b="b"/>
                <a:pathLst>
                  <a:path w="2014538" h="1007269">
                    <a:moveTo>
                      <a:pt x="1007269" y="0"/>
                    </a:moveTo>
                    <a:lnTo>
                      <a:pt x="2014538" y="1007269"/>
                    </a:lnTo>
                    <a:lnTo>
                      <a:pt x="0" y="1007269"/>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a:off x="9901083" y="2840615"/>
                <a:ext cx="2329761" cy="4074536"/>
              </a:xfrm>
              <a:custGeom>
                <a:avLst/>
                <a:gdLst>
                  <a:gd name="connsiteX0" fmla="*/ 2329761 w 2329761"/>
                  <a:gd name="connsiteY0" fmla="*/ 0 h 4074536"/>
                  <a:gd name="connsiteX1" fmla="*/ 2329761 w 2329761"/>
                  <a:gd name="connsiteY1" fmla="*/ 4074536 h 4074536"/>
                  <a:gd name="connsiteX2" fmla="*/ 1744775 w 2329761"/>
                  <a:gd name="connsiteY2" fmla="*/ 4074536 h 4074536"/>
                  <a:gd name="connsiteX3" fmla="*/ 0 w 2329761"/>
                  <a:gd name="connsiteY3" fmla="*/ 2329761 h 4074536"/>
                </a:gdLst>
                <a:ahLst/>
                <a:cxnLst>
                  <a:cxn ang="0">
                    <a:pos x="connsiteX0" y="connsiteY0"/>
                  </a:cxn>
                  <a:cxn ang="0">
                    <a:pos x="connsiteX1" y="connsiteY1"/>
                  </a:cxn>
                  <a:cxn ang="0">
                    <a:pos x="connsiteX2" y="connsiteY2"/>
                  </a:cxn>
                  <a:cxn ang="0">
                    <a:pos x="connsiteX3" y="connsiteY3"/>
                  </a:cxn>
                </a:cxnLst>
                <a:rect l="l" t="t" r="r" b="b"/>
                <a:pathLst>
                  <a:path w="2329761" h="4074536">
                    <a:moveTo>
                      <a:pt x="2329761" y="0"/>
                    </a:moveTo>
                    <a:lnTo>
                      <a:pt x="2329761" y="4074536"/>
                    </a:lnTo>
                    <a:lnTo>
                      <a:pt x="1744775" y="4074536"/>
                    </a:lnTo>
                    <a:lnTo>
                      <a:pt x="0" y="2329761"/>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a:off x="10162403" y="3101936"/>
                <a:ext cx="2068440" cy="3811626"/>
              </a:xfrm>
              <a:custGeom>
                <a:avLst/>
                <a:gdLst>
                  <a:gd name="connsiteX0" fmla="*/ 2068440 w 2068440"/>
                  <a:gd name="connsiteY0" fmla="*/ 0 h 3811626"/>
                  <a:gd name="connsiteX1" fmla="*/ 2068440 w 2068440"/>
                  <a:gd name="connsiteY1" fmla="*/ 3811626 h 3811626"/>
                  <a:gd name="connsiteX2" fmla="*/ 1743186 w 2068440"/>
                  <a:gd name="connsiteY2" fmla="*/ 3811626 h 3811626"/>
                  <a:gd name="connsiteX3" fmla="*/ 0 w 2068440"/>
                  <a:gd name="connsiteY3" fmla="*/ 2068440 h 3811626"/>
                </a:gdLst>
                <a:ahLst/>
                <a:cxnLst>
                  <a:cxn ang="0">
                    <a:pos x="connsiteX0" y="connsiteY0"/>
                  </a:cxn>
                  <a:cxn ang="0">
                    <a:pos x="connsiteX1" y="connsiteY1"/>
                  </a:cxn>
                  <a:cxn ang="0">
                    <a:pos x="connsiteX2" y="connsiteY2"/>
                  </a:cxn>
                  <a:cxn ang="0">
                    <a:pos x="connsiteX3" y="connsiteY3"/>
                  </a:cxn>
                </a:cxnLst>
                <a:rect l="l" t="t" r="r" b="b"/>
                <a:pathLst>
                  <a:path w="2068440" h="3811626">
                    <a:moveTo>
                      <a:pt x="2068440" y="0"/>
                    </a:moveTo>
                    <a:lnTo>
                      <a:pt x="2068440" y="3811626"/>
                    </a:lnTo>
                    <a:lnTo>
                      <a:pt x="1743186" y="3811626"/>
                    </a:lnTo>
                    <a:lnTo>
                      <a:pt x="0" y="2068440"/>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a:off x="9901084" y="-57386"/>
                <a:ext cx="2348809" cy="4093820"/>
              </a:xfrm>
              <a:custGeom>
                <a:avLst/>
                <a:gdLst>
                  <a:gd name="connsiteX0" fmla="*/ 1745011 w 2348809"/>
                  <a:gd name="connsiteY0" fmla="*/ 0 h 4093820"/>
                  <a:gd name="connsiteX1" fmla="*/ 2348809 w 2348809"/>
                  <a:gd name="connsiteY1" fmla="*/ 0 h 4093820"/>
                  <a:gd name="connsiteX2" fmla="*/ 2348809 w 2348809"/>
                  <a:gd name="connsiteY2" fmla="*/ 4093820 h 4093820"/>
                  <a:gd name="connsiteX3" fmla="*/ 0 w 2348809"/>
                  <a:gd name="connsiteY3" fmla="*/ 1745011 h 4093820"/>
                </a:gdLst>
                <a:ahLst/>
                <a:cxnLst>
                  <a:cxn ang="0">
                    <a:pos x="connsiteX0" y="connsiteY0"/>
                  </a:cxn>
                  <a:cxn ang="0">
                    <a:pos x="connsiteX1" y="connsiteY1"/>
                  </a:cxn>
                  <a:cxn ang="0">
                    <a:pos x="connsiteX2" y="connsiteY2"/>
                  </a:cxn>
                  <a:cxn ang="0">
                    <a:pos x="connsiteX3" y="connsiteY3"/>
                  </a:cxn>
                </a:cxnLst>
                <a:rect l="l" t="t" r="r" b="b"/>
                <a:pathLst>
                  <a:path w="2348809" h="4093820">
                    <a:moveTo>
                      <a:pt x="1745011" y="0"/>
                    </a:moveTo>
                    <a:lnTo>
                      <a:pt x="2348809" y="0"/>
                    </a:lnTo>
                    <a:lnTo>
                      <a:pt x="2348809" y="4093820"/>
                    </a:lnTo>
                    <a:lnTo>
                      <a:pt x="0" y="1745011"/>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a:off x="10162404" y="-57149"/>
                <a:ext cx="2057866" cy="3802641"/>
              </a:xfrm>
              <a:custGeom>
                <a:avLst/>
                <a:gdLst>
                  <a:gd name="connsiteX0" fmla="*/ 1744775 w 2057866"/>
                  <a:gd name="connsiteY0" fmla="*/ 0 h 3802641"/>
                  <a:gd name="connsiteX1" fmla="*/ 2057866 w 2057866"/>
                  <a:gd name="connsiteY1" fmla="*/ 0 h 3802641"/>
                  <a:gd name="connsiteX2" fmla="*/ 2057866 w 2057866"/>
                  <a:gd name="connsiteY2" fmla="*/ 3802641 h 3802641"/>
                  <a:gd name="connsiteX3" fmla="*/ 0 w 2057866"/>
                  <a:gd name="connsiteY3" fmla="*/ 1744775 h 3802641"/>
                </a:gdLst>
                <a:ahLst/>
                <a:cxnLst>
                  <a:cxn ang="0">
                    <a:pos x="connsiteX0" y="connsiteY0"/>
                  </a:cxn>
                  <a:cxn ang="0">
                    <a:pos x="connsiteX1" y="connsiteY1"/>
                  </a:cxn>
                  <a:cxn ang="0">
                    <a:pos x="connsiteX2" y="connsiteY2"/>
                  </a:cxn>
                  <a:cxn ang="0">
                    <a:pos x="connsiteX3" y="connsiteY3"/>
                  </a:cxn>
                </a:cxnLst>
                <a:rect l="l" t="t" r="r" b="b"/>
                <a:pathLst>
                  <a:path w="2057866" h="3802641">
                    <a:moveTo>
                      <a:pt x="1744775" y="0"/>
                    </a:moveTo>
                    <a:lnTo>
                      <a:pt x="2057866" y="0"/>
                    </a:lnTo>
                    <a:lnTo>
                      <a:pt x="2057866" y="3802641"/>
                    </a:lnTo>
                    <a:lnTo>
                      <a:pt x="0" y="1744775"/>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9629471" y="857250"/>
                <a:ext cx="2601373" cy="5143500"/>
              </a:xfrm>
              <a:custGeom>
                <a:avLst/>
                <a:gdLst>
                  <a:gd name="connsiteX0" fmla="*/ 2571750 w 2601373"/>
                  <a:gd name="connsiteY0" fmla="*/ 0 h 5143500"/>
                  <a:gd name="connsiteX1" fmla="*/ 2601373 w 2601373"/>
                  <a:gd name="connsiteY1" fmla="*/ 29623 h 5143500"/>
                  <a:gd name="connsiteX2" fmla="*/ 2601373 w 2601373"/>
                  <a:gd name="connsiteY2" fmla="*/ 5113877 h 5143500"/>
                  <a:gd name="connsiteX3" fmla="*/ 2571750 w 2601373"/>
                  <a:gd name="connsiteY3" fmla="*/ 5143500 h 5143500"/>
                  <a:gd name="connsiteX4" fmla="*/ 0 w 2601373"/>
                  <a:gd name="connsiteY4" fmla="*/ 257175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1373" h="5143500">
                    <a:moveTo>
                      <a:pt x="2571750" y="0"/>
                    </a:moveTo>
                    <a:lnTo>
                      <a:pt x="2601373" y="29623"/>
                    </a:lnTo>
                    <a:lnTo>
                      <a:pt x="2601373" y="5113877"/>
                    </a:lnTo>
                    <a:lnTo>
                      <a:pt x="2571750" y="5143500"/>
                    </a:lnTo>
                    <a:lnTo>
                      <a:pt x="0" y="2571750"/>
                    </a:lnTo>
                    <a:close/>
                  </a:path>
                </a:pathLst>
              </a:custGeom>
              <a:noFill/>
              <a:ln w="57150">
                <a:gradFill flip="none" rotWithShape="1">
                  <a:gsLst>
                    <a:gs pos="0">
                      <a:srgbClr val="D7B26C"/>
                    </a:gs>
                    <a:gs pos="57000">
                      <a:srgbClr val="D7B26C">
                        <a:alpha val="28000"/>
                      </a:srgbClr>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10734370" y="1962150"/>
                <a:ext cx="1466850" cy="2933700"/>
              </a:xfrm>
              <a:custGeom>
                <a:avLst/>
                <a:gdLst>
                  <a:gd name="connsiteX0" fmla="*/ 1466850 w 1466850"/>
                  <a:gd name="connsiteY0" fmla="*/ 0 h 2933700"/>
                  <a:gd name="connsiteX1" fmla="*/ 1466850 w 1466850"/>
                  <a:gd name="connsiteY1" fmla="*/ 2933700 h 2933700"/>
                  <a:gd name="connsiteX2" fmla="*/ 0 w 1466850"/>
                  <a:gd name="connsiteY2" fmla="*/ 1466850 h 2933700"/>
                </a:gdLst>
                <a:ahLst/>
                <a:cxnLst>
                  <a:cxn ang="0">
                    <a:pos x="connsiteX0" y="connsiteY0"/>
                  </a:cxn>
                  <a:cxn ang="0">
                    <a:pos x="connsiteX1" y="connsiteY1"/>
                  </a:cxn>
                  <a:cxn ang="0">
                    <a:pos x="connsiteX2" y="connsiteY2"/>
                  </a:cxn>
                </a:cxnLst>
                <a:rect l="l" t="t" r="r" b="b"/>
                <a:pathLst>
                  <a:path w="1466850" h="2933700">
                    <a:moveTo>
                      <a:pt x="1466850" y="0"/>
                    </a:moveTo>
                    <a:lnTo>
                      <a:pt x="1466850" y="2933700"/>
                    </a:lnTo>
                    <a:lnTo>
                      <a:pt x="0" y="1466850"/>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11237917" y="2465696"/>
                <a:ext cx="973877" cy="1926608"/>
              </a:xfrm>
              <a:custGeom>
                <a:avLst/>
                <a:gdLst>
                  <a:gd name="connsiteX0" fmla="*/ 963304 w 973877"/>
                  <a:gd name="connsiteY0" fmla="*/ 0 h 1926608"/>
                  <a:gd name="connsiteX1" fmla="*/ 973877 w 973877"/>
                  <a:gd name="connsiteY1" fmla="*/ 10573 h 1926608"/>
                  <a:gd name="connsiteX2" fmla="*/ 973877 w 973877"/>
                  <a:gd name="connsiteY2" fmla="*/ 1916035 h 1926608"/>
                  <a:gd name="connsiteX3" fmla="*/ 963304 w 973877"/>
                  <a:gd name="connsiteY3" fmla="*/ 1926608 h 1926608"/>
                  <a:gd name="connsiteX4" fmla="*/ 0 w 973877"/>
                  <a:gd name="connsiteY4" fmla="*/ 963304 h 1926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877" h="1926608">
                    <a:moveTo>
                      <a:pt x="963304" y="0"/>
                    </a:moveTo>
                    <a:lnTo>
                      <a:pt x="973877" y="10573"/>
                    </a:lnTo>
                    <a:lnTo>
                      <a:pt x="973877" y="1916035"/>
                    </a:lnTo>
                    <a:lnTo>
                      <a:pt x="963304" y="1926608"/>
                    </a:lnTo>
                    <a:lnTo>
                      <a:pt x="0" y="963304"/>
                    </a:lnTo>
                    <a:close/>
                  </a:path>
                </a:pathLst>
              </a:custGeom>
              <a:noFill/>
              <a:ln w="57150">
                <a:gradFill flip="none" rotWithShape="1">
                  <a:gsLst>
                    <a:gs pos="0">
                      <a:srgbClr val="D7B26C"/>
                    </a:gs>
                    <a:gs pos="57000">
                      <a:srgbClr val="D7B26C">
                        <a:alpha val="28000"/>
                      </a:srgbClr>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9" name="文本框 48" descr="7b0a20202020227461726765744d6f64756c65223a20226b6f6e6c696e65666f6e7473220a7d0a"/>
          <p:cNvSpPr txBox="1"/>
          <p:nvPr/>
        </p:nvSpPr>
        <p:spPr>
          <a:xfrm>
            <a:off x="1685925" y="2176780"/>
            <a:ext cx="6668135" cy="1568450"/>
          </a:xfrm>
          <a:prstGeom prst="rect">
            <a:avLst/>
          </a:prstGeom>
          <a:noFill/>
        </p:spPr>
        <p:txBody>
          <a:bodyPr wrap="square" rtlCol="0">
            <a:spAutoFit/>
          </a:bodyPr>
          <a:lstStyle/>
          <a:p>
            <a:r>
              <a:rPr sz="4800" dirty="0" smtClean="0">
                <a:solidFill>
                  <a:srgbClr val="444F56"/>
                </a:solidFill>
                <a:latin typeface="汉仪文黑-55简" panose="00020600040101010101" charset="-122"/>
                <a:ea typeface="汉仪文黑-55简" panose="00020600040101010101" charset="-122"/>
                <a:cs typeface="汉仪文黑-55简" panose="00020600040101010101" charset="-122"/>
              </a:rPr>
              <a:t>数字人民币技术基础及法律保障初探的研究</a:t>
            </a:r>
            <a:endParaRPr sz="4800" dirty="0" smtClean="0">
              <a:solidFill>
                <a:srgbClr val="444F56"/>
              </a:solidFill>
              <a:latin typeface="汉仪文黑-55简" panose="00020600040101010101" charset="-122"/>
              <a:ea typeface="汉仪文黑-55简" panose="00020600040101010101" charset="-122"/>
              <a:cs typeface="汉仪文黑-55简" panose="00020600040101010101" charset="-122"/>
            </a:endParaRPr>
          </a:p>
        </p:txBody>
      </p:sp>
      <p:sp>
        <p:nvSpPr>
          <p:cNvPr id="51" name="文本框 50"/>
          <p:cNvSpPr txBox="1"/>
          <p:nvPr/>
        </p:nvSpPr>
        <p:spPr>
          <a:xfrm>
            <a:off x="1999208" y="4210849"/>
            <a:ext cx="1868276" cy="368300"/>
          </a:xfrm>
          <a:prstGeom prst="rect">
            <a:avLst/>
          </a:prstGeom>
          <a:noFill/>
        </p:spPr>
        <p:txBody>
          <a:bodyPr wrap="square" rtlCol="0">
            <a:spAutoFit/>
          </a:bodyPr>
          <a:lstStyle/>
          <a:p>
            <a:pPr algn="ctr"/>
            <a:r>
              <a:rPr lang="zh-CN" altLang="en-US" dirty="0" smtClean="0">
                <a:solidFill>
                  <a:srgbClr val="444F56"/>
                </a:solidFill>
                <a:latin typeface="汉仪文黑-55简" panose="00020600040101010101" charset="-122"/>
                <a:ea typeface="汉仪文黑-55简" panose="00020600040101010101" charset="-122"/>
              </a:rPr>
              <a:t>报告人：刘可畅</a:t>
            </a:r>
            <a:endParaRPr lang="zh-CN" altLang="en-US" dirty="0" smtClean="0">
              <a:solidFill>
                <a:srgbClr val="444F56"/>
              </a:solidFill>
              <a:latin typeface="汉仪文黑-55简" panose="00020600040101010101" charset="-122"/>
              <a:ea typeface="汉仪文黑-55简" panose="00020600040101010101" charset="-122"/>
            </a:endParaRPr>
          </a:p>
        </p:txBody>
      </p:sp>
      <p:sp>
        <p:nvSpPr>
          <p:cNvPr id="52" name="文本框 51"/>
          <p:cNvSpPr txBox="1"/>
          <p:nvPr/>
        </p:nvSpPr>
        <p:spPr>
          <a:xfrm>
            <a:off x="5331460" y="4210685"/>
            <a:ext cx="2224405" cy="368300"/>
          </a:xfrm>
          <a:prstGeom prst="rect">
            <a:avLst/>
          </a:prstGeom>
          <a:noFill/>
        </p:spPr>
        <p:txBody>
          <a:bodyPr wrap="square" rtlCol="0">
            <a:spAutoFit/>
          </a:bodyPr>
          <a:lstStyle/>
          <a:p>
            <a:pPr algn="ctr"/>
            <a:r>
              <a:rPr lang="zh-CN" altLang="en-US" dirty="0" smtClean="0">
                <a:solidFill>
                  <a:srgbClr val="444F56"/>
                </a:solidFill>
                <a:latin typeface="汉仪文黑-55简" panose="00020600040101010101" charset="-122"/>
                <a:ea typeface="汉仪文黑-55简" panose="00020600040101010101" charset="-122"/>
              </a:rPr>
              <a:t>指导老师：陈梦洁</a:t>
            </a:r>
            <a:endParaRPr lang="en-US" altLang="zh-CN" dirty="0" smtClean="0">
              <a:solidFill>
                <a:srgbClr val="444F56"/>
              </a:solidFill>
              <a:latin typeface="汉仪文黑-55简" panose="00020600040101010101" charset="-122"/>
              <a:ea typeface="汉仪文黑-55简" panose="00020600040101010101" charset="-122"/>
            </a:endParaRPr>
          </a:p>
        </p:txBody>
      </p:sp>
      <p:cxnSp>
        <p:nvCxnSpPr>
          <p:cNvPr id="54" name="直接连接符 53"/>
          <p:cNvCxnSpPr/>
          <p:nvPr/>
        </p:nvCxnSpPr>
        <p:spPr>
          <a:xfrm>
            <a:off x="1984602" y="4614981"/>
            <a:ext cx="1862537" cy="0"/>
          </a:xfrm>
          <a:prstGeom prst="line">
            <a:avLst/>
          </a:prstGeom>
          <a:ln w="38100">
            <a:gradFill flip="none" rotWithShape="1">
              <a:gsLst>
                <a:gs pos="73000">
                  <a:srgbClr val="D7B26C">
                    <a:alpha val="49000"/>
                  </a:srgbClr>
                </a:gs>
                <a:gs pos="0">
                  <a:srgbClr val="D7B26C"/>
                </a:gs>
                <a:gs pos="29000">
                  <a:srgbClr val="D7B26C">
                    <a:alpha val="70000"/>
                  </a:srgbClr>
                </a:gs>
                <a:gs pos="100000">
                  <a:srgbClr val="D7B26C"/>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402373" y="4614981"/>
            <a:ext cx="2045382" cy="0"/>
          </a:xfrm>
          <a:prstGeom prst="line">
            <a:avLst/>
          </a:prstGeom>
          <a:ln w="38100">
            <a:gradFill flip="none" rotWithShape="1">
              <a:gsLst>
                <a:gs pos="73000">
                  <a:srgbClr val="D7B26C">
                    <a:alpha val="49000"/>
                  </a:srgbClr>
                </a:gs>
                <a:gs pos="0">
                  <a:srgbClr val="D7B26C"/>
                </a:gs>
                <a:gs pos="29000">
                  <a:srgbClr val="D7B26C">
                    <a:alpha val="70000"/>
                  </a:srgbClr>
                </a:gs>
                <a:gs pos="100000">
                  <a:srgbClr val="D7B26C"/>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11" idx="2"/>
            <a:endCxn id="20" idx="2"/>
          </p:cNvCxnSpPr>
          <p:nvPr/>
        </p:nvCxnSpPr>
        <p:spPr>
          <a:xfrm flipH="1">
            <a:off x="409568" y="1452513"/>
            <a:ext cx="1" cy="3961076"/>
          </a:xfrm>
          <a:prstGeom prst="line">
            <a:avLst/>
          </a:prstGeom>
          <a:ln w="38100">
            <a:gradFill flip="none" rotWithShape="1">
              <a:gsLst>
                <a:gs pos="0">
                  <a:srgbClr val="D7B26C"/>
                </a:gs>
                <a:gs pos="47000">
                  <a:srgbClr val="D7B26C">
                    <a:alpha val="64000"/>
                  </a:srgbClr>
                </a:gs>
                <a:gs pos="79000">
                  <a:srgbClr val="D7B26C">
                    <a:alpha val="36000"/>
                  </a:srgbClr>
                </a:gs>
                <a:gs pos="25000">
                  <a:srgbClr val="D7B26C">
                    <a:alpha val="40000"/>
                  </a:srgbClr>
                </a:gs>
                <a:gs pos="100000">
                  <a:srgbClr val="D7B26C"/>
                </a:gs>
              </a:gsLst>
              <a:lin ang="54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custDataLst>
              <p:tags r:id="rId1"/>
            </p:custDataLst>
          </p:nvPr>
        </p:nvSpPr>
        <p:spPr>
          <a:xfrm>
            <a:off x="7889040" y="1219192"/>
            <a:ext cx="2986257" cy="4419617"/>
          </a:xfrm>
          <a:prstGeom prst="rect">
            <a:avLst/>
          </a:prstGeom>
          <a:noFill/>
          <a:ln w="19050">
            <a:solidFill>
              <a:srgbClr val="000000">
                <a:alpha val="9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8" name="图片 27" descr="/data/cache/e1d80a98734ea176f9ccf0cd060a420e.jpge1d80a98734ea176f9ccf0cd060a420e"/>
          <p:cNvPicPr>
            <a:picLocks noChangeAspect="1"/>
          </p:cNvPicPr>
          <p:nvPr>
            <p:custDataLst>
              <p:tags r:id="rId2"/>
            </p:custDataLst>
          </p:nvPr>
        </p:nvPicPr>
        <p:blipFill rotWithShape="1">
          <a:blip r:embed="rId3"/>
          <a:srcRect l="32648" r="32648"/>
          <a:stretch>
            <a:fillRect/>
          </a:stretch>
        </p:blipFill>
        <p:spPr>
          <a:xfrm>
            <a:off x="7995245" y="1340849"/>
            <a:ext cx="2773847" cy="4176302"/>
          </a:xfrm>
          <a:custGeom>
            <a:avLst/>
            <a:gdLst>
              <a:gd name="connsiteX0" fmla="*/ 0 w 3539026"/>
              <a:gd name="connsiteY0" fmla="*/ 0 h 5328355"/>
              <a:gd name="connsiteX1" fmla="*/ 3152387 w 3539026"/>
              <a:gd name="connsiteY1" fmla="*/ 0 h 5328355"/>
              <a:gd name="connsiteX2" fmla="*/ 3539026 w 3539026"/>
              <a:gd name="connsiteY2" fmla="*/ 386639 h 5328355"/>
              <a:gd name="connsiteX3" fmla="*/ 3539026 w 3539026"/>
              <a:gd name="connsiteY3" fmla="*/ 5328355 h 5328355"/>
              <a:gd name="connsiteX4" fmla="*/ 0 w 3539026"/>
              <a:gd name="connsiteY4" fmla="*/ 5328355 h 5328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9026" h="5328355">
                <a:moveTo>
                  <a:pt x="0" y="0"/>
                </a:moveTo>
                <a:lnTo>
                  <a:pt x="3152387" y="0"/>
                </a:lnTo>
                <a:lnTo>
                  <a:pt x="3539026" y="386639"/>
                </a:lnTo>
                <a:lnTo>
                  <a:pt x="3539026" y="5328355"/>
                </a:lnTo>
                <a:lnTo>
                  <a:pt x="0" y="5328355"/>
                </a:lnTo>
                <a:close/>
              </a:path>
            </a:pathLst>
          </a:custGeom>
        </p:spPr>
      </p:pic>
      <p:sp>
        <p:nvSpPr>
          <p:cNvPr id="25" name="直角三角形 24"/>
          <p:cNvSpPr/>
          <p:nvPr>
            <p:custDataLst>
              <p:tags r:id="rId4"/>
            </p:custDataLst>
          </p:nvPr>
        </p:nvSpPr>
        <p:spPr>
          <a:xfrm rot="10800000">
            <a:off x="10503690" y="1340806"/>
            <a:ext cx="265402" cy="25000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custDataLst>
              <p:tags r:id="rId5"/>
            </p:custDataLst>
          </p:nvPr>
        </p:nvSpPr>
        <p:spPr>
          <a:xfrm>
            <a:off x="914360" y="622821"/>
            <a:ext cx="5962650" cy="857363"/>
          </a:xfrm>
          <a:prstGeom prst="rect">
            <a:avLst/>
          </a:prstGeom>
          <a:noFill/>
        </p:spPr>
        <p:txBody>
          <a:bodyPr wrap="square" lIns="63500" tIns="25400" rIns="63500" bIns="25400" rtlCol="0" anchor="b" anchorCtr="0">
            <a:normAutofit/>
          </a:bodyPr>
          <a:p>
            <a:pPr marL="0" indent="0" algn="l">
              <a:lnSpc>
                <a:spcPct val="110000"/>
              </a:lnSpc>
              <a:spcBef>
                <a:spcPts val="0"/>
              </a:spcBef>
              <a:spcAft>
                <a:spcPts val="0"/>
              </a:spcAft>
              <a:buSzPct val="100000"/>
              <a:buNone/>
            </a:pPr>
            <a:r>
              <a:rPr lang="zh-CN" altLang="en-US" sz="4000" b="1" spc="240" dirty="0">
                <a:solidFill>
                  <a:schemeClr val="accent1"/>
                </a:solidFill>
                <a:uFillTx/>
                <a:latin typeface="微软雅黑" panose="020B0503020204020204" charset="-122"/>
                <a:ea typeface="微软雅黑" panose="020B0503020204020204" charset="-122"/>
                <a:sym typeface="+mn-ea"/>
              </a:rPr>
              <a:t>数字人民币的法律保障</a:t>
            </a:r>
            <a:endParaRPr lang="zh-CN" altLang="en-US" sz="4000" b="1" spc="240" dirty="0">
              <a:solidFill>
                <a:schemeClr val="accent1"/>
              </a:solidFill>
              <a:uFillTx/>
              <a:latin typeface="微软雅黑" panose="020B0503020204020204" charset="-122"/>
              <a:ea typeface="微软雅黑" panose="020B0503020204020204" charset="-122"/>
              <a:sym typeface="+mn-ea"/>
            </a:endParaRPr>
          </a:p>
        </p:txBody>
      </p:sp>
      <p:sp>
        <p:nvSpPr>
          <p:cNvPr id="11" name="Title 6"/>
          <p:cNvSpPr txBox="1"/>
          <p:nvPr>
            <p:custDataLst>
              <p:tags r:id="rId6"/>
            </p:custDataLst>
          </p:nvPr>
        </p:nvSpPr>
        <p:spPr>
          <a:xfrm>
            <a:off x="914360" y="1783766"/>
            <a:ext cx="5962650" cy="4451414"/>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数字人民币是否是法定货币？</a:t>
            </a:r>
            <a:endParaRPr 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数字人民币是由人民银行发行的数字形式的法定货币，这是央行一直以来对数字人民币的定位。而根据《中国人民银行法》和《人民币管理条例》等规定，我国的法定货币是人民币，包括纸币和硬币这两种有形体，而不包括数字形式的无形体，因此，数字人民币在当前并非法定货币。</a:t>
            </a:r>
            <a:endParaRPr 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年10月24起向公众征求意见的《中国人民银行法》《征求意见稿》拟扩大人民币的范围，将数字形式的人民币也纳入法币范围。待该法顺利通过后，数字人民币才能名正言顺地成为我国的法定货币。而按照通常的立法进程，数字人民币的正名尚需时日。</a:t>
            </a:r>
            <a:endParaRPr 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data/cache/4312bada14e9098590fcaa959d55fc93.jpg4312bada14e9098590fcaa959d55fc93"/>
          <p:cNvPicPr>
            <a:picLocks noChangeAspect="1"/>
          </p:cNvPicPr>
          <p:nvPr>
            <p:custDataLst>
              <p:tags r:id="rId1"/>
            </p:custDataLst>
          </p:nvPr>
        </p:nvPicPr>
        <p:blipFill>
          <a:blip r:embed="rId2"/>
          <a:srcRect l="9583" r="9583"/>
          <a:stretch>
            <a:fillRect/>
          </a:stretch>
        </p:blipFill>
        <p:spPr>
          <a:xfrm>
            <a:off x="0" y="1"/>
            <a:ext cx="3695703" cy="6857999"/>
          </a:xfrm>
          <a:custGeom>
            <a:avLst/>
            <a:gdLst>
              <a:gd name="connsiteX0" fmla="*/ 0 w 3695703"/>
              <a:gd name="connsiteY0" fmla="*/ 0 h 6857999"/>
              <a:gd name="connsiteX1" fmla="*/ 3695703 w 3695703"/>
              <a:gd name="connsiteY1" fmla="*/ 0 h 6857999"/>
              <a:gd name="connsiteX2" fmla="*/ 3695703 w 3695703"/>
              <a:gd name="connsiteY2" fmla="*/ 6857999 h 6857999"/>
              <a:gd name="connsiteX3" fmla="*/ 0 w 3695703"/>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695703" h="6857999">
                <a:moveTo>
                  <a:pt x="0" y="0"/>
                </a:moveTo>
                <a:lnTo>
                  <a:pt x="3695703" y="0"/>
                </a:lnTo>
                <a:lnTo>
                  <a:pt x="3695703" y="6857999"/>
                </a:lnTo>
                <a:lnTo>
                  <a:pt x="0" y="6857999"/>
                </a:lnTo>
                <a:close/>
              </a:path>
            </a:pathLst>
          </a:custGeom>
        </p:spPr>
      </p:pic>
      <p:sp>
        <p:nvSpPr>
          <p:cNvPr id="157" name="图形 5"/>
          <p:cNvSpPr/>
          <p:nvPr>
            <p:custDataLst>
              <p:tags r:id="rId3"/>
            </p:custDataLst>
          </p:nvPr>
        </p:nvSpPr>
        <p:spPr>
          <a:xfrm>
            <a:off x="3711521" y="2556859"/>
            <a:ext cx="872147" cy="1744290"/>
          </a:xfrm>
          <a:custGeom>
            <a:avLst/>
            <a:gdLst>
              <a:gd name="connsiteX0" fmla="*/ 0 w 872147"/>
              <a:gd name="connsiteY0" fmla="*/ 0 h 1744290"/>
              <a:gd name="connsiteX1" fmla="*/ 872147 w 872147"/>
              <a:gd name="connsiteY1" fmla="*/ 872143 h 1744290"/>
              <a:gd name="connsiteX2" fmla="*/ 1 w 872147"/>
              <a:gd name="connsiteY2" fmla="*/ 1744290 h 1744290"/>
            </a:gdLst>
            <a:ahLst/>
            <a:cxnLst>
              <a:cxn ang="0">
                <a:pos x="connsiteX0" y="connsiteY0"/>
              </a:cxn>
              <a:cxn ang="0">
                <a:pos x="connsiteX1" y="connsiteY1"/>
              </a:cxn>
              <a:cxn ang="0">
                <a:pos x="connsiteX2" y="connsiteY2"/>
              </a:cxn>
            </a:cxnLst>
            <a:rect l="l" t="t" r="r" b="b"/>
            <a:pathLst>
              <a:path w="872147" h="1744290">
                <a:moveTo>
                  <a:pt x="0" y="0"/>
                </a:moveTo>
                <a:lnTo>
                  <a:pt x="872147" y="872143"/>
                </a:lnTo>
                <a:lnTo>
                  <a:pt x="1" y="1744290"/>
                </a:lnTo>
                <a:close/>
              </a:path>
            </a:pathLst>
          </a:custGeom>
          <a:solidFill>
            <a:schemeClr val="accent1">
              <a:lumMod val="60000"/>
              <a:lumOff val="40000"/>
            </a:schemeClr>
          </a:solidFill>
          <a:ln w="458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solidFill>
                <a:schemeClr val="tx1"/>
              </a:solidFill>
            </a:endParaRPr>
          </a:p>
        </p:txBody>
      </p:sp>
      <p:sp>
        <p:nvSpPr>
          <p:cNvPr id="195" name="Rectangle 4"/>
          <p:cNvSpPr/>
          <p:nvPr>
            <p:custDataLst>
              <p:tags r:id="rId4"/>
            </p:custDataLst>
          </p:nvPr>
        </p:nvSpPr>
        <p:spPr>
          <a:xfrm>
            <a:off x="1294469" y="1884093"/>
            <a:ext cx="3089812" cy="3089812"/>
          </a:xfrm>
          <a:custGeom>
            <a:avLst/>
            <a:gdLst>
              <a:gd name="connsiteX0" fmla="*/ 1544906 w 3089812"/>
              <a:gd name="connsiteY0" fmla="*/ 0 h 3089812"/>
              <a:gd name="connsiteX1" fmla="*/ 3089812 w 3089812"/>
              <a:gd name="connsiteY1" fmla="*/ 1544907 h 3089812"/>
              <a:gd name="connsiteX2" fmla="*/ 1544906 w 3089812"/>
              <a:gd name="connsiteY2" fmla="*/ 3089812 h 3089812"/>
              <a:gd name="connsiteX3" fmla="*/ 0 w 3089812"/>
              <a:gd name="connsiteY3" fmla="*/ 1544906 h 3089812"/>
            </a:gdLst>
            <a:ahLst/>
            <a:cxnLst>
              <a:cxn ang="0">
                <a:pos x="connsiteX0" y="connsiteY0"/>
              </a:cxn>
              <a:cxn ang="0">
                <a:pos x="connsiteX1" y="connsiteY1"/>
              </a:cxn>
              <a:cxn ang="0">
                <a:pos x="connsiteX2" y="connsiteY2"/>
              </a:cxn>
              <a:cxn ang="0">
                <a:pos x="connsiteX3" y="connsiteY3"/>
              </a:cxn>
            </a:cxnLst>
            <a:rect l="l" t="t" r="r" b="b"/>
            <a:pathLst>
              <a:path w="3089812" h="3089812">
                <a:moveTo>
                  <a:pt x="1544906" y="0"/>
                </a:moveTo>
                <a:lnTo>
                  <a:pt x="3089812" y="1544907"/>
                </a:lnTo>
                <a:lnTo>
                  <a:pt x="1544906" y="3089812"/>
                </a:lnTo>
                <a:lnTo>
                  <a:pt x="0" y="1544906"/>
                </a:lnTo>
                <a:close/>
              </a:path>
            </a:pathLst>
          </a:custGeom>
          <a:no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p>
        </p:txBody>
      </p:sp>
      <p:sp>
        <p:nvSpPr>
          <p:cNvPr id="289" name="图形 5"/>
          <p:cNvSpPr/>
          <p:nvPr>
            <p:custDataLst>
              <p:tags r:id="rId5"/>
            </p:custDataLst>
          </p:nvPr>
        </p:nvSpPr>
        <p:spPr>
          <a:xfrm>
            <a:off x="3707397" y="3255646"/>
            <a:ext cx="173353" cy="346712"/>
          </a:xfrm>
          <a:custGeom>
            <a:avLst/>
            <a:gdLst>
              <a:gd name="connsiteX0" fmla="*/ 0 w 173353"/>
              <a:gd name="connsiteY0" fmla="*/ 0 h 346712"/>
              <a:gd name="connsiteX1" fmla="*/ 173353 w 173353"/>
              <a:gd name="connsiteY1" fmla="*/ 173356 h 346712"/>
              <a:gd name="connsiteX2" fmla="*/ 0 w 173353"/>
              <a:gd name="connsiteY2" fmla="*/ 346712 h 346712"/>
            </a:gdLst>
            <a:ahLst/>
            <a:cxnLst>
              <a:cxn ang="0">
                <a:pos x="connsiteX0" y="connsiteY0"/>
              </a:cxn>
              <a:cxn ang="0">
                <a:pos x="connsiteX1" y="connsiteY1"/>
              </a:cxn>
              <a:cxn ang="0">
                <a:pos x="connsiteX2" y="connsiteY2"/>
              </a:cxn>
            </a:cxnLst>
            <a:rect l="l" t="t" r="r" b="b"/>
            <a:pathLst>
              <a:path w="173353" h="346712">
                <a:moveTo>
                  <a:pt x="0" y="0"/>
                </a:moveTo>
                <a:lnTo>
                  <a:pt x="173353" y="173356"/>
                </a:lnTo>
                <a:lnTo>
                  <a:pt x="0" y="346712"/>
                </a:lnTo>
                <a:close/>
              </a:path>
            </a:pathLst>
          </a:custGeom>
          <a:solidFill>
            <a:schemeClr val="bg2">
              <a:alpha val="50000"/>
            </a:schemeClr>
          </a:solidFill>
          <a:ln w="458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solidFill>
                <a:schemeClr val="tx1"/>
              </a:solidFill>
            </a:endParaRPr>
          </a:p>
        </p:txBody>
      </p:sp>
      <p:sp>
        <p:nvSpPr>
          <p:cNvPr id="18" name="矩形 17"/>
          <p:cNvSpPr/>
          <p:nvPr>
            <p:custDataLst>
              <p:tags r:id="rId6"/>
            </p:custDataLst>
          </p:nvPr>
        </p:nvSpPr>
        <p:spPr>
          <a:xfrm>
            <a:off x="1963074" y="3255644"/>
            <a:ext cx="1744291" cy="346711"/>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1" name="图形 18"/>
          <p:cNvSpPr/>
          <p:nvPr>
            <p:custDataLst>
              <p:tags r:id="rId7"/>
            </p:custDataLst>
          </p:nvPr>
        </p:nvSpPr>
        <p:spPr>
          <a:xfrm>
            <a:off x="834538" y="2509132"/>
            <a:ext cx="919870" cy="1839738"/>
          </a:xfrm>
          <a:custGeom>
            <a:avLst/>
            <a:gdLst>
              <a:gd name="connsiteX0" fmla="*/ 919863 w 919870"/>
              <a:gd name="connsiteY0" fmla="*/ 0 h 1839738"/>
              <a:gd name="connsiteX1" fmla="*/ 919866 w 919870"/>
              <a:gd name="connsiteY1" fmla="*/ 161920 h 1839738"/>
              <a:gd name="connsiteX2" fmla="*/ 161918 w 919870"/>
              <a:gd name="connsiteY2" fmla="*/ 919864 h 1839738"/>
              <a:gd name="connsiteX3" fmla="*/ 919870 w 919870"/>
              <a:gd name="connsiteY3" fmla="*/ 1677817 h 1839738"/>
              <a:gd name="connsiteX4" fmla="*/ 919868 w 919870"/>
              <a:gd name="connsiteY4" fmla="*/ 1839738 h 1839738"/>
              <a:gd name="connsiteX5" fmla="*/ 0 w 919870"/>
              <a:gd name="connsiteY5" fmla="*/ 919866 h 1839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870" h="1839738">
                <a:moveTo>
                  <a:pt x="919863" y="0"/>
                </a:moveTo>
                <a:lnTo>
                  <a:pt x="919866" y="161920"/>
                </a:lnTo>
                <a:lnTo>
                  <a:pt x="161918" y="919864"/>
                </a:lnTo>
                <a:lnTo>
                  <a:pt x="919870" y="1677817"/>
                </a:lnTo>
                <a:lnTo>
                  <a:pt x="919868" y="1839738"/>
                </a:lnTo>
                <a:lnTo>
                  <a:pt x="0" y="919866"/>
                </a:lnTo>
                <a:close/>
              </a:path>
            </a:pathLst>
          </a:custGeom>
          <a:solidFill>
            <a:schemeClr val="accent1"/>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solidFill>
                <a:schemeClr val="tx1"/>
              </a:solidFill>
            </a:endParaRPr>
          </a:p>
        </p:txBody>
      </p:sp>
      <p:sp>
        <p:nvSpPr>
          <p:cNvPr id="14" name="文本框 13"/>
          <p:cNvSpPr txBox="1"/>
          <p:nvPr>
            <p:custDataLst>
              <p:tags r:id="rId8"/>
            </p:custDataLst>
          </p:nvPr>
        </p:nvSpPr>
        <p:spPr>
          <a:xfrm>
            <a:off x="5924550" y="647732"/>
            <a:ext cx="5353050" cy="677252"/>
          </a:xfrm>
          <a:prstGeom prst="rect">
            <a:avLst/>
          </a:prstGeom>
          <a:noFill/>
        </p:spPr>
        <p:txBody>
          <a:bodyPr wrap="square" lIns="63500" tIns="25400" rIns="63500" bIns="25400" rtlCol="0" anchor="b" anchorCtr="0">
            <a:normAutofit/>
          </a:bodyPr>
          <a:p>
            <a:pPr marL="0" indent="0" algn="l">
              <a:lnSpc>
                <a:spcPct val="110000"/>
              </a:lnSpc>
              <a:spcBef>
                <a:spcPts val="0"/>
              </a:spcBef>
              <a:spcAft>
                <a:spcPts val="0"/>
              </a:spcAft>
              <a:buSzPct val="100000"/>
              <a:buNone/>
            </a:pPr>
            <a:r>
              <a:rPr lang="zh-CN" altLang="en-US" sz="3700" b="1" spc="209" dirty="0">
                <a:solidFill>
                  <a:schemeClr val="accent1"/>
                </a:solidFill>
                <a:uFillTx/>
                <a:latin typeface="微软雅黑" panose="020B0503020204020204" charset="-122"/>
                <a:ea typeface="微软雅黑" panose="020B0503020204020204" charset="-122"/>
                <a:sym typeface="+mn-ea"/>
              </a:rPr>
              <a:t>数字人民币的法律保障</a:t>
            </a:r>
            <a:endParaRPr lang="zh-CN" altLang="en-US" sz="3700" b="1" spc="209" dirty="0">
              <a:solidFill>
                <a:schemeClr val="accent1"/>
              </a:solidFill>
              <a:uFillTx/>
              <a:latin typeface="微软雅黑" panose="020B0503020204020204" charset="-122"/>
              <a:ea typeface="微软雅黑" panose="020B0503020204020204" charset="-122"/>
              <a:sym typeface="+mn-ea"/>
            </a:endParaRPr>
          </a:p>
        </p:txBody>
      </p:sp>
      <p:sp>
        <p:nvSpPr>
          <p:cNvPr id="15" name="Title 6"/>
          <p:cNvSpPr txBox="1"/>
          <p:nvPr>
            <p:custDataLst>
              <p:tags r:id="rId9"/>
            </p:custDataLst>
          </p:nvPr>
        </p:nvSpPr>
        <p:spPr>
          <a:xfrm>
            <a:off x="5924550" y="1628566"/>
            <a:ext cx="5353050" cy="4581703"/>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20000"/>
              </a:lnSpc>
              <a:spcBef>
                <a:spcPts val="0"/>
              </a:spcBef>
              <a:spcAft>
                <a:spcPts val="800"/>
              </a:spcAft>
              <a:buSzPct val="100000"/>
              <a:buFont typeface="Wingdings" panose="05000000000000000000" charset="0"/>
              <a:buNone/>
            </a:pPr>
            <a:r>
              <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数字人民币是否具有法偿性</a:t>
            </a:r>
            <a:endPar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0" lvl="0" indent="-285750" algn="l" fontAlgn="ctr">
              <a:lnSpc>
                <a:spcPct val="120000"/>
              </a:lnSpc>
              <a:spcBef>
                <a:spcPts val="0"/>
              </a:spcBef>
              <a:spcAft>
                <a:spcPts val="800"/>
              </a:spcAft>
              <a:buSzPct val="100000"/>
              <a:buFont typeface="Wingdings" panose="05000000000000000000" charset="0"/>
              <a:buNone/>
            </a:pPr>
            <a:r>
              <a:rPr lang="zh-CN"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根据《中国人民银行法》，人民币的法偿性即指以人民币支付中华人民共和国境内的一切公共的和私人的债务，任何单位和个人不得拒收。</a:t>
            </a:r>
            <a:endParaRPr lang="zh-CN"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数字人民币是否为“物”，权属如何确定</a:t>
            </a:r>
            <a:endPar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数字人民币的定位就是数字形式的人民币，而我国法学界的通说认为人民币是一种特殊的动产，是物；从这个意义上来说，数字人民币也可以理解为是一种特殊的动产，是物。</a:t>
            </a:r>
            <a:endPar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数字人民币是否为“网络虚拟财产”</a:t>
            </a:r>
            <a:endPar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法总则》规定，法律对数据、网络虚拟财产的保护有规定的，依照其规定。但是，该法并未明确界定网络虚拟财产的所指及其权利属性，目前也没有法律对网络虚拟财产的内涵、外延和权利性质作出明确规定，学界对此也还有争议。</a:t>
            </a:r>
            <a:endPar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因此，现阶段数字人民币是否属于网络虚拟财产并不明确。</a:t>
            </a:r>
            <a:endPar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data/cache/4312bada14e9098590fcaa959d55fc93.jpg4312bada14e9098590fcaa959d55fc93"/>
          <p:cNvPicPr>
            <a:picLocks noChangeAspect="1"/>
          </p:cNvPicPr>
          <p:nvPr>
            <p:custDataLst>
              <p:tags r:id="rId1"/>
            </p:custDataLst>
          </p:nvPr>
        </p:nvPicPr>
        <p:blipFill>
          <a:blip r:embed="rId2"/>
          <a:srcRect l="9583" r="9583"/>
          <a:stretch>
            <a:fillRect/>
          </a:stretch>
        </p:blipFill>
        <p:spPr>
          <a:xfrm>
            <a:off x="0" y="1"/>
            <a:ext cx="3695703" cy="6857999"/>
          </a:xfrm>
          <a:custGeom>
            <a:avLst/>
            <a:gdLst>
              <a:gd name="connsiteX0" fmla="*/ 0 w 3695703"/>
              <a:gd name="connsiteY0" fmla="*/ 0 h 6857999"/>
              <a:gd name="connsiteX1" fmla="*/ 3695703 w 3695703"/>
              <a:gd name="connsiteY1" fmla="*/ 0 h 6857999"/>
              <a:gd name="connsiteX2" fmla="*/ 3695703 w 3695703"/>
              <a:gd name="connsiteY2" fmla="*/ 6857999 h 6857999"/>
              <a:gd name="connsiteX3" fmla="*/ 0 w 3695703"/>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695703" h="6857999">
                <a:moveTo>
                  <a:pt x="0" y="0"/>
                </a:moveTo>
                <a:lnTo>
                  <a:pt x="3695703" y="0"/>
                </a:lnTo>
                <a:lnTo>
                  <a:pt x="3695703" y="6857999"/>
                </a:lnTo>
                <a:lnTo>
                  <a:pt x="0" y="6857999"/>
                </a:lnTo>
                <a:close/>
              </a:path>
            </a:pathLst>
          </a:custGeom>
        </p:spPr>
      </p:pic>
      <p:sp>
        <p:nvSpPr>
          <p:cNvPr id="157" name="图形 5"/>
          <p:cNvSpPr/>
          <p:nvPr>
            <p:custDataLst>
              <p:tags r:id="rId3"/>
            </p:custDataLst>
          </p:nvPr>
        </p:nvSpPr>
        <p:spPr>
          <a:xfrm>
            <a:off x="3711521" y="2556859"/>
            <a:ext cx="872147" cy="1744290"/>
          </a:xfrm>
          <a:custGeom>
            <a:avLst/>
            <a:gdLst>
              <a:gd name="connsiteX0" fmla="*/ 0 w 872147"/>
              <a:gd name="connsiteY0" fmla="*/ 0 h 1744290"/>
              <a:gd name="connsiteX1" fmla="*/ 872147 w 872147"/>
              <a:gd name="connsiteY1" fmla="*/ 872143 h 1744290"/>
              <a:gd name="connsiteX2" fmla="*/ 1 w 872147"/>
              <a:gd name="connsiteY2" fmla="*/ 1744290 h 1744290"/>
            </a:gdLst>
            <a:ahLst/>
            <a:cxnLst>
              <a:cxn ang="0">
                <a:pos x="connsiteX0" y="connsiteY0"/>
              </a:cxn>
              <a:cxn ang="0">
                <a:pos x="connsiteX1" y="connsiteY1"/>
              </a:cxn>
              <a:cxn ang="0">
                <a:pos x="connsiteX2" y="connsiteY2"/>
              </a:cxn>
            </a:cxnLst>
            <a:rect l="l" t="t" r="r" b="b"/>
            <a:pathLst>
              <a:path w="872147" h="1744290">
                <a:moveTo>
                  <a:pt x="0" y="0"/>
                </a:moveTo>
                <a:lnTo>
                  <a:pt x="872147" y="872143"/>
                </a:lnTo>
                <a:lnTo>
                  <a:pt x="1" y="1744290"/>
                </a:lnTo>
                <a:close/>
              </a:path>
            </a:pathLst>
          </a:custGeom>
          <a:solidFill>
            <a:schemeClr val="accent1">
              <a:lumMod val="60000"/>
              <a:lumOff val="40000"/>
            </a:schemeClr>
          </a:solidFill>
          <a:ln w="458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solidFill>
                <a:schemeClr val="tx1"/>
              </a:solidFill>
            </a:endParaRPr>
          </a:p>
        </p:txBody>
      </p:sp>
      <p:sp>
        <p:nvSpPr>
          <p:cNvPr id="195" name="Rectangle 4"/>
          <p:cNvSpPr/>
          <p:nvPr>
            <p:custDataLst>
              <p:tags r:id="rId4"/>
            </p:custDataLst>
          </p:nvPr>
        </p:nvSpPr>
        <p:spPr>
          <a:xfrm>
            <a:off x="1294469" y="1884093"/>
            <a:ext cx="3089812" cy="3089812"/>
          </a:xfrm>
          <a:custGeom>
            <a:avLst/>
            <a:gdLst>
              <a:gd name="connsiteX0" fmla="*/ 1544906 w 3089812"/>
              <a:gd name="connsiteY0" fmla="*/ 0 h 3089812"/>
              <a:gd name="connsiteX1" fmla="*/ 3089812 w 3089812"/>
              <a:gd name="connsiteY1" fmla="*/ 1544907 h 3089812"/>
              <a:gd name="connsiteX2" fmla="*/ 1544906 w 3089812"/>
              <a:gd name="connsiteY2" fmla="*/ 3089812 h 3089812"/>
              <a:gd name="connsiteX3" fmla="*/ 0 w 3089812"/>
              <a:gd name="connsiteY3" fmla="*/ 1544906 h 3089812"/>
            </a:gdLst>
            <a:ahLst/>
            <a:cxnLst>
              <a:cxn ang="0">
                <a:pos x="connsiteX0" y="connsiteY0"/>
              </a:cxn>
              <a:cxn ang="0">
                <a:pos x="connsiteX1" y="connsiteY1"/>
              </a:cxn>
              <a:cxn ang="0">
                <a:pos x="connsiteX2" y="connsiteY2"/>
              </a:cxn>
              <a:cxn ang="0">
                <a:pos x="connsiteX3" y="connsiteY3"/>
              </a:cxn>
            </a:cxnLst>
            <a:rect l="l" t="t" r="r" b="b"/>
            <a:pathLst>
              <a:path w="3089812" h="3089812">
                <a:moveTo>
                  <a:pt x="1544906" y="0"/>
                </a:moveTo>
                <a:lnTo>
                  <a:pt x="3089812" y="1544907"/>
                </a:lnTo>
                <a:lnTo>
                  <a:pt x="1544906" y="3089812"/>
                </a:lnTo>
                <a:lnTo>
                  <a:pt x="0" y="1544906"/>
                </a:lnTo>
                <a:close/>
              </a:path>
            </a:pathLst>
          </a:custGeom>
          <a:no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p>
        </p:txBody>
      </p:sp>
      <p:sp>
        <p:nvSpPr>
          <p:cNvPr id="289" name="图形 5"/>
          <p:cNvSpPr/>
          <p:nvPr>
            <p:custDataLst>
              <p:tags r:id="rId5"/>
            </p:custDataLst>
          </p:nvPr>
        </p:nvSpPr>
        <p:spPr>
          <a:xfrm>
            <a:off x="3707397" y="3255646"/>
            <a:ext cx="173353" cy="346712"/>
          </a:xfrm>
          <a:custGeom>
            <a:avLst/>
            <a:gdLst>
              <a:gd name="connsiteX0" fmla="*/ 0 w 173353"/>
              <a:gd name="connsiteY0" fmla="*/ 0 h 346712"/>
              <a:gd name="connsiteX1" fmla="*/ 173353 w 173353"/>
              <a:gd name="connsiteY1" fmla="*/ 173356 h 346712"/>
              <a:gd name="connsiteX2" fmla="*/ 0 w 173353"/>
              <a:gd name="connsiteY2" fmla="*/ 346712 h 346712"/>
            </a:gdLst>
            <a:ahLst/>
            <a:cxnLst>
              <a:cxn ang="0">
                <a:pos x="connsiteX0" y="connsiteY0"/>
              </a:cxn>
              <a:cxn ang="0">
                <a:pos x="connsiteX1" y="connsiteY1"/>
              </a:cxn>
              <a:cxn ang="0">
                <a:pos x="connsiteX2" y="connsiteY2"/>
              </a:cxn>
            </a:cxnLst>
            <a:rect l="l" t="t" r="r" b="b"/>
            <a:pathLst>
              <a:path w="173353" h="346712">
                <a:moveTo>
                  <a:pt x="0" y="0"/>
                </a:moveTo>
                <a:lnTo>
                  <a:pt x="173353" y="173356"/>
                </a:lnTo>
                <a:lnTo>
                  <a:pt x="0" y="346712"/>
                </a:lnTo>
                <a:close/>
              </a:path>
            </a:pathLst>
          </a:custGeom>
          <a:solidFill>
            <a:schemeClr val="bg2">
              <a:alpha val="50000"/>
            </a:schemeClr>
          </a:solidFill>
          <a:ln w="458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solidFill>
                <a:schemeClr val="tx1"/>
              </a:solidFill>
            </a:endParaRPr>
          </a:p>
        </p:txBody>
      </p:sp>
      <p:sp>
        <p:nvSpPr>
          <p:cNvPr id="18" name="矩形 17"/>
          <p:cNvSpPr/>
          <p:nvPr>
            <p:custDataLst>
              <p:tags r:id="rId6"/>
            </p:custDataLst>
          </p:nvPr>
        </p:nvSpPr>
        <p:spPr>
          <a:xfrm>
            <a:off x="1963074" y="3255644"/>
            <a:ext cx="1744291" cy="346711"/>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1" name="图形 18"/>
          <p:cNvSpPr/>
          <p:nvPr>
            <p:custDataLst>
              <p:tags r:id="rId7"/>
            </p:custDataLst>
          </p:nvPr>
        </p:nvSpPr>
        <p:spPr>
          <a:xfrm>
            <a:off x="834538" y="2509132"/>
            <a:ext cx="919870" cy="1839738"/>
          </a:xfrm>
          <a:custGeom>
            <a:avLst/>
            <a:gdLst>
              <a:gd name="connsiteX0" fmla="*/ 919863 w 919870"/>
              <a:gd name="connsiteY0" fmla="*/ 0 h 1839738"/>
              <a:gd name="connsiteX1" fmla="*/ 919866 w 919870"/>
              <a:gd name="connsiteY1" fmla="*/ 161920 h 1839738"/>
              <a:gd name="connsiteX2" fmla="*/ 161918 w 919870"/>
              <a:gd name="connsiteY2" fmla="*/ 919864 h 1839738"/>
              <a:gd name="connsiteX3" fmla="*/ 919870 w 919870"/>
              <a:gd name="connsiteY3" fmla="*/ 1677817 h 1839738"/>
              <a:gd name="connsiteX4" fmla="*/ 919868 w 919870"/>
              <a:gd name="connsiteY4" fmla="*/ 1839738 h 1839738"/>
              <a:gd name="connsiteX5" fmla="*/ 0 w 919870"/>
              <a:gd name="connsiteY5" fmla="*/ 919866 h 1839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870" h="1839738">
                <a:moveTo>
                  <a:pt x="919863" y="0"/>
                </a:moveTo>
                <a:lnTo>
                  <a:pt x="919866" y="161920"/>
                </a:lnTo>
                <a:lnTo>
                  <a:pt x="161918" y="919864"/>
                </a:lnTo>
                <a:lnTo>
                  <a:pt x="919870" y="1677817"/>
                </a:lnTo>
                <a:lnTo>
                  <a:pt x="919868" y="1839738"/>
                </a:lnTo>
                <a:lnTo>
                  <a:pt x="0" y="919866"/>
                </a:lnTo>
                <a:close/>
              </a:path>
            </a:pathLst>
          </a:custGeom>
          <a:solidFill>
            <a:schemeClr val="accent1"/>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solidFill>
                <a:schemeClr val="tx1"/>
              </a:solidFill>
            </a:endParaRPr>
          </a:p>
        </p:txBody>
      </p:sp>
      <p:sp>
        <p:nvSpPr>
          <p:cNvPr id="14" name="文本框 13"/>
          <p:cNvSpPr txBox="1"/>
          <p:nvPr>
            <p:custDataLst>
              <p:tags r:id="rId8"/>
            </p:custDataLst>
          </p:nvPr>
        </p:nvSpPr>
        <p:spPr>
          <a:xfrm>
            <a:off x="5670550" y="647732"/>
            <a:ext cx="5353050" cy="677252"/>
          </a:xfrm>
          <a:prstGeom prst="rect">
            <a:avLst/>
          </a:prstGeom>
          <a:noFill/>
        </p:spPr>
        <p:txBody>
          <a:bodyPr wrap="square" lIns="63500" tIns="25400" rIns="63500" bIns="25400" rtlCol="0" anchor="b" anchorCtr="0">
            <a:normAutofit/>
          </a:bodyPr>
          <a:p>
            <a:pPr marL="0" indent="0" algn="l">
              <a:lnSpc>
                <a:spcPct val="110000"/>
              </a:lnSpc>
              <a:spcBef>
                <a:spcPts val="0"/>
              </a:spcBef>
              <a:spcAft>
                <a:spcPts val="0"/>
              </a:spcAft>
              <a:buSzPct val="100000"/>
              <a:buNone/>
            </a:pPr>
            <a:r>
              <a:rPr lang="zh-CN" altLang="en-US" sz="3700" b="1" spc="209" dirty="0">
                <a:solidFill>
                  <a:schemeClr val="accent1"/>
                </a:solidFill>
                <a:uFillTx/>
                <a:latin typeface="微软雅黑" panose="020B0503020204020204" charset="-122"/>
                <a:ea typeface="微软雅黑" panose="020B0503020204020204" charset="-122"/>
                <a:sym typeface="+mn-ea"/>
              </a:rPr>
              <a:t>数字人民币的法律保障</a:t>
            </a:r>
            <a:endParaRPr lang="zh-CN" altLang="en-US" sz="3700" b="1" spc="209" dirty="0">
              <a:solidFill>
                <a:schemeClr val="accent1"/>
              </a:solidFill>
              <a:uFillTx/>
              <a:latin typeface="微软雅黑" panose="020B0503020204020204" charset="-122"/>
              <a:ea typeface="微软雅黑" panose="020B0503020204020204" charset="-122"/>
              <a:sym typeface="+mn-ea"/>
            </a:endParaRPr>
          </a:p>
        </p:txBody>
      </p:sp>
      <p:sp>
        <p:nvSpPr>
          <p:cNvPr id="15" name="Title 6"/>
          <p:cNvSpPr txBox="1"/>
          <p:nvPr>
            <p:custDataLst>
              <p:tags r:id="rId9"/>
            </p:custDataLst>
          </p:nvPr>
        </p:nvSpPr>
        <p:spPr>
          <a:xfrm>
            <a:off x="4842510" y="1628775"/>
            <a:ext cx="7009765" cy="4581525"/>
          </a:xfrm>
          <a:prstGeom prst="rect">
            <a:avLst/>
          </a:prstGeom>
          <a:noFill/>
          <a:ln w="3175">
            <a:noFill/>
            <a:prstDash val="dash"/>
          </a:ln>
        </p:spPr>
        <p:txBody>
          <a:bodyPr wrap="square" lIns="63500" tIns="25400" rIns="63500" bIns="25400" anchor="t"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20000"/>
              </a:lnSpc>
              <a:spcBef>
                <a:spcPts val="0"/>
              </a:spcBef>
              <a:spcAft>
                <a:spcPts val="800"/>
              </a:spcAft>
              <a:buSzPct val="100000"/>
              <a:buFont typeface="Wingdings" panose="05000000000000000000" charset="0"/>
              <a:buNone/>
            </a:pPr>
            <a:r>
              <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数字人民币的使用限制</a:t>
            </a:r>
            <a:endPar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0" lvl="0" indent="-285750" algn="l" fontAlgn="ctr">
              <a:lnSpc>
                <a:spcPct val="120000"/>
              </a:lnSpc>
              <a:spcBef>
                <a:spcPts val="0"/>
              </a:spcBef>
              <a:spcAft>
                <a:spcPts val="800"/>
              </a:spcAft>
              <a:buSzPct val="100000"/>
              <a:buFont typeface="Wingdings" panose="05000000000000000000" charset="0"/>
              <a:buNone/>
            </a:pPr>
            <a:r>
              <a:rPr lang="zh-CN"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防止出现对商业银行存款的挤出效应、交易套利、顺周期性增强，数字人民币的使用场景将可能限于小额零售交易中，为此可设置每日、每年的最大交易额，超过兑换限额需预约等。如必要，还可考虑设置多层收费系统，对于小额、低频的交易处理免费，大额、高频的交易处理收费。短期来看，数字人民币的主要使用场景和使用规模可能会受到一定的限制，但具体会有哪些限制，还有待进一步明确。</a:t>
            </a:r>
            <a:endParaRPr lang="zh-CN"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数字人民币及钱包的防伪</a:t>
            </a:r>
            <a:endPar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尽管数字人民币的技术特性使得造假数字人民币造假的风险大大降低，但造假的可能性不能排除；当前有关禁止假币的法规仅适用于实物形式的人民币，如何防范和处理数字人民币和钱包的造假行为，还需要调整和制定相关法律法规。</a:t>
            </a:r>
            <a:endPar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指定运营机构的选择标准</a:t>
            </a:r>
            <a:endPar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数字人民币的发行将遵循传统的纸币发行流通的“中央银行-商业银行”二元模式，由指定运营机构参与运营并向公众兑换。</a:t>
            </a:r>
            <a:endPar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数字人民币的其他法律问题</a:t>
            </a:r>
            <a:endParaRPr lang="zh-CN" sz="14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数字人民币的发行和流通过程中涉及反洗钱、反恐怖主义融资、数据保护、网络安全等问题；未来跨境流通还将涉及更多问题。</a:t>
            </a:r>
            <a:endParaRPr lang="zh-CN" altLang="en-US" sz="1400"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0"/>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8784" y="-438150"/>
            <a:ext cx="2054282" cy="7742402"/>
            <a:chOff x="-318759" y="-438055"/>
            <a:chExt cx="2054231" cy="7742211"/>
          </a:xfrm>
        </p:grpSpPr>
        <p:grpSp>
          <p:nvGrpSpPr>
            <p:cNvPr id="3" name="组合 2"/>
            <p:cNvGrpSpPr/>
            <p:nvPr/>
          </p:nvGrpSpPr>
          <p:grpSpPr>
            <a:xfrm>
              <a:off x="-318758" y="-438055"/>
              <a:ext cx="2054230" cy="1341411"/>
              <a:chOff x="-318758" y="-438055"/>
              <a:chExt cx="2054230" cy="1341411"/>
            </a:xfrm>
          </p:grpSpPr>
          <p:sp>
            <p:nvSpPr>
              <p:cNvPr id="7" name="任意多边形 6"/>
              <p:cNvSpPr/>
              <p:nvPr/>
            </p:nvSpPr>
            <p:spPr>
              <a:xfrm rot="2700000">
                <a:off x="103782" y="-728333"/>
                <a:ext cx="1209149" cy="2054230"/>
              </a:xfrm>
              <a:custGeom>
                <a:avLst/>
                <a:gdLst>
                  <a:gd name="connsiteX0" fmla="*/ 579225 w 1209149"/>
                  <a:gd name="connsiteY0" fmla="*/ 629924 h 2054230"/>
                  <a:gd name="connsiteX1" fmla="*/ 1209149 w 1209149"/>
                  <a:gd name="connsiteY1" fmla="*/ 0 h 2054230"/>
                  <a:gd name="connsiteX2" fmla="*/ 1209149 w 1209149"/>
                  <a:gd name="connsiteY2" fmla="*/ 2054230 h 2054230"/>
                  <a:gd name="connsiteX3" fmla="*/ 629924 w 1209149"/>
                  <a:gd name="connsiteY3" fmla="*/ 2054230 h 2054230"/>
                  <a:gd name="connsiteX4" fmla="*/ 0 w 1209149"/>
                  <a:gd name="connsiteY4" fmla="*/ 1424306 h 2054230"/>
                  <a:gd name="connsiteX5" fmla="*/ 579225 w 1209149"/>
                  <a:gd name="connsiteY5" fmla="*/ 1424306 h 205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149" h="2054230">
                    <a:moveTo>
                      <a:pt x="579225" y="629924"/>
                    </a:moveTo>
                    <a:lnTo>
                      <a:pt x="1209149" y="0"/>
                    </a:lnTo>
                    <a:lnTo>
                      <a:pt x="1209149" y="2054230"/>
                    </a:lnTo>
                    <a:lnTo>
                      <a:pt x="629924" y="2054230"/>
                    </a:lnTo>
                    <a:lnTo>
                      <a:pt x="0" y="1424306"/>
                    </a:lnTo>
                    <a:lnTo>
                      <a:pt x="579225" y="1424306"/>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任意多边形 7"/>
              <p:cNvSpPr/>
              <p:nvPr/>
            </p:nvSpPr>
            <p:spPr>
              <a:xfrm rot="2700000">
                <a:off x="28669" y="-657766"/>
                <a:ext cx="1072529" cy="1511952"/>
              </a:xfrm>
              <a:custGeom>
                <a:avLst/>
                <a:gdLst>
                  <a:gd name="connsiteX0" fmla="*/ 0 w 1072529"/>
                  <a:gd name="connsiteY0" fmla="*/ 1072529 h 1511952"/>
                  <a:gd name="connsiteX1" fmla="*/ 1072529 w 1072529"/>
                  <a:gd name="connsiteY1" fmla="*/ 0 h 1511952"/>
                  <a:gd name="connsiteX2" fmla="*/ 1072529 w 1072529"/>
                  <a:gd name="connsiteY2" fmla="*/ 1511952 h 1511952"/>
                  <a:gd name="connsiteX3" fmla="*/ 439424 w 1072529"/>
                  <a:gd name="connsiteY3" fmla="*/ 1511952 h 1511952"/>
                </a:gdLst>
                <a:ahLst/>
                <a:cxnLst>
                  <a:cxn ang="0">
                    <a:pos x="connsiteX0" y="connsiteY0"/>
                  </a:cxn>
                  <a:cxn ang="0">
                    <a:pos x="connsiteX1" y="connsiteY1"/>
                  </a:cxn>
                  <a:cxn ang="0">
                    <a:pos x="connsiteX2" y="connsiteY2"/>
                  </a:cxn>
                  <a:cxn ang="0">
                    <a:pos x="connsiteX3" y="connsiteY3"/>
                  </a:cxn>
                </a:cxnLst>
                <a:rect l="l" t="t" r="r" b="b"/>
                <a:pathLst>
                  <a:path w="1072529" h="1511952">
                    <a:moveTo>
                      <a:pt x="0" y="1072529"/>
                    </a:moveTo>
                    <a:lnTo>
                      <a:pt x="1072529" y="0"/>
                    </a:lnTo>
                    <a:lnTo>
                      <a:pt x="1072529" y="1511952"/>
                    </a:lnTo>
                    <a:lnTo>
                      <a:pt x="439424" y="1511952"/>
                    </a:lnTo>
                    <a:close/>
                  </a:path>
                </a:pathLst>
              </a:custGeom>
              <a:noFill/>
              <a:ln w="57150">
                <a:gradFill flip="none" rotWithShape="1">
                  <a:gsLst>
                    <a:gs pos="0">
                      <a:srgbClr val="D7B26C"/>
                    </a:gs>
                    <a:gs pos="67000">
                      <a:srgbClr val="D7B26C">
                        <a:alpha val="40000"/>
                      </a:srgbClr>
                    </a:gs>
                    <a:gs pos="100000">
                      <a:srgbClr val="D7B26C">
                        <a:alpha val="65000"/>
                      </a:srgb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V="1">
              <a:off x="-318759" y="5962745"/>
              <a:ext cx="2054230" cy="1341411"/>
              <a:chOff x="-318758" y="-438055"/>
              <a:chExt cx="2054230" cy="1341411"/>
            </a:xfrm>
          </p:grpSpPr>
          <p:sp>
            <p:nvSpPr>
              <p:cNvPr id="5" name="任意多边形 4"/>
              <p:cNvSpPr/>
              <p:nvPr/>
            </p:nvSpPr>
            <p:spPr>
              <a:xfrm rot="2700000">
                <a:off x="103782" y="-728333"/>
                <a:ext cx="1209149" cy="2054230"/>
              </a:xfrm>
              <a:custGeom>
                <a:avLst/>
                <a:gdLst>
                  <a:gd name="connsiteX0" fmla="*/ 579225 w 1209149"/>
                  <a:gd name="connsiteY0" fmla="*/ 629924 h 2054230"/>
                  <a:gd name="connsiteX1" fmla="*/ 1209149 w 1209149"/>
                  <a:gd name="connsiteY1" fmla="*/ 0 h 2054230"/>
                  <a:gd name="connsiteX2" fmla="*/ 1209149 w 1209149"/>
                  <a:gd name="connsiteY2" fmla="*/ 2054230 h 2054230"/>
                  <a:gd name="connsiteX3" fmla="*/ 629924 w 1209149"/>
                  <a:gd name="connsiteY3" fmla="*/ 2054230 h 2054230"/>
                  <a:gd name="connsiteX4" fmla="*/ 0 w 1209149"/>
                  <a:gd name="connsiteY4" fmla="*/ 1424306 h 2054230"/>
                  <a:gd name="connsiteX5" fmla="*/ 579225 w 1209149"/>
                  <a:gd name="connsiteY5" fmla="*/ 1424306 h 205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149" h="2054230">
                    <a:moveTo>
                      <a:pt x="579225" y="629924"/>
                    </a:moveTo>
                    <a:lnTo>
                      <a:pt x="1209149" y="0"/>
                    </a:lnTo>
                    <a:lnTo>
                      <a:pt x="1209149" y="2054230"/>
                    </a:lnTo>
                    <a:lnTo>
                      <a:pt x="629924" y="2054230"/>
                    </a:lnTo>
                    <a:lnTo>
                      <a:pt x="0" y="1424306"/>
                    </a:lnTo>
                    <a:lnTo>
                      <a:pt x="579225" y="1424306"/>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任意多边形 5"/>
              <p:cNvSpPr/>
              <p:nvPr/>
            </p:nvSpPr>
            <p:spPr>
              <a:xfrm rot="2700000">
                <a:off x="28669" y="-657766"/>
                <a:ext cx="1072529" cy="1511952"/>
              </a:xfrm>
              <a:custGeom>
                <a:avLst/>
                <a:gdLst>
                  <a:gd name="connsiteX0" fmla="*/ 0 w 1072529"/>
                  <a:gd name="connsiteY0" fmla="*/ 1072529 h 1511952"/>
                  <a:gd name="connsiteX1" fmla="*/ 1072529 w 1072529"/>
                  <a:gd name="connsiteY1" fmla="*/ 0 h 1511952"/>
                  <a:gd name="connsiteX2" fmla="*/ 1072529 w 1072529"/>
                  <a:gd name="connsiteY2" fmla="*/ 1511952 h 1511952"/>
                  <a:gd name="connsiteX3" fmla="*/ 439424 w 1072529"/>
                  <a:gd name="connsiteY3" fmla="*/ 1511952 h 1511952"/>
                </a:gdLst>
                <a:ahLst/>
                <a:cxnLst>
                  <a:cxn ang="0">
                    <a:pos x="connsiteX0" y="connsiteY0"/>
                  </a:cxn>
                  <a:cxn ang="0">
                    <a:pos x="connsiteX1" y="connsiteY1"/>
                  </a:cxn>
                  <a:cxn ang="0">
                    <a:pos x="connsiteX2" y="connsiteY2"/>
                  </a:cxn>
                  <a:cxn ang="0">
                    <a:pos x="connsiteX3" y="connsiteY3"/>
                  </a:cxn>
                </a:cxnLst>
                <a:rect l="l" t="t" r="r" b="b"/>
                <a:pathLst>
                  <a:path w="1072529" h="1511952">
                    <a:moveTo>
                      <a:pt x="0" y="1072529"/>
                    </a:moveTo>
                    <a:lnTo>
                      <a:pt x="1072529" y="0"/>
                    </a:lnTo>
                    <a:lnTo>
                      <a:pt x="1072529" y="1511952"/>
                    </a:lnTo>
                    <a:lnTo>
                      <a:pt x="439424" y="1511952"/>
                    </a:lnTo>
                    <a:close/>
                  </a:path>
                </a:pathLst>
              </a:custGeom>
              <a:noFill/>
              <a:ln w="57150">
                <a:gradFill flip="none" rotWithShape="1">
                  <a:gsLst>
                    <a:gs pos="0">
                      <a:srgbClr val="D7B26C"/>
                    </a:gs>
                    <a:gs pos="67000">
                      <a:srgbClr val="D7B26C">
                        <a:alpha val="40000"/>
                      </a:srgbClr>
                    </a:gs>
                    <a:gs pos="100000">
                      <a:srgbClr val="D7B26C">
                        <a:alpha val="65000"/>
                      </a:srgb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 name="组合 8"/>
          <p:cNvGrpSpPr/>
          <p:nvPr/>
        </p:nvGrpSpPr>
        <p:grpSpPr>
          <a:xfrm>
            <a:off x="9629471" y="-57386"/>
            <a:ext cx="4744029" cy="6972537"/>
            <a:chOff x="9629471" y="-57386"/>
            <a:chExt cx="4744029" cy="6972537"/>
          </a:xfrm>
        </p:grpSpPr>
        <p:sp>
          <p:nvSpPr>
            <p:cNvPr id="10" name="任意多边形 9"/>
            <p:cNvSpPr/>
            <p:nvPr/>
          </p:nvSpPr>
          <p:spPr>
            <a:xfrm rot="2700000">
              <a:off x="10004350" y="1244426"/>
              <a:ext cx="4369150" cy="4369150"/>
            </a:xfrm>
            <a:custGeom>
              <a:avLst/>
              <a:gdLst>
                <a:gd name="connsiteX0" fmla="*/ 0 w 4369150"/>
                <a:gd name="connsiteY0" fmla="*/ 0 h 4369150"/>
                <a:gd name="connsiteX1" fmla="*/ 875900 w 4369150"/>
                <a:gd name="connsiteY1" fmla="*/ 875899 h 4369150"/>
                <a:gd name="connsiteX2" fmla="*/ 875899 w 4369150"/>
                <a:gd name="connsiteY2" fmla="*/ 3493251 h 4369150"/>
                <a:gd name="connsiteX3" fmla="*/ 3493251 w 4369150"/>
                <a:gd name="connsiteY3" fmla="*/ 3493251 h 4369150"/>
                <a:gd name="connsiteX4" fmla="*/ 4369150 w 4369150"/>
                <a:gd name="connsiteY4" fmla="*/ 4369150 h 4369150"/>
                <a:gd name="connsiteX5" fmla="*/ 0 w 4369150"/>
                <a:gd name="connsiteY5" fmla="*/ 4369150 h 436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9150" h="4369150">
                  <a:moveTo>
                    <a:pt x="0" y="0"/>
                  </a:moveTo>
                  <a:lnTo>
                    <a:pt x="875900" y="875899"/>
                  </a:lnTo>
                  <a:lnTo>
                    <a:pt x="875899" y="3493251"/>
                  </a:lnTo>
                  <a:lnTo>
                    <a:pt x="3493251" y="3493251"/>
                  </a:lnTo>
                  <a:lnTo>
                    <a:pt x="4369150" y="4369150"/>
                  </a:lnTo>
                  <a:lnTo>
                    <a:pt x="0" y="4369150"/>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1" name="组合 10"/>
            <p:cNvGrpSpPr/>
            <p:nvPr/>
          </p:nvGrpSpPr>
          <p:grpSpPr>
            <a:xfrm>
              <a:off x="9629471" y="-57386"/>
              <a:ext cx="2620422" cy="6972537"/>
              <a:chOff x="9629471" y="-57386"/>
              <a:chExt cx="2620422" cy="6972537"/>
            </a:xfrm>
          </p:grpSpPr>
          <p:sp>
            <p:nvSpPr>
              <p:cNvPr id="12" name="任意多边形 11"/>
              <p:cNvSpPr/>
              <p:nvPr/>
            </p:nvSpPr>
            <p:spPr>
              <a:xfrm>
                <a:off x="10177462" y="5889069"/>
                <a:ext cx="2014538" cy="1007269"/>
              </a:xfrm>
              <a:custGeom>
                <a:avLst/>
                <a:gdLst>
                  <a:gd name="connsiteX0" fmla="*/ 1007269 w 2014538"/>
                  <a:gd name="connsiteY0" fmla="*/ 0 h 1007269"/>
                  <a:gd name="connsiteX1" fmla="*/ 2014538 w 2014538"/>
                  <a:gd name="connsiteY1" fmla="*/ 1007269 h 1007269"/>
                  <a:gd name="connsiteX2" fmla="*/ 0 w 2014538"/>
                  <a:gd name="connsiteY2" fmla="*/ 1007269 h 1007269"/>
                </a:gdLst>
                <a:ahLst/>
                <a:cxnLst>
                  <a:cxn ang="0">
                    <a:pos x="connsiteX0" y="connsiteY0"/>
                  </a:cxn>
                  <a:cxn ang="0">
                    <a:pos x="connsiteX1" y="connsiteY1"/>
                  </a:cxn>
                  <a:cxn ang="0">
                    <a:pos x="connsiteX2" y="connsiteY2"/>
                  </a:cxn>
                </a:cxnLst>
                <a:rect l="l" t="t" r="r" b="b"/>
                <a:pathLst>
                  <a:path w="2014538" h="1007269">
                    <a:moveTo>
                      <a:pt x="1007269" y="0"/>
                    </a:moveTo>
                    <a:lnTo>
                      <a:pt x="2014538" y="1007269"/>
                    </a:lnTo>
                    <a:lnTo>
                      <a:pt x="0" y="1007269"/>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9901083" y="2840615"/>
                <a:ext cx="2329761" cy="4074536"/>
              </a:xfrm>
              <a:custGeom>
                <a:avLst/>
                <a:gdLst>
                  <a:gd name="connsiteX0" fmla="*/ 2329761 w 2329761"/>
                  <a:gd name="connsiteY0" fmla="*/ 0 h 4074536"/>
                  <a:gd name="connsiteX1" fmla="*/ 2329761 w 2329761"/>
                  <a:gd name="connsiteY1" fmla="*/ 4074536 h 4074536"/>
                  <a:gd name="connsiteX2" fmla="*/ 1744775 w 2329761"/>
                  <a:gd name="connsiteY2" fmla="*/ 4074536 h 4074536"/>
                  <a:gd name="connsiteX3" fmla="*/ 0 w 2329761"/>
                  <a:gd name="connsiteY3" fmla="*/ 2329761 h 4074536"/>
                </a:gdLst>
                <a:ahLst/>
                <a:cxnLst>
                  <a:cxn ang="0">
                    <a:pos x="connsiteX0" y="connsiteY0"/>
                  </a:cxn>
                  <a:cxn ang="0">
                    <a:pos x="connsiteX1" y="connsiteY1"/>
                  </a:cxn>
                  <a:cxn ang="0">
                    <a:pos x="connsiteX2" y="connsiteY2"/>
                  </a:cxn>
                  <a:cxn ang="0">
                    <a:pos x="connsiteX3" y="connsiteY3"/>
                  </a:cxn>
                </a:cxnLst>
                <a:rect l="l" t="t" r="r" b="b"/>
                <a:pathLst>
                  <a:path w="2329761" h="4074536">
                    <a:moveTo>
                      <a:pt x="2329761" y="0"/>
                    </a:moveTo>
                    <a:lnTo>
                      <a:pt x="2329761" y="4074536"/>
                    </a:lnTo>
                    <a:lnTo>
                      <a:pt x="1744775" y="4074536"/>
                    </a:lnTo>
                    <a:lnTo>
                      <a:pt x="0" y="2329761"/>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10162403" y="3101936"/>
                <a:ext cx="2068440" cy="3811626"/>
              </a:xfrm>
              <a:custGeom>
                <a:avLst/>
                <a:gdLst>
                  <a:gd name="connsiteX0" fmla="*/ 2068440 w 2068440"/>
                  <a:gd name="connsiteY0" fmla="*/ 0 h 3811626"/>
                  <a:gd name="connsiteX1" fmla="*/ 2068440 w 2068440"/>
                  <a:gd name="connsiteY1" fmla="*/ 3811626 h 3811626"/>
                  <a:gd name="connsiteX2" fmla="*/ 1743186 w 2068440"/>
                  <a:gd name="connsiteY2" fmla="*/ 3811626 h 3811626"/>
                  <a:gd name="connsiteX3" fmla="*/ 0 w 2068440"/>
                  <a:gd name="connsiteY3" fmla="*/ 2068440 h 3811626"/>
                </a:gdLst>
                <a:ahLst/>
                <a:cxnLst>
                  <a:cxn ang="0">
                    <a:pos x="connsiteX0" y="connsiteY0"/>
                  </a:cxn>
                  <a:cxn ang="0">
                    <a:pos x="connsiteX1" y="connsiteY1"/>
                  </a:cxn>
                  <a:cxn ang="0">
                    <a:pos x="connsiteX2" y="connsiteY2"/>
                  </a:cxn>
                  <a:cxn ang="0">
                    <a:pos x="connsiteX3" y="connsiteY3"/>
                  </a:cxn>
                </a:cxnLst>
                <a:rect l="l" t="t" r="r" b="b"/>
                <a:pathLst>
                  <a:path w="2068440" h="3811626">
                    <a:moveTo>
                      <a:pt x="2068440" y="0"/>
                    </a:moveTo>
                    <a:lnTo>
                      <a:pt x="2068440" y="3811626"/>
                    </a:lnTo>
                    <a:lnTo>
                      <a:pt x="1743186" y="3811626"/>
                    </a:lnTo>
                    <a:lnTo>
                      <a:pt x="0" y="2068440"/>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9901084" y="-57386"/>
                <a:ext cx="2348809" cy="4093820"/>
              </a:xfrm>
              <a:custGeom>
                <a:avLst/>
                <a:gdLst>
                  <a:gd name="connsiteX0" fmla="*/ 1745011 w 2348809"/>
                  <a:gd name="connsiteY0" fmla="*/ 0 h 4093820"/>
                  <a:gd name="connsiteX1" fmla="*/ 2348809 w 2348809"/>
                  <a:gd name="connsiteY1" fmla="*/ 0 h 4093820"/>
                  <a:gd name="connsiteX2" fmla="*/ 2348809 w 2348809"/>
                  <a:gd name="connsiteY2" fmla="*/ 4093820 h 4093820"/>
                  <a:gd name="connsiteX3" fmla="*/ 0 w 2348809"/>
                  <a:gd name="connsiteY3" fmla="*/ 1745011 h 4093820"/>
                </a:gdLst>
                <a:ahLst/>
                <a:cxnLst>
                  <a:cxn ang="0">
                    <a:pos x="connsiteX0" y="connsiteY0"/>
                  </a:cxn>
                  <a:cxn ang="0">
                    <a:pos x="connsiteX1" y="connsiteY1"/>
                  </a:cxn>
                  <a:cxn ang="0">
                    <a:pos x="connsiteX2" y="connsiteY2"/>
                  </a:cxn>
                  <a:cxn ang="0">
                    <a:pos x="connsiteX3" y="connsiteY3"/>
                  </a:cxn>
                </a:cxnLst>
                <a:rect l="l" t="t" r="r" b="b"/>
                <a:pathLst>
                  <a:path w="2348809" h="4093820">
                    <a:moveTo>
                      <a:pt x="1745011" y="0"/>
                    </a:moveTo>
                    <a:lnTo>
                      <a:pt x="2348809" y="0"/>
                    </a:lnTo>
                    <a:lnTo>
                      <a:pt x="2348809" y="4093820"/>
                    </a:lnTo>
                    <a:lnTo>
                      <a:pt x="0" y="1745011"/>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10162404" y="-57149"/>
                <a:ext cx="2057866" cy="3802641"/>
              </a:xfrm>
              <a:custGeom>
                <a:avLst/>
                <a:gdLst>
                  <a:gd name="connsiteX0" fmla="*/ 1744775 w 2057866"/>
                  <a:gd name="connsiteY0" fmla="*/ 0 h 3802641"/>
                  <a:gd name="connsiteX1" fmla="*/ 2057866 w 2057866"/>
                  <a:gd name="connsiteY1" fmla="*/ 0 h 3802641"/>
                  <a:gd name="connsiteX2" fmla="*/ 2057866 w 2057866"/>
                  <a:gd name="connsiteY2" fmla="*/ 3802641 h 3802641"/>
                  <a:gd name="connsiteX3" fmla="*/ 0 w 2057866"/>
                  <a:gd name="connsiteY3" fmla="*/ 1744775 h 3802641"/>
                </a:gdLst>
                <a:ahLst/>
                <a:cxnLst>
                  <a:cxn ang="0">
                    <a:pos x="connsiteX0" y="connsiteY0"/>
                  </a:cxn>
                  <a:cxn ang="0">
                    <a:pos x="connsiteX1" y="connsiteY1"/>
                  </a:cxn>
                  <a:cxn ang="0">
                    <a:pos x="connsiteX2" y="connsiteY2"/>
                  </a:cxn>
                  <a:cxn ang="0">
                    <a:pos x="connsiteX3" y="connsiteY3"/>
                  </a:cxn>
                </a:cxnLst>
                <a:rect l="l" t="t" r="r" b="b"/>
                <a:pathLst>
                  <a:path w="2057866" h="3802641">
                    <a:moveTo>
                      <a:pt x="1744775" y="0"/>
                    </a:moveTo>
                    <a:lnTo>
                      <a:pt x="2057866" y="0"/>
                    </a:lnTo>
                    <a:lnTo>
                      <a:pt x="2057866" y="3802641"/>
                    </a:lnTo>
                    <a:lnTo>
                      <a:pt x="0" y="1744775"/>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9629471" y="857250"/>
                <a:ext cx="2601373" cy="5143500"/>
              </a:xfrm>
              <a:custGeom>
                <a:avLst/>
                <a:gdLst>
                  <a:gd name="connsiteX0" fmla="*/ 2571750 w 2601373"/>
                  <a:gd name="connsiteY0" fmla="*/ 0 h 5143500"/>
                  <a:gd name="connsiteX1" fmla="*/ 2601373 w 2601373"/>
                  <a:gd name="connsiteY1" fmla="*/ 29623 h 5143500"/>
                  <a:gd name="connsiteX2" fmla="*/ 2601373 w 2601373"/>
                  <a:gd name="connsiteY2" fmla="*/ 5113877 h 5143500"/>
                  <a:gd name="connsiteX3" fmla="*/ 2571750 w 2601373"/>
                  <a:gd name="connsiteY3" fmla="*/ 5143500 h 5143500"/>
                  <a:gd name="connsiteX4" fmla="*/ 0 w 2601373"/>
                  <a:gd name="connsiteY4" fmla="*/ 257175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1373" h="5143500">
                    <a:moveTo>
                      <a:pt x="2571750" y="0"/>
                    </a:moveTo>
                    <a:lnTo>
                      <a:pt x="2601373" y="29623"/>
                    </a:lnTo>
                    <a:lnTo>
                      <a:pt x="2601373" y="5113877"/>
                    </a:lnTo>
                    <a:lnTo>
                      <a:pt x="2571750" y="5143500"/>
                    </a:lnTo>
                    <a:lnTo>
                      <a:pt x="0" y="2571750"/>
                    </a:lnTo>
                    <a:close/>
                  </a:path>
                </a:pathLst>
              </a:custGeom>
              <a:noFill/>
              <a:ln w="57150">
                <a:gradFill flip="none" rotWithShape="1">
                  <a:gsLst>
                    <a:gs pos="0">
                      <a:srgbClr val="D7B26C"/>
                    </a:gs>
                    <a:gs pos="57000">
                      <a:srgbClr val="D7B26C">
                        <a:alpha val="28000"/>
                      </a:srgbClr>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0734370" y="1962150"/>
                <a:ext cx="1466850" cy="2933700"/>
              </a:xfrm>
              <a:custGeom>
                <a:avLst/>
                <a:gdLst>
                  <a:gd name="connsiteX0" fmla="*/ 1466850 w 1466850"/>
                  <a:gd name="connsiteY0" fmla="*/ 0 h 2933700"/>
                  <a:gd name="connsiteX1" fmla="*/ 1466850 w 1466850"/>
                  <a:gd name="connsiteY1" fmla="*/ 2933700 h 2933700"/>
                  <a:gd name="connsiteX2" fmla="*/ 0 w 1466850"/>
                  <a:gd name="connsiteY2" fmla="*/ 1466850 h 2933700"/>
                </a:gdLst>
                <a:ahLst/>
                <a:cxnLst>
                  <a:cxn ang="0">
                    <a:pos x="connsiteX0" y="connsiteY0"/>
                  </a:cxn>
                  <a:cxn ang="0">
                    <a:pos x="connsiteX1" y="connsiteY1"/>
                  </a:cxn>
                  <a:cxn ang="0">
                    <a:pos x="connsiteX2" y="connsiteY2"/>
                  </a:cxn>
                </a:cxnLst>
                <a:rect l="l" t="t" r="r" b="b"/>
                <a:pathLst>
                  <a:path w="1466850" h="2933700">
                    <a:moveTo>
                      <a:pt x="1466850" y="0"/>
                    </a:moveTo>
                    <a:lnTo>
                      <a:pt x="1466850" y="2933700"/>
                    </a:lnTo>
                    <a:lnTo>
                      <a:pt x="0" y="1466850"/>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1237917" y="2465696"/>
                <a:ext cx="973877" cy="1926608"/>
              </a:xfrm>
              <a:custGeom>
                <a:avLst/>
                <a:gdLst>
                  <a:gd name="connsiteX0" fmla="*/ 963304 w 973877"/>
                  <a:gd name="connsiteY0" fmla="*/ 0 h 1926608"/>
                  <a:gd name="connsiteX1" fmla="*/ 973877 w 973877"/>
                  <a:gd name="connsiteY1" fmla="*/ 10573 h 1926608"/>
                  <a:gd name="connsiteX2" fmla="*/ 973877 w 973877"/>
                  <a:gd name="connsiteY2" fmla="*/ 1916035 h 1926608"/>
                  <a:gd name="connsiteX3" fmla="*/ 963304 w 973877"/>
                  <a:gd name="connsiteY3" fmla="*/ 1926608 h 1926608"/>
                  <a:gd name="connsiteX4" fmla="*/ 0 w 973877"/>
                  <a:gd name="connsiteY4" fmla="*/ 963304 h 1926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877" h="1926608">
                    <a:moveTo>
                      <a:pt x="963304" y="0"/>
                    </a:moveTo>
                    <a:lnTo>
                      <a:pt x="973877" y="10573"/>
                    </a:lnTo>
                    <a:lnTo>
                      <a:pt x="973877" y="1916035"/>
                    </a:lnTo>
                    <a:lnTo>
                      <a:pt x="963304" y="1926608"/>
                    </a:lnTo>
                    <a:lnTo>
                      <a:pt x="0" y="963304"/>
                    </a:lnTo>
                    <a:close/>
                  </a:path>
                </a:pathLst>
              </a:custGeom>
              <a:noFill/>
              <a:ln w="57150">
                <a:gradFill flip="none" rotWithShape="1">
                  <a:gsLst>
                    <a:gs pos="0">
                      <a:srgbClr val="D7B26C"/>
                    </a:gs>
                    <a:gs pos="57000">
                      <a:srgbClr val="D7B26C">
                        <a:alpha val="28000"/>
                      </a:srgbClr>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20" name="直接连接符 19"/>
          <p:cNvCxnSpPr>
            <a:stCxn id="7" idx="2"/>
            <a:endCxn id="5" idx="2"/>
          </p:cNvCxnSpPr>
          <p:nvPr/>
        </p:nvCxnSpPr>
        <p:spPr>
          <a:xfrm flipH="1">
            <a:off x="409568" y="1452513"/>
            <a:ext cx="1" cy="3961076"/>
          </a:xfrm>
          <a:prstGeom prst="line">
            <a:avLst/>
          </a:prstGeom>
          <a:ln w="38100">
            <a:gradFill flip="none" rotWithShape="1">
              <a:gsLst>
                <a:gs pos="0">
                  <a:srgbClr val="D7B26C"/>
                </a:gs>
                <a:gs pos="47000">
                  <a:srgbClr val="D7B26C">
                    <a:alpha val="64000"/>
                  </a:srgbClr>
                </a:gs>
                <a:gs pos="79000">
                  <a:srgbClr val="D7B26C">
                    <a:alpha val="36000"/>
                  </a:srgbClr>
                </a:gs>
                <a:gs pos="25000">
                  <a:srgbClr val="D7B26C">
                    <a:alpha val="40000"/>
                  </a:srgbClr>
                </a:gs>
                <a:gs pos="100000">
                  <a:srgbClr val="D7B26C"/>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296100" y="2184920"/>
            <a:ext cx="4916007" cy="2122805"/>
          </a:xfrm>
          <a:prstGeom prst="rect">
            <a:avLst/>
          </a:prstGeom>
          <a:noFill/>
        </p:spPr>
        <p:txBody>
          <a:bodyPr wrap="square" rtlCol="0">
            <a:spAutoFit/>
          </a:bodyPr>
          <a:lstStyle/>
          <a:p>
            <a:pPr algn="dist" fontAlgn="auto">
              <a:lnSpc>
                <a:spcPct val="100000"/>
              </a:lnSpc>
            </a:pPr>
            <a:r>
              <a:rPr lang="zh-CN" altLang="en-US" sz="6600" dirty="0">
                <a:solidFill>
                  <a:srgbClr val="444F56"/>
                </a:solidFill>
                <a:latin typeface="汉仪文黑-55简" panose="00020600040101010101" charset="-122"/>
                <a:ea typeface="汉仪文黑-55简" panose="00020600040101010101" charset="-122"/>
              </a:rPr>
              <a:t>请</a:t>
            </a:r>
            <a:r>
              <a:rPr lang="zh-CN" altLang="en-US" sz="6600" dirty="0" smtClean="0">
                <a:solidFill>
                  <a:srgbClr val="444F56"/>
                </a:solidFill>
                <a:latin typeface="汉仪文黑-55简" panose="00020600040101010101" charset="-122"/>
                <a:ea typeface="汉仪文黑-55简" panose="00020600040101010101" charset="-122"/>
              </a:rPr>
              <a:t>各位老师批评指正！</a:t>
            </a:r>
            <a:endParaRPr lang="zh-CN" altLang="en-US" sz="6600" dirty="0">
              <a:solidFill>
                <a:srgbClr val="444F56"/>
              </a:solidFill>
              <a:latin typeface="汉仪文黑-55简" panose="00020600040101010101" charset="-122"/>
              <a:ea typeface="汉仪文黑-55简" panose="00020600040101010101"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3385" y="2719705"/>
            <a:ext cx="2199640" cy="922020"/>
          </a:xfrm>
          <a:prstGeom prst="rect">
            <a:avLst/>
          </a:prstGeom>
          <a:noFill/>
        </p:spPr>
        <p:txBody>
          <a:bodyPr wrap="square" rtlCol="0">
            <a:spAutoFit/>
          </a:bodyPr>
          <a:lstStyle/>
          <a:p>
            <a:pPr algn="ctr"/>
            <a:r>
              <a:rPr lang="zh-CN" altLang="en-US" sz="5400" dirty="0" smtClean="0">
                <a:solidFill>
                  <a:srgbClr val="444F56"/>
                </a:solidFill>
                <a:latin typeface="汉仪文黑-55简" panose="00020600040101010101" charset="-122"/>
                <a:ea typeface="汉仪文黑-55简" panose="00020600040101010101" charset="-122"/>
                <a:cs typeface="汉仪文黑-55简" panose="00020600040101010101" charset="-122"/>
              </a:rPr>
              <a:t>目 录</a:t>
            </a:r>
            <a:endParaRPr lang="zh-CN" altLang="en-US" sz="5400" dirty="0" smtClean="0">
              <a:solidFill>
                <a:srgbClr val="444F56"/>
              </a:solidFill>
              <a:latin typeface="汉仪文黑-55简" panose="00020600040101010101" charset="-122"/>
              <a:ea typeface="汉仪文黑-55简" panose="00020600040101010101" charset="-122"/>
              <a:cs typeface="汉仪文黑-55简" panose="00020600040101010101" charset="-122"/>
            </a:endParaRPr>
          </a:p>
        </p:txBody>
      </p:sp>
      <p:sp>
        <p:nvSpPr>
          <p:cNvPr id="3" name="文本框 2"/>
          <p:cNvSpPr txBox="1"/>
          <p:nvPr>
            <p:custDataLst>
              <p:tags r:id="rId1"/>
            </p:custDataLst>
          </p:nvPr>
        </p:nvSpPr>
        <p:spPr>
          <a:xfrm>
            <a:off x="5624830" y="1581785"/>
            <a:ext cx="3673475" cy="460375"/>
          </a:xfrm>
          <a:prstGeom prst="rect">
            <a:avLst/>
          </a:prstGeom>
          <a:noFill/>
        </p:spPr>
        <p:txBody>
          <a:bodyPr wrap="square" rtlCol="0">
            <a:spAutoFit/>
          </a:bodyPr>
          <a:lstStyle/>
          <a:p>
            <a:r>
              <a:rPr lang="zh-CN" altLang="en-US" sz="2400" dirty="0" smtClean="0">
                <a:solidFill>
                  <a:srgbClr val="444F56"/>
                </a:solidFill>
                <a:latin typeface="汉仪文黑-55简" panose="00020600040101010101" charset="-122"/>
                <a:ea typeface="汉仪文黑-55简" panose="00020600040101010101" charset="-122"/>
              </a:rPr>
              <a:t>数字人民币的基本概念</a:t>
            </a:r>
            <a:endParaRPr lang="zh-CN" altLang="en-US" sz="2400" dirty="0" smtClean="0">
              <a:solidFill>
                <a:srgbClr val="444F56"/>
              </a:solidFill>
              <a:latin typeface="汉仪文黑-55简" panose="00020600040101010101" charset="-122"/>
              <a:ea typeface="汉仪文黑-55简" panose="00020600040101010101" charset="-122"/>
            </a:endParaRPr>
          </a:p>
        </p:txBody>
      </p:sp>
      <p:sp>
        <p:nvSpPr>
          <p:cNvPr id="5" name="文本框 4"/>
          <p:cNvSpPr txBox="1"/>
          <p:nvPr>
            <p:custDataLst>
              <p:tags r:id="rId2"/>
            </p:custDataLst>
          </p:nvPr>
        </p:nvSpPr>
        <p:spPr>
          <a:xfrm>
            <a:off x="5624830" y="2945130"/>
            <a:ext cx="3673475" cy="460375"/>
          </a:xfrm>
          <a:prstGeom prst="rect">
            <a:avLst/>
          </a:prstGeom>
          <a:noFill/>
        </p:spPr>
        <p:txBody>
          <a:bodyPr wrap="square" rtlCol="0">
            <a:spAutoFit/>
          </a:bodyPr>
          <a:lstStyle/>
          <a:p>
            <a:r>
              <a:rPr lang="zh-CN" altLang="en-US" sz="2400" dirty="0">
                <a:solidFill>
                  <a:srgbClr val="444F56"/>
                </a:solidFill>
                <a:latin typeface="汉仪文黑-55简" panose="00020600040101010101" charset="-122"/>
                <a:ea typeface="汉仪文黑-55简" panose="00020600040101010101" charset="-122"/>
              </a:rPr>
              <a:t>数字人民币的技术基础</a:t>
            </a:r>
            <a:endParaRPr lang="zh-CN" altLang="en-US" sz="2400" dirty="0">
              <a:solidFill>
                <a:srgbClr val="444F56"/>
              </a:solidFill>
              <a:latin typeface="汉仪文黑-55简" panose="00020600040101010101" charset="-122"/>
              <a:ea typeface="汉仪文黑-55简" panose="00020600040101010101" charset="-122"/>
            </a:endParaRPr>
          </a:p>
        </p:txBody>
      </p:sp>
      <p:sp>
        <p:nvSpPr>
          <p:cNvPr id="7" name="文本框 6"/>
          <p:cNvSpPr txBox="1"/>
          <p:nvPr>
            <p:custDataLst>
              <p:tags r:id="rId3"/>
            </p:custDataLst>
          </p:nvPr>
        </p:nvSpPr>
        <p:spPr>
          <a:xfrm>
            <a:off x="5624830" y="4312285"/>
            <a:ext cx="3872865" cy="460375"/>
          </a:xfrm>
          <a:prstGeom prst="rect">
            <a:avLst/>
          </a:prstGeom>
          <a:noFill/>
        </p:spPr>
        <p:txBody>
          <a:bodyPr wrap="square" rtlCol="0">
            <a:spAutoFit/>
          </a:bodyPr>
          <a:lstStyle/>
          <a:p>
            <a:r>
              <a:rPr lang="zh-CN" altLang="en-US" sz="2400" dirty="0" smtClean="0">
                <a:solidFill>
                  <a:srgbClr val="444F56"/>
                </a:solidFill>
                <a:latin typeface="汉仪文黑-55简" panose="00020600040101010101" charset="-122"/>
                <a:ea typeface="汉仪文黑-55简" panose="00020600040101010101" charset="-122"/>
                <a:sym typeface="+mn-ea"/>
              </a:rPr>
              <a:t>数字人民币的法律保障</a:t>
            </a:r>
            <a:endParaRPr lang="zh-CN" altLang="en-US" sz="2400" dirty="0" smtClean="0">
              <a:solidFill>
                <a:srgbClr val="444F56"/>
              </a:solidFill>
              <a:latin typeface="汉仪文黑-55简" panose="00020600040101010101" charset="-122"/>
              <a:ea typeface="汉仪文黑-55简" panose="00020600040101010101" charset="-122"/>
            </a:endParaRPr>
          </a:p>
        </p:txBody>
      </p:sp>
      <p:grpSp>
        <p:nvGrpSpPr>
          <p:cNvPr id="11" name="组合 10"/>
          <p:cNvGrpSpPr/>
          <p:nvPr/>
        </p:nvGrpSpPr>
        <p:grpSpPr>
          <a:xfrm flipH="1">
            <a:off x="10450816" y="-431670"/>
            <a:ext cx="2054282" cy="7742402"/>
            <a:chOff x="-318759" y="-438055"/>
            <a:chExt cx="2054231" cy="7742211"/>
          </a:xfrm>
        </p:grpSpPr>
        <p:grpSp>
          <p:nvGrpSpPr>
            <p:cNvPr id="12" name="组合 11"/>
            <p:cNvGrpSpPr/>
            <p:nvPr/>
          </p:nvGrpSpPr>
          <p:grpSpPr>
            <a:xfrm>
              <a:off x="-318758" y="-438055"/>
              <a:ext cx="2054230" cy="1341411"/>
              <a:chOff x="-318758" y="-438055"/>
              <a:chExt cx="2054230" cy="1341411"/>
            </a:xfrm>
          </p:grpSpPr>
          <p:sp>
            <p:nvSpPr>
              <p:cNvPr id="16" name="任意多边形 15"/>
              <p:cNvSpPr/>
              <p:nvPr/>
            </p:nvSpPr>
            <p:spPr>
              <a:xfrm rot="2700000">
                <a:off x="103782" y="-728333"/>
                <a:ext cx="1209149" cy="2054230"/>
              </a:xfrm>
              <a:custGeom>
                <a:avLst/>
                <a:gdLst>
                  <a:gd name="connsiteX0" fmla="*/ 579225 w 1209149"/>
                  <a:gd name="connsiteY0" fmla="*/ 629924 h 2054230"/>
                  <a:gd name="connsiteX1" fmla="*/ 1209149 w 1209149"/>
                  <a:gd name="connsiteY1" fmla="*/ 0 h 2054230"/>
                  <a:gd name="connsiteX2" fmla="*/ 1209149 w 1209149"/>
                  <a:gd name="connsiteY2" fmla="*/ 2054230 h 2054230"/>
                  <a:gd name="connsiteX3" fmla="*/ 629924 w 1209149"/>
                  <a:gd name="connsiteY3" fmla="*/ 2054230 h 2054230"/>
                  <a:gd name="connsiteX4" fmla="*/ 0 w 1209149"/>
                  <a:gd name="connsiteY4" fmla="*/ 1424306 h 2054230"/>
                  <a:gd name="connsiteX5" fmla="*/ 579225 w 1209149"/>
                  <a:gd name="connsiteY5" fmla="*/ 1424306 h 205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149" h="2054230">
                    <a:moveTo>
                      <a:pt x="579225" y="629924"/>
                    </a:moveTo>
                    <a:lnTo>
                      <a:pt x="1209149" y="0"/>
                    </a:lnTo>
                    <a:lnTo>
                      <a:pt x="1209149" y="2054230"/>
                    </a:lnTo>
                    <a:lnTo>
                      <a:pt x="629924" y="2054230"/>
                    </a:lnTo>
                    <a:lnTo>
                      <a:pt x="0" y="1424306"/>
                    </a:lnTo>
                    <a:lnTo>
                      <a:pt x="579225" y="1424306"/>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任意多边形 16"/>
              <p:cNvSpPr/>
              <p:nvPr/>
            </p:nvSpPr>
            <p:spPr>
              <a:xfrm rot="2700000">
                <a:off x="28669" y="-657766"/>
                <a:ext cx="1072529" cy="1511952"/>
              </a:xfrm>
              <a:custGeom>
                <a:avLst/>
                <a:gdLst>
                  <a:gd name="connsiteX0" fmla="*/ 0 w 1072529"/>
                  <a:gd name="connsiteY0" fmla="*/ 1072529 h 1511952"/>
                  <a:gd name="connsiteX1" fmla="*/ 1072529 w 1072529"/>
                  <a:gd name="connsiteY1" fmla="*/ 0 h 1511952"/>
                  <a:gd name="connsiteX2" fmla="*/ 1072529 w 1072529"/>
                  <a:gd name="connsiteY2" fmla="*/ 1511952 h 1511952"/>
                  <a:gd name="connsiteX3" fmla="*/ 439424 w 1072529"/>
                  <a:gd name="connsiteY3" fmla="*/ 1511952 h 1511952"/>
                </a:gdLst>
                <a:ahLst/>
                <a:cxnLst>
                  <a:cxn ang="0">
                    <a:pos x="connsiteX0" y="connsiteY0"/>
                  </a:cxn>
                  <a:cxn ang="0">
                    <a:pos x="connsiteX1" y="connsiteY1"/>
                  </a:cxn>
                  <a:cxn ang="0">
                    <a:pos x="connsiteX2" y="connsiteY2"/>
                  </a:cxn>
                  <a:cxn ang="0">
                    <a:pos x="connsiteX3" y="connsiteY3"/>
                  </a:cxn>
                </a:cxnLst>
                <a:rect l="l" t="t" r="r" b="b"/>
                <a:pathLst>
                  <a:path w="1072529" h="1511952">
                    <a:moveTo>
                      <a:pt x="0" y="1072529"/>
                    </a:moveTo>
                    <a:lnTo>
                      <a:pt x="1072529" y="0"/>
                    </a:lnTo>
                    <a:lnTo>
                      <a:pt x="1072529" y="1511952"/>
                    </a:lnTo>
                    <a:lnTo>
                      <a:pt x="439424" y="1511952"/>
                    </a:lnTo>
                    <a:close/>
                  </a:path>
                </a:pathLst>
              </a:custGeom>
              <a:noFill/>
              <a:ln w="57150">
                <a:gradFill flip="none" rotWithShape="1">
                  <a:gsLst>
                    <a:gs pos="0">
                      <a:srgbClr val="D7B26C"/>
                    </a:gs>
                    <a:gs pos="67000">
                      <a:srgbClr val="D7B26C">
                        <a:alpha val="40000"/>
                      </a:srgbClr>
                    </a:gs>
                    <a:gs pos="100000">
                      <a:srgbClr val="D7B26C">
                        <a:alpha val="65000"/>
                      </a:srgb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flipV="1">
              <a:off x="-318759" y="5962745"/>
              <a:ext cx="2054230" cy="1341411"/>
              <a:chOff x="-318758" y="-438055"/>
              <a:chExt cx="2054230" cy="1341411"/>
            </a:xfrm>
          </p:grpSpPr>
          <p:sp>
            <p:nvSpPr>
              <p:cNvPr id="14" name="任意多边形 13"/>
              <p:cNvSpPr/>
              <p:nvPr/>
            </p:nvSpPr>
            <p:spPr>
              <a:xfrm rot="2700000">
                <a:off x="103782" y="-728333"/>
                <a:ext cx="1209149" cy="2054230"/>
              </a:xfrm>
              <a:custGeom>
                <a:avLst/>
                <a:gdLst>
                  <a:gd name="connsiteX0" fmla="*/ 579225 w 1209149"/>
                  <a:gd name="connsiteY0" fmla="*/ 629924 h 2054230"/>
                  <a:gd name="connsiteX1" fmla="*/ 1209149 w 1209149"/>
                  <a:gd name="connsiteY1" fmla="*/ 0 h 2054230"/>
                  <a:gd name="connsiteX2" fmla="*/ 1209149 w 1209149"/>
                  <a:gd name="connsiteY2" fmla="*/ 2054230 h 2054230"/>
                  <a:gd name="connsiteX3" fmla="*/ 629924 w 1209149"/>
                  <a:gd name="connsiteY3" fmla="*/ 2054230 h 2054230"/>
                  <a:gd name="connsiteX4" fmla="*/ 0 w 1209149"/>
                  <a:gd name="connsiteY4" fmla="*/ 1424306 h 2054230"/>
                  <a:gd name="connsiteX5" fmla="*/ 579225 w 1209149"/>
                  <a:gd name="connsiteY5" fmla="*/ 1424306 h 205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149" h="2054230">
                    <a:moveTo>
                      <a:pt x="579225" y="629924"/>
                    </a:moveTo>
                    <a:lnTo>
                      <a:pt x="1209149" y="0"/>
                    </a:lnTo>
                    <a:lnTo>
                      <a:pt x="1209149" y="2054230"/>
                    </a:lnTo>
                    <a:lnTo>
                      <a:pt x="629924" y="2054230"/>
                    </a:lnTo>
                    <a:lnTo>
                      <a:pt x="0" y="1424306"/>
                    </a:lnTo>
                    <a:lnTo>
                      <a:pt x="579225" y="1424306"/>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任意多边形 14"/>
              <p:cNvSpPr/>
              <p:nvPr/>
            </p:nvSpPr>
            <p:spPr>
              <a:xfrm rot="2700000">
                <a:off x="28669" y="-657766"/>
                <a:ext cx="1072529" cy="1511952"/>
              </a:xfrm>
              <a:custGeom>
                <a:avLst/>
                <a:gdLst>
                  <a:gd name="connsiteX0" fmla="*/ 0 w 1072529"/>
                  <a:gd name="connsiteY0" fmla="*/ 1072529 h 1511952"/>
                  <a:gd name="connsiteX1" fmla="*/ 1072529 w 1072529"/>
                  <a:gd name="connsiteY1" fmla="*/ 0 h 1511952"/>
                  <a:gd name="connsiteX2" fmla="*/ 1072529 w 1072529"/>
                  <a:gd name="connsiteY2" fmla="*/ 1511952 h 1511952"/>
                  <a:gd name="connsiteX3" fmla="*/ 439424 w 1072529"/>
                  <a:gd name="connsiteY3" fmla="*/ 1511952 h 1511952"/>
                </a:gdLst>
                <a:ahLst/>
                <a:cxnLst>
                  <a:cxn ang="0">
                    <a:pos x="connsiteX0" y="connsiteY0"/>
                  </a:cxn>
                  <a:cxn ang="0">
                    <a:pos x="connsiteX1" y="connsiteY1"/>
                  </a:cxn>
                  <a:cxn ang="0">
                    <a:pos x="connsiteX2" y="connsiteY2"/>
                  </a:cxn>
                  <a:cxn ang="0">
                    <a:pos x="connsiteX3" y="connsiteY3"/>
                  </a:cxn>
                </a:cxnLst>
                <a:rect l="l" t="t" r="r" b="b"/>
                <a:pathLst>
                  <a:path w="1072529" h="1511952">
                    <a:moveTo>
                      <a:pt x="0" y="1072529"/>
                    </a:moveTo>
                    <a:lnTo>
                      <a:pt x="1072529" y="0"/>
                    </a:lnTo>
                    <a:lnTo>
                      <a:pt x="1072529" y="1511952"/>
                    </a:lnTo>
                    <a:lnTo>
                      <a:pt x="439424" y="1511952"/>
                    </a:lnTo>
                    <a:close/>
                  </a:path>
                </a:pathLst>
              </a:custGeom>
              <a:noFill/>
              <a:ln w="57150">
                <a:gradFill flip="none" rotWithShape="1">
                  <a:gsLst>
                    <a:gs pos="0">
                      <a:srgbClr val="D7B26C"/>
                    </a:gs>
                    <a:gs pos="67000">
                      <a:srgbClr val="D7B26C">
                        <a:alpha val="40000"/>
                      </a:srgbClr>
                    </a:gs>
                    <a:gs pos="100000">
                      <a:srgbClr val="D7B26C">
                        <a:alpha val="65000"/>
                      </a:srgb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8" name="组合 17"/>
          <p:cNvGrpSpPr/>
          <p:nvPr/>
        </p:nvGrpSpPr>
        <p:grpSpPr>
          <a:xfrm>
            <a:off x="-318784" y="-438150"/>
            <a:ext cx="2054282" cy="7742402"/>
            <a:chOff x="-318759" y="-438055"/>
            <a:chExt cx="2054231" cy="7742211"/>
          </a:xfrm>
        </p:grpSpPr>
        <p:grpSp>
          <p:nvGrpSpPr>
            <p:cNvPr id="19" name="组合 18"/>
            <p:cNvGrpSpPr/>
            <p:nvPr/>
          </p:nvGrpSpPr>
          <p:grpSpPr>
            <a:xfrm>
              <a:off x="-318758" y="-438055"/>
              <a:ext cx="2054230" cy="1341411"/>
              <a:chOff x="-318758" y="-438055"/>
              <a:chExt cx="2054230" cy="1341411"/>
            </a:xfrm>
          </p:grpSpPr>
          <p:sp>
            <p:nvSpPr>
              <p:cNvPr id="23" name="任意多边形 22"/>
              <p:cNvSpPr/>
              <p:nvPr/>
            </p:nvSpPr>
            <p:spPr>
              <a:xfrm rot="2700000">
                <a:off x="103782" y="-728333"/>
                <a:ext cx="1209149" cy="2054230"/>
              </a:xfrm>
              <a:custGeom>
                <a:avLst/>
                <a:gdLst>
                  <a:gd name="connsiteX0" fmla="*/ 579225 w 1209149"/>
                  <a:gd name="connsiteY0" fmla="*/ 629924 h 2054230"/>
                  <a:gd name="connsiteX1" fmla="*/ 1209149 w 1209149"/>
                  <a:gd name="connsiteY1" fmla="*/ 0 h 2054230"/>
                  <a:gd name="connsiteX2" fmla="*/ 1209149 w 1209149"/>
                  <a:gd name="connsiteY2" fmla="*/ 2054230 h 2054230"/>
                  <a:gd name="connsiteX3" fmla="*/ 629924 w 1209149"/>
                  <a:gd name="connsiteY3" fmla="*/ 2054230 h 2054230"/>
                  <a:gd name="connsiteX4" fmla="*/ 0 w 1209149"/>
                  <a:gd name="connsiteY4" fmla="*/ 1424306 h 2054230"/>
                  <a:gd name="connsiteX5" fmla="*/ 579225 w 1209149"/>
                  <a:gd name="connsiteY5" fmla="*/ 1424306 h 205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149" h="2054230">
                    <a:moveTo>
                      <a:pt x="579225" y="629924"/>
                    </a:moveTo>
                    <a:lnTo>
                      <a:pt x="1209149" y="0"/>
                    </a:lnTo>
                    <a:lnTo>
                      <a:pt x="1209149" y="2054230"/>
                    </a:lnTo>
                    <a:lnTo>
                      <a:pt x="629924" y="2054230"/>
                    </a:lnTo>
                    <a:lnTo>
                      <a:pt x="0" y="1424306"/>
                    </a:lnTo>
                    <a:lnTo>
                      <a:pt x="579225" y="1424306"/>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任意多边形 23"/>
              <p:cNvSpPr/>
              <p:nvPr/>
            </p:nvSpPr>
            <p:spPr>
              <a:xfrm rot="2700000">
                <a:off x="28669" y="-657766"/>
                <a:ext cx="1072529" cy="1511952"/>
              </a:xfrm>
              <a:custGeom>
                <a:avLst/>
                <a:gdLst>
                  <a:gd name="connsiteX0" fmla="*/ 0 w 1072529"/>
                  <a:gd name="connsiteY0" fmla="*/ 1072529 h 1511952"/>
                  <a:gd name="connsiteX1" fmla="*/ 1072529 w 1072529"/>
                  <a:gd name="connsiteY1" fmla="*/ 0 h 1511952"/>
                  <a:gd name="connsiteX2" fmla="*/ 1072529 w 1072529"/>
                  <a:gd name="connsiteY2" fmla="*/ 1511952 h 1511952"/>
                  <a:gd name="connsiteX3" fmla="*/ 439424 w 1072529"/>
                  <a:gd name="connsiteY3" fmla="*/ 1511952 h 1511952"/>
                </a:gdLst>
                <a:ahLst/>
                <a:cxnLst>
                  <a:cxn ang="0">
                    <a:pos x="connsiteX0" y="connsiteY0"/>
                  </a:cxn>
                  <a:cxn ang="0">
                    <a:pos x="connsiteX1" y="connsiteY1"/>
                  </a:cxn>
                  <a:cxn ang="0">
                    <a:pos x="connsiteX2" y="connsiteY2"/>
                  </a:cxn>
                  <a:cxn ang="0">
                    <a:pos x="connsiteX3" y="connsiteY3"/>
                  </a:cxn>
                </a:cxnLst>
                <a:rect l="l" t="t" r="r" b="b"/>
                <a:pathLst>
                  <a:path w="1072529" h="1511952">
                    <a:moveTo>
                      <a:pt x="0" y="1072529"/>
                    </a:moveTo>
                    <a:lnTo>
                      <a:pt x="1072529" y="0"/>
                    </a:lnTo>
                    <a:lnTo>
                      <a:pt x="1072529" y="1511952"/>
                    </a:lnTo>
                    <a:lnTo>
                      <a:pt x="439424" y="1511952"/>
                    </a:lnTo>
                    <a:close/>
                  </a:path>
                </a:pathLst>
              </a:custGeom>
              <a:noFill/>
              <a:ln w="57150">
                <a:gradFill flip="none" rotWithShape="1">
                  <a:gsLst>
                    <a:gs pos="0">
                      <a:srgbClr val="D7B26C"/>
                    </a:gs>
                    <a:gs pos="67000">
                      <a:srgbClr val="D7B26C">
                        <a:alpha val="40000"/>
                      </a:srgbClr>
                    </a:gs>
                    <a:gs pos="100000">
                      <a:srgbClr val="D7B26C">
                        <a:alpha val="65000"/>
                      </a:srgb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flipV="1">
              <a:off x="-318759" y="5962745"/>
              <a:ext cx="2054230" cy="1341411"/>
              <a:chOff x="-318758" y="-438055"/>
              <a:chExt cx="2054230" cy="1341411"/>
            </a:xfrm>
          </p:grpSpPr>
          <p:sp>
            <p:nvSpPr>
              <p:cNvPr id="21" name="任意多边形 20"/>
              <p:cNvSpPr/>
              <p:nvPr/>
            </p:nvSpPr>
            <p:spPr>
              <a:xfrm rot="2700000">
                <a:off x="103782" y="-728333"/>
                <a:ext cx="1209149" cy="2054230"/>
              </a:xfrm>
              <a:custGeom>
                <a:avLst/>
                <a:gdLst>
                  <a:gd name="connsiteX0" fmla="*/ 579225 w 1209149"/>
                  <a:gd name="connsiteY0" fmla="*/ 629924 h 2054230"/>
                  <a:gd name="connsiteX1" fmla="*/ 1209149 w 1209149"/>
                  <a:gd name="connsiteY1" fmla="*/ 0 h 2054230"/>
                  <a:gd name="connsiteX2" fmla="*/ 1209149 w 1209149"/>
                  <a:gd name="connsiteY2" fmla="*/ 2054230 h 2054230"/>
                  <a:gd name="connsiteX3" fmla="*/ 629924 w 1209149"/>
                  <a:gd name="connsiteY3" fmla="*/ 2054230 h 2054230"/>
                  <a:gd name="connsiteX4" fmla="*/ 0 w 1209149"/>
                  <a:gd name="connsiteY4" fmla="*/ 1424306 h 2054230"/>
                  <a:gd name="connsiteX5" fmla="*/ 579225 w 1209149"/>
                  <a:gd name="connsiteY5" fmla="*/ 1424306 h 205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149" h="2054230">
                    <a:moveTo>
                      <a:pt x="579225" y="629924"/>
                    </a:moveTo>
                    <a:lnTo>
                      <a:pt x="1209149" y="0"/>
                    </a:lnTo>
                    <a:lnTo>
                      <a:pt x="1209149" y="2054230"/>
                    </a:lnTo>
                    <a:lnTo>
                      <a:pt x="629924" y="2054230"/>
                    </a:lnTo>
                    <a:lnTo>
                      <a:pt x="0" y="1424306"/>
                    </a:lnTo>
                    <a:lnTo>
                      <a:pt x="579225" y="1424306"/>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任意多边形 21"/>
              <p:cNvSpPr/>
              <p:nvPr/>
            </p:nvSpPr>
            <p:spPr>
              <a:xfrm rot="2700000">
                <a:off x="28669" y="-657766"/>
                <a:ext cx="1072529" cy="1511952"/>
              </a:xfrm>
              <a:custGeom>
                <a:avLst/>
                <a:gdLst>
                  <a:gd name="connsiteX0" fmla="*/ 0 w 1072529"/>
                  <a:gd name="connsiteY0" fmla="*/ 1072529 h 1511952"/>
                  <a:gd name="connsiteX1" fmla="*/ 1072529 w 1072529"/>
                  <a:gd name="connsiteY1" fmla="*/ 0 h 1511952"/>
                  <a:gd name="connsiteX2" fmla="*/ 1072529 w 1072529"/>
                  <a:gd name="connsiteY2" fmla="*/ 1511952 h 1511952"/>
                  <a:gd name="connsiteX3" fmla="*/ 439424 w 1072529"/>
                  <a:gd name="connsiteY3" fmla="*/ 1511952 h 1511952"/>
                </a:gdLst>
                <a:ahLst/>
                <a:cxnLst>
                  <a:cxn ang="0">
                    <a:pos x="connsiteX0" y="connsiteY0"/>
                  </a:cxn>
                  <a:cxn ang="0">
                    <a:pos x="connsiteX1" y="connsiteY1"/>
                  </a:cxn>
                  <a:cxn ang="0">
                    <a:pos x="connsiteX2" y="connsiteY2"/>
                  </a:cxn>
                  <a:cxn ang="0">
                    <a:pos x="connsiteX3" y="connsiteY3"/>
                  </a:cxn>
                </a:cxnLst>
                <a:rect l="l" t="t" r="r" b="b"/>
                <a:pathLst>
                  <a:path w="1072529" h="1511952">
                    <a:moveTo>
                      <a:pt x="0" y="1072529"/>
                    </a:moveTo>
                    <a:lnTo>
                      <a:pt x="1072529" y="0"/>
                    </a:lnTo>
                    <a:lnTo>
                      <a:pt x="1072529" y="1511952"/>
                    </a:lnTo>
                    <a:lnTo>
                      <a:pt x="439424" y="1511952"/>
                    </a:lnTo>
                    <a:close/>
                  </a:path>
                </a:pathLst>
              </a:custGeom>
              <a:noFill/>
              <a:ln w="57150">
                <a:gradFill flip="none" rotWithShape="1">
                  <a:gsLst>
                    <a:gs pos="0">
                      <a:srgbClr val="D7B26C"/>
                    </a:gs>
                    <a:gs pos="67000">
                      <a:srgbClr val="D7B26C">
                        <a:alpha val="40000"/>
                      </a:srgbClr>
                    </a:gs>
                    <a:gs pos="100000">
                      <a:srgbClr val="D7B26C">
                        <a:alpha val="65000"/>
                      </a:srgb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25" name="直接连接符 24"/>
          <p:cNvCxnSpPr/>
          <p:nvPr/>
        </p:nvCxnSpPr>
        <p:spPr>
          <a:xfrm flipH="1">
            <a:off x="409568" y="1452513"/>
            <a:ext cx="1" cy="3961076"/>
          </a:xfrm>
          <a:prstGeom prst="line">
            <a:avLst/>
          </a:prstGeom>
          <a:ln w="38100">
            <a:gradFill flip="none" rotWithShape="1">
              <a:gsLst>
                <a:gs pos="0">
                  <a:srgbClr val="D7B26C"/>
                </a:gs>
                <a:gs pos="47000">
                  <a:srgbClr val="D7B26C">
                    <a:alpha val="64000"/>
                  </a:srgbClr>
                </a:gs>
                <a:gs pos="79000">
                  <a:srgbClr val="D7B26C">
                    <a:alpha val="36000"/>
                  </a:srgbClr>
                </a:gs>
                <a:gs pos="25000">
                  <a:srgbClr val="D7B26C">
                    <a:alpha val="40000"/>
                  </a:srgbClr>
                </a:gs>
                <a:gs pos="100000">
                  <a:srgbClr val="D7B26C"/>
                </a:gs>
              </a:gsLst>
              <a:lin ang="5400000" scaled="1"/>
              <a:tileRect/>
            </a:gra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11776744" y="1452513"/>
            <a:ext cx="1" cy="3961076"/>
          </a:xfrm>
          <a:prstGeom prst="line">
            <a:avLst/>
          </a:prstGeom>
          <a:ln w="38100">
            <a:gradFill flip="none" rotWithShape="1">
              <a:gsLst>
                <a:gs pos="0">
                  <a:srgbClr val="D7B26C"/>
                </a:gs>
                <a:gs pos="47000">
                  <a:srgbClr val="D7B26C">
                    <a:alpha val="64000"/>
                  </a:srgbClr>
                </a:gs>
                <a:gs pos="79000">
                  <a:srgbClr val="D7B26C">
                    <a:alpha val="36000"/>
                  </a:srgbClr>
                </a:gs>
                <a:gs pos="25000">
                  <a:srgbClr val="D7B26C">
                    <a:alpha val="40000"/>
                  </a:srgbClr>
                </a:gs>
                <a:gs pos="100000">
                  <a:srgbClr val="D7B26C"/>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27" name="半闭框 26"/>
          <p:cNvSpPr/>
          <p:nvPr>
            <p:custDataLst>
              <p:tags r:id="rId4"/>
            </p:custDataLst>
          </p:nvPr>
        </p:nvSpPr>
        <p:spPr>
          <a:xfrm rot="8100000">
            <a:off x="5181402" y="1630401"/>
            <a:ext cx="363144" cy="363144"/>
          </a:xfrm>
          <a:prstGeom prst="halfFrame">
            <a:avLst>
              <a:gd name="adj1" fmla="val 19423"/>
              <a:gd name="adj2" fmla="val 19732"/>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文本框 27"/>
          <p:cNvSpPr txBox="1"/>
          <p:nvPr>
            <p:custDataLst>
              <p:tags r:id="rId5"/>
            </p:custDataLst>
          </p:nvPr>
        </p:nvSpPr>
        <p:spPr>
          <a:xfrm>
            <a:off x="4483100" y="1520190"/>
            <a:ext cx="907415" cy="583565"/>
          </a:xfrm>
          <a:prstGeom prst="rect">
            <a:avLst/>
          </a:prstGeom>
          <a:noFill/>
        </p:spPr>
        <p:txBody>
          <a:bodyPr wrap="square" rtlCol="0">
            <a:spAutoFit/>
          </a:bodyPr>
          <a:lstStyle/>
          <a:p>
            <a:pPr algn="ctr"/>
            <a:r>
              <a:rPr lang="en-US" altLang="zh-CN" sz="3200" b="1" dirty="0" smtClean="0">
                <a:solidFill>
                  <a:srgbClr val="444F56"/>
                </a:solidFill>
                <a:latin typeface="汉仪文黑-55简" panose="00020600040101010101" charset="-122"/>
                <a:ea typeface="汉仪文黑-55简" panose="00020600040101010101" charset="-122"/>
              </a:rPr>
              <a:t>01</a:t>
            </a:r>
            <a:endParaRPr lang="en-US" altLang="zh-CN" sz="3200" b="1" dirty="0" smtClean="0">
              <a:solidFill>
                <a:srgbClr val="444F56"/>
              </a:solidFill>
              <a:latin typeface="汉仪文黑-55简" panose="00020600040101010101" charset="-122"/>
              <a:ea typeface="汉仪文黑-55简" panose="00020600040101010101" charset="-122"/>
            </a:endParaRPr>
          </a:p>
        </p:txBody>
      </p:sp>
      <p:sp>
        <p:nvSpPr>
          <p:cNvPr id="29" name="半闭框 28"/>
          <p:cNvSpPr/>
          <p:nvPr>
            <p:custDataLst>
              <p:tags r:id="rId6"/>
            </p:custDataLst>
          </p:nvPr>
        </p:nvSpPr>
        <p:spPr>
          <a:xfrm rot="8100000">
            <a:off x="5181402" y="2994150"/>
            <a:ext cx="363144" cy="363144"/>
          </a:xfrm>
          <a:prstGeom prst="halfFrame">
            <a:avLst>
              <a:gd name="adj1" fmla="val 19423"/>
              <a:gd name="adj2" fmla="val 19732"/>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文本框 29"/>
          <p:cNvSpPr txBox="1"/>
          <p:nvPr>
            <p:custDataLst>
              <p:tags r:id="rId7"/>
            </p:custDataLst>
          </p:nvPr>
        </p:nvSpPr>
        <p:spPr>
          <a:xfrm>
            <a:off x="4483100" y="2883940"/>
            <a:ext cx="907415" cy="583565"/>
          </a:xfrm>
          <a:prstGeom prst="rect">
            <a:avLst/>
          </a:prstGeom>
          <a:noFill/>
        </p:spPr>
        <p:txBody>
          <a:bodyPr wrap="square" rtlCol="0">
            <a:spAutoFit/>
          </a:bodyPr>
          <a:lstStyle/>
          <a:p>
            <a:pPr algn="ctr"/>
            <a:r>
              <a:rPr lang="en-US" altLang="zh-CN" sz="3200" b="1" dirty="0" smtClean="0">
                <a:solidFill>
                  <a:srgbClr val="444F56"/>
                </a:solidFill>
                <a:latin typeface="汉仪文黑-55简" panose="00020600040101010101" charset="-122"/>
                <a:ea typeface="汉仪文黑-55简" panose="00020600040101010101" charset="-122"/>
              </a:rPr>
              <a:t>02</a:t>
            </a:r>
            <a:endParaRPr lang="en-US" altLang="zh-CN" sz="3200" b="1" dirty="0" smtClean="0">
              <a:solidFill>
                <a:srgbClr val="444F56"/>
              </a:solidFill>
              <a:latin typeface="汉仪文黑-55简" panose="00020600040101010101" charset="-122"/>
              <a:ea typeface="汉仪文黑-55简" panose="00020600040101010101" charset="-122"/>
            </a:endParaRPr>
          </a:p>
        </p:txBody>
      </p:sp>
      <p:sp>
        <p:nvSpPr>
          <p:cNvPr id="31" name="半闭框 30"/>
          <p:cNvSpPr/>
          <p:nvPr>
            <p:custDataLst>
              <p:tags r:id="rId8"/>
            </p:custDataLst>
          </p:nvPr>
        </p:nvSpPr>
        <p:spPr>
          <a:xfrm rot="8100000">
            <a:off x="5181402" y="4361515"/>
            <a:ext cx="363144" cy="363144"/>
          </a:xfrm>
          <a:prstGeom prst="halfFrame">
            <a:avLst>
              <a:gd name="adj1" fmla="val 19423"/>
              <a:gd name="adj2" fmla="val 19732"/>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文本框 31"/>
          <p:cNvSpPr txBox="1"/>
          <p:nvPr>
            <p:custDataLst>
              <p:tags r:id="rId9"/>
            </p:custDataLst>
          </p:nvPr>
        </p:nvSpPr>
        <p:spPr>
          <a:xfrm>
            <a:off x="4483100" y="4251304"/>
            <a:ext cx="907415" cy="583565"/>
          </a:xfrm>
          <a:prstGeom prst="rect">
            <a:avLst/>
          </a:prstGeom>
          <a:noFill/>
        </p:spPr>
        <p:txBody>
          <a:bodyPr wrap="square" rtlCol="0">
            <a:spAutoFit/>
          </a:bodyPr>
          <a:lstStyle/>
          <a:p>
            <a:pPr algn="ctr"/>
            <a:r>
              <a:rPr lang="en-US" altLang="zh-CN" sz="3200" b="1" dirty="0" smtClean="0">
                <a:solidFill>
                  <a:srgbClr val="444F56"/>
                </a:solidFill>
                <a:latin typeface="汉仪文黑-55简" panose="00020600040101010101" charset="-122"/>
                <a:ea typeface="汉仪文黑-55简" panose="00020600040101010101" charset="-122"/>
              </a:rPr>
              <a:t>03</a:t>
            </a:r>
            <a:endParaRPr lang="en-US" altLang="zh-CN" sz="3200" b="1" dirty="0" smtClean="0">
              <a:solidFill>
                <a:srgbClr val="444F56"/>
              </a:solidFill>
              <a:latin typeface="汉仪文黑-55简" panose="00020600040101010101" charset="-122"/>
              <a:ea typeface="汉仪文黑-55简" panose="00020600040101010101" charset="-122"/>
            </a:endParaRPr>
          </a:p>
        </p:txBody>
      </p:sp>
      <p:sp>
        <p:nvSpPr>
          <p:cNvPr id="35" name="文本框 34"/>
          <p:cNvSpPr txBox="1"/>
          <p:nvPr/>
        </p:nvSpPr>
        <p:spPr>
          <a:xfrm>
            <a:off x="1684994" y="3458800"/>
            <a:ext cx="2195486" cy="398780"/>
          </a:xfrm>
          <a:prstGeom prst="rect">
            <a:avLst/>
          </a:prstGeom>
          <a:noFill/>
        </p:spPr>
        <p:txBody>
          <a:bodyPr wrap="square" rtlCol="0">
            <a:spAutoFit/>
          </a:bodyPr>
          <a:lstStyle/>
          <a:p>
            <a:pPr algn="dist"/>
            <a:r>
              <a:rPr lang="en-US" altLang="zh-CN" sz="2000" b="1" dirty="0" smtClean="0">
                <a:solidFill>
                  <a:srgbClr val="444F56"/>
                </a:solidFill>
                <a:latin typeface="汉仪文黑-55简" panose="00020600040101010101" charset="-122"/>
                <a:ea typeface="汉仪文黑-55简" panose="00020600040101010101" charset="-122"/>
              </a:rPr>
              <a:t>CONTENTS</a:t>
            </a:r>
            <a:endParaRPr lang="en-US" altLang="zh-CN" sz="2000" b="1" dirty="0" smtClean="0">
              <a:solidFill>
                <a:srgbClr val="444F56"/>
              </a:solidFill>
              <a:latin typeface="汉仪文黑-55简" panose="00020600040101010101" charset="-122"/>
              <a:ea typeface="汉仪文黑-55简" panose="00020600040101010101"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629471" y="-57386"/>
            <a:ext cx="4744029" cy="6972537"/>
            <a:chOff x="9629471" y="-57386"/>
            <a:chExt cx="4744029" cy="6972537"/>
          </a:xfrm>
        </p:grpSpPr>
        <p:sp>
          <p:nvSpPr>
            <p:cNvPr id="10" name="任意多边形 9"/>
            <p:cNvSpPr/>
            <p:nvPr/>
          </p:nvSpPr>
          <p:spPr>
            <a:xfrm rot="2700000">
              <a:off x="10004350" y="1244426"/>
              <a:ext cx="4369150" cy="4369150"/>
            </a:xfrm>
            <a:custGeom>
              <a:avLst/>
              <a:gdLst>
                <a:gd name="connsiteX0" fmla="*/ 0 w 4369150"/>
                <a:gd name="connsiteY0" fmla="*/ 0 h 4369150"/>
                <a:gd name="connsiteX1" fmla="*/ 875900 w 4369150"/>
                <a:gd name="connsiteY1" fmla="*/ 875899 h 4369150"/>
                <a:gd name="connsiteX2" fmla="*/ 875899 w 4369150"/>
                <a:gd name="connsiteY2" fmla="*/ 3493251 h 4369150"/>
                <a:gd name="connsiteX3" fmla="*/ 3493251 w 4369150"/>
                <a:gd name="connsiteY3" fmla="*/ 3493251 h 4369150"/>
                <a:gd name="connsiteX4" fmla="*/ 4369150 w 4369150"/>
                <a:gd name="connsiteY4" fmla="*/ 4369150 h 4369150"/>
                <a:gd name="connsiteX5" fmla="*/ 0 w 4369150"/>
                <a:gd name="connsiteY5" fmla="*/ 4369150 h 436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9150" h="4369150">
                  <a:moveTo>
                    <a:pt x="0" y="0"/>
                  </a:moveTo>
                  <a:lnTo>
                    <a:pt x="875900" y="875899"/>
                  </a:lnTo>
                  <a:lnTo>
                    <a:pt x="875899" y="3493251"/>
                  </a:lnTo>
                  <a:lnTo>
                    <a:pt x="3493251" y="3493251"/>
                  </a:lnTo>
                  <a:lnTo>
                    <a:pt x="4369150" y="4369150"/>
                  </a:lnTo>
                  <a:lnTo>
                    <a:pt x="0" y="4369150"/>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1" name="组合 10"/>
            <p:cNvGrpSpPr/>
            <p:nvPr/>
          </p:nvGrpSpPr>
          <p:grpSpPr>
            <a:xfrm>
              <a:off x="9629471" y="-57386"/>
              <a:ext cx="2620422" cy="6972537"/>
              <a:chOff x="9629471" y="-57386"/>
              <a:chExt cx="2620422" cy="6972537"/>
            </a:xfrm>
          </p:grpSpPr>
          <p:sp>
            <p:nvSpPr>
              <p:cNvPr id="12" name="任意多边形 11"/>
              <p:cNvSpPr/>
              <p:nvPr/>
            </p:nvSpPr>
            <p:spPr>
              <a:xfrm>
                <a:off x="10177462" y="5889069"/>
                <a:ext cx="2014538" cy="1007269"/>
              </a:xfrm>
              <a:custGeom>
                <a:avLst/>
                <a:gdLst>
                  <a:gd name="connsiteX0" fmla="*/ 1007269 w 2014538"/>
                  <a:gd name="connsiteY0" fmla="*/ 0 h 1007269"/>
                  <a:gd name="connsiteX1" fmla="*/ 2014538 w 2014538"/>
                  <a:gd name="connsiteY1" fmla="*/ 1007269 h 1007269"/>
                  <a:gd name="connsiteX2" fmla="*/ 0 w 2014538"/>
                  <a:gd name="connsiteY2" fmla="*/ 1007269 h 1007269"/>
                </a:gdLst>
                <a:ahLst/>
                <a:cxnLst>
                  <a:cxn ang="0">
                    <a:pos x="connsiteX0" y="connsiteY0"/>
                  </a:cxn>
                  <a:cxn ang="0">
                    <a:pos x="connsiteX1" y="connsiteY1"/>
                  </a:cxn>
                  <a:cxn ang="0">
                    <a:pos x="connsiteX2" y="connsiteY2"/>
                  </a:cxn>
                </a:cxnLst>
                <a:rect l="l" t="t" r="r" b="b"/>
                <a:pathLst>
                  <a:path w="2014538" h="1007269">
                    <a:moveTo>
                      <a:pt x="1007269" y="0"/>
                    </a:moveTo>
                    <a:lnTo>
                      <a:pt x="2014538" y="1007269"/>
                    </a:lnTo>
                    <a:lnTo>
                      <a:pt x="0" y="1007269"/>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9901083" y="2840615"/>
                <a:ext cx="2329761" cy="4074536"/>
              </a:xfrm>
              <a:custGeom>
                <a:avLst/>
                <a:gdLst>
                  <a:gd name="connsiteX0" fmla="*/ 2329761 w 2329761"/>
                  <a:gd name="connsiteY0" fmla="*/ 0 h 4074536"/>
                  <a:gd name="connsiteX1" fmla="*/ 2329761 w 2329761"/>
                  <a:gd name="connsiteY1" fmla="*/ 4074536 h 4074536"/>
                  <a:gd name="connsiteX2" fmla="*/ 1744775 w 2329761"/>
                  <a:gd name="connsiteY2" fmla="*/ 4074536 h 4074536"/>
                  <a:gd name="connsiteX3" fmla="*/ 0 w 2329761"/>
                  <a:gd name="connsiteY3" fmla="*/ 2329761 h 4074536"/>
                </a:gdLst>
                <a:ahLst/>
                <a:cxnLst>
                  <a:cxn ang="0">
                    <a:pos x="connsiteX0" y="connsiteY0"/>
                  </a:cxn>
                  <a:cxn ang="0">
                    <a:pos x="connsiteX1" y="connsiteY1"/>
                  </a:cxn>
                  <a:cxn ang="0">
                    <a:pos x="connsiteX2" y="connsiteY2"/>
                  </a:cxn>
                  <a:cxn ang="0">
                    <a:pos x="connsiteX3" y="connsiteY3"/>
                  </a:cxn>
                </a:cxnLst>
                <a:rect l="l" t="t" r="r" b="b"/>
                <a:pathLst>
                  <a:path w="2329761" h="4074536">
                    <a:moveTo>
                      <a:pt x="2329761" y="0"/>
                    </a:moveTo>
                    <a:lnTo>
                      <a:pt x="2329761" y="4074536"/>
                    </a:lnTo>
                    <a:lnTo>
                      <a:pt x="1744775" y="4074536"/>
                    </a:lnTo>
                    <a:lnTo>
                      <a:pt x="0" y="2329761"/>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10162403" y="3101936"/>
                <a:ext cx="2068440" cy="3811626"/>
              </a:xfrm>
              <a:custGeom>
                <a:avLst/>
                <a:gdLst>
                  <a:gd name="connsiteX0" fmla="*/ 2068440 w 2068440"/>
                  <a:gd name="connsiteY0" fmla="*/ 0 h 3811626"/>
                  <a:gd name="connsiteX1" fmla="*/ 2068440 w 2068440"/>
                  <a:gd name="connsiteY1" fmla="*/ 3811626 h 3811626"/>
                  <a:gd name="connsiteX2" fmla="*/ 1743186 w 2068440"/>
                  <a:gd name="connsiteY2" fmla="*/ 3811626 h 3811626"/>
                  <a:gd name="connsiteX3" fmla="*/ 0 w 2068440"/>
                  <a:gd name="connsiteY3" fmla="*/ 2068440 h 3811626"/>
                </a:gdLst>
                <a:ahLst/>
                <a:cxnLst>
                  <a:cxn ang="0">
                    <a:pos x="connsiteX0" y="connsiteY0"/>
                  </a:cxn>
                  <a:cxn ang="0">
                    <a:pos x="connsiteX1" y="connsiteY1"/>
                  </a:cxn>
                  <a:cxn ang="0">
                    <a:pos x="connsiteX2" y="connsiteY2"/>
                  </a:cxn>
                  <a:cxn ang="0">
                    <a:pos x="connsiteX3" y="connsiteY3"/>
                  </a:cxn>
                </a:cxnLst>
                <a:rect l="l" t="t" r="r" b="b"/>
                <a:pathLst>
                  <a:path w="2068440" h="3811626">
                    <a:moveTo>
                      <a:pt x="2068440" y="0"/>
                    </a:moveTo>
                    <a:lnTo>
                      <a:pt x="2068440" y="3811626"/>
                    </a:lnTo>
                    <a:lnTo>
                      <a:pt x="1743186" y="3811626"/>
                    </a:lnTo>
                    <a:lnTo>
                      <a:pt x="0" y="2068440"/>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9901084" y="-57386"/>
                <a:ext cx="2348809" cy="4093820"/>
              </a:xfrm>
              <a:custGeom>
                <a:avLst/>
                <a:gdLst>
                  <a:gd name="connsiteX0" fmla="*/ 1745011 w 2348809"/>
                  <a:gd name="connsiteY0" fmla="*/ 0 h 4093820"/>
                  <a:gd name="connsiteX1" fmla="*/ 2348809 w 2348809"/>
                  <a:gd name="connsiteY1" fmla="*/ 0 h 4093820"/>
                  <a:gd name="connsiteX2" fmla="*/ 2348809 w 2348809"/>
                  <a:gd name="connsiteY2" fmla="*/ 4093820 h 4093820"/>
                  <a:gd name="connsiteX3" fmla="*/ 0 w 2348809"/>
                  <a:gd name="connsiteY3" fmla="*/ 1745011 h 4093820"/>
                </a:gdLst>
                <a:ahLst/>
                <a:cxnLst>
                  <a:cxn ang="0">
                    <a:pos x="connsiteX0" y="connsiteY0"/>
                  </a:cxn>
                  <a:cxn ang="0">
                    <a:pos x="connsiteX1" y="connsiteY1"/>
                  </a:cxn>
                  <a:cxn ang="0">
                    <a:pos x="connsiteX2" y="connsiteY2"/>
                  </a:cxn>
                  <a:cxn ang="0">
                    <a:pos x="connsiteX3" y="connsiteY3"/>
                  </a:cxn>
                </a:cxnLst>
                <a:rect l="l" t="t" r="r" b="b"/>
                <a:pathLst>
                  <a:path w="2348809" h="4093820">
                    <a:moveTo>
                      <a:pt x="1745011" y="0"/>
                    </a:moveTo>
                    <a:lnTo>
                      <a:pt x="2348809" y="0"/>
                    </a:lnTo>
                    <a:lnTo>
                      <a:pt x="2348809" y="4093820"/>
                    </a:lnTo>
                    <a:lnTo>
                      <a:pt x="0" y="1745011"/>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10162404" y="-57149"/>
                <a:ext cx="2057866" cy="3802641"/>
              </a:xfrm>
              <a:custGeom>
                <a:avLst/>
                <a:gdLst>
                  <a:gd name="connsiteX0" fmla="*/ 1744775 w 2057866"/>
                  <a:gd name="connsiteY0" fmla="*/ 0 h 3802641"/>
                  <a:gd name="connsiteX1" fmla="*/ 2057866 w 2057866"/>
                  <a:gd name="connsiteY1" fmla="*/ 0 h 3802641"/>
                  <a:gd name="connsiteX2" fmla="*/ 2057866 w 2057866"/>
                  <a:gd name="connsiteY2" fmla="*/ 3802641 h 3802641"/>
                  <a:gd name="connsiteX3" fmla="*/ 0 w 2057866"/>
                  <a:gd name="connsiteY3" fmla="*/ 1744775 h 3802641"/>
                </a:gdLst>
                <a:ahLst/>
                <a:cxnLst>
                  <a:cxn ang="0">
                    <a:pos x="connsiteX0" y="connsiteY0"/>
                  </a:cxn>
                  <a:cxn ang="0">
                    <a:pos x="connsiteX1" y="connsiteY1"/>
                  </a:cxn>
                  <a:cxn ang="0">
                    <a:pos x="connsiteX2" y="connsiteY2"/>
                  </a:cxn>
                  <a:cxn ang="0">
                    <a:pos x="connsiteX3" y="connsiteY3"/>
                  </a:cxn>
                </a:cxnLst>
                <a:rect l="l" t="t" r="r" b="b"/>
                <a:pathLst>
                  <a:path w="2057866" h="3802641">
                    <a:moveTo>
                      <a:pt x="1744775" y="0"/>
                    </a:moveTo>
                    <a:lnTo>
                      <a:pt x="2057866" y="0"/>
                    </a:lnTo>
                    <a:lnTo>
                      <a:pt x="2057866" y="3802641"/>
                    </a:lnTo>
                    <a:lnTo>
                      <a:pt x="0" y="1744775"/>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9629471" y="857250"/>
                <a:ext cx="2601373" cy="5143500"/>
              </a:xfrm>
              <a:custGeom>
                <a:avLst/>
                <a:gdLst>
                  <a:gd name="connsiteX0" fmla="*/ 2571750 w 2601373"/>
                  <a:gd name="connsiteY0" fmla="*/ 0 h 5143500"/>
                  <a:gd name="connsiteX1" fmla="*/ 2601373 w 2601373"/>
                  <a:gd name="connsiteY1" fmla="*/ 29623 h 5143500"/>
                  <a:gd name="connsiteX2" fmla="*/ 2601373 w 2601373"/>
                  <a:gd name="connsiteY2" fmla="*/ 5113877 h 5143500"/>
                  <a:gd name="connsiteX3" fmla="*/ 2571750 w 2601373"/>
                  <a:gd name="connsiteY3" fmla="*/ 5143500 h 5143500"/>
                  <a:gd name="connsiteX4" fmla="*/ 0 w 2601373"/>
                  <a:gd name="connsiteY4" fmla="*/ 257175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1373" h="5143500">
                    <a:moveTo>
                      <a:pt x="2571750" y="0"/>
                    </a:moveTo>
                    <a:lnTo>
                      <a:pt x="2601373" y="29623"/>
                    </a:lnTo>
                    <a:lnTo>
                      <a:pt x="2601373" y="5113877"/>
                    </a:lnTo>
                    <a:lnTo>
                      <a:pt x="2571750" y="5143500"/>
                    </a:lnTo>
                    <a:lnTo>
                      <a:pt x="0" y="2571750"/>
                    </a:lnTo>
                    <a:close/>
                  </a:path>
                </a:pathLst>
              </a:custGeom>
              <a:noFill/>
              <a:ln w="57150">
                <a:gradFill flip="none" rotWithShape="1">
                  <a:gsLst>
                    <a:gs pos="0">
                      <a:srgbClr val="D7B26C"/>
                    </a:gs>
                    <a:gs pos="57000">
                      <a:srgbClr val="D7B26C">
                        <a:alpha val="28000"/>
                      </a:srgbClr>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0734370" y="1962150"/>
                <a:ext cx="1466850" cy="2933700"/>
              </a:xfrm>
              <a:custGeom>
                <a:avLst/>
                <a:gdLst>
                  <a:gd name="connsiteX0" fmla="*/ 1466850 w 1466850"/>
                  <a:gd name="connsiteY0" fmla="*/ 0 h 2933700"/>
                  <a:gd name="connsiteX1" fmla="*/ 1466850 w 1466850"/>
                  <a:gd name="connsiteY1" fmla="*/ 2933700 h 2933700"/>
                  <a:gd name="connsiteX2" fmla="*/ 0 w 1466850"/>
                  <a:gd name="connsiteY2" fmla="*/ 1466850 h 2933700"/>
                </a:gdLst>
                <a:ahLst/>
                <a:cxnLst>
                  <a:cxn ang="0">
                    <a:pos x="connsiteX0" y="connsiteY0"/>
                  </a:cxn>
                  <a:cxn ang="0">
                    <a:pos x="connsiteX1" y="connsiteY1"/>
                  </a:cxn>
                  <a:cxn ang="0">
                    <a:pos x="connsiteX2" y="connsiteY2"/>
                  </a:cxn>
                </a:cxnLst>
                <a:rect l="l" t="t" r="r" b="b"/>
                <a:pathLst>
                  <a:path w="1466850" h="2933700">
                    <a:moveTo>
                      <a:pt x="1466850" y="0"/>
                    </a:moveTo>
                    <a:lnTo>
                      <a:pt x="1466850" y="2933700"/>
                    </a:lnTo>
                    <a:lnTo>
                      <a:pt x="0" y="1466850"/>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1237917" y="2465696"/>
                <a:ext cx="973877" cy="1926608"/>
              </a:xfrm>
              <a:custGeom>
                <a:avLst/>
                <a:gdLst>
                  <a:gd name="connsiteX0" fmla="*/ 963304 w 973877"/>
                  <a:gd name="connsiteY0" fmla="*/ 0 h 1926608"/>
                  <a:gd name="connsiteX1" fmla="*/ 973877 w 973877"/>
                  <a:gd name="connsiteY1" fmla="*/ 10573 h 1926608"/>
                  <a:gd name="connsiteX2" fmla="*/ 973877 w 973877"/>
                  <a:gd name="connsiteY2" fmla="*/ 1916035 h 1926608"/>
                  <a:gd name="connsiteX3" fmla="*/ 963304 w 973877"/>
                  <a:gd name="connsiteY3" fmla="*/ 1926608 h 1926608"/>
                  <a:gd name="connsiteX4" fmla="*/ 0 w 973877"/>
                  <a:gd name="connsiteY4" fmla="*/ 963304 h 1926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877" h="1926608">
                    <a:moveTo>
                      <a:pt x="963304" y="0"/>
                    </a:moveTo>
                    <a:lnTo>
                      <a:pt x="973877" y="10573"/>
                    </a:lnTo>
                    <a:lnTo>
                      <a:pt x="973877" y="1916035"/>
                    </a:lnTo>
                    <a:lnTo>
                      <a:pt x="963304" y="1926608"/>
                    </a:lnTo>
                    <a:lnTo>
                      <a:pt x="0" y="963304"/>
                    </a:lnTo>
                    <a:close/>
                  </a:path>
                </a:pathLst>
              </a:custGeom>
              <a:noFill/>
              <a:ln w="57150">
                <a:gradFill flip="none" rotWithShape="1">
                  <a:gsLst>
                    <a:gs pos="0">
                      <a:srgbClr val="D7B26C"/>
                    </a:gs>
                    <a:gs pos="57000">
                      <a:srgbClr val="D7B26C">
                        <a:alpha val="28000"/>
                      </a:srgbClr>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文本框 22"/>
          <p:cNvSpPr txBox="1"/>
          <p:nvPr/>
        </p:nvSpPr>
        <p:spPr>
          <a:xfrm>
            <a:off x="2470150" y="1492885"/>
            <a:ext cx="1877695" cy="1445260"/>
          </a:xfrm>
          <a:prstGeom prst="rect">
            <a:avLst/>
          </a:prstGeom>
          <a:noFill/>
        </p:spPr>
        <p:txBody>
          <a:bodyPr wrap="square" rtlCol="0">
            <a:spAutoFit/>
          </a:bodyPr>
          <a:lstStyle/>
          <a:p>
            <a:r>
              <a:rPr lang="en-US" altLang="zh-CN" sz="8800" b="1" dirty="0" smtClean="0">
                <a:solidFill>
                  <a:srgbClr val="5B6A74"/>
                </a:solidFill>
                <a:latin typeface="汉仪文黑-55简" panose="00020600040101010101" charset="-122"/>
                <a:ea typeface="汉仪文黑-55简" panose="00020600040101010101" charset="-122"/>
              </a:rPr>
              <a:t>01</a:t>
            </a:r>
            <a:endParaRPr lang="zh-CN" altLang="en-US" sz="8800" b="1" dirty="0">
              <a:solidFill>
                <a:srgbClr val="5B6A74"/>
              </a:solidFill>
              <a:latin typeface="汉仪文黑-55简" panose="00020600040101010101" charset="-122"/>
              <a:ea typeface="汉仪文黑-55简" panose="00020600040101010101" charset="-122"/>
            </a:endParaRPr>
          </a:p>
        </p:txBody>
      </p:sp>
      <p:grpSp>
        <p:nvGrpSpPr>
          <p:cNvPr id="34" name="组合 33"/>
          <p:cNvGrpSpPr/>
          <p:nvPr/>
        </p:nvGrpSpPr>
        <p:grpSpPr>
          <a:xfrm>
            <a:off x="-1106816" y="1200000"/>
            <a:ext cx="2626702" cy="4081897"/>
            <a:chOff x="-783260" y="1634148"/>
            <a:chExt cx="1873519" cy="2911450"/>
          </a:xfrm>
        </p:grpSpPr>
        <p:sp>
          <p:nvSpPr>
            <p:cNvPr id="31" name="任意多边形 30"/>
            <p:cNvSpPr/>
            <p:nvPr/>
          </p:nvSpPr>
          <p:spPr>
            <a:xfrm>
              <a:off x="-235005" y="2183954"/>
              <a:ext cx="1325264" cy="2361644"/>
            </a:xfrm>
            <a:custGeom>
              <a:avLst/>
              <a:gdLst>
                <a:gd name="connsiteX0" fmla="*/ 17082 w 974344"/>
                <a:gd name="connsiteY0" fmla="*/ 0 h 1914525"/>
                <a:gd name="connsiteX1" fmla="*/ 974344 w 974344"/>
                <a:gd name="connsiteY1" fmla="*/ 957263 h 1914525"/>
                <a:gd name="connsiteX2" fmla="*/ 17082 w 974344"/>
                <a:gd name="connsiteY2" fmla="*/ 1914525 h 1914525"/>
                <a:gd name="connsiteX3" fmla="*/ 0 w 974344"/>
                <a:gd name="connsiteY3" fmla="*/ 1897443 h 1914525"/>
                <a:gd name="connsiteX4" fmla="*/ 0 w 974344"/>
                <a:gd name="connsiteY4" fmla="*/ 17082 h 19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344" h="1914525">
                  <a:moveTo>
                    <a:pt x="17082" y="0"/>
                  </a:moveTo>
                  <a:lnTo>
                    <a:pt x="974344" y="957263"/>
                  </a:lnTo>
                  <a:lnTo>
                    <a:pt x="17082" y="1914525"/>
                  </a:lnTo>
                  <a:lnTo>
                    <a:pt x="0" y="1897443"/>
                  </a:lnTo>
                  <a:lnTo>
                    <a:pt x="0" y="17082"/>
                  </a:lnTo>
                  <a:close/>
                </a:path>
              </a:pathLst>
            </a:custGeom>
            <a:noFill/>
            <a:ln w="38100">
              <a:gradFill flip="none" rotWithShape="1">
                <a:gsLst>
                  <a:gs pos="0">
                    <a:srgbClr val="D7B26C">
                      <a:alpha val="0"/>
                    </a:srgbClr>
                  </a:gs>
                  <a:gs pos="75000">
                    <a:srgbClr val="D7B26C">
                      <a:alpha val="43000"/>
                    </a:srgbClr>
                  </a:gs>
                  <a:gs pos="32000">
                    <a:srgbClr val="D7B26C">
                      <a:alpha val="80000"/>
                    </a:srgbClr>
                  </a:gs>
                  <a:gs pos="100000">
                    <a:srgbClr val="D7B26C"/>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半闭框 24"/>
            <p:cNvSpPr/>
            <p:nvPr/>
          </p:nvSpPr>
          <p:spPr>
            <a:xfrm rot="8100000">
              <a:off x="-783260" y="1634148"/>
              <a:ext cx="1566522" cy="1566522"/>
            </a:xfrm>
            <a:prstGeom prst="halfFrame">
              <a:avLst>
                <a:gd name="adj1" fmla="val 29385"/>
                <a:gd name="adj2" fmla="val 29005"/>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任意多边形 29"/>
            <p:cNvSpPr/>
            <p:nvPr/>
          </p:nvSpPr>
          <p:spPr>
            <a:xfrm>
              <a:off x="-14293" y="2577266"/>
              <a:ext cx="883840" cy="1575018"/>
            </a:xfrm>
            <a:custGeom>
              <a:avLst/>
              <a:gdLst>
                <a:gd name="connsiteX0" fmla="*/ 17082 w 974344"/>
                <a:gd name="connsiteY0" fmla="*/ 0 h 1914525"/>
                <a:gd name="connsiteX1" fmla="*/ 974344 w 974344"/>
                <a:gd name="connsiteY1" fmla="*/ 957263 h 1914525"/>
                <a:gd name="connsiteX2" fmla="*/ 17082 w 974344"/>
                <a:gd name="connsiteY2" fmla="*/ 1914525 h 1914525"/>
                <a:gd name="connsiteX3" fmla="*/ 0 w 974344"/>
                <a:gd name="connsiteY3" fmla="*/ 1897443 h 1914525"/>
                <a:gd name="connsiteX4" fmla="*/ 0 w 974344"/>
                <a:gd name="connsiteY4" fmla="*/ 17082 h 19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344" h="1914525">
                  <a:moveTo>
                    <a:pt x="17082" y="0"/>
                  </a:moveTo>
                  <a:lnTo>
                    <a:pt x="974344" y="957263"/>
                  </a:lnTo>
                  <a:lnTo>
                    <a:pt x="17082" y="1914525"/>
                  </a:lnTo>
                  <a:lnTo>
                    <a:pt x="0" y="1897443"/>
                  </a:lnTo>
                  <a:lnTo>
                    <a:pt x="0" y="17082"/>
                  </a:lnTo>
                  <a:close/>
                </a:path>
              </a:pathLst>
            </a:custGeom>
            <a:noFill/>
            <a:ln w="38100">
              <a:gradFill flip="none" rotWithShape="1">
                <a:gsLst>
                  <a:gs pos="0">
                    <a:srgbClr val="D7B26C">
                      <a:alpha val="45000"/>
                    </a:srgbClr>
                  </a:gs>
                  <a:gs pos="75000">
                    <a:srgbClr val="D7B26C">
                      <a:alpha val="43000"/>
                    </a:srgbClr>
                  </a:gs>
                  <a:gs pos="32000">
                    <a:srgbClr val="D7B26C"/>
                  </a:gs>
                  <a:gs pos="100000">
                    <a:srgbClr val="D7B26C"/>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2487930" y="2620645"/>
            <a:ext cx="7142480" cy="1753235"/>
          </a:xfrm>
          <a:prstGeom prst="rect">
            <a:avLst/>
          </a:prstGeom>
          <a:noFill/>
        </p:spPr>
        <p:txBody>
          <a:bodyPr wrap="square" rtlCol="0">
            <a:spAutoFit/>
          </a:bodyPr>
          <a:lstStyle/>
          <a:p>
            <a:r>
              <a:rPr lang="zh-CN" altLang="en-US" sz="5400" dirty="0" smtClean="0">
                <a:solidFill>
                  <a:srgbClr val="444F56"/>
                </a:solidFill>
                <a:latin typeface="汉仪文黑-55简" panose="00020600040101010101" charset="-122"/>
                <a:ea typeface="汉仪文黑-55简" panose="00020600040101010101" charset="-122"/>
                <a:sym typeface="+mn-ea"/>
              </a:rPr>
              <a:t>数字人民币的</a:t>
            </a:r>
            <a:endParaRPr lang="zh-CN" altLang="en-US" sz="5400" dirty="0" smtClean="0">
              <a:solidFill>
                <a:srgbClr val="444F56"/>
              </a:solidFill>
              <a:latin typeface="汉仪文黑-55简" panose="00020600040101010101" charset="-122"/>
              <a:ea typeface="汉仪文黑-55简" panose="00020600040101010101" charset="-122"/>
              <a:sym typeface="+mn-ea"/>
            </a:endParaRPr>
          </a:p>
          <a:p>
            <a:r>
              <a:rPr lang="zh-CN" altLang="en-US" sz="5400" dirty="0" smtClean="0">
                <a:solidFill>
                  <a:srgbClr val="444F56"/>
                </a:solidFill>
                <a:latin typeface="汉仪文黑-55简" panose="00020600040101010101" charset="-122"/>
                <a:ea typeface="汉仪文黑-55简" panose="00020600040101010101" charset="-122"/>
                <a:sym typeface="+mn-ea"/>
              </a:rPr>
              <a:t>基本概念</a:t>
            </a:r>
            <a:endParaRPr lang="zh-CN" altLang="en-US" sz="5400" dirty="0">
              <a:solidFill>
                <a:srgbClr val="444F56"/>
              </a:solidFill>
              <a:latin typeface="汉仪文黑-55简" panose="00020600040101010101" charset="-122"/>
              <a:ea typeface="汉仪文黑-55简" panose="00020600040101010101"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半闭框 12"/>
          <p:cNvSpPr/>
          <p:nvPr/>
        </p:nvSpPr>
        <p:spPr>
          <a:xfrm rot="8100000">
            <a:off x="-320397" y="132713"/>
            <a:ext cx="640794" cy="640794"/>
          </a:xfrm>
          <a:prstGeom prst="halfFrame">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任意多边形 15"/>
          <p:cNvSpPr/>
          <p:nvPr/>
        </p:nvSpPr>
        <p:spPr>
          <a:xfrm rot="2700000">
            <a:off x="-224459" y="230878"/>
            <a:ext cx="444464" cy="444464"/>
          </a:xfrm>
          <a:custGeom>
            <a:avLst/>
            <a:gdLst>
              <a:gd name="connsiteX0" fmla="*/ 0 w 1553029"/>
              <a:gd name="connsiteY0" fmla="*/ 0 h 1553029"/>
              <a:gd name="connsiteX1" fmla="*/ 1553029 w 1553029"/>
              <a:gd name="connsiteY1" fmla="*/ 0 h 1553029"/>
              <a:gd name="connsiteX2" fmla="*/ 1553029 w 1553029"/>
              <a:gd name="connsiteY2" fmla="*/ 1553029 h 1553029"/>
              <a:gd name="connsiteX3" fmla="*/ 1508683 w 1553029"/>
              <a:gd name="connsiteY3" fmla="*/ 1553029 h 1553029"/>
              <a:gd name="connsiteX4" fmla="*/ 0 w 1553029"/>
              <a:gd name="connsiteY4" fmla="*/ 44346 h 1553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3029" h="1553029">
                <a:moveTo>
                  <a:pt x="0" y="0"/>
                </a:moveTo>
                <a:lnTo>
                  <a:pt x="1553029" y="0"/>
                </a:lnTo>
                <a:lnTo>
                  <a:pt x="1553029" y="1553029"/>
                </a:lnTo>
                <a:lnTo>
                  <a:pt x="1508683" y="1553029"/>
                </a:lnTo>
                <a:lnTo>
                  <a:pt x="0" y="44346"/>
                </a:lnTo>
                <a:close/>
              </a:path>
            </a:pathLst>
          </a:custGeom>
          <a:noFill/>
          <a:ln w="38100">
            <a:gradFill flip="none" rotWithShape="1">
              <a:gsLst>
                <a:gs pos="0">
                  <a:srgbClr val="D7B26C">
                    <a:alpha val="0"/>
                  </a:srgbClr>
                </a:gs>
                <a:gs pos="80740">
                  <a:srgbClr val="D7B26C">
                    <a:alpha val="55000"/>
                  </a:srgbClr>
                </a:gs>
                <a:gs pos="61000">
                  <a:srgbClr val="D7B26C"/>
                </a:gs>
                <a:gs pos="45000">
                  <a:srgbClr val="D7B26C">
                    <a:alpha val="0"/>
                  </a:srgbClr>
                </a:gs>
                <a:gs pos="100000">
                  <a:srgbClr val="D7B26C"/>
                </a:gs>
              </a:gsLst>
              <a:lin ang="189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53390" y="222885"/>
            <a:ext cx="4105910" cy="460375"/>
          </a:xfrm>
          <a:prstGeom prst="rect">
            <a:avLst/>
          </a:prstGeom>
          <a:noFill/>
        </p:spPr>
        <p:txBody>
          <a:bodyPr wrap="square" rtlCol="0">
            <a:spAutoFit/>
          </a:bodyPr>
          <a:lstStyle/>
          <a:p>
            <a:r>
              <a:rPr lang="zh-CN" altLang="en-US" sz="2400" dirty="0" smtClean="0">
                <a:solidFill>
                  <a:srgbClr val="444F56"/>
                </a:solidFill>
                <a:latin typeface="汉仪文黑-55简" panose="00020600040101010101" charset="-122"/>
                <a:ea typeface="汉仪文黑-55简" panose="00020600040101010101" charset="-122"/>
                <a:sym typeface="+mn-ea"/>
              </a:rPr>
              <a:t>数字人民币的基本概念</a:t>
            </a:r>
            <a:endParaRPr lang="zh-CN" altLang="en-US" sz="2400" dirty="0">
              <a:solidFill>
                <a:srgbClr val="444F56"/>
              </a:solidFill>
              <a:latin typeface="汉仪文黑-55简" panose="00020600040101010101" charset="-122"/>
              <a:ea typeface="汉仪文黑-55简" panose="00020600040101010101" charset="-122"/>
            </a:endParaRPr>
          </a:p>
        </p:txBody>
      </p:sp>
      <p:sp>
        <p:nvSpPr>
          <p:cNvPr id="2" name="矩形 1"/>
          <p:cNvSpPr/>
          <p:nvPr/>
        </p:nvSpPr>
        <p:spPr>
          <a:xfrm>
            <a:off x="1292996" y="2070189"/>
            <a:ext cx="5868670" cy="2837815"/>
          </a:xfrm>
          <a:prstGeom prst="rect">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406418" y="2485071"/>
            <a:ext cx="1930400" cy="337185"/>
          </a:xfrm>
          <a:prstGeom prst="rect">
            <a:avLst/>
          </a:prstGeom>
          <a:noFill/>
        </p:spPr>
        <p:txBody>
          <a:bodyPr wrap="square" rtlCol="0">
            <a:spAutoFit/>
          </a:bodyPr>
          <a:lstStyle/>
          <a:p>
            <a:r>
              <a:rPr lang="zh-CN" altLang="en-US" sz="1600" b="1" dirty="0" smtClean="0">
                <a:solidFill>
                  <a:schemeClr val="bg1"/>
                </a:solidFill>
                <a:latin typeface="汉仪文黑-55简" panose="00020600040101010101" charset="-122"/>
                <a:ea typeface="汉仪文黑-55简" panose="00020600040101010101" charset="-122"/>
              </a:rPr>
              <a:t>数字人民币是什么？</a:t>
            </a:r>
            <a:endParaRPr lang="zh-CN" altLang="en-US" sz="1600" b="1" dirty="0" smtClean="0">
              <a:solidFill>
                <a:schemeClr val="bg1"/>
              </a:solidFill>
              <a:latin typeface="汉仪文黑-55简" panose="00020600040101010101" charset="-122"/>
              <a:ea typeface="汉仪文黑-55简" panose="00020600040101010101" charset="-122"/>
            </a:endParaRPr>
          </a:p>
        </p:txBody>
      </p:sp>
      <p:sp>
        <p:nvSpPr>
          <p:cNvPr id="8" name="文本框 7"/>
          <p:cNvSpPr txBox="1"/>
          <p:nvPr/>
        </p:nvSpPr>
        <p:spPr>
          <a:xfrm>
            <a:off x="1406525" y="2817495"/>
            <a:ext cx="4681220" cy="2030095"/>
          </a:xfrm>
          <a:prstGeom prst="rect">
            <a:avLst/>
          </a:prstGeom>
          <a:noFill/>
        </p:spPr>
        <p:txBody>
          <a:bodyPr wrap="square" rtlCol="0">
            <a:spAutoFit/>
          </a:bodyPr>
          <a:lstStyle/>
          <a:p>
            <a:pPr>
              <a:lnSpc>
                <a:spcPct val="150000"/>
              </a:lnSpc>
            </a:pPr>
            <a:r>
              <a:rPr lang="zh-CN" altLang="en-US" sz="1400" dirty="0">
                <a:solidFill>
                  <a:schemeClr val="bg1"/>
                </a:solidFill>
                <a:latin typeface="汉仪文黑-55简" panose="00020600040101010101" charset="-122"/>
                <a:ea typeface="汉仪文黑-55简" panose="00020600040101010101" charset="-122"/>
              </a:rPr>
              <a:t>数字人民币由中国人民银行发行，是有国家信用背书、有法偿能力的法定货币。与比特币等虚拟币相比，数字人民币是法币，与法定货币等值，其效力和安全性是最高的，而比特币是一种虚拟资产，没有任何价值基础，也不享受任何主权信用担保，无法保证价值稳定。这是央行数字货币与比特币等加密资产的最根本区别。</a:t>
            </a:r>
            <a:endParaRPr lang="zh-CN" altLang="en-US" sz="1400" dirty="0">
              <a:solidFill>
                <a:schemeClr val="bg1"/>
              </a:solidFill>
              <a:latin typeface="汉仪文黑-55简" panose="00020600040101010101" charset="-122"/>
              <a:ea typeface="汉仪文黑-55简" panose="00020600040101010101" charset="-122"/>
            </a:endParaRPr>
          </a:p>
        </p:txBody>
      </p:sp>
      <p:pic>
        <p:nvPicPr>
          <p:cNvPr id="3" name="图片 2" descr="H:\图片素材\商务风\macbook-pro-on-white-table-3787308.jpgmacbook-pro-on-white-table-3787308"/>
          <p:cNvPicPr>
            <a:picLocks noChangeAspect="1"/>
          </p:cNvPicPr>
          <p:nvPr/>
        </p:nvPicPr>
        <p:blipFill>
          <a:blip r:embed="rId1"/>
          <a:srcRect l="12427" r="8813"/>
          <a:stretch>
            <a:fillRect/>
          </a:stretch>
        </p:blipFill>
        <p:spPr>
          <a:xfrm>
            <a:off x="6088516" y="2630259"/>
            <a:ext cx="4779645" cy="2884170"/>
          </a:xfrm>
          <a:prstGeom prst="rect">
            <a:avLst/>
          </a:prstGeom>
        </p:spPr>
      </p:pic>
      <p:sp>
        <p:nvSpPr>
          <p:cNvPr id="4" name="矩形 3"/>
          <p:cNvSpPr/>
          <p:nvPr/>
        </p:nvSpPr>
        <p:spPr>
          <a:xfrm>
            <a:off x="9953897" y="2070189"/>
            <a:ext cx="914264" cy="829764"/>
          </a:xfrm>
          <a:prstGeom prst="rect">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292996" y="5133701"/>
            <a:ext cx="395242" cy="380728"/>
          </a:xfrm>
          <a:prstGeom prst="rect">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84526" y="2192800"/>
            <a:ext cx="644068" cy="584541"/>
          </a:xfrm>
          <a:prstGeom prst="rect">
            <a:avLst/>
          </a:prstGeom>
          <a:noFill/>
          <a:ln w="28575">
            <a:gradFill flip="none" rotWithShape="1">
              <a:gsLst>
                <a:gs pos="0">
                  <a:srgbClr val="D7B26C"/>
                </a:gs>
                <a:gs pos="48000">
                  <a:srgbClr val="D7B26C">
                    <a:alpha val="8000"/>
                  </a:srgbClr>
                </a:gs>
                <a:gs pos="98000">
                  <a:srgbClr val="D7B26C"/>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337605" y="5185195"/>
            <a:ext cx="306024" cy="277740"/>
          </a:xfrm>
          <a:prstGeom prst="rect">
            <a:avLst/>
          </a:prstGeom>
          <a:noFill/>
          <a:ln w="12700">
            <a:gradFill flip="none" rotWithShape="1">
              <a:gsLst>
                <a:gs pos="0">
                  <a:srgbClr val="D7B26C"/>
                </a:gs>
                <a:gs pos="48000">
                  <a:srgbClr val="D7B26C">
                    <a:alpha val="8000"/>
                  </a:srgbClr>
                </a:gs>
                <a:gs pos="98000">
                  <a:srgbClr val="D7B26C"/>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a:off x="6153785" y="2100580"/>
            <a:ext cx="4647565" cy="3134360"/>
          </a:xfrm>
          <a:prstGeom prst="rect">
            <a:avLst/>
          </a:prstGeom>
          <a:noFill/>
          <a:ln>
            <a:solidFill>
              <a:srgbClr val="5B6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7520439" y="1864112"/>
            <a:ext cx="1914525" cy="473206"/>
          </a:xfrm>
          <a:prstGeom prst="rect">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半闭框 12"/>
          <p:cNvSpPr/>
          <p:nvPr/>
        </p:nvSpPr>
        <p:spPr>
          <a:xfrm rot="8100000">
            <a:off x="-320397" y="132713"/>
            <a:ext cx="640794" cy="640794"/>
          </a:xfrm>
          <a:prstGeom prst="halfFrame">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任意多边形 15"/>
          <p:cNvSpPr/>
          <p:nvPr/>
        </p:nvSpPr>
        <p:spPr>
          <a:xfrm rot="2700000">
            <a:off x="-224459" y="230878"/>
            <a:ext cx="444464" cy="444464"/>
          </a:xfrm>
          <a:custGeom>
            <a:avLst/>
            <a:gdLst>
              <a:gd name="connsiteX0" fmla="*/ 0 w 1553029"/>
              <a:gd name="connsiteY0" fmla="*/ 0 h 1553029"/>
              <a:gd name="connsiteX1" fmla="*/ 1553029 w 1553029"/>
              <a:gd name="connsiteY1" fmla="*/ 0 h 1553029"/>
              <a:gd name="connsiteX2" fmla="*/ 1553029 w 1553029"/>
              <a:gd name="connsiteY2" fmla="*/ 1553029 h 1553029"/>
              <a:gd name="connsiteX3" fmla="*/ 1508683 w 1553029"/>
              <a:gd name="connsiteY3" fmla="*/ 1553029 h 1553029"/>
              <a:gd name="connsiteX4" fmla="*/ 0 w 1553029"/>
              <a:gd name="connsiteY4" fmla="*/ 44346 h 1553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3029" h="1553029">
                <a:moveTo>
                  <a:pt x="0" y="0"/>
                </a:moveTo>
                <a:lnTo>
                  <a:pt x="1553029" y="0"/>
                </a:lnTo>
                <a:lnTo>
                  <a:pt x="1553029" y="1553029"/>
                </a:lnTo>
                <a:lnTo>
                  <a:pt x="1508683" y="1553029"/>
                </a:lnTo>
                <a:lnTo>
                  <a:pt x="0" y="44346"/>
                </a:lnTo>
                <a:close/>
              </a:path>
            </a:pathLst>
          </a:custGeom>
          <a:noFill/>
          <a:ln w="38100">
            <a:gradFill flip="none" rotWithShape="1">
              <a:gsLst>
                <a:gs pos="0">
                  <a:srgbClr val="D7B26C">
                    <a:alpha val="0"/>
                  </a:srgbClr>
                </a:gs>
                <a:gs pos="80740">
                  <a:srgbClr val="D7B26C">
                    <a:alpha val="55000"/>
                  </a:srgbClr>
                </a:gs>
                <a:gs pos="61000">
                  <a:srgbClr val="D7B26C"/>
                </a:gs>
                <a:gs pos="45000">
                  <a:srgbClr val="D7B26C">
                    <a:alpha val="0"/>
                  </a:srgbClr>
                </a:gs>
                <a:gs pos="100000">
                  <a:srgbClr val="D7B26C"/>
                </a:gs>
              </a:gsLst>
              <a:lin ang="189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53390" y="222885"/>
            <a:ext cx="3310255" cy="460375"/>
          </a:xfrm>
          <a:prstGeom prst="rect">
            <a:avLst/>
          </a:prstGeom>
          <a:noFill/>
        </p:spPr>
        <p:txBody>
          <a:bodyPr wrap="square" rtlCol="0">
            <a:spAutoFit/>
          </a:bodyPr>
          <a:lstStyle/>
          <a:p>
            <a:r>
              <a:rPr lang="zh-CN" altLang="en-US" sz="2400" dirty="0" smtClean="0">
                <a:solidFill>
                  <a:srgbClr val="444F56"/>
                </a:solidFill>
                <a:latin typeface="汉仪文黑-55简" panose="00020600040101010101" charset="-122"/>
                <a:ea typeface="汉仪文黑-55简" panose="00020600040101010101" charset="-122"/>
                <a:sym typeface="+mn-ea"/>
              </a:rPr>
              <a:t>数字人民币的基本概念</a:t>
            </a:r>
            <a:endParaRPr lang="zh-CN" altLang="en-US" sz="2400" dirty="0">
              <a:solidFill>
                <a:srgbClr val="444F56"/>
              </a:solidFill>
              <a:latin typeface="汉仪文黑-55简" panose="00020600040101010101" charset="-122"/>
              <a:ea typeface="汉仪文黑-55简" panose="00020600040101010101" charset="-122"/>
            </a:endParaRPr>
          </a:p>
        </p:txBody>
      </p:sp>
      <p:sp>
        <p:nvSpPr>
          <p:cNvPr id="19" name="文本框 18"/>
          <p:cNvSpPr txBox="1"/>
          <p:nvPr>
            <p:custDataLst>
              <p:tags r:id="rId3"/>
            </p:custDataLst>
          </p:nvPr>
        </p:nvSpPr>
        <p:spPr>
          <a:xfrm>
            <a:off x="7512502" y="1931438"/>
            <a:ext cx="1930400" cy="337185"/>
          </a:xfrm>
          <a:prstGeom prst="rect">
            <a:avLst/>
          </a:prstGeom>
          <a:noFill/>
        </p:spPr>
        <p:txBody>
          <a:bodyPr wrap="square" rtlCol="0">
            <a:spAutoFit/>
          </a:bodyPr>
          <a:lstStyle/>
          <a:p>
            <a:pPr algn="ctr"/>
            <a:r>
              <a:rPr lang="zh-CN" altLang="en-US" sz="1600" b="1" dirty="0" smtClean="0">
                <a:solidFill>
                  <a:srgbClr val="DCE1E4"/>
                </a:solidFill>
                <a:latin typeface="汉仪文黑-55简" panose="00020600040101010101" charset="-122"/>
                <a:ea typeface="汉仪文黑-55简" panose="00020600040101010101" charset="-122"/>
              </a:rPr>
              <a:t>数字人民币的特性</a:t>
            </a:r>
            <a:endParaRPr lang="zh-CN" altLang="en-US" sz="1600" b="1" dirty="0" smtClean="0">
              <a:solidFill>
                <a:srgbClr val="DCE1E4"/>
              </a:solidFill>
              <a:latin typeface="汉仪文黑-55简" panose="00020600040101010101" charset="-122"/>
              <a:ea typeface="汉仪文黑-55简" panose="00020600040101010101" charset="-122"/>
            </a:endParaRPr>
          </a:p>
        </p:txBody>
      </p:sp>
      <p:sp>
        <p:nvSpPr>
          <p:cNvPr id="20" name="文本框 19"/>
          <p:cNvSpPr txBox="1"/>
          <p:nvPr>
            <p:custDataLst>
              <p:tags r:id="rId4"/>
            </p:custDataLst>
          </p:nvPr>
        </p:nvSpPr>
        <p:spPr>
          <a:xfrm>
            <a:off x="6552292" y="2790752"/>
            <a:ext cx="3850596" cy="1753235"/>
          </a:xfrm>
          <a:prstGeom prst="rect">
            <a:avLst/>
          </a:prstGeom>
          <a:noFill/>
        </p:spPr>
        <p:txBody>
          <a:bodyPr wrap="square" rtlCol="0">
            <a:spAutoFit/>
          </a:bodyPr>
          <a:lstStyle/>
          <a:p>
            <a:pPr algn="ctr">
              <a:lnSpc>
                <a:spcPct val="150000"/>
              </a:lnSpc>
            </a:pPr>
            <a:r>
              <a:rPr lang="zh-CN" altLang="en-US" sz="2400" dirty="0" smtClean="0">
                <a:solidFill>
                  <a:srgbClr val="444F56"/>
                </a:solidFill>
                <a:latin typeface="汉仪文黑-55简" panose="00020600040101010101" charset="-122"/>
                <a:ea typeface="汉仪文黑-55简" panose="00020600040101010101" charset="-122"/>
              </a:rPr>
              <a:t>双离线支付</a:t>
            </a:r>
            <a:endParaRPr lang="zh-CN" altLang="en-US" sz="2400" dirty="0" smtClean="0">
              <a:solidFill>
                <a:srgbClr val="444F56"/>
              </a:solidFill>
              <a:latin typeface="汉仪文黑-55简" panose="00020600040101010101" charset="-122"/>
              <a:ea typeface="汉仪文黑-55简" panose="00020600040101010101" charset="-122"/>
            </a:endParaRPr>
          </a:p>
          <a:p>
            <a:pPr algn="ctr">
              <a:lnSpc>
                <a:spcPct val="150000"/>
              </a:lnSpc>
            </a:pPr>
            <a:r>
              <a:rPr lang="zh-CN" altLang="en-US" sz="2400" dirty="0" smtClean="0">
                <a:solidFill>
                  <a:srgbClr val="444F56"/>
                </a:solidFill>
                <a:latin typeface="汉仪文黑-55简" panose="00020600040101010101" charset="-122"/>
                <a:ea typeface="汉仪文黑-55简" panose="00020600040101010101" charset="-122"/>
              </a:rPr>
              <a:t>安全性更高</a:t>
            </a:r>
            <a:endParaRPr lang="zh-CN" altLang="en-US" sz="2400" dirty="0" smtClean="0">
              <a:solidFill>
                <a:srgbClr val="444F56"/>
              </a:solidFill>
              <a:latin typeface="汉仪文黑-55简" panose="00020600040101010101" charset="-122"/>
              <a:ea typeface="汉仪文黑-55简" panose="00020600040101010101" charset="-122"/>
            </a:endParaRPr>
          </a:p>
          <a:p>
            <a:pPr algn="ctr">
              <a:lnSpc>
                <a:spcPct val="150000"/>
              </a:lnSpc>
            </a:pPr>
            <a:r>
              <a:rPr lang="zh-CN" altLang="en-US" sz="2400" dirty="0" smtClean="0">
                <a:solidFill>
                  <a:srgbClr val="444F56"/>
                </a:solidFill>
                <a:latin typeface="汉仪文黑-55简" panose="00020600040101010101" charset="-122"/>
                <a:ea typeface="汉仪文黑-55简" panose="00020600040101010101" charset="-122"/>
              </a:rPr>
              <a:t>多终端选择</a:t>
            </a:r>
            <a:endParaRPr lang="zh-CN" altLang="en-US" sz="2400" dirty="0" smtClean="0">
              <a:solidFill>
                <a:srgbClr val="444F56"/>
              </a:solidFill>
              <a:latin typeface="汉仪文黑-55简" panose="00020600040101010101" charset="-122"/>
              <a:ea typeface="汉仪文黑-55简" panose="00020600040101010101" charset="-122"/>
            </a:endParaRPr>
          </a:p>
        </p:txBody>
      </p:sp>
      <p:pic>
        <p:nvPicPr>
          <p:cNvPr id="2" name="图片 1"/>
          <p:cNvPicPr>
            <a:picLocks noChangeAspect="1"/>
          </p:cNvPicPr>
          <p:nvPr/>
        </p:nvPicPr>
        <p:blipFill>
          <a:blip r:embed="rId5">
            <a:duotone>
              <a:schemeClr val="accent3">
                <a:shade val="45000"/>
                <a:satMod val="135000"/>
              </a:schemeClr>
              <a:prstClr val="white"/>
            </a:duotone>
            <a:extLst>
              <a:ext uri="{BEBA8EAE-BF5A-486C-A8C5-ECC9F3942E4B}">
                <a14:imgProps xmlns:a14="http://schemas.microsoft.com/office/drawing/2010/main">
                  <a14:imgLayer r:embed="rId6">
                    <a14:imgEffect>
                      <a14:backgroundRemoval t="0" b="100000" l="0" r="100000">
                        <a14:foregroundMark x1="66211" y1="20508" x2="51953" y2="19531"/>
                      </a14:backgroundRemoval>
                    </a14:imgEffect>
                  </a14:imgLayer>
                </a14:imgProps>
              </a:ext>
              <a:ext uri="{28A0092B-C50C-407E-A947-70E740481C1C}">
                <a14:useLocalDpi xmlns:a14="http://schemas.microsoft.com/office/drawing/2010/main" val="0"/>
              </a:ext>
            </a:extLst>
          </a:blip>
          <a:stretch>
            <a:fillRect/>
          </a:stretch>
        </p:blipFill>
        <p:spPr>
          <a:xfrm>
            <a:off x="1343025" y="2012979"/>
            <a:ext cx="3510619" cy="351061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半闭框 1"/>
          <p:cNvSpPr/>
          <p:nvPr/>
        </p:nvSpPr>
        <p:spPr>
          <a:xfrm rot="8100000">
            <a:off x="-320397" y="132713"/>
            <a:ext cx="640794" cy="640794"/>
          </a:xfrm>
          <a:prstGeom prst="halfFrame">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任意多边形 2"/>
          <p:cNvSpPr/>
          <p:nvPr/>
        </p:nvSpPr>
        <p:spPr>
          <a:xfrm rot="2700000">
            <a:off x="-224459" y="230878"/>
            <a:ext cx="444464" cy="444464"/>
          </a:xfrm>
          <a:custGeom>
            <a:avLst/>
            <a:gdLst>
              <a:gd name="connsiteX0" fmla="*/ 0 w 1553029"/>
              <a:gd name="connsiteY0" fmla="*/ 0 h 1553029"/>
              <a:gd name="connsiteX1" fmla="*/ 1553029 w 1553029"/>
              <a:gd name="connsiteY1" fmla="*/ 0 h 1553029"/>
              <a:gd name="connsiteX2" fmla="*/ 1553029 w 1553029"/>
              <a:gd name="connsiteY2" fmla="*/ 1553029 h 1553029"/>
              <a:gd name="connsiteX3" fmla="*/ 1508683 w 1553029"/>
              <a:gd name="connsiteY3" fmla="*/ 1553029 h 1553029"/>
              <a:gd name="connsiteX4" fmla="*/ 0 w 1553029"/>
              <a:gd name="connsiteY4" fmla="*/ 44346 h 1553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3029" h="1553029">
                <a:moveTo>
                  <a:pt x="0" y="0"/>
                </a:moveTo>
                <a:lnTo>
                  <a:pt x="1553029" y="0"/>
                </a:lnTo>
                <a:lnTo>
                  <a:pt x="1553029" y="1553029"/>
                </a:lnTo>
                <a:lnTo>
                  <a:pt x="1508683" y="1553029"/>
                </a:lnTo>
                <a:lnTo>
                  <a:pt x="0" y="44346"/>
                </a:lnTo>
                <a:close/>
              </a:path>
            </a:pathLst>
          </a:custGeom>
          <a:noFill/>
          <a:ln w="38100">
            <a:gradFill flip="none" rotWithShape="1">
              <a:gsLst>
                <a:gs pos="0">
                  <a:srgbClr val="D7B26C">
                    <a:alpha val="0"/>
                  </a:srgbClr>
                </a:gs>
                <a:gs pos="80740">
                  <a:srgbClr val="D7B26C">
                    <a:alpha val="55000"/>
                  </a:srgbClr>
                </a:gs>
                <a:gs pos="61000">
                  <a:srgbClr val="D7B26C"/>
                </a:gs>
                <a:gs pos="45000">
                  <a:srgbClr val="D7B26C">
                    <a:alpha val="0"/>
                  </a:srgbClr>
                </a:gs>
                <a:gs pos="100000">
                  <a:srgbClr val="D7B26C"/>
                </a:gs>
              </a:gsLst>
              <a:lin ang="189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48945" y="222885"/>
            <a:ext cx="3933190" cy="460375"/>
          </a:xfrm>
          <a:prstGeom prst="rect">
            <a:avLst/>
          </a:prstGeom>
          <a:noFill/>
        </p:spPr>
        <p:txBody>
          <a:bodyPr wrap="square" rtlCol="0">
            <a:spAutoFit/>
          </a:bodyPr>
          <a:lstStyle/>
          <a:p>
            <a:r>
              <a:rPr lang="zh-CN" altLang="en-US" sz="2400" dirty="0" smtClean="0">
                <a:solidFill>
                  <a:srgbClr val="444F56"/>
                </a:solidFill>
                <a:latin typeface="汉仪文黑-55简" panose="00020600040101010101" charset="-122"/>
                <a:ea typeface="汉仪文黑-55简" panose="00020600040101010101" charset="-122"/>
                <a:sym typeface="+mn-ea"/>
              </a:rPr>
              <a:t>数字人民币的基本概念</a:t>
            </a:r>
            <a:endParaRPr lang="zh-CN" altLang="en-US" sz="2400" dirty="0">
              <a:solidFill>
                <a:srgbClr val="444F56"/>
              </a:solidFill>
              <a:latin typeface="汉仪文黑-55简" panose="00020600040101010101" charset="-122"/>
              <a:ea typeface="汉仪文黑-55简" panose="00020600040101010101" charset="-122"/>
            </a:endParaRPr>
          </a:p>
        </p:txBody>
      </p:sp>
      <p:sp>
        <p:nvSpPr>
          <p:cNvPr id="7" name="文本框 6"/>
          <p:cNvSpPr txBox="1"/>
          <p:nvPr/>
        </p:nvSpPr>
        <p:spPr>
          <a:xfrm>
            <a:off x="3047683" y="1310005"/>
            <a:ext cx="6096000" cy="521970"/>
          </a:xfrm>
          <a:prstGeom prst="rect">
            <a:avLst/>
          </a:prstGeom>
          <a:noFill/>
        </p:spPr>
        <p:txBody>
          <a:bodyPr wrap="square" rtlCol="0" anchor="t">
            <a:spAutoFit/>
          </a:bodyPr>
          <a:p>
            <a:pPr algn="ctr"/>
            <a:r>
              <a:rPr lang="zh-CN" altLang="en-US" sz="2800"/>
              <a:t>数字人民币与电子钱包的区别</a:t>
            </a:r>
            <a:endParaRPr lang="zh-CN" altLang="en-US" sz="2800"/>
          </a:p>
        </p:txBody>
      </p:sp>
      <p:sp>
        <p:nvSpPr>
          <p:cNvPr id="8" name="文本框 7"/>
          <p:cNvSpPr txBox="1"/>
          <p:nvPr/>
        </p:nvSpPr>
        <p:spPr>
          <a:xfrm>
            <a:off x="2406015" y="2305050"/>
            <a:ext cx="7379335" cy="3533140"/>
          </a:xfrm>
          <a:prstGeom prst="rect">
            <a:avLst/>
          </a:prstGeom>
          <a:noFill/>
        </p:spPr>
        <p:txBody>
          <a:bodyPr wrap="square" rtlCol="0" anchor="t">
            <a:noAutofit/>
          </a:bodyPr>
          <a:p>
            <a:r>
              <a:rPr lang="zh-CN" altLang="en-US" sz="2000"/>
              <a:t>第一，数字人民币是法定货币，任何机构和个人不得拒收，而微信支付和支付宝只是一种支付方式。</a:t>
            </a:r>
            <a:endParaRPr lang="zh-CN" altLang="en-US" sz="2000"/>
          </a:p>
          <a:p>
            <a:endParaRPr lang="zh-CN" altLang="en-US" sz="2000"/>
          </a:p>
          <a:p>
            <a:r>
              <a:rPr lang="zh-CN" altLang="en-US" sz="2000"/>
              <a:t>第二，支付宝、微信支付等第三方互联网支付需要设备连接网络才可以结算，但数字人民币可以双离线。</a:t>
            </a:r>
            <a:endParaRPr lang="zh-CN" altLang="en-US" sz="2000"/>
          </a:p>
          <a:p>
            <a:endParaRPr lang="zh-CN" altLang="en-US" sz="2000"/>
          </a:p>
          <a:p>
            <a:r>
              <a:rPr lang="zh-CN" altLang="en-US" sz="2000"/>
              <a:t>第三，支付宝、微信支付等第三方互联网支付属于商业银行存款货币结算，而数字人民币属于流通中的现金。</a:t>
            </a:r>
            <a:endParaRPr lang="zh-CN" altLang="en-US" sz="20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9629471" y="-57386"/>
            <a:ext cx="4744029" cy="6972537"/>
            <a:chOff x="9629471" y="-57386"/>
            <a:chExt cx="4744029" cy="6972537"/>
          </a:xfrm>
        </p:grpSpPr>
        <p:sp>
          <p:nvSpPr>
            <p:cNvPr id="10" name="任意多边形 9"/>
            <p:cNvSpPr/>
            <p:nvPr/>
          </p:nvSpPr>
          <p:spPr>
            <a:xfrm rot="2700000">
              <a:off x="10004350" y="1244426"/>
              <a:ext cx="4369150" cy="4369150"/>
            </a:xfrm>
            <a:custGeom>
              <a:avLst/>
              <a:gdLst>
                <a:gd name="connsiteX0" fmla="*/ 0 w 4369150"/>
                <a:gd name="connsiteY0" fmla="*/ 0 h 4369150"/>
                <a:gd name="connsiteX1" fmla="*/ 875900 w 4369150"/>
                <a:gd name="connsiteY1" fmla="*/ 875899 h 4369150"/>
                <a:gd name="connsiteX2" fmla="*/ 875899 w 4369150"/>
                <a:gd name="connsiteY2" fmla="*/ 3493251 h 4369150"/>
                <a:gd name="connsiteX3" fmla="*/ 3493251 w 4369150"/>
                <a:gd name="connsiteY3" fmla="*/ 3493251 h 4369150"/>
                <a:gd name="connsiteX4" fmla="*/ 4369150 w 4369150"/>
                <a:gd name="connsiteY4" fmla="*/ 4369150 h 4369150"/>
                <a:gd name="connsiteX5" fmla="*/ 0 w 4369150"/>
                <a:gd name="connsiteY5" fmla="*/ 4369150 h 436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9150" h="4369150">
                  <a:moveTo>
                    <a:pt x="0" y="0"/>
                  </a:moveTo>
                  <a:lnTo>
                    <a:pt x="875900" y="875899"/>
                  </a:lnTo>
                  <a:lnTo>
                    <a:pt x="875899" y="3493251"/>
                  </a:lnTo>
                  <a:lnTo>
                    <a:pt x="3493251" y="3493251"/>
                  </a:lnTo>
                  <a:lnTo>
                    <a:pt x="4369150" y="4369150"/>
                  </a:lnTo>
                  <a:lnTo>
                    <a:pt x="0" y="4369150"/>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1" name="组合 10"/>
            <p:cNvGrpSpPr/>
            <p:nvPr/>
          </p:nvGrpSpPr>
          <p:grpSpPr>
            <a:xfrm>
              <a:off x="9629471" y="-57386"/>
              <a:ext cx="2620422" cy="6972537"/>
              <a:chOff x="9629471" y="-57386"/>
              <a:chExt cx="2620422" cy="6972537"/>
            </a:xfrm>
          </p:grpSpPr>
          <p:sp>
            <p:nvSpPr>
              <p:cNvPr id="12" name="任意多边形 11"/>
              <p:cNvSpPr/>
              <p:nvPr/>
            </p:nvSpPr>
            <p:spPr>
              <a:xfrm>
                <a:off x="10177462" y="5889069"/>
                <a:ext cx="2014538" cy="1007269"/>
              </a:xfrm>
              <a:custGeom>
                <a:avLst/>
                <a:gdLst>
                  <a:gd name="connsiteX0" fmla="*/ 1007269 w 2014538"/>
                  <a:gd name="connsiteY0" fmla="*/ 0 h 1007269"/>
                  <a:gd name="connsiteX1" fmla="*/ 2014538 w 2014538"/>
                  <a:gd name="connsiteY1" fmla="*/ 1007269 h 1007269"/>
                  <a:gd name="connsiteX2" fmla="*/ 0 w 2014538"/>
                  <a:gd name="connsiteY2" fmla="*/ 1007269 h 1007269"/>
                </a:gdLst>
                <a:ahLst/>
                <a:cxnLst>
                  <a:cxn ang="0">
                    <a:pos x="connsiteX0" y="connsiteY0"/>
                  </a:cxn>
                  <a:cxn ang="0">
                    <a:pos x="connsiteX1" y="connsiteY1"/>
                  </a:cxn>
                  <a:cxn ang="0">
                    <a:pos x="connsiteX2" y="connsiteY2"/>
                  </a:cxn>
                </a:cxnLst>
                <a:rect l="l" t="t" r="r" b="b"/>
                <a:pathLst>
                  <a:path w="2014538" h="1007269">
                    <a:moveTo>
                      <a:pt x="1007269" y="0"/>
                    </a:moveTo>
                    <a:lnTo>
                      <a:pt x="2014538" y="1007269"/>
                    </a:lnTo>
                    <a:lnTo>
                      <a:pt x="0" y="1007269"/>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9901083" y="2840615"/>
                <a:ext cx="2329761" cy="4074536"/>
              </a:xfrm>
              <a:custGeom>
                <a:avLst/>
                <a:gdLst>
                  <a:gd name="connsiteX0" fmla="*/ 2329761 w 2329761"/>
                  <a:gd name="connsiteY0" fmla="*/ 0 h 4074536"/>
                  <a:gd name="connsiteX1" fmla="*/ 2329761 w 2329761"/>
                  <a:gd name="connsiteY1" fmla="*/ 4074536 h 4074536"/>
                  <a:gd name="connsiteX2" fmla="*/ 1744775 w 2329761"/>
                  <a:gd name="connsiteY2" fmla="*/ 4074536 h 4074536"/>
                  <a:gd name="connsiteX3" fmla="*/ 0 w 2329761"/>
                  <a:gd name="connsiteY3" fmla="*/ 2329761 h 4074536"/>
                </a:gdLst>
                <a:ahLst/>
                <a:cxnLst>
                  <a:cxn ang="0">
                    <a:pos x="connsiteX0" y="connsiteY0"/>
                  </a:cxn>
                  <a:cxn ang="0">
                    <a:pos x="connsiteX1" y="connsiteY1"/>
                  </a:cxn>
                  <a:cxn ang="0">
                    <a:pos x="connsiteX2" y="connsiteY2"/>
                  </a:cxn>
                  <a:cxn ang="0">
                    <a:pos x="connsiteX3" y="connsiteY3"/>
                  </a:cxn>
                </a:cxnLst>
                <a:rect l="l" t="t" r="r" b="b"/>
                <a:pathLst>
                  <a:path w="2329761" h="4074536">
                    <a:moveTo>
                      <a:pt x="2329761" y="0"/>
                    </a:moveTo>
                    <a:lnTo>
                      <a:pt x="2329761" y="4074536"/>
                    </a:lnTo>
                    <a:lnTo>
                      <a:pt x="1744775" y="4074536"/>
                    </a:lnTo>
                    <a:lnTo>
                      <a:pt x="0" y="2329761"/>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10162403" y="3101936"/>
                <a:ext cx="2068440" cy="3811626"/>
              </a:xfrm>
              <a:custGeom>
                <a:avLst/>
                <a:gdLst>
                  <a:gd name="connsiteX0" fmla="*/ 2068440 w 2068440"/>
                  <a:gd name="connsiteY0" fmla="*/ 0 h 3811626"/>
                  <a:gd name="connsiteX1" fmla="*/ 2068440 w 2068440"/>
                  <a:gd name="connsiteY1" fmla="*/ 3811626 h 3811626"/>
                  <a:gd name="connsiteX2" fmla="*/ 1743186 w 2068440"/>
                  <a:gd name="connsiteY2" fmla="*/ 3811626 h 3811626"/>
                  <a:gd name="connsiteX3" fmla="*/ 0 w 2068440"/>
                  <a:gd name="connsiteY3" fmla="*/ 2068440 h 3811626"/>
                </a:gdLst>
                <a:ahLst/>
                <a:cxnLst>
                  <a:cxn ang="0">
                    <a:pos x="connsiteX0" y="connsiteY0"/>
                  </a:cxn>
                  <a:cxn ang="0">
                    <a:pos x="connsiteX1" y="connsiteY1"/>
                  </a:cxn>
                  <a:cxn ang="0">
                    <a:pos x="connsiteX2" y="connsiteY2"/>
                  </a:cxn>
                  <a:cxn ang="0">
                    <a:pos x="connsiteX3" y="connsiteY3"/>
                  </a:cxn>
                </a:cxnLst>
                <a:rect l="l" t="t" r="r" b="b"/>
                <a:pathLst>
                  <a:path w="2068440" h="3811626">
                    <a:moveTo>
                      <a:pt x="2068440" y="0"/>
                    </a:moveTo>
                    <a:lnTo>
                      <a:pt x="2068440" y="3811626"/>
                    </a:lnTo>
                    <a:lnTo>
                      <a:pt x="1743186" y="3811626"/>
                    </a:lnTo>
                    <a:lnTo>
                      <a:pt x="0" y="2068440"/>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9901084" y="-57386"/>
                <a:ext cx="2348809" cy="4093820"/>
              </a:xfrm>
              <a:custGeom>
                <a:avLst/>
                <a:gdLst>
                  <a:gd name="connsiteX0" fmla="*/ 1745011 w 2348809"/>
                  <a:gd name="connsiteY0" fmla="*/ 0 h 4093820"/>
                  <a:gd name="connsiteX1" fmla="*/ 2348809 w 2348809"/>
                  <a:gd name="connsiteY1" fmla="*/ 0 h 4093820"/>
                  <a:gd name="connsiteX2" fmla="*/ 2348809 w 2348809"/>
                  <a:gd name="connsiteY2" fmla="*/ 4093820 h 4093820"/>
                  <a:gd name="connsiteX3" fmla="*/ 0 w 2348809"/>
                  <a:gd name="connsiteY3" fmla="*/ 1745011 h 4093820"/>
                </a:gdLst>
                <a:ahLst/>
                <a:cxnLst>
                  <a:cxn ang="0">
                    <a:pos x="connsiteX0" y="connsiteY0"/>
                  </a:cxn>
                  <a:cxn ang="0">
                    <a:pos x="connsiteX1" y="connsiteY1"/>
                  </a:cxn>
                  <a:cxn ang="0">
                    <a:pos x="connsiteX2" y="connsiteY2"/>
                  </a:cxn>
                  <a:cxn ang="0">
                    <a:pos x="connsiteX3" y="connsiteY3"/>
                  </a:cxn>
                </a:cxnLst>
                <a:rect l="l" t="t" r="r" b="b"/>
                <a:pathLst>
                  <a:path w="2348809" h="4093820">
                    <a:moveTo>
                      <a:pt x="1745011" y="0"/>
                    </a:moveTo>
                    <a:lnTo>
                      <a:pt x="2348809" y="0"/>
                    </a:lnTo>
                    <a:lnTo>
                      <a:pt x="2348809" y="4093820"/>
                    </a:lnTo>
                    <a:lnTo>
                      <a:pt x="0" y="1745011"/>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10162404" y="-57149"/>
                <a:ext cx="2057866" cy="3802641"/>
              </a:xfrm>
              <a:custGeom>
                <a:avLst/>
                <a:gdLst>
                  <a:gd name="connsiteX0" fmla="*/ 1744775 w 2057866"/>
                  <a:gd name="connsiteY0" fmla="*/ 0 h 3802641"/>
                  <a:gd name="connsiteX1" fmla="*/ 2057866 w 2057866"/>
                  <a:gd name="connsiteY1" fmla="*/ 0 h 3802641"/>
                  <a:gd name="connsiteX2" fmla="*/ 2057866 w 2057866"/>
                  <a:gd name="connsiteY2" fmla="*/ 3802641 h 3802641"/>
                  <a:gd name="connsiteX3" fmla="*/ 0 w 2057866"/>
                  <a:gd name="connsiteY3" fmla="*/ 1744775 h 3802641"/>
                </a:gdLst>
                <a:ahLst/>
                <a:cxnLst>
                  <a:cxn ang="0">
                    <a:pos x="connsiteX0" y="connsiteY0"/>
                  </a:cxn>
                  <a:cxn ang="0">
                    <a:pos x="connsiteX1" y="connsiteY1"/>
                  </a:cxn>
                  <a:cxn ang="0">
                    <a:pos x="connsiteX2" y="connsiteY2"/>
                  </a:cxn>
                  <a:cxn ang="0">
                    <a:pos x="connsiteX3" y="connsiteY3"/>
                  </a:cxn>
                </a:cxnLst>
                <a:rect l="l" t="t" r="r" b="b"/>
                <a:pathLst>
                  <a:path w="2057866" h="3802641">
                    <a:moveTo>
                      <a:pt x="1744775" y="0"/>
                    </a:moveTo>
                    <a:lnTo>
                      <a:pt x="2057866" y="0"/>
                    </a:lnTo>
                    <a:lnTo>
                      <a:pt x="2057866" y="3802641"/>
                    </a:lnTo>
                    <a:lnTo>
                      <a:pt x="0" y="1744775"/>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9629471" y="857250"/>
                <a:ext cx="2601373" cy="5143500"/>
              </a:xfrm>
              <a:custGeom>
                <a:avLst/>
                <a:gdLst>
                  <a:gd name="connsiteX0" fmla="*/ 2571750 w 2601373"/>
                  <a:gd name="connsiteY0" fmla="*/ 0 h 5143500"/>
                  <a:gd name="connsiteX1" fmla="*/ 2601373 w 2601373"/>
                  <a:gd name="connsiteY1" fmla="*/ 29623 h 5143500"/>
                  <a:gd name="connsiteX2" fmla="*/ 2601373 w 2601373"/>
                  <a:gd name="connsiteY2" fmla="*/ 5113877 h 5143500"/>
                  <a:gd name="connsiteX3" fmla="*/ 2571750 w 2601373"/>
                  <a:gd name="connsiteY3" fmla="*/ 5143500 h 5143500"/>
                  <a:gd name="connsiteX4" fmla="*/ 0 w 2601373"/>
                  <a:gd name="connsiteY4" fmla="*/ 257175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1373" h="5143500">
                    <a:moveTo>
                      <a:pt x="2571750" y="0"/>
                    </a:moveTo>
                    <a:lnTo>
                      <a:pt x="2601373" y="29623"/>
                    </a:lnTo>
                    <a:lnTo>
                      <a:pt x="2601373" y="5113877"/>
                    </a:lnTo>
                    <a:lnTo>
                      <a:pt x="2571750" y="5143500"/>
                    </a:lnTo>
                    <a:lnTo>
                      <a:pt x="0" y="2571750"/>
                    </a:lnTo>
                    <a:close/>
                  </a:path>
                </a:pathLst>
              </a:custGeom>
              <a:noFill/>
              <a:ln w="57150">
                <a:gradFill flip="none" rotWithShape="1">
                  <a:gsLst>
                    <a:gs pos="0">
                      <a:srgbClr val="D7B26C"/>
                    </a:gs>
                    <a:gs pos="57000">
                      <a:srgbClr val="D7B26C">
                        <a:alpha val="28000"/>
                      </a:srgbClr>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0734370" y="1962150"/>
                <a:ext cx="1466850" cy="2933700"/>
              </a:xfrm>
              <a:custGeom>
                <a:avLst/>
                <a:gdLst>
                  <a:gd name="connsiteX0" fmla="*/ 1466850 w 1466850"/>
                  <a:gd name="connsiteY0" fmla="*/ 0 h 2933700"/>
                  <a:gd name="connsiteX1" fmla="*/ 1466850 w 1466850"/>
                  <a:gd name="connsiteY1" fmla="*/ 2933700 h 2933700"/>
                  <a:gd name="connsiteX2" fmla="*/ 0 w 1466850"/>
                  <a:gd name="connsiteY2" fmla="*/ 1466850 h 2933700"/>
                </a:gdLst>
                <a:ahLst/>
                <a:cxnLst>
                  <a:cxn ang="0">
                    <a:pos x="connsiteX0" y="connsiteY0"/>
                  </a:cxn>
                  <a:cxn ang="0">
                    <a:pos x="connsiteX1" y="connsiteY1"/>
                  </a:cxn>
                  <a:cxn ang="0">
                    <a:pos x="connsiteX2" y="connsiteY2"/>
                  </a:cxn>
                </a:cxnLst>
                <a:rect l="l" t="t" r="r" b="b"/>
                <a:pathLst>
                  <a:path w="1466850" h="2933700">
                    <a:moveTo>
                      <a:pt x="1466850" y="0"/>
                    </a:moveTo>
                    <a:lnTo>
                      <a:pt x="1466850" y="2933700"/>
                    </a:lnTo>
                    <a:lnTo>
                      <a:pt x="0" y="1466850"/>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1237917" y="2465696"/>
                <a:ext cx="973877" cy="1926608"/>
              </a:xfrm>
              <a:custGeom>
                <a:avLst/>
                <a:gdLst>
                  <a:gd name="connsiteX0" fmla="*/ 963304 w 973877"/>
                  <a:gd name="connsiteY0" fmla="*/ 0 h 1926608"/>
                  <a:gd name="connsiteX1" fmla="*/ 973877 w 973877"/>
                  <a:gd name="connsiteY1" fmla="*/ 10573 h 1926608"/>
                  <a:gd name="connsiteX2" fmla="*/ 973877 w 973877"/>
                  <a:gd name="connsiteY2" fmla="*/ 1916035 h 1926608"/>
                  <a:gd name="connsiteX3" fmla="*/ 963304 w 973877"/>
                  <a:gd name="connsiteY3" fmla="*/ 1926608 h 1926608"/>
                  <a:gd name="connsiteX4" fmla="*/ 0 w 973877"/>
                  <a:gd name="connsiteY4" fmla="*/ 963304 h 1926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877" h="1926608">
                    <a:moveTo>
                      <a:pt x="963304" y="0"/>
                    </a:moveTo>
                    <a:lnTo>
                      <a:pt x="973877" y="10573"/>
                    </a:lnTo>
                    <a:lnTo>
                      <a:pt x="973877" y="1916035"/>
                    </a:lnTo>
                    <a:lnTo>
                      <a:pt x="963304" y="1926608"/>
                    </a:lnTo>
                    <a:lnTo>
                      <a:pt x="0" y="963304"/>
                    </a:lnTo>
                    <a:close/>
                  </a:path>
                </a:pathLst>
              </a:custGeom>
              <a:noFill/>
              <a:ln w="57150">
                <a:gradFill flip="none" rotWithShape="1">
                  <a:gsLst>
                    <a:gs pos="0">
                      <a:srgbClr val="D7B26C"/>
                    </a:gs>
                    <a:gs pos="57000">
                      <a:srgbClr val="D7B26C">
                        <a:alpha val="28000"/>
                      </a:srgbClr>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文本框 22"/>
          <p:cNvSpPr txBox="1"/>
          <p:nvPr/>
        </p:nvSpPr>
        <p:spPr>
          <a:xfrm>
            <a:off x="2371090" y="1501140"/>
            <a:ext cx="1893570" cy="1445260"/>
          </a:xfrm>
          <a:prstGeom prst="rect">
            <a:avLst/>
          </a:prstGeom>
          <a:noFill/>
        </p:spPr>
        <p:txBody>
          <a:bodyPr wrap="square" rtlCol="0">
            <a:spAutoFit/>
          </a:bodyPr>
          <a:lstStyle/>
          <a:p>
            <a:pPr algn="ctr"/>
            <a:r>
              <a:rPr lang="en-US" altLang="zh-CN" sz="8800" b="1" dirty="0" smtClean="0">
                <a:solidFill>
                  <a:srgbClr val="5B6A74"/>
                </a:solidFill>
                <a:latin typeface="汉仪文黑-55简" panose="00020600040101010101" charset="-122"/>
                <a:ea typeface="汉仪文黑-55简" panose="00020600040101010101" charset="-122"/>
              </a:rPr>
              <a:t>02</a:t>
            </a:r>
            <a:endParaRPr lang="zh-CN" altLang="en-US" sz="8800" b="1" dirty="0">
              <a:solidFill>
                <a:srgbClr val="5B6A74"/>
              </a:solidFill>
              <a:latin typeface="汉仪文黑-55简" panose="00020600040101010101" charset="-122"/>
              <a:ea typeface="汉仪文黑-55简" panose="00020600040101010101" charset="-122"/>
            </a:endParaRPr>
          </a:p>
        </p:txBody>
      </p:sp>
      <p:sp>
        <p:nvSpPr>
          <p:cNvPr id="32" name="文本框 31"/>
          <p:cNvSpPr txBox="1"/>
          <p:nvPr/>
        </p:nvSpPr>
        <p:spPr>
          <a:xfrm>
            <a:off x="2484755" y="2651125"/>
            <a:ext cx="6741795" cy="1753235"/>
          </a:xfrm>
          <a:prstGeom prst="rect">
            <a:avLst/>
          </a:prstGeom>
          <a:noFill/>
        </p:spPr>
        <p:txBody>
          <a:bodyPr wrap="square" rtlCol="0">
            <a:spAutoFit/>
          </a:bodyPr>
          <a:lstStyle/>
          <a:p>
            <a:r>
              <a:rPr lang="zh-CN" altLang="en-US" sz="5400" dirty="0" smtClean="0">
                <a:solidFill>
                  <a:srgbClr val="444F56"/>
                </a:solidFill>
                <a:latin typeface="汉仪文黑-55简" panose="00020600040101010101" charset="-122"/>
                <a:ea typeface="汉仪文黑-55简" panose="00020600040101010101" charset="-122"/>
              </a:rPr>
              <a:t>数字人民币的</a:t>
            </a:r>
            <a:endParaRPr lang="zh-CN" altLang="en-US" sz="5400" dirty="0" smtClean="0">
              <a:solidFill>
                <a:srgbClr val="444F56"/>
              </a:solidFill>
              <a:latin typeface="汉仪文黑-55简" panose="00020600040101010101" charset="-122"/>
              <a:ea typeface="汉仪文黑-55简" panose="00020600040101010101" charset="-122"/>
            </a:endParaRPr>
          </a:p>
          <a:p>
            <a:r>
              <a:rPr lang="zh-CN" altLang="en-US" sz="5400" dirty="0" smtClean="0">
                <a:solidFill>
                  <a:srgbClr val="444F56"/>
                </a:solidFill>
                <a:latin typeface="汉仪文黑-55简" panose="00020600040101010101" charset="-122"/>
                <a:ea typeface="汉仪文黑-55简" panose="00020600040101010101" charset="-122"/>
              </a:rPr>
              <a:t>技术基础</a:t>
            </a:r>
            <a:endParaRPr lang="zh-CN" altLang="en-US" sz="5400" dirty="0" smtClean="0">
              <a:solidFill>
                <a:srgbClr val="444F56"/>
              </a:solidFill>
              <a:latin typeface="汉仪文黑-55简" panose="00020600040101010101" charset="-122"/>
              <a:ea typeface="汉仪文黑-55简" panose="00020600040101010101" charset="-122"/>
            </a:endParaRPr>
          </a:p>
        </p:txBody>
      </p:sp>
      <p:grpSp>
        <p:nvGrpSpPr>
          <p:cNvPr id="20" name="组合 19"/>
          <p:cNvGrpSpPr/>
          <p:nvPr/>
        </p:nvGrpSpPr>
        <p:grpSpPr>
          <a:xfrm>
            <a:off x="-1106816" y="1200000"/>
            <a:ext cx="2626702" cy="4081897"/>
            <a:chOff x="-783260" y="1634148"/>
            <a:chExt cx="1873519" cy="2911450"/>
          </a:xfrm>
        </p:grpSpPr>
        <p:sp>
          <p:nvSpPr>
            <p:cNvPr id="21" name="任意多边形 20"/>
            <p:cNvSpPr/>
            <p:nvPr/>
          </p:nvSpPr>
          <p:spPr>
            <a:xfrm>
              <a:off x="-235005" y="2183954"/>
              <a:ext cx="1325264" cy="2361644"/>
            </a:xfrm>
            <a:custGeom>
              <a:avLst/>
              <a:gdLst>
                <a:gd name="connsiteX0" fmla="*/ 17082 w 974344"/>
                <a:gd name="connsiteY0" fmla="*/ 0 h 1914525"/>
                <a:gd name="connsiteX1" fmla="*/ 974344 w 974344"/>
                <a:gd name="connsiteY1" fmla="*/ 957263 h 1914525"/>
                <a:gd name="connsiteX2" fmla="*/ 17082 w 974344"/>
                <a:gd name="connsiteY2" fmla="*/ 1914525 h 1914525"/>
                <a:gd name="connsiteX3" fmla="*/ 0 w 974344"/>
                <a:gd name="connsiteY3" fmla="*/ 1897443 h 1914525"/>
                <a:gd name="connsiteX4" fmla="*/ 0 w 974344"/>
                <a:gd name="connsiteY4" fmla="*/ 17082 h 19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344" h="1914525">
                  <a:moveTo>
                    <a:pt x="17082" y="0"/>
                  </a:moveTo>
                  <a:lnTo>
                    <a:pt x="974344" y="957263"/>
                  </a:lnTo>
                  <a:lnTo>
                    <a:pt x="17082" y="1914525"/>
                  </a:lnTo>
                  <a:lnTo>
                    <a:pt x="0" y="1897443"/>
                  </a:lnTo>
                  <a:lnTo>
                    <a:pt x="0" y="17082"/>
                  </a:lnTo>
                  <a:close/>
                </a:path>
              </a:pathLst>
            </a:custGeom>
            <a:noFill/>
            <a:ln w="38100">
              <a:gradFill flip="none" rotWithShape="1">
                <a:gsLst>
                  <a:gs pos="0">
                    <a:srgbClr val="D7B26C">
                      <a:alpha val="0"/>
                    </a:srgbClr>
                  </a:gs>
                  <a:gs pos="75000">
                    <a:srgbClr val="D7B26C">
                      <a:alpha val="43000"/>
                    </a:srgbClr>
                  </a:gs>
                  <a:gs pos="32000">
                    <a:srgbClr val="D7B26C">
                      <a:alpha val="80000"/>
                    </a:srgbClr>
                  </a:gs>
                  <a:gs pos="100000">
                    <a:srgbClr val="D7B26C"/>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半闭框 21"/>
            <p:cNvSpPr/>
            <p:nvPr/>
          </p:nvSpPr>
          <p:spPr>
            <a:xfrm rot="8100000">
              <a:off x="-783260" y="1634148"/>
              <a:ext cx="1566522" cy="1566522"/>
            </a:xfrm>
            <a:prstGeom prst="halfFrame">
              <a:avLst>
                <a:gd name="adj1" fmla="val 29385"/>
                <a:gd name="adj2" fmla="val 29005"/>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任意多边形 23"/>
            <p:cNvSpPr/>
            <p:nvPr/>
          </p:nvSpPr>
          <p:spPr>
            <a:xfrm>
              <a:off x="-14293" y="2577266"/>
              <a:ext cx="883840" cy="1575018"/>
            </a:xfrm>
            <a:custGeom>
              <a:avLst/>
              <a:gdLst>
                <a:gd name="connsiteX0" fmla="*/ 17082 w 974344"/>
                <a:gd name="connsiteY0" fmla="*/ 0 h 1914525"/>
                <a:gd name="connsiteX1" fmla="*/ 974344 w 974344"/>
                <a:gd name="connsiteY1" fmla="*/ 957263 h 1914525"/>
                <a:gd name="connsiteX2" fmla="*/ 17082 w 974344"/>
                <a:gd name="connsiteY2" fmla="*/ 1914525 h 1914525"/>
                <a:gd name="connsiteX3" fmla="*/ 0 w 974344"/>
                <a:gd name="connsiteY3" fmla="*/ 1897443 h 1914525"/>
                <a:gd name="connsiteX4" fmla="*/ 0 w 974344"/>
                <a:gd name="connsiteY4" fmla="*/ 17082 h 19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344" h="1914525">
                  <a:moveTo>
                    <a:pt x="17082" y="0"/>
                  </a:moveTo>
                  <a:lnTo>
                    <a:pt x="974344" y="957263"/>
                  </a:lnTo>
                  <a:lnTo>
                    <a:pt x="17082" y="1914525"/>
                  </a:lnTo>
                  <a:lnTo>
                    <a:pt x="0" y="1897443"/>
                  </a:lnTo>
                  <a:lnTo>
                    <a:pt x="0" y="17082"/>
                  </a:lnTo>
                  <a:close/>
                </a:path>
              </a:pathLst>
            </a:custGeom>
            <a:noFill/>
            <a:ln w="38100">
              <a:gradFill flip="none" rotWithShape="1">
                <a:gsLst>
                  <a:gs pos="0">
                    <a:srgbClr val="D7B26C">
                      <a:alpha val="45000"/>
                    </a:srgbClr>
                  </a:gs>
                  <a:gs pos="75000">
                    <a:srgbClr val="D7B26C">
                      <a:alpha val="43000"/>
                    </a:srgbClr>
                  </a:gs>
                  <a:gs pos="32000">
                    <a:srgbClr val="D7B26C"/>
                  </a:gs>
                  <a:gs pos="100000">
                    <a:srgbClr val="D7B26C"/>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半闭框 12"/>
          <p:cNvSpPr/>
          <p:nvPr/>
        </p:nvSpPr>
        <p:spPr>
          <a:xfrm rot="8100000">
            <a:off x="-320397" y="132713"/>
            <a:ext cx="640794" cy="640794"/>
          </a:xfrm>
          <a:prstGeom prst="halfFrame">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任意多边形 15"/>
          <p:cNvSpPr/>
          <p:nvPr/>
        </p:nvSpPr>
        <p:spPr>
          <a:xfrm rot="2700000">
            <a:off x="-224459" y="230878"/>
            <a:ext cx="444464" cy="444464"/>
          </a:xfrm>
          <a:custGeom>
            <a:avLst/>
            <a:gdLst>
              <a:gd name="connsiteX0" fmla="*/ 0 w 1553029"/>
              <a:gd name="connsiteY0" fmla="*/ 0 h 1553029"/>
              <a:gd name="connsiteX1" fmla="*/ 1553029 w 1553029"/>
              <a:gd name="connsiteY1" fmla="*/ 0 h 1553029"/>
              <a:gd name="connsiteX2" fmla="*/ 1553029 w 1553029"/>
              <a:gd name="connsiteY2" fmla="*/ 1553029 h 1553029"/>
              <a:gd name="connsiteX3" fmla="*/ 1508683 w 1553029"/>
              <a:gd name="connsiteY3" fmla="*/ 1553029 h 1553029"/>
              <a:gd name="connsiteX4" fmla="*/ 0 w 1553029"/>
              <a:gd name="connsiteY4" fmla="*/ 44346 h 1553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3029" h="1553029">
                <a:moveTo>
                  <a:pt x="0" y="0"/>
                </a:moveTo>
                <a:lnTo>
                  <a:pt x="1553029" y="0"/>
                </a:lnTo>
                <a:lnTo>
                  <a:pt x="1553029" y="1553029"/>
                </a:lnTo>
                <a:lnTo>
                  <a:pt x="1508683" y="1553029"/>
                </a:lnTo>
                <a:lnTo>
                  <a:pt x="0" y="44346"/>
                </a:lnTo>
                <a:close/>
              </a:path>
            </a:pathLst>
          </a:custGeom>
          <a:noFill/>
          <a:ln w="38100">
            <a:gradFill flip="none" rotWithShape="1">
              <a:gsLst>
                <a:gs pos="0">
                  <a:srgbClr val="D7B26C">
                    <a:alpha val="0"/>
                  </a:srgbClr>
                </a:gs>
                <a:gs pos="80740">
                  <a:srgbClr val="D7B26C">
                    <a:alpha val="55000"/>
                  </a:srgbClr>
                </a:gs>
                <a:gs pos="61000">
                  <a:srgbClr val="D7B26C"/>
                </a:gs>
                <a:gs pos="45000">
                  <a:srgbClr val="D7B26C">
                    <a:alpha val="0"/>
                  </a:srgbClr>
                </a:gs>
                <a:gs pos="100000">
                  <a:srgbClr val="D7B26C"/>
                </a:gs>
              </a:gsLst>
              <a:lin ang="189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48945" y="222885"/>
            <a:ext cx="3893820" cy="460375"/>
          </a:xfrm>
          <a:prstGeom prst="rect">
            <a:avLst/>
          </a:prstGeom>
          <a:noFill/>
        </p:spPr>
        <p:txBody>
          <a:bodyPr wrap="square" rtlCol="0">
            <a:spAutoFit/>
          </a:bodyPr>
          <a:lstStyle/>
          <a:p>
            <a:r>
              <a:rPr lang="zh-CN" altLang="en-US" sz="2400" dirty="0" smtClean="0">
                <a:solidFill>
                  <a:srgbClr val="444F56"/>
                </a:solidFill>
                <a:latin typeface="汉仪文黑-55简" panose="00020600040101010101" charset="-122"/>
                <a:ea typeface="汉仪文黑-55简" panose="00020600040101010101" charset="-122"/>
                <a:sym typeface="+mn-ea"/>
              </a:rPr>
              <a:t>数字人民币的技术基础</a:t>
            </a:r>
            <a:endParaRPr lang="zh-CN" altLang="en-US" sz="2400" dirty="0">
              <a:solidFill>
                <a:srgbClr val="444F56"/>
              </a:solidFill>
              <a:latin typeface="汉仪文黑-55简" panose="00020600040101010101" charset="-122"/>
              <a:ea typeface="汉仪文黑-55简" panose="00020600040101010101" charset="-122"/>
            </a:endParaRPr>
          </a:p>
        </p:txBody>
      </p:sp>
      <p:sp>
        <p:nvSpPr>
          <p:cNvPr id="100" name="文本框 99"/>
          <p:cNvSpPr txBox="1"/>
          <p:nvPr/>
        </p:nvSpPr>
        <p:spPr>
          <a:xfrm>
            <a:off x="1016000" y="1137285"/>
            <a:ext cx="5080000" cy="368300"/>
          </a:xfrm>
          <a:prstGeom prst="rect">
            <a:avLst/>
          </a:prstGeom>
          <a:noFill/>
          <a:ln w="9525">
            <a:noFill/>
          </a:ln>
        </p:spPr>
        <p:txBody>
          <a:bodyPr>
            <a:spAutoFit/>
          </a:bodyPr>
          <a:p>
            <a:pPr indent="304800"/>
            <a:r>
              <a:rPr lang="zh-CN" b="0">
                <a:ea typeface="宋体" panose="02010600030101010101" pitchFamily="2" charset="-122"/>
              </a:rPr>
              <a:t>1、双离线支付应用场景和原理</a:t>
            </a:r>
            <a:endParaRPr lang="zh-CN" altLang="en-US" b="0">
              <a:ea typeface="宋体" panose="02010600030101010101" pitchFamily="2" charset="-122"/>
            </a:endParaRPr>
          </a:p>
        </p:txBody>
      </p:sp>
      <p:sp>
        <p:nvSpPr>
          <p:cNvPr id="3" name="文本框 2"/>
          <p:cNvSpPr txBox="1"/>
          <p:nvPr/>
        </p:nvSpPr>
        <p:spPr>
          <a:xfrm>
            <a:off x="1400175" y="1617345"/>
            <a:ext cx="6096000" cy="1198880"/>
          </a:xfrm>
          <a:prstGeom prst="rect">
            <a:avLst/>
          </a:prstGeom>
          <a:noFill/>
        </p:spPr>
        <p:txBody>
          <a:bodyPr wrap="square" rtlCol="0" anchor="t">
            <a:spAutoFit/>
          </a:bodyPr>
          <a:p>
            <a:r>
              <a:rPr lang="zh-CN" altLang="en-US">
                <a:latin typeface="仿宋" panose="02010609060101010101" charset="-122"/>
                <a:ea typeface="仿宋" panose="02010609060101010101" charset="-122"/>
                <a:cs typeface="仿宋" panose="02010609060101010101" charset="-122"/>
              </a:rPr>
              <a:t>交易安全机制方面有三个维度：</a:t>
            </a:r>
            <a:endParaRPr lang="zh-CN" altLang="en-US">
              <a:latin typeface="仿宋" panose="02010609060101010101" charset="-122"/>
              <a:ea typeface="仿宋" panose="02010609060101010101" charset="-122"/>
              <a:cs typeface="仿宋" panose="02010609060101010101" charset="-122"/>
            </a:endParaRPr>
          </a:p>
          <a:p>
            <a:r>
              <a:rPr lang="zh-CN" altLang="en-US">
                <a:latin typeface="仿宋" panose="02010609060101010101" charset="-122"/>
                <a:ea typeface="仿宋" panose="02010609060101010101" charset="-122"/>
                <a:cs typeface="仿宋" panose="02010609060101010101" charset="-122"/>
              </a:rPr>
              <a:t>（1）一个是风控的额度，就是双高线之后的交易的额度；</a:t>
            </a:r>
            <a:endParaRPr lang="zh-CN" altLang="en-US">
              <a:latin typeface="仿宋" panose="02010609060101010101" charset="-122"/>
              <a:ea typeface="仿宋" panose="02010609060101010101" charset="-122"/>
              <a:cs typeface="仿宋" panose="02010609060101010101" charset="-122"/>
            </a:endParaRPr>
          </a:p>
          <a:p>
            <a:r>
              <a:rPr lang="zh-CN" altLang="en-US">
                <a:latin typeface="仿宋" panose="02010609060101010101" charset="-122"/>
                <a:ea typeface="仿宋" panose="02010609060101010101" charset="-122"/>
                <a:cs typeface="仿宋" panose="02010609060101010101" charset="-122"/>
              </a:rPr>
              <a:t>（2）第二个是会有垫付和追缴的机制；</a:t>
            </a:r>
            <a:endParaRPr lang="zh-CN" altLang="en-US">
              <a:latin typeface="仿宋" panose="02010609060101010101" charset="-122"/>
              <a:ea typeface="仿宋" panose="02010609060101010101" charset="-122"/>
              <a:cs typeface="仿宋" panose="02010609060101010101" charset="-122"/>
            </a:endParaRPr>
          </a:p>
          <a:p>
            <a:r>
              <a:rPr lang="zh-CN" altLang="en-US">
                <a:latin typeface="仿宋" panose="02010609060101010101" charset="-122"/>
                <a:ea typeface="仿宋" panose="02010609060101010101" charset="-122"/>
                <a:cs typeface="仿宋" panose="02010609060101010101" charset="-122"/>
              </a:rPr>
              <a:t>（3）第三个是信用体系。</a:t>
            </a:r>
            <a:endParaRPr lang="zh-CN" altLang="en-US">
              <a:latin typeface="仿宋" panose="02010609060101010101" charset="-122"/>
              <a:ea typeface="仿宋" panose="02010609060101010101" charset="-122"/>
              <a:cs typeface="仿宋" panose="02010609060101010101" charset="-122"/>
            </a:endParaRPr>
          </a:p>
        </p:txBody>
      </p:sp>
      <p:sp>
        <p:nvSpPr>
          <p:cNvPr id="10" name="文本框 9"/>
          <p:cNvSpPr txBox="1"/>
          <p:nvPr/>
        </p:nvSpPr>
        <p:spPr>
          <a:xfrm>
            <a:off x="1016000" y="3168015"/>
            <a:ext cx="5080000" cy="368300"/>
          </a:xfrm>
          <a:prstGeom prst="rect">
            <a:avLst/>
          </a:prstGeom>
          <a:noFill/>
          <a:ln w="9525">
            <a:noFill/>
          </a:ln>
        </p:spPr>
        <p:txBody>
          <a:bodyPr>
            <a:spAutoFit/>
          </a:bodyPr>
          <a:p>
            <a:pPr indent="304800"/>
            <a:r>
              <a:rPr lang="zh-CN" b="0">
                <a:ea typeface="宋体" panose="02010600030101010101" pitchFamily="2" charset="-122"/>
              </a:rPr>
              <a:t>2、双离线技术的类似案例</a:t>
            </a:r>
            <a:endParaRPr lang="zh-CN" altLang="en-US" b="0">
              <a:ea typeface="宋体" panose="02010600030101010101" pitchFamily="2" charset="-122"/>
            </a:endParaRPr>
          </a:p>
        </p:txBody>
      </p:sp>
      <p:sp>
        <p:nvSpPr>
          <p:cNvPr id="11" name="文本框 10"/>
          <p:cNvSpPr txBox="1"/>
          <p:nvPr/>
        </p:nvSpPr>
        <p:spPr>
          <a:xfrm>
            <a:off x="1400175" y="3664585"/>
            <a:ext cx="8978265" cy="645160"/>
          </a:xfrm>
          <a:prstGeom prst="rect">
            <a:avLst/>
          </a:prstGeom>
          <a:noFill/>
        </p:spPr>
        <p:txBody>
          <a:bodyPr wrap="square" rtlCol="0" anchor="t">
            <a:spAutoFit/>
          </a:bodyPr>
          <a:p>
            <a:r>
              <a:rPr lang="zh-CN" altLang="en-US">
                <a:latin typeface="仿宋" panose="02010609060101010101" charset="-122"/>
                <a:ea typeface="仿宋" panose="02010609060101010101" charset="-122"/>
              </a:rPr>
              <a:t>收付双方都离线的场景下，就先记账，等能做安全验证时再扣款。公交系统也是这种情况，公交卡中就有钱，可以在没有网络的情况下，可以实现刷卡上车。</a:t>
            </a:r>
            <a:endParaRPr lang="zh-CN" altLang="en-US">
              <a:latin typeface="仿宋" panose="02010609060101010101" charset="-122"/>
              <a:ea typeface="仿宋" panose="02010609060101010101" charset="-122"/>
            </a:endParaRPr>
          </a:p>
        </p:txBody>
      </p:sp>
      <p:sp>
        <p:nvSpPr>
          <p:cNvPr id="12" name="文本框 11"/>
          <p:cNvSpPr txBox="1"/>
          <p:nvPr/>
        </p:nvSpPr>
        <p:spPr>
          <a:xfrm>
            <a:off x="1352550" y="4585970"/>
            <a:ext cx="5080000" cy="368300"/>
          </a:xfrm>
          <a:prstGeom prst="rect">
            <a:avLst/>
          </a:prstGeom>
          <a:noFill/>
          <a:ln w="9525">
            <a:noFill/>
          </a:ln>
        </p:spPr>
        <p:txBody>
          <a:bodyPr>
            <a:spAutoFit/>
          </a:bodyPr>
          <a:p>
            <a:pPr indent="0"/>
            <a:r>
              <a:rPr lang="en-US" altLang="zh-CN" b="0">
                <a:ea typeface="宋体" panose="02010600030101010101" pitchFamily="2" charset="-122"/>
              </a:rPr>
              <a:t>3</a:t>
            </a:r>
            <a:r>
              <a:rPr lang="zh-CN" b="0">
                <a:ea typeface="宋体" panose="02010600030101010101" pitchFamily="2" charset="-122"/>
              </a:rPr>
              <a:t>、数字人民币的支付安全性</a:t>
            </a:r>
            <a:endParaRPr lang="zh-CN" altLang="en-US" b="0">
              <a:ea typeface="宋体" panose="02010600030101010101" pitchFamily="2" charset="-122"/>
            </a:endParaRPr>
          </a:p>
        </p:txBody>
      </p:sp>
      <p:sp>
        <p:nvSpPr>
          <p:cNvPr id="14" name="文本框 13"/>
          <p:cNvSpPr txBox="1"/>
          <p:nvPr/>
        </p:nvSpPr>
        <p:spPr>
          <a:xfrm>
            <a:off x="1400175" y="5158105"/>
            <a:ext cx="9026525" cy="922020"/>
          </a:xfrm>
          <a:prstGeom prst="rect">
            <a:avLst/>
          </a:prstGeom>
          <a:noFill/>
          <a:ln w="9525">
            <a:noFill/>
          </a:ln>
        </p:spPr>
        <p:txBody>
          <a:bodyPr wrap="square">
            <a:spAutoFit/>
          </a:bodyPr>
          <a:p>
            <a:pPr indent="0"/>
            <a:r>
              <a:rPr lang="zh-CN" b="0">
                <a:latin typeface="仿宋" panose="02010609060101010101" charset="-122"/>
                <a:ea typeface="仿宋" panose="02010609060101010101" charset="-122"/>
                <a:cs typeface="仿宋" panose="02010609060101010101" charset="-122"/>
              </a:rPr>
              <a:t>数字人民币的支付安全吗？会不会随便什么人拿个手机碰一碰我的手机就把我的钱偷走了呢？答案是，肯定不会。数字人民币的支付背后的技术其实NFC技术，它比二维码扫码要安全得多。</a:t>
            </a:r>
            <a:endParaRPr lang="zh-CN" altLang="en-US" b="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9629471" y="-57386"/>
            <a:ext cx="4744029" cy="6972537"/>
            <a:chOff x="9629471" y="-57386"/>
            <a:chExt cx="4744029" cy="6972537"/>
          </a:xfrm>
        </p:grpSpPr>
        <p:sp>
          <p:nvSpPr>
            <p:cNvPr id="10" name="任意多边形 9"/>
            <p:cNvSpPr/>
            <p:nvPr/>
          </p:nvSpPr>
          <p:spPr>
            <a:xfrm rot="2700000">
              <a:off x="10004350" y="1244426"/>
              <a:ext cx="4369150" cy="4369150"/>
            </a:xfrm>
            <a:custGeom>
              <a:avLst/>
              <a:gdLst>
                <a:gd name="connsiteX0" fmla="*/ 0 w 4369150"/>
                <a:gd name="connsiteY0" fmla="*/ 0 h 4369150"/>
                <a:gd name="connsiteX1" fmla="*/ 875900 w 4369150"/>
                <a:gd name="connsiteY1" fmla="*/ 875899 h 4369150"/>
                <a:gd name="connsiteX2" fmla="*/ 875899 w 4369150"/>
                <a:gd name="connsiteY2" fmla="*/ 3493251 h 4369150"/>
                <a:gd name="connsiteX3" fmla="*/ 3493251 w 4369150"/>
                <a:gd name="connsiteY3" fmla="*/ 3493251 h 4369150"/>
                <a:gd name="connsiteX4" fmla="*/ 4369150 w 4369150"/>
                <a:gd name="connsiteY4" fmla="*/ 4369150 h 4369150"/>
                <a:gd name="connsiteX5" fmla="*/ 0 w 4369150"/>
                <a:gd name="connsiteY5" fmla="*/ 4369150 h 436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9150" h="4369150">
                  <a:moveTo>
                    <a:pt x="0" y="0"/>
                  </a:moveTo>
                  <a:lnTo>
                    <a:pt x="875900" y="875899"/>
                  </a:lnTo>
                  <a:lnTo>
                    <a:pt x="875899" y="3493251"/>
                  </a:lnTo>
                  <a:lnTo>
                    <a:pt x="3493251" y="3493251"/>
                  </a:lnTo>
                  <a:lnTo>
                    <a:pt x="4369150" y="4369150"/>
                  </a:lnTo>
                  <a:lnTo>
                    <a:pt x="0" y="4369150"/>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1" name="组合 10"/>
            <p:cNvGrpSpPr/>
            <p:nvPr/>
          </p:nvGrpSpPr>
          <p:grpSpPr>
            <a:xfrm>
              <a:off x="9629471" y="-57386"/>
              <a:ext cx="2620422" cy="6972537"/>
              <a:chOff x="9629471" y="-57386"/>
              <a:chExt cx="2620422" cy="6972537"/>
            </a:xfrm>
          </p:grpSpPr>
          <p:sp>
            <p:nvSpPr>
              <p:cNvPr id="12" name="任意多边形 11"/>
              <p:cNvSpPr/>
              <p:nvPr/>
            </p:nvSpPr>
            <p:spPr>
              <a:xfrm>
                <a:off x="10177462" y="5889069"/>
                <a:ext cx="2014538" cy="1007269"/>
              </a:xfrm>
              <a:custGeom>
                <a:avLst/>
                <a:gdLst>
                  <a:gd name="connsiteX0" fmla="*/ 1007269 w 2014538"/>
                  <a:gd name="connsiteY0" fmla="*/ 0 h 1007269"/>
                  <a:gd name="connsiteX1" fmla="*/ 2014538 w 2014538"/>
                  <a:gd name="connsiteY1" fmla="*/ 1007269 h 1007269"/>
                  <a:gd name="connsiteX2" fmla="*/ 0 w 2014538"/>
                  <a:gd name="connsiteY2" fmla="*/ 1007269 h 1007269"/>
                </a:gdLst>
                <a:ahLst/>
                <a:cxnLst>
                  <a:cxn ang="0">
                    <a:pos x="connsiteX0" y="connsiteY0"/>
                  </a:cxn>
                  <a:cxn ang="0">
                    <a:pos x="connsiteX1" y="connsiteY1"/>
                  </a:cxn>
                  <a:cxn ang="0">
                    <a:pos x="connsiteX2" y="connsiteY2"/>
                  </a:cxn>
                </a:cxnLst>
                <a:rect l="l" t="t" r="r" b="b"/>
                <a:pathLst>
                  <a:path w="2014538" h="1007269">
                    <a:moveTo>
                      <a:pt x="1007269" y="0"/>
                    </a:moveTo>
                    <a:lnTo>
                      <a:pt x="2014538" y="1007269"/>
                    </a:lnTo>
                    <a:lnTo>
                      <a:pt x="0" y="1007269"/>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9901083" y="2840615"/>
                <a:ext cx="2329761" cy="4074536"/>
              </a:xfrm>
              <a:custGeom>
                <a:avLst/>
                <a:gdLst>
                  <a:gd name="connsiteX0" fmla="*/ 2329761 w 2329761"/>
                  <a:gd name="connsiteY0" fmla="*/ 0 h 4074536"/>
                  <a:gd name="connsiteX1" fmla="*/ 2329761 w 2329761"/>
                  <a:gd name="connsiteY1" fmla="*/ 4074536 h 4074536"/>
                  <a:gd name="connsiteX2" fmla="*/ 1744775 w 2329761"/>
                  <a:gd name="connsiteY2" fmla="*/ 4074536 h 4074536"/>
                  <a:gd name="connsiteX3" fmla="*/ 0 w 2329761"/>
                  <a:gd name="connsiteY3" fmla="*/ 2329761 h 4074536"/>
                </a:gdLst>
                <a:ahLst/>
                <a:cxnLst>
                  <a:cxn ang="0">
                    <a:pos x="connsiteX0" y="connsiteY0"/>
                  </a:cxn>
                  <a:cxn ang="0">
                    <a:pos x="connsiteX1" y="connsiteY1"/>
                  </a:cxn>
                  <a:cxn ang="0">
                    <a:pos x="connsiteX2" y="connsiteY2"/>
                  </a:cxn>
                  <a:cxn ang="0">
                    <a:pos x="connsiteX3" y="connsiteY3"/>
                  </a:cxn>
                </a:cxnLst>
                <a:rect l="l" t="t" r="r" b="b"/>
                <a:pathLst>
                  <a:path w="2329761" h="4074536">
                    <a:moveTo>
                      <a:pt x="2329761" y="0"/>
                    </a:moveTo>
                    <a:lnTo>
                      <a:pt x="2329761" y="4074536"/>
                    </a:lnTo>
                    <a:lnTo>
                      <a:pt x="1744775" y="4074536"/>
                    </a:lnTo>
                    <a:lnTo>
                      <a:pt x="0" y="2329761"/>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10162403" y="3101936"/>
                <a:ext cx="2068440" cy="3811626"/>
              </a:xfrm>
              <a:custGeom>
                <a:avLst/>
                <a:gdLst>
                  <a:gd name="connsiteX0" fmla="*/ 2068440 w 2068440"/>
                  <a:gd name="connsiteY0" fmla="*/ 0 h 3811626"/>
                  <a:gd name="connsiteX1" fmla="*/ 2068440 w 2068440"/>
                  <a:gd name="connsiteY1" fmla="*/ 3811626 h 3811626"/>
                  <a:gd name="connsiteX2" fmla="*/ 1743186 w 2068440"/>
                  <a:gd name="connsiteY2" fmla="*/ 3811626 h 3811626"/>
                  <a:gd name="connsiteX3" fmla="*/ 0 w 2068440"/>
                  <a:gd name="connsiteY3" fmla="*/ 2068440 h 3811626"/>
                </a:gdLst>
                <a:ahLst/>
                <a:cxnLst>
                  <a:cxn ang="0">
                    <a:pos x="connsiteX0" y="connsiteY0"/>
                  </a:cxn>
                  <a:cxn ang="0">
                    <a:pos x="connsiteX1" y="connsiteY1"/>
                  </a:cxn>
                  <a:cxn ang="0">
                    <a:pos x="connsiteX2" y="connsiteY2"/>
                  </a:cxn>
                  <a:cxn ang="0">
                    <a:pos x="connsiteX3" y="connsiteY3"/>
                  </a:cxn>
                </a:cxnLst>
                <a:rect l="l" t="t" r="r" b="b"/>
                <a:pathLst>
                  <a:path w="2068440" h="3811626">
                    <a:moveTo>
                      <a:pt x="2068440" y="0"/>
                    </a:moveTo>
                    <a:lnTo>
                      <a:pt x="2068440" y="3811626"/>
                    </a:lnTo>
                    <a:lnTo>
                      <a:pt x="1743186" y="3811626"/>
                    </a:lnTo>
                    <a:lnTo>
                      <a:pt x="0" y="2068440"/>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9901084" y="-57386"/>
                <a:ext cx="2348809" cy="4093820"/>
              </a:xfrm>
              <a:custGeom>
                <a:avLst/>
                <a:gdLst>
                  <a:gd name="connsiteX0" fmla="*/ 1745011 w 2348809"/>
                  <a:gd name="connsiteY0" fmla="*/ 0 h 4093820"/>
                  <a:gd name="connsiteX1" fmla="*/ 2348809 w 2348809"/>
                  <a:gd name="connsiteY1" fmla="*/ 0 h 4093820"/>
                  <a:gd name="connsiteX2" fmla="*/ 2348809 w 2348809"/>
                  <a:gd name="connsiteY2" fmla="*/ 4093820 h 4093820"/>
                  <a:gd name="connsiteX3" fmla="*/ 0 w 2348809"/>
                  <a:gd name="connsiteY3" fmla="*/ 1745011 h 4093820"/>
                </a:gdLst>
                <a:ahLst/>
                <a:cxnLst>
                  <a:cxn ang="0">
                    <a:pos x="connsiteX0" y="connsiteY0"/>
                  </a:cxn>
                  <a:cxn ang="0">
                    <a:pos x="connsiteX1" y="connsiteY1"/>
                  </a:cxn>
                  <a:cxn ang="0">
                    <a:pos x="connsiteX2" y="connsiteY2"/>
                  </a:cxn>
                  <a:cxn ang="0">
                    <a:pos x="connsiteX3" y="connsiteY3"/>
                  </a:cxn>
                </a:cxnLst>
                <a:rect l="l" t="t" r="r" b="b"/>
                <a:pathLst>
                  <a:path w="2348809" h="4093820">
                    <a:moveTo>
                      <a:pt x="1745011" y="0"/>
                    </a:moveTo>
                    <a:lnTo>
                      <a:pt x="2348809" y="0"/>
                    </a:lnTo>
                    <a:lnTo>
                      <a:pt x="2348809" y="4093820"/>
                    </a:lnTo>
                    <a:lnTo>
                      <a:pt x="0" y="1745011"/>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10162404" y="-57149"/>
                <a:ext cx="2057866" cy="3802641"/>
              </a:xfrm>
              <a:custGeom>
                <a:avLst/>
                <a:gdLst>
                  <a:gd name="connsiteX0" fmla="*/ 1744775 w 2057866"/>
                  <a:gd name="connsiteY0" fmla="*/ 0 h 3802641"/>
                  <a:gd name="connsiteX1" fmla="*/ 2057866 w 2057866"/>
                  <a:gd name="connsiteY1" fmla="*/ 0 h 3802641"/>
                  <a:gd name="connsiteX2" fmla="*/ 2057866 w 2057866"/>
                  <a:gd name="connsiteY2" fmla="*/ 3802641 h 3802641"/>
                  <a:gd name="connsiteX3" fmla="*/ 0 w 2057866"/>
                  <a:gd name="connsiteY3" fmla="*/ 1744775 h 3802641"/>
                </a:gdLst>
                <a:ahLst/>
                <a:cxnLst>
                  <a:cxn ang="0">
                    <a:pos x="connsiteX0" y="connsiteY0"/>
                  </a:cxn>
                  <a:cxn ang="0">
                    <a:pos x="connsiteX1" y="connsiteY1"/>
                  </a:cxn>
                  <a:cxn ang="0">
                    <a:pos x="connsiteX2" y="connsiteY2"/>
                  </a:cxn>
                  <a:cxn ang="0">
                    <a:pos x="connsiteX3" y="connsiteY3"/>
                  </a:cxn>
                </a:cxnLst>
                <a:rect l="l" t="t" r="r" b="b"/>
                <a:pathLst>
                  <a:path w="2057866" h="3802641">
                    <a:moveTo>
                      <a:pt x="1744775" y="0"/>
                    </a:moveTo>
                    <a:lnTo>
                      <a:pt x="2057866" y="0"/>
                    </a:lnTo>
                    <a:lnTo>
                      <a:pt x="2057866" y="3802641"/>
                    </a:lnTo>
                    <a:lnTo>
                      <a:pt x="0" y="1744775"/>
                    </a:lnTo>
                    <a:close/>
                  </a:path>
                </a:pathLst>
              </a:custGeom>
              <a:noFill/>
              <a:ln w="57150">
                <a:gradFill flip="none" rotWithShape="1">
                  <a:gsLst>
                    <a:gs pos="0">
                      <a:srgbClr val="D7B26C"/>
                    </a:gs>
                    <a:gs pos="31000">
                      <a:srgbClr val="D7B26C">
                        <a:alpha val="27000"/>
                      </a:srgbClr>
                    </a:gs>
                    <a:gs pos="65000">
                      <a:srgbClr val="D7B26C"/>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9629471" y="857250"/>
                <a:ext cx="2601373" cy="5143500"/>
              </a:xfrm>
              <a:custGeom>
                <a:avLst/>
                <a:gdLst>
                  <a:gd name="connsiteX0" fmla="*/ 2571750 w 2601373"/>
                  <a:gd name="connsiteY0" fmla="*/ 0 h 5143500"/>
                  <a:gd name="connsiteX1" fmla="*/ 2601373 w 2601373"/>
                  <a:gd name="connsiteY1" fmla="*/ 29623 h 5143500"/>
                  <a:gd name="connsiteX2" fmla="*/ 2601373 w 2601373"/>
                  <a:gd name="connsiteY2" fmla="*/ 5113877 h 5143500"/>
                  <a:gd name="connsiteX3" fmla="*/ 2571750 w 2601373"/>
                  <a:gd name="connsiteY3" fmla="*/ 5143500 h 5143500"/>
                  <a:gd name="connsiteX4" fmla="*/ 0 w 2601373"/>
                  <a:gd name="connsiteY4" fmla="*/ 257175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1373" h="5143500">
                    <a:moveTo>
                      <a:pt x="2571750" y="0"/>
                    </a:moveTo>
                    <a:lnTo>
                      <a:pt x="2601373" y="29623"/>
                    </a:lnTo>
                    <a:lnTo>
                      <a:pt x="2601373" y="5113877"/>
                    </a:lnTo>
                    <a:lnTo>
                      <a:pt x="2571750" y="5143500"/>
                    </a:lnTo>
                    <a:lnTo>
                      <a:pt x="0" y="2571750"/>
                    </a:lnTo>
                    <a:close/>
                  </a:path>
                </a:pathLst>
              </a:custGeom>
              <a:noFill/>
              <a:ln w="57150">
                <a:gradFill flip="none" rotWithShape="1">
                  <a:gsLst>
                    <a:gs pos="0">
                      <a:srgbClr val="D7B26C"/>
                    </a:gs>
                    <a:gs pos="57000">
                      <a:srgbClr val="D7B26C">
                        <a:alpha val="28000"/>
                      </a:srgbClr>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0734370" y="1962150"/>
                <a:ext cx="1466850" cy="2933700"/>
              </a:xfrm>
              <a:custGeom>
                <a:avLst/>
                <a:gdLst>
                  <a:gd name="connsiteX0" fmla="*/ 1466850 w 1466850"/>
                  <a:gd name="connsiteY0" fmla="*/ 0 h 2933700"/>
                  <a:gd name="connsiteX1" fmla="*/ 1466850 w 1466850"/>
                  <a:gd name="connsiteY1" fmla="*/ 2933700 h 2933700"/>
                  <a:gd name="connsiteX2" fmla="*/ 0 w 1466850"/>
                  <a:gd name="connsiteY2" fmla="*/ 1466850 h 2933700"/>
                </a:gdLst>
                <a:ahLst/>
                <a:cxnLst>
                  <a:cxn ang="0">
                    <a:pos x="connsiteX0" y="connsiteY0"/>
                  </a:cxn>
                  <a:cxn ang="0">
                    <a:pos x="connsiteX1" y="connsiteY1"/>
                  </a:cxn>
                  <a:cxn ang="0">
                    <a:pos x="connsiteX2" y="connsiteY2"/>
                  </a:cxn>
                </a:cxnLst>
                <a:rect l="l" t="t" r="r" b="b"/>
                <a:pathLst>
                  <a:path w="1466850" h="2933700">
                    <a:moveTo>
                      <a:pt x="1466850" y="0"/>
                    </a:moveTo>
                    <a:lnTo>
                      <a:pt x="1466850" y="2933700"/>
                    </a:lnTo>
                    <a:lnTo>
                      <a:pt x="0" y="1466850"/>
                    </a:lnTo>
                    <a:close/>
                  </a:path>
                </a:pathLst>
              </a:cu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1237917" y="2465696"/>
                <a:ext cx="973877" cy="1926608"/>
              </a:xfrm>
              <a:custGeom>
                <a:avLst/>
                <a:gdLst>
                  <a:gd name="connsiteX0" fmla="*/ 963304 w 973877"/>
                  <a:gd name="connsiteY0" fmla="*/ 0 h 1926608"/>
                  <a:gd name="connsiteX1" fmla="*/ 973877 w 973877"/>
                  <a:gd name="connsiteY1" fmla="*/ 10573 h 1926608"/>
                  <a:gd name="connsiteX2" fmla="*/ 973877 w 973877"/>
                  <a:gd name="connsiteY2" fmla="*/ 1916035 h 1926608"/>
                  <a:gd name="connsiteX3" fmla="*/ 963304 w 973877"/>
                  <a:gd name="connsiteY3" fmla="*/ 1926608 h 1926608"/>
                  <a:gd name="connsiteX4" fmla="*/ 0 w 973877"/>
                  <a:gd name="connsiteY4" fmla="*/ 963304 h 1926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877" h="1926608">
                    <a:moveTo>
                      <a:pt x="963304" y="0"/>
                    </a:moveTo>
                    <a:lnTo>
                      <a:pt x="973877" y="10573"/>
                    </a:lnTo>
                    <a:lnTo>
                      <a:pt x="973877" y="1916035"/>
                    </a:lnTo>
                    <a:lnTo>
                      <a:pt x="963304" y="1926608"/>
                    </a:lnTo>
                    <a:lnTo>
                      <a:pt x="0" y="963304"/>
                    </a:lnTo>
                    <a:close/>
                  </a:path>
                </a:pathLst>
              </a:custGeom>
              <a:noFill/>
              <a:ln w="57150">
                <a:gradFill flip="none" rotWithShape="1">
                  <a:gsLst>
                    <a:gs pos="0">
                      <a:srgbClr val="D7B26C"/>
                    </a:gs>
                    <a:gs pos="57000">
                      <a:srgbClr val="D7B26C">
                        <a:alpha val="28000"/>
                      </a:srgbClr>
                    </a:gs>
                    <a:gs pos="100000">
                      <a:srgbClr val="D7B26C">
                        <a:alpha val="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文本框 22"/>
          <p:cNvSpPr txBox="1"/>
          <p:nvPr/>
        </p:nvSpPr>
        <p:spPr>
          <a:xfrm>
            <a:off x="2264215" y="1515543"/>
            <a:ext cx="1716019" cy="1446550"/>
          </a:xfrm>
          <a:prstGeom prst="rect">
            <a:avLst/>
          </a:prstGeom>
          <a:noFill/>
        </p:spPr>
        <p:txBody>
          <a:bodyPr wrap="square" rtlCol="0">
            <a:spAutoFit/>
          </a:bodyPr>
          <a:lstStyle/>
          <a:p>
            <a:pPr algn="ctr"/>
            <a:r>
              <a:rPr lang="en-US" altLang="zh-CN" sz="8800" b="1" dirty="0" smtClean="0">
                <a:solidFill>
                  <a:srgbClr val="5B6A74"/>
                </a:solidFill>
                <a:latin typeface="汉仪文黑-55简" panose="00020600040101010101" charset="-122"/>
                <a:ea typeface="汉仪文黑-55简" panose="00020600040101010101" charset="-122"/>
              </a:rPr>
              <a:t>03</a:t>
            </a:r>
            <a:endParaRPr lang="zh-CN" altLang="en-US" sz="8800" b="1" dirty="0">
              <a:solidFill>
                <a:srgbClr val="5B6A74"/>
              </a:solidFill>
              <a:latin typeface="汉仪文黑-55简" panose="00020600040101010101" charset="-122"/>
              <a:ea typeface="汉仪文黑-55简" panose="00020600040101010101" charset="-122"/>
            </a:endParaRPr>
          </a:p>
        </p:txBody>
      </p:sp>
      <p:sp>
        <p:nvSpPr>
          <p:cNvPr id="32" name="文本框 31"/>
          <p:cNvSpPr txBox="1"/>
          <p:nvPr/>
        </p:nvSpPr>
        <p:spPr>
          <a:xfrm>
            <a:off x="2484508" y="2651435"/>
            <a:ext cx="5816530" cy="1753235"/>
          </a:xfrm>
          <a:prstGeom prst="rect">
            <a:avLst/>
          </a:prstGeom>
          <a:noFill/>
        </p:spPr>
        <p:txBody>
          <a:bodyPr wrap="square" rtlCol="0">
            <a:spAutoFit/>
          </a:bodyPr>
          <a:lstStyle/>
          <a:p>
            <a:r>
              <a:rPr lang="zh-CN" altLang="en-US" sz="5400" dirty="0" smtClean="0">
                <a:solidFill>
                  <a:srgbClr val="444F56"/>
                </a:solidFill>
                <a:latin typeface="汉仪文黑-55简" panose="00020600040101010101" charset="-122"/>
                <a:ea typeface="汉仪文黑-55简" panose="00020600040101010101" charset="-122"/>
                <a:sym typeface="+mn-ea"/>
              </a:rPr>
              <a:t>数字人民币的</a:t>
            </a:r>
            <a:endParaRPr lang="zh-CN" altLang="en-US" sz="5400" dirty="0" smtClean="0">
              <a:solidFill>
                <a:srgbClr val="444F56"/>
              </a:solidFill>
              <a:latin typeface="汉仪文黑-55简" panose="00020600040101010101" charset="-122"/>
              <a:ea typeface="汉仪文黑-55简" panose="00020600040101010101" charset="-122"/>
              <a:sym typeface="+mn-ea"/>
            </a:endParaRPr>
          </a:p>
          <a:p>
            <a:r>
              <a:rPr lang="zh-CN" altLang="en-US" sz="5400" dirty="0" smtClean="0">
                <a:solidFill>
                  <a:srgbClr val="444F56"/>
                </a:solidFill>
                <a:latin typeface="汉仪文黑-55简" panose="00020600040101010101" charset="-122"/>
                <a:ea typeface="汉仪文黑-55简" panose="00020600040101010101" charset="-122"/>
                <a:sym typeface="+mn-ea"/>
              </a:rPr>
              <a:t>法律保障</a:t>
            </a:r>
            <a:endParaRPr lang="zh-CN" altLang="en-US" sz="5400" dirty="0">
              <a:solidFill>
                <a:srgbClr val="444F56"/>
              </a:solidFill>
              <a:latin typeface="汉仪文黑-55简" panose="00020600040101010101" charset="-122"/>
              <a:ea typeface="汉仪文黑-55简" panose="00020600040101010101" charset="-122"/>
            </a:endParaRPr>
          </a:p>
        </p:txBody>
      </p:sp>
      <p:grpSp>
        <p:nvGrpSpPr>
          <p:cNvPr id="20" name="组合 19"/>
          <p:cNvGrpSpPr/>
          <p:nvPr/>
        </p:nvGrpSpPr>
        <p:grpSpPr>
          <a:xfrm>
            <a:off x="-1106816" y="1200000"/>
            <a:ext cx="2626702" cy="4081897"/>
            <a:chOff x="-783260" y="1634148"/>
            <a:chExt cx="1873519" cy="2911450"/>
          </a:xfrm>
        </p:grpSpPr>
        <p:sp>
          <p:nvSpPr>
            <p:cNvPr id="21" name="任意多边形 20"/>
            <p:cNvSpPr/>
            <p:nvPr/>
          </p:nvSpPr>
          <p:spPr>
            <a:xfrm>
              <a:off x="-235005" y="2183954"/>
              <a:ext cx="1325264" cy="2361644"/>
            </a:xfrm>
            <a:custGeom>
              <a:avLst/>
              <a:gdLst>
                <a:gd name="connsiteX0" fmla="*/ 17082 w 974344"/>
                <a:gd name="connsiteY0" fmla="*/ 0 h 1914525"/>
                <a:gd name="connsiteX1" fmla="*/ 974344 w 974344"/>
                <a:gd name="connsiteY1" fmla="*/ 957263 h 1914525"/>
                <a:gd name="connsiteX2" fmla="*/ 17082 w 974344"/>
                <a:gd name="connsiteY2" fmla="*/ 1914525 h 1914525"/>
                <a:gd name="connsiteX3" fmla="*/ 0 w 974344"/>
                <a:gd name="connsiteY3" fmla="*/ 1897443 h 1914525"/>
                <a:gd name="connsiteX4" fmla="*/ 0 w 974344"/>
                <a:gd name="connsiteY4" fmla="*/ 17082 h 19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344" h="1914525">
                  <a:moveTo>
                    <a:pt x="17082" y="0"/>
                  </a:moveTo>
                  <a:lnTo>
                    <a:pt x="974344" y="957263"/>
                  </a:lnTo>
                  <a:lnTo>
                    <a:pt x="17082" y="1914525"/>
                  </a:lnTo>
                  <a:lnTo>
                    <a:pt x="0" y="1897443"/>
                  </a:lnTo>
                  <a:lnTo>
                    <a:pt x="0" y="17082"/>
                  </a:lnTo>
                  <a:close/>
                </a:path>
              </a:pathLst>
            </a:custGeom>
            <a:noFill/>
            <a:ln w="38100">
              <a:gradFill flip="none" rotWithShape="1">
                <a:gsLst>
                  <a:gs pos="0">
                    <a:srgbClr val="D7B26C">
                      <a:alpha val="0"/>
                    </a:srgbClr>
                  </a:gs>
                  <a:gs pos="75000">
                    <a:srgbClr val="D7B26C">
                      <a:alpha val="43000"/>
                    </a:srgbClr>
                  </a:gs>
                  <a:gs pos="32000">
                    <a:srgbClr val="D7B26C">
                      <a:alpha val="80000"/>
                    </a:srgbClr>
                  </a:gs>
                  <a:gs pos="100000">
                    <a:srgbClr val="D7B26C"/>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半闭框 21"/>
            <p:cNvSpPr/>
            <p:nvPr/>
          </p:nvSpPr>
          <p:spPr>
            <a:xfrm rot="8100000">
              <a:off x="-783260" y="1634148"/>
              <a:ext cx="1566522" cy="1566522"/>
            </a:xfrm>
            <a:prstGeom prst="halfFrame">
              <a:avLst>
                <a:gd name="adj1" fmla="val 29385"/>
                <a:gd name="adj2" fmla="val 29005"/>
              </a:avLst>
            </a:prstGeom>
            <a:solidFill>
              <a:srgbClr val="5B6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任意多边形 23"/>
            <p:cNvSpPr/>
            <p:nvPr/>
          </p:nvSpPr>
          <p:spPr>
            <a:xfrm>
              <a:off x="-14293" y="2577266"/>
              <a:ext cx="883840" cy="1575018"/>
            </a:xfrm>
            <a:custGeom>
              <a:avLst/>
              <a:gdLst>
                <a:gd name="connsiteX0" fmla="*/ 17082 w 974344"/>
                <a:gd name="connsiteY0" fmla="*/ 0 h 1914525"/>
                <a:gd name="connsiteX1" fmla="*/ 974344 w 974344"/>
                <a:gd name="connsiteY1" fmla="*/ 957263 h 1914525"/>
                <a:gd name="connsiteX2" fmla="*/ 17082 w 974344"/>
                <a:gd name="connsiteY2" fmla="*/ 1914525 h 1914525"/>
                <a:gd name="connsiteX3" fmla="*/ 0 w 974344"/>
                <a:gd name="connsiteY3" fmla="*/ 1897443 h 1914525"/>
                <a:gd name="connsiteX4" fmla="*/ 0 w 974344"/>
                <a:gd name="connsiteY4" fmla="*/ 17082 h 19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344" h="1914525">
                  <a:moveTo>
                    <a:pt x="17082" y="0"/>
                  </a:moveTo>
                  <a:lnTo>
                    <a:pt x="974344" y="957263"/>
                  </a:lnTo>
                  <a:lnTo>
                    <a:pt x="17082" y="1914525"/>
                  </a:lnTo>
                  <a:lnTo>
                    <a:pt x="0" y="1897443"/>
                  </a:lnTo>
                  <a:lnTo>
                    <a:pt x="0" y="17082"/>
                  </a:lnTo>
                  <a:close/>
                </a:path>
              </a:pathLst>
            </a:custGeom>
            <a:noFill/>
            <a:ln w="38100">
              <a:gradFill flip="none" rotWithShape="1">
                <a:gsLst>
                  <a:gs pos="0">
                    <a:srgbClr val="D7B26C">
                      <a:alpha val="45000"/>
                    </a:srgbClr>
                  </a:gs>
                  <a:gs pos="75000">
                    <a:srgbClr val="D7B26C">
                      <a:alpha val="43000"/>
                    </a:srgbClr>
                  </a:gs>
                  <a:gs pos="32000">
                    <a:srgbClr val="D7B26C"/>
                  </a:gs>
                  <a:gs pos="100000">
                    <a:srgbClr val="D7B26C"/>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DIAGRAM_VIRTUALLY_FRAME" val="{&quot;height&quot;:399.7833464566929,&quot;left&quot;:361.3,&quot;top&quot;:77.08070866141733,&quot;width&quot;:503.9}"/>
</p:tagLst>
</file>

<file path=ppt/tags/tag10.xml><?xml version="1.0" encoding="utf-8"?>
<p:tagLst xmlns:p="http://schemas.openxmlformats.org/presentationml/2006/main">
  <p:tag name="KSO_WM_DIAGRAM_VIRTUALLY_FRAME" val="{&quot;height&quot;:301.39409448818895,&quot;left&quot;:484.5710236220472,&quot;top&quot;:146.7804724409449,&quot;width&quot;:365.9289763779528}"/>
</p:tagLst>
</file>

<file path=ppt/tags/tag11.xml><?xml version="1.0" encoding="utf-8"?>
<p:tagLst xmlns:p="http://schemas.openxmlformats.org/presentationml/2006/main">
  <p:tag name="KSO_WM_DIAGRAM_VIRTUALLY_FRAME" val="{&quot;height&quot;:301.39409448818895,&quot;left&quot;:484.5710236220472,&quot;top&quot;:146.7804724409449,&quot;width&quot;:365.9289763779528}"/>
</p:tagLst>
</file>

<file path=ppt/tags/tag12.xml><?xml version="1.0" encoding="utf-8"?>
<p:tagLst xmlns:p="http://schemas.openxmlformats.org/presentationml/2006/main">
  <p:tag name="KSO_WM_DIAGRAM_VIRTUALLY_FRAME" val="{&quot;height&quot;:301.39409448818895,&quot;left&quot;:484.5710236220472,&quot;top&quot;:146.7804724409449,&quot;width&quot;:365.9289763779528}"/>
</p:tagLst>
</file>

<file path=ppt/tags/tag13.xml><?xml version="1.0" encoding="utf-8"?>
<p:tagLst xmlns:p="http://schemas.openxmlformats.org/presentationml/2006/main">
  <p:tag name="KSO_WM_DIAGRAM_VIRTUALLY_FRAME" val="{&quot;height&quot;:301.39409448818895,&quot;left&quot;:484.5710236220472,&quot;top&quot;:146.7804724409449,&quot;width&quot;:365.9289763779528}"/>
</p:tagLst>
</file>

<file path=ppt/tags/tag14.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300_1*ζ_h_i*1_1_1"/>
  <p:tag name="KSO_WM_TEMPLATE_CATEGORY" val="diagram"/>
  <p:tag name="KSO_WM_TEMPLATE_INDEX" val="20215300"/>
  <p:tag name="KSO_WM_UNIT_LAYERLEVEL" val="1_1_1"/>
  <p:tag name="KSO_WM_TAG_VERSION" val="1.0"/>
  <p:tag name="KSO_WM_BEAUTIFY_FLAG" val="#wm#"/>
  <p:tag name="KSO_WM_UNIT_DIAGRAM_MODELTYPE" val="creativePicture"/>
  <p:tag name="KSO_WM_UNIT_USESOURCEFORMAT_APPLY" val="1"/>
  <p:tag name="KSO_WM_UNIT_TEXT_FILL_FORE_SCHEMECOLOR_INDEX_BRIGHTNESS" val="0"/>
  <p:tag name="KSO_WM_UNIT_TEXT_FILL_FORE_SCHEMECOLOR_INDEX" val="2"/>
  <p:tag name="KSO_WM_UNIT_TEXT_FILL_TYPE" val="1"/>
</p:tagLst>
</file>

<file path=ppt/tags/tag15.xml><?xml version="1.0" encoding="utf-8"?>
<p:tagLst xmlns:p="http://schemas.openxmlformats.org/presentationml/2006/main">
  <p:tag name="KSO_WM_UNIT_PICTURE_TOWARD" val="1"/>
  <p:tag name="KSO_WM_UNIT_VALUE" val="1479*982"/>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300_1*ζ_h_d*1_1_1"/>
  <p:tag name="KSO_WM_TEMPLATE_CATEGORY" val="diagram"/>
  <p:tag name="KSO_WM_TEMPLATE_INDEX" val="20215300"/>
  <p:tag name="KSO_WM_UNIT_LAYERLEVEL" val="1_1_1"/>
  <p:tag name="KSO_WM_TAG_VERSION" val="1.0"/>
  <p:tag name="KSO_WM_BEAUTIFY_FLAG" val="#wm#"/>
  <p:tag name="KSO_WM_UNIT_DIAGRAM_MODELTYPE" val="creativePicture"/>
  <p:tag name="KSO_WM_UNIT_USESOURCEFORMAT_APPLY" val="1"/>
</p:tagLst>
</file>

<file path=ppt/tags/tag16.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5300_1*ζ_h_i*1_1_2"/>
  <p:tag name="KSO_WM_TEMPLATE_CATEGORY" val="diagram"/>
  <p:tag name="KSO_WM_TEMPLATE_INDEX" val="20215300"/>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7050_1*a*1"/>
  <p:tag name="KSO_WM_TEMPLATE_CATEGORY" val="diagram"/>
  <p:tag name="KSO_WM_TEMPLATE_INDEX" val="2021705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4365f2790914a939acada6e6471ff3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d6b9a4b34a014d75a9a0a81d1e3edcc7"/>
  <p:tag name="KSO_WM_UNIT_TEXT_FILL_FORE_SCHEMECOLOR_INDEX_BRIGHTNESS" val="0"/>
  <p:tag name="KSO_WM_UNIT_TEXT_FILL_FORE_SCHEMECOLOR_INDEX" val="13"/>
  <p:tag name="KSO_WM_UNIT_TEXT_FILL_TYPE" val="1"/>
  <p:tag name="KSO_WM_TEMPLATE_ASSEMBLE_XID" val="606570444054ed1e2fb814a6"/>
  <p:tag name="KSO_WM_TEMPLATE_ASSEMBLE_GROUPID" val="606570444054ed1e2fb814a6"/>
</p:tagLst>
</file>

<file path=ppt/tags/tag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50_1*f*1"/>
  <p:tag name="KSO_WM_TEMPLATE_CATEGORY" val="diagram"/>
  <p:tag name="KSO_WM_TEMPLATE_INDEX" val="20217050"/>
  <p:tag name="KSO_WM_UNIT_LAYERLEVEL" val="1"/>
  <p:tag name="KSO_WM_TAG_VERSION" val="1.0"/>
  <p:tag name="KSO_WM_BEAUTIFY_FLAG" val="#wm#"/>
  <p:tag name="KSO_WM_UNIT_DEFAULT_FONT" val="14;20;2"/>
  <p:tag name="KSO_WM_UNIT_BLOCK" val="0"/>
  <p:tag name="KSO_WM_UNIT_VALUE" val="126"/>
  <p:tag name="KSO_WM_UNIT_SHOW_EDIT_AREA_INDICATION" val="1"/>
  <p:tag name="KSO_WM_CHIP_GROUPID" val="5e6b05596848fb12bee65ac8"/>
  <p:tag name="KSO_WM_CHIP_XID" val="5e6b05596848fb12bee65aca"/>
  <p:tag name="KSO_WM_UNIT_DEC_AREA_ID" val="9fac0f58e4e84449b138ef9b8595077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9febf74a8ce04196ac33616c5e44fc1b"/>
  <p:tag name="KSO_WM_UNIT_TEXT_FILL_FORE_SCHEMECOLOR_INDEX_BRIGHTNESS" val="0.25"/>
  <p:tag name="KSO_WM_UNIT_TEXT_FILL_FORE_SCHEMECOLOR_INDEX" val="13"/>
  <p:tag name="KSO_WM_UNIT_TEXT_FILL_TYPE" val="1"/>
  <p:tag name="KSO_WM_TEMPLATE_ASSEMBLE_XID" val="606570444054ed1e2fb814a6"/>
  <p:tag name="KSO_WM_TEMPLATE_ASSEMBLE_GROUPID" val="606570444054ed1e2fb814a6"/>
</p:tagLst>
</file>

<file path=ppt/tags/tag19.xml><?xml version="1.0" encoding="utf-8"?>
<p:tagLst xmlns:p="http://schemas.openxmlformats.org/presentationml/2006/main">
  <p:tag name="KSO_WM_BEAUTIFY_FLAG" val="#wm#"/>
  <p:tag name="KSO_WM_TEMPLATE_CATEGORY" val="diagram"/>
  <p:tag name="KSO_WM_TEMPLATE_INDEX" val="20217050"/>
  <p:tag name="KSO_WM_SLIDE_LAYOUT_INFO" val="{&quot;direction&quot;:1,&quot;id&quot;:&quot;2021-04-01T16:15:46&quot;,&quot;maxSize&quot;:{&quot;size1&quot;:63.69967177708944},&quot;minSize&quot;:{&quot;size1&quot;:43.799671777089436},&quot;normalSize&quot;:{&quot;size1&quot;:61.35592177708945},&quot;subLayout&quot;:[{&quot;id&quot;:&quot;2021-04-01T16:15:46&quot;,&quot;maxSize&quot;:{&quot;size1&quot;:55.405540398315146},&quot;minSize&quot;:{&quot;size1&quot;:19.80554039831515},&quot;normalSize&quot;:{&quot;size1&quot;:21.705540398315144},&quot;subLayout&quot;:[{&quot;id&quot;:&quot;2021-04-01T16:15:46&quot;,&quot;margin&quot;:{&quot;bottom&quot;:0.02600000612437725,&quot;left&quot;:2.5399999618530273,&quot;right&quot;:1.6670000553131104,&quot;top&quot;:1.6929999589920044},&quot;type&quot;:0},{&quot;id&quot;:&quot;2021-04-01T16:15:46&quot;,&quot;margin&quot;:{&quot;bottom&quot;:1.6929999589920044,&quot;left&quot;:2.5399999618530273,&quot;right&quot;:1.6670000553131104,&quot;top&quot;:0.8199999928474426},&quot;type&quot;:0}],&quot;type&quot;:0},{&quot;id&quot;:&quot;2021-04-01T16:15:46&quot;,&quot;margin&quot;:{&quot;bottom&quot;:1.6929999589920044,&quot;left&quot;:0.02600000612437725,&quot;right&quot;:1.6929999589920044,&quot;top&quot;:1.6929999589920044},&quot;type&quot;:0}],&quot;type&quot;:0}"/>
  <p:tag name="KSO_WM_SLIDE_ID" val="diagram20217050_1"/>
  <p:tag name="KSO_WM_TEMPLATE_SUBCATEGORY" val="21"/>
  <p:tag name="KSO_WM_TEMPLATE_MASTER_TYPE" val="0"/>
  <p:tag name="KSO_WM_TEMPLATE_COLOR_TYPE" val="1"/>
  <p:tag name="KSO_WM_SLIDE_ITEM_CNT" val="0"/>
  <p:tag name="KSO_WM_SLIDE_INDEX" val="1"/>
  <p:tag name="KSO_WM_TAG_VERSION" val="1.0"/>
  <p:tag name="KSO_WM_SLIDE_LAYOUT" val="a_d_f"/>
  <p:tag name="KSO_WM_SLIDE_LAYOUT_CNT" val="1_1_1"/>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cfe54998712faa657a885"/>
  <p:tag name="KSO_WM_CHIP_FILLPROP" val="[[{&quot;text_align&quot;:&quot;cm&quot;,&quot;text_direction&quot;:&quot;horizontal&quot;,&quot;support_features&quot;:[&quot;creativepic&quot;],&quot;support_big_font&quot;:false,&quot;picture_toward&quot;:1,&quot;picture_dockside&quot;:[],&quot;fill_id&quot;:&quot;ea24516ef22941bda3c0fadbdb233f5f&quot;,&quot;fill_align&quot;:&quot;cm&quot;,&quot;chip_types&quot;:[&quot;picture&quot;]},{&quot;text_align&quot;:&quot;lb&quot;,&quot;text_direction&quot;:&quot;horizontal&quot;,&quot;support_big_font&quot;:false,&quot;picture_toward&quot;:0,&quot;picture_dockside&quot;:[],&quot;fill_id&quot;:&quot;e64d6b39dbcb4f5e8b45c2814b499727&quot;,&quot;fill_align&quot;:&quot;lb&quot;,&quot;chip_types&quot;:[&quot;text&quot;,&quot;header&quot;]},{&quot;text_align&quot;:&quot;lt&quot;,&quot;text_direction&quot;:&quot;horizontal&quot;,&quot;support_big_font&quot;:false,&quot;picture_toward&quot;:0,&quot;picture_dockside&quot;:[],&quot;fill_id&quot;:&quot;4cac0ce68cb84566b51d233488c6b209&quot;,&quot;fill_align&quot;:&quot;lt&quot;,&quot;chip_types&quot;:[&quot;text&quot;]}]]"/>
  <p:tag name="KSO_WM_CHIP_DECFILLPROP" val="[]"/>
  <p:tag name="KSO_WM_SLIDE_RATIO" val="1.777778"/>
  <p:tag name="KSO_WM_SLIDE_TYPE" val="text"/>
  <p:tag name="KSO_WM_SLIDE_SIZE" val="816*348"/>
  <p:tag name="KSO_WM_SLIDE_POSITION" val="72*95"/>
  <p:tag name="KSO_WM_CHIP_GROUPID" val="5facfe54998712faa657a884"/>
  <p:tag name="KSO_WM_SLIDE_BK_DARK_LIGHT" val="2"/>
  <p:tag name="KSO_WM_SLIDE_BACKGROUND_TYPE" val="general"/>
  <p:tag name="KSO_WM_SLIDE_SUPPORT_FEATURE_TYPE" val="8"/>
  <p:tag name="KSO_WM_SLIDE_SUBTYPE" val="picTxt"/>
  <p:tag name="KSO_WM_TEMPLATE_ASSEMBLE_XID" val="606570444054ed1e2fb814a6"/>
  <p:tag name="KSO_WM_TEMPLATE_ASSEMBLE_GROUPID" val="606570444054ed1e2fb814a6"/>
</p:tagLst>
</file>

<file path=ppt/tags/tag2.xml><?xml version="1.0" encoding="utf-8"?>
<p:tagLst xmlns:p="http://schemas.openxmlformats.org/presentationml/2006/main">
  <p:tag name="KSO_WM_DIAGRAM_VIRTUALLY_FRAME" val="{&quot;height&quot;:399.7833464566929,&quot;left&quot;:361.3,&quot;top&quot;:77.08070866141733,&quot;width&quot;:503.9}"/>
</p:tagLst>
</file>

<file path=ppt/tags/tag20.xml><?xml version="1.0" encoding="utf-8"?>
<p:tagLst xmlns:p="http://schemas.openxmlformats.org/presentationml/2006/main">
  <p:tag name="KSO_WM_UNIT_PICTURE_TOWARD" val="1"/>
  <p:tag name="KSO_WM_UNIT_PICTURE_DOCKSIDE" val="cb,lm,ct"/>
  <p:tag name="KSO_WM_UNIT_VALUE" val="1903*1026"/>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494_1*ζ_h_d*1_1_1"/>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Lst>
</file>

<file path=ppt/tags/tag21.xml><?xml version="1.0" encoding="utf-8"?>
<p:tagLst xmlns:p="http://schemas.openxmlformats.org/presentationml/2006/main">
  <p:tag name="KSO_WM_UNIT_PICTURE_TOWARD" val="1"/>
  <p:tag name="KSO_WM_UNIT_PICTURE_DOCKSIDE" val="cb,l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494_1*ζ_h_i*1_1_1"/>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2.xml><?xml version="1.0" encoding="utf-8"?>
<p:tagLst xmlns:p="http://schemas.openxmlformats.org/presentationml/2006/main">
  <p:tag name="KSO_WM_UNIT_PICTURE_TOWARD" val="1"/>
  <p:tag name="KSO_WM_UNIT_PICTURE_DOCKSIDE" val="cb,l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5494_1*ζ_h_i*1_1_2"/>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 name="KSO_WM_UNIT_LINE_FORE_SCHEMECOLOR_INDEX_BRIGHTNESS" val="0"/>
  <p:tag name="KSO_WM_UNIT_LINE_FORE_SCHEMECOLOR_INDEX" val="16"/>
  <p:tag name="KSO_WM_UNIT_LINE_FILL_TYPE" val="2"/>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UNIT_PICTURE_TOWARD" val="1"/>
  <p:tag name="KSO_WM_UNIT_PICTURE_DOCKSIDE" val="cb,l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215494_1*ζ_h_i*1_1_3"/>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13"/>
  <p:tag name="KSO_WM_UNIT_TEXT_FILL_TYPE" val="1"/>
</p:tagLst>
</file>

<file path=ppt/tags/tag24.xml><?xml version="1.0" encoding="utf-8"?>
<p:tagLst xmlns:p="http://schemas.openxmlformats.org/presentationml/2006/main">
  <p:tag name="KSO_WM_UNIT_PICTURE_TOWARD" val="1"/>
  <p:tag name="KSO_WM_UNIT_PICTURE_DOCKSIDE" val="cb,l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4"/>
  <p:tag name="KSO_WM_UNIT_ID" val="diagram20215494_1*ζ_h_i*1_1_4"/>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25.xml><?xml version="1.0" encoding="utf-8"?>
<p:tagLst xmlns:p="http://schemas.openxmlformats.org/presentationml/2006/main">
  <p:tag name="KSO_WM_UNIT_PICTURE_TOWARD" val="1"/>
  <p:tag name="KSO_WM_UNIT_PICTURE_DOCKSIDE" val="cb,l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5"/>
  <p:tag name="KSO_WM_UNIT_ID" val="diagram20215494_1*ζ_h_i*1_1_5"/>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6.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TYPE" val="a"/>
  <p:tag name="KSO_WM_UNIT_INDEX" val="1"/>
  <p:tag name="KSO_WM_UNIT_ID" val="diagram20217083_1*a*1"/>
  <p:tag name="KSO_WM_TEMPLATE_CATEGORY" val="diagram"/>
  <p:tag name="KSO_WM_TEMPLATE_INDEX" val="20217083"/>
  <p:tag name="KSO_WM_UNIT_LAYERLEVEL" val="1"/>
  <p:tag name="KSO_WM_TAG_VERSION" val="1.0"/>
  <p:tag name="KSO_WM_BEAUTIFY_FLAG" val="#wm#"/>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862857bfe7c3487b9c707ae697b3de8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88be469b56ee4f8fbb415a85280eb1fe"/>
  <p:tag name="KSO_WM_UNIT_TEXT_FILL_FORE_SCHEMECOLOR_INDEX_BRIGHTNESS" val="0"/>
  <p:tag name="KSO_WM_UNIT_TEXT_FILL_FORE_SCHEMECOLOR_INDEX" val="13"/>
  <p:tag name="KSO_WM_UNIT_TEXT_FILL_TYPE" val="1"/>
  <p:tag name="KSO_WM_TEMPLATE_ASSEMBLE_XID" val="6065705a4054ed1e2fb814d5"/>
  <p:tag name="KSO_WM_TEMPLATE_ASSEMBLE_GROUPID" val="6065705a4054ed1e2fb814d5"/>
</p:tagLst>
</file>

<file path=ppt/tags/tag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83_1*f*1"/>
  <p:tag name="KSO_WM_TEMPLATE_CATEGORY" val="diagram"/>
  <p:tag name="KSO_WM_TEMPLATE_INDEX" val="20217083"/>
  <p:tag name="KSO_WM_UNIT_LAYERLEVEL" val="1"/>
  <p:tag name="KSO_WM_TAG_VERSION" val="1.0"/>
  <p:tag name="KSO_WM_BEAUTIFY_FLAG" val="#wm#"/>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0b5e953b8ecf441ca4383feb1f3f00d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dd13586027a3420c82af94eb6fddc829"/>
  <p:tag name="KSO_WM_UNIT_TEXT_FILL_FORE_SCHEMECOLOR_INDEX_BRIGHTNESS" val="0.25"/>
  <p:tag name="KSO_WM_UNIT_TEXT_FILL_FORE_SCHEMECOLOR_INDEX" val="13"/>
  <p:tag name="KSO_WM_UNIT_TEXT_FILL_TYPE" val="1"/>
  <p:tag name="KSO_WM_TEMPLATE_ASSEMBLE_XID" val="6065705a4054ed1e2fb814d5"/>
  <p:tag name="KSO_WM_TEMPLATE_ASSEMBLE_GROUPID" val="6065705a4054ed1e2fb814d5"/>
</p:tagLst>
</file>

<file path=ppt/tags/tag28.xml><?xml version="1.0" encoding="utf-8"?>
<p:tagLst xmlns:p="http://schemas.openxmlformats.org/presentationml/2006/main">
  <p:tag name="KSO_WM_BEAUTIFY_FLAG" val="#wm#"/>
  <p:tag name="KSO_WM_TEMPLATE_CATEGORY" val="diagram"/>
  <p:tag name="KSO_WM_TEMPLATE_INDEX" val="20217083"/>
  <p:tag name="KSO_WM_SLIDE_ID" val="diagram20217083_1"/>
  <p:tag name="KSO_WM_TEMPLATE_SUBCATEGORY" val="21"/>
  <p:tag name="KSO_WM_TEMPLATE_MASTER_TYPE" val="0"/>
  <p:tag name="KSO_WM_TEMPLATE_COLOR_TYPE" val="1"/>
  <p:tag name="KSO_WM_SLIDE_ITEM_CNT" val="0"/>
  <p:tag name="KSO_WM_SLIDE_INDEX" val="1"/>
  <p:tag name="KSO_WM_TAG_VERSION" val="1.0"/>
  <p:tag name="KSO_WM_SLIDE_LAYOUT" val="a_d_f"/>
  <p:tag name="KSO_WM_SLIDE_LAYOUT_CNT" val="1_1_1"/>
  <p:tag name="KSO_WM_SLIDE_LAYOUT_INFO" val="{&quot;direction&quot;:1,&quot;id&quot;:&quot;2021-04-01T16:16:20&quot;,&quot;maxSize&quot;:{&quot;size1&quot;:62.6},&quot;minSize&quot;:{&quot;size1&quot;:37.5},&quot;normalSize&quot;:{&quot;size1&quot;:43.69375},&quot;subLayout&quot;:[{&quot;id&quot;:&quot;2021-04-01T16:16:20&quot;,&quot;margin&quot;:{&quot;bottom&quot;:0,&quot;left&quot;:0,&quot;right&quot;:0.02600000612437725,&quot;top&quot;:0},&quot;type&quot;:0},{&quot;id&quot;:&quot;2021-04-01T16:16:20&quot;,&quot;maxSize&quot;:{&quot;size1&quot;:55.042299339506364},&quot;minSize&quot;:{&quot;size1&quot;:19.442299339506363},&quot;normalSize&quot;:{&quot;size1&quot;:19.44248452469154},&quot;subLayout&quot;:[{&quot;id&quot;:&quot;2021-04-01T16:16:20&quot;,&quot;margin&quot;:{&quot;bottom&quot;:0.02600000612437725,&quot;left&quot;:1.6670000553131104,&quot;right&quot;:2.5399999618530273,&quot;top&quot;:1.6929999589920044},&quot;type&quot;:0},{&quot;id&quot;:&quot;2021-04-01T16:16:20&quot;,&quot;margin&quot;:{&quot;bottom&quot;:1.6929999589920044,&quot;left&quot;:1.6670000553131104,&quot;right&quot;:2.5399999618530273,&quot;top&quot;:0.8199999928474426},&quot;type&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8d8998712faa657abe0"/>
  <p:tag name="KSO_WM_CHIP_FILLPROP" val="[[{&quot;text_align&quot;:&quot;cm&quot;,&quot;text_direction&quot;:&quot;horizontal&quot;,&quot;support_features&quot;:[&quot;creativepic&quot;],&quot;support_big_font&quot;:false,&quot;picture_toward&quot;:1,&quot;picture_dockside&quot;:[&quot;ct&quot;,&quot;lm&quot;,&quot;cb&quot;],&quot;fill_id&quot;:&quot;183eaf374f714a84b2c54a128e6c3011&quot;,&quot;fill_align&quot;:&quot;cm&quot;,&quot;chip_types&quot;:[&quot;picture&quot;]},{&quot;text_align&quot;:&quot;lb&quot;,&quot;text_direction&quot;:&quot;horizontal&quot;,&quot;support_big_font&quot;:false,&quot;picture_toward&quot;:0,&quot;picture_dockside&quot;:[],&quot;fill_id&quot;:&quot;80f4446c8ea64aa2a1ac5860ca22fbd5&quot;,&quot;fill_align&quot;:&quot;lb&quot;,&quot;chip_types&quot;:[&quot;text&quot;,&quot;header&quot;]},{&quot;text_align&quot;:&quot;lt&quot;,&quot;text_direction&quot;:&quot;horizontal&quot;,&quot;support_big_font&quot;:false,&quot;picture_toward&quot;:0,&quot;picture_dockside&quot;:[],&quot;fill_id&quot;:&quot;1385868f4354430e9671fb4142dbf48b&quot;,&quot;fill_align&quot;:&quot;lt&quot;,&quot;chip_types&quot;:[&quot;text&quot;]}]]"/>
  <p:tag name="KSO_WM_CHIP_DECFILLPROP" val="[]"/>
  <p:tag name="KSO_WM_SLIDE_TYPE" val="text"/>
  <p:tag name="KSO_WM_SLIDE_SIZE" val="888*540"/>
  <p:tag name="KSO_WM_SLIDE_POSITION" val="0*0"/>
  <p:tag name="KSO_WM_CHIP_GROUPID" val="5fadf8d8998712faa657abdf"/>
  <p:tag name="KSO_WM_SLIDE_BK_DARK_LIGHT" val="2"/>
  <p:tag name="KSO_WM_SLIDE_BACKGROUND_TYPE" val="general"/>
  <p:tag name="KSO_WM_SLIDE_SUPPORT_FEATURE_TYPE" val="8"/>
  <p:tag name="KSO_WM_SLIDE_SUBTYPE" val="picTxt"/>
  <p:tag name="KSO_WM_TEMPLATE_ASSEMBLE_XID" val="6065705a4054ed1e2fb814d5"/>
  <p:tag name="KSO_WM_TEMPLATE_ASSEMBLE_GROUPID" val="6065705a4054ed1e2fb814d5"/>
</p:tagLst>
</file>

<file path=ppt/tags/tag29.xml><?xml version="1.0" encoding="utf-8"?>
<p:tagLst xmlns:p="http://schemas.openxmlformats.org/presentationml/2006/main">
  <p:tag name="KSO_WM_UNIT_PICTURE_TOWARD" val="1"/>
  <p:tag name="KSO_WM_UNIT_PICTURE_DOCKSIDE" val="cb,lm,ct"/>
  <p:tag name="KSO_WM_UNIT_VALUE" val="1903*1026"/>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494_1*ζ_h_d*1_1_1"/>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Lst>
</file>

<file path=ppt/tags/tag3.xml><?xml version="1.0" encoding="utf-8"?>
<p:tagLst xmlns:p="http://schemas.openxmlformats.org/presentationml/2006/main">
  <p:tag name="KSO_WM_DIAGRAM_VIRTUALLY_FRAME" val="{&quot;height&quot;:399.7833464566929,&quot;left&quot;:361.3,&quot;top&quot;:77.08070866141733,&quot;width&quot;:503.9}"/>
</p:tagLst>
</file>

<file path=ppt/tags/tag30.xml><?xml version="1.0" encoding="utf-8"?>
<p:tagLst xmlns:p="http://schemas.openxmlformats.org/presentationml/2006/main">
  <p:tag name="KSO_WM_UNIT_PICTURE_TOWARD" val="1"/>
  <p:tag name="KSO_WM_UNIT_PICTURE_DOCKSIDE" val="cb,l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494_1*ζ_h_i*1_1_1"/>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31.xml><?xml version="1.0" encoding="utf-8"?>
<p:tagLst xmlns:p="http://schemas.openxmlformats.org/presentationml/2006/main">
  <p:tag name="KSO_WM_UNIT_PICTURE_TOWARD" val="1"/>
  <p:tag name="KSO_WM_UNIT_PICTURE_DOCKSIDE" val="cb,l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5494_1*ζ_h_i*1_1_2"/>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 name="KSO_WM_UNIT_LINE_FORE_SCHEMECOLOR_INDEX_BRIGHTNESS" val="0"/>
  <p:tag name="KSO_WM_UNIT_LINE_FORE_SCHEMECOLOR_INDEX" val="16"/>
  <p:tag name="KSO_WM_UNIT_LINE_FILL_TYPE" val="2"/>
  <p:tag name="KSO_WM_UNIT_TEXT_FILL_FORE_SCHEMECOLOR_INDEX_BRIGHTNESS" val="0"/>
  <p:tag name="KSO_WM_UNIT_TEXT_FILL_FORE_SCHEMECOLOR_INDEX" val="2"/>
  <p:tag name="KSO_WM_UNIT_TEXT_FILL_TYPE" val="1"/>
</p:tagLst>
</file>

<file path=ppt/tags/tag32.xml><?xml version="1.0" encoding="utf-8"?>
<p:tagLst xmlns:p="http://schemas.openxmlformats.org/presentationml/2006/main">
  <p:tag name="KSO_WM_UNIT_PICTURE_TOWARD" val="1"/>
  <p:tag name="KSO_WM_UNIT_PICTURE_DOCKSIDE" val="cb,l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215494_1*ζ_h_i*1_1_3"/>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13"/>
  <p:tag name="KSO_WM_UNIT_TEXT_FILL_TYPE" val="1"/>
</p:tagLst>
</file>

<file path=ppt/tags/tag33.xml><?xml version="1.0" encoding="utf-8"?>
<p:tagLst xmlns:p="http://schemas.openxmlformats.org/presentationml/2006/main">
  <p:tag name="KSO_WM_UNIT_PICTURE_TOWARD" val="1"/>
  <p:tag name="KSO_WM_UNIT_PICTURE_DOCKSIDE" val="cb,l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4"/>
  <p:tag name="KSO_WM_UNIT_ID" val="diagram20215494_1*ζ_h_i*1_1_4"/>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34.xml><?xml version="1.0" encoding="utf-8"?>
<p:tagLst xmlns:p="http://schemas.openxmlformats.org/presentationml/2006/main">
  <p:tag name="KSO_WM_UNIT_PICTURE_TOWARD" val="1"/>
  <p:tag name="KSO_WM_UNIT_PICTURE_DOCKSIDE" val="cb,l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5"/>
  <p:tag name="KSO_WM_UNIT_ID" val="diagram20215494_1*ζ_h_i*1_1_5"/>
  <p:tag name="KSO_WM_TEMPLATE_CATEGORY" val="diagram"/>
  <p:tag name="KSO_WM_TEMPLATE_INDEX" val="20215494"/>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35.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TYPE" val="a"/>
  <p:tag name="KSO_WM_UNIT_INDEX" val="1"/>
  <p:tag name="KSO_WM_UNIT_ID" val="diagram20217083_1*a*1"/>
  <p:tag name="KSO_WM_TEMPLATE_CATEGORY" val="diagram"/>
  <p:tag name="KSO_WM_TEMPLATE_INDEX" val="20217083"/>
  <p:tag name="KSO_WM_UNIT_LAYERLEVEL" val="1"/>
  <p:tag name="KSO_WM_TAG_VERSION" val="1.0"/>
  <p:tag name="KSO_WM_BEAUTIFY_FLAG" val="#wm#"/>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862857bfe7c3487b9c707ae697b3de8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88be469b56ee4f8fbb415a85280eb1fe"/>
  <p:tag name="KSO_WM_UNIT_TEXT_FILL_FORE_SCHEMECOLOR_INDEX_BRIGHTNESS" val="0"/>
  <p:tag name="KSO_WM_UNIT_TEXT_FILL_FORE_SCHEMECOLOR_INDEX" val="13"/>
  <p:tag name="KSO_WM_UNIT_TEXT_FILL_TYPE" val="1"/>
  <p:tag name="KSO_WM_TEMPLATE_ASSEMBLE_XID" val="6065705a4054ed1e2fb814d5"/>
  <p:tag name="KSO_WM_TEMPLATE_ASSEMBLE_GROUPID" val="6065705a4054ed1e2fb814d5"/>
</p:tagLst>
</file>

<file path=ppt/tags/tag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83_1*f*1"/>
  <p:tag name="KSO_WM_TEMPLATE_CATEGORY" val="diagram"/>
  <p:tag name="KSO_WM_TEMPLATE_INDEX" val="20217083"/>
  <p:tag name="KSO_WM_UNIT_LAYERLEVEL" val="1"/>
  <p:tag name="KSO_WM_TAG_VERSION" val="1.0"/>
  <p:tag name="KSO_WM_BEAUTIFY_FLAG" val="#wm#"/>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0b5e953b8ecf441ca4383feb1f3f00d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dd13586027a3420c82af94eb6fddc829"/>
  <p:tag name="KSO_WM_UNIT_TEXT_FILL_FORE_SCHEMECOLOR_INDEX_BRIGHTNESS" val="0.25"/>
  <p:tag name="KSO_WM_UNIT_TEXT_FILL_FORE_SCHEMECOLOR_INDEX" val="13"/>
  <p:tag name="KSO_WM_UNIT_TEXT_FILL_TYPE" val="1"/>
  <p:tag name="KSO_WM_TEMPLATE_ASSEMBLE_XID" val="6065705a4054ed1e2fb814d5"/>
  <p:tag name="KSO_WM_TEMPLATE_ASSEMBLE_GROUPID" val="6065705a4054ed1e2fb814d5"/>
</p:tagLst>
</file>

<file path=ppt/tags/tag37.xml><?xml version="1.0" encoding="utf-8"?>
<p:tagLst xmlns:p="http://schemas.openxmlformats.org/presentationml/2006/main">
  <p:tag name="KSO_WM_BEAUTIFY_FLAG" val="#wm#"/>
  <p:tag name="KSO_WM_TEMPLATE_CATEGORY" val="diagram"/>
  <p:tag name="KSO_WM_TEMPLATE_INDEX" val="20217083"/>
  <p:tag name="KSO_WM_SLIDE_ID" val="diagram20217083_1"/>
  <p:tag name="KSO_WM_TEMPLATE_SUBCATEGORY" val="21"/>
  <p:tag name="KSO_WM_TEMPLATE_MASTER_TYPE" val="0"/>
  <p:tag name="KSO_WM_TEMPLATE_COLOR_TYPE" val="1"/>
  <p:tag name="KSO_WM_SLIDE_ITEM_CNT" val="0"/>
  <p:tag name="KSO_WM_SLIDE_INDEX" val="1"/>
  <p:tag name="KSO_WM_TAG_VERSION" val="1.0"/>
  <p:tag name="KSO_WM_SLIDE_LAYOUT" val="a_d_f"/>
  <p:tag name="KSO_WM_SLIDE_LAYOUT_CNT" val="1_1_1"/>
  <p:tag name="KSO_WM_SLIDE_LAYOUT_INFO" val="{&quot;direction&quot;:1,&quot;id&quot;:&quot;2021-04-01T16:16:20&quot;,&quot;maxSize&quot;:{&quot;size1&quot;:62.6},&quot;minSize&quot;:{&quot;size1&quot;:37.5},&quot;normalSize&quot;:{&quot;size1&quot;:43.69375},&quot;subLayout&quot;:[{&quot;id&quot;:&quot;2021-04-01T16:16:20&quot;,&quot;margin&quot;:{&quot;bottom&quot;:0,&quot;left&quot;:0,&quot;right&quot;:0.02600000612437725,&quot;top&quot;:0},&quot;type&quot;:0},{&quot;id&quot;:&quot;2021-04-01T16:16:20&quot;,&quot;maxSize&quot;:{&quot;size1&quot;:55.042299339506364},&quot;minSize&quot;:{&quot;size1&quot;:19.442299339506363},&quot;normalSize&quot;:{&quot;size1&quot;:19.44248452469154},&quot;subLayout&quot;:[{&quot;id&quot;:&quot;2021-04-01T16:16:20&quot;,&quot;margin&quot;:{&quot;bottom&quot;:0.02600000612437725,&quot;left&quot;:1.6670000553131104,&quot;right&quot;:2.5399999618530273,&quot;top&quot;:1.6929999589920044},&quot;type&quot;:0},{&quot;id&quot;:&quot;2021-04-01T16:16:20&quot;,&quot;margin&quot;:{&quot;bottom&quot;:1.6929999589920044,&quot;left&quot;:1.6670000553131104,&quot;right&quot;:2.5399999618530273,&quot;top&quot;:0.8199999928474426},&quot;type&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8d8998712faa657abe0"/>
  <p:tag name="KSO_WM_CHIP_FILLPROP" val="[[{&quot;text_align&quot;:&quot;cm&quot;,&quot;text_direction&quot;:&quot;horizontal&quot;,&quot;support_features&quot;:[&quot;creativepic&quot;],&quot;support_big_font&quot;:false,&quot;picture_toward&quot;:1,&quot;picture_dockside&quot;:[&quot;ct&quot;,&quot;lm&quot;,&quot;cb&quot;],&quot;fill_id&quot;:&quot;183eaf374f714a84b2c54a128e6c3011&quot;,&quot;fill_align&quot;:&quot;cm&quot;,&quot;chip_types&quot;:[&quot;picture&quot;]},{&quot;text_align&quot;:&quot;lb&quot;,&quot;text_direction&quot;:&quot;horizontal&quot;,&quot;support_big_font&quot;:false,&quot;picture_toward&quot;:0,&quot;picture_dockside&quot;:[],&quot;fill_id&quot;:&quot;80f4446c8ea64aa2a1ac5860ca22fbd5&quot;,&quot;fill_align&quot;:&quot;lb&quot;,&quot;chip_types&quot;:[&quot;text&quot;,&quot;header&quot;]},{&quot;text_align&quot;:&quot;lt&quot;,&quot;text_direction&quot;:&quot;horizontal&quot;,&quot;support_big_font&quot;:false,&quot;picture_toward&quot;:0,&quot;picture_dockside&quot;:[],&quot;fill_id&quot;:&quot;1385868f4354430e9671fb4142dbf48b&quot;,&quot;fill_align&quot;:&quot;lt&quot;,&quot;chip_types&quot;:[&quot;text&quot;]}]]"/>
  <p:tag name="KSO_WM_CHIP_DECFILLPROP" val="[]"/>
  <p:tag name="KSO_WM_SLIDE_TYPE" val="text"/>
  <p:tag name="KSO_WM_SLIDE_SIZE" val="888*540"/>
  <p:tag name="KSO_WM_SLIDE_POSITION" val="0*0"/>
  <p:tag name="KSO_WM_CHIP_GROUPID" val="5fadf8d8998712faa657abdf"/>
  <p:tag name="KSO_WM_SLIDE_BK_DARK_LIGHT" val="2"/>
  <p:tag name="KSO_WM_SLIDE_BACKGROUND_TYPE" val="general"/>
  <p:tag name="KSO_WM_SLIDE_SUPPORT_FEATURE_TYPE" val="8"/>
  <p:tag name="KSO_WM_SLIDE_SUBTYPE" val="picTxt"/>
  <p:tag name="KSO_WM_TEMPLATE_ASSEMBLE_XID" val="6065705a4054ed1e2fb814d5"/>
  <p:tag name="KSO_WM_TEMPLATE_ASSEMBLE_GROUPID" val="6065705a4054ed1e2fb814d5"/>
</p:tagLst>
</file>

<file path=ppt/tags/tag38.xml><?xml version="1.0" encoding="utf-8"?>
<p:tagLst xmlns:p="http://schemas.openxmlformats.org/presentationml/2006/main">
  <p:tag name="commondata" val="eyJjb3VudCI6OCwiaGRpZCI6IjhmNmZjNmFjNjdhNWVlOGM4YWUwYzMwMWQ5NDQzNTVkIiwidXNlckNvdW50IjoxfQ=="/>
</p:tagLst>
</file>

<file path=ppt/tags/tag4.xml><?xml version="1.0" encoding="utf-8"?>
<p:tagLst xmlns:p="http://schemas.openxmlformats.org/presentationml/2006/main">
  <p:tag name="KSO_WM_DIAGRAM_VIRTUALLY_FRAME" val="{&quot;height&quot;:399.7833464566929,&quot;left&quot;:361.3,&quot;top&quot;:77.08070866141733,&quot;width&quot;:503.9}"/>
</p:tagLst>
</file>

<file path=ppt/tags/tag5.xml><?xml version="1.0" encoding="utf-8"?>
<p:tagLst xmlns:p="http://schemas.openxmlformats.org/presentationml/2006/main">
  <p:tag name="KSO_WM_DIAGRAM_VIRTUALLY_FRAME" val="{&quot;height&quot;:399.7833464566929,&quot;left&quot;:361.3,&quot;top&quot;:77.08070866141733,&quot;width&quot;:503.9}"/>
</p:tagLst>
</file>

<file path=ppt/tags/tag6.xml><?xml version="1.0" encoding="utf-8"?>
<p:tagLst xmlns:p="http://schemas.openxmlformats.org/presentationml/2006/main">
  <p:tag name="KSO_WM_DIAGRAM_VIRTUALLY_FRAME" val="{&quot;height&quot;:399.7833464566929,&quot;left&quot;:361.3,&quot;top&quot;:77.08070866141733,&quot;width&quot;:503.9}"/>
</p:tagLst>
</file>

<file path=ppt/tags/tag7.xml><?xml version="1.0" encoding="utf-8"?>
<p:tagLst xmlns:p="http://schemas.openxmlformats.org/presentationml/2006/main">
  <p:tag name="KSO_WM_DIAGRAM_VIRTUALLY_FRAME" val="{&quot;height&quot;:399.7833464566929,&quot;left&quot;:361.3,&quot;top&quot;:77.08070866141733,&quot;width&quot;:503.9}"/>
</p:tagLst>
</file>

<file path=ppt/tags/tag8.xml><?xml version="1.0" encoding="utf-8"?>
<p:tagLst xmlns:p="http://schemas.openxmlformats.org/presentationml/2006/main">
  <p:tag name="KSO_WM_DIAGRAM_VIRTUALLY_FRAME" val="{&quot;height&quot;:399.7833464566929,&quot;left&quot;:361.3,&quot;top&quot;:77.08070866141733,&quot;width&quot;:503.9}"/>
</p:tagLst>
</file>

<file path=ppt/tags/tag9.xml><?xml version="1.0" encoding="utf-8"?>
<p:tagLst xmlns:p="http://schemas.openxmlformats.org/presentationml/2006/main">
  <p:tag name="KSO_WM_DIAGRAM_VIRTUALLY_FRAME" val="{&quot;height&quot;:399.7833464566929,&quot;left&quot;:361.3,&quot;top&quot;:77.08070866141733,&quot;width&quot;:503.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1790</Words>
  <Application>WPS 演示</Application>
  <PresentationFormat>宽屏</PresentationFormat>
  <Paragraphs>108</Paragraphs>
  <Slides>13</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13</vt:i4>
      </vt:variant>
    </vt:vector>
  </HeadingPairs>
  <TitlesOfParts>
    <vt:vector size="26" baseType="lpstr">
      <vt:lpstr>Arial</vt:lpstr>
      <vt:lpstr>宋体</vt:lpstr>
      <vt:lpstr>Wingdings</vt:lpstr>
      <vt:lpstr>汉仪文黑-55简</vt:lpstr>
      <vt:lpstr>黑体</vt:lpstr>
      <vt:lpstr>仿宋</vt:lpstr>
      <vt:lpstr>微软雅黑</vt:lpstr>
      <vt:lpstr>Segoe UI</vt:lpstr>
      <vt:lpstr>Wingdings</vt:lpstr>
      <vt:lpstr>Calibri</vt:lpstr>
      <vt:lpstr>Arial Unicode MS</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可Ccc</cp:lastModifiedBy>
  <cp:revision>86</cp:revision>
  <dcterms:created xsi:type="dcterms:W3CDTF">2021-04-15T09:41:00Z</dcterms:created>
  <dcterms:modified xsi:type="dcterms:W3CDTF">2024-03-26T12:16:30Z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98AA156113D54B8CA335B25DC15476FB_11</vt:lpwstr>
  </property>
  <property fmtid="{D5CDD505-2E9C-101B-9397-08002B2CF9AE}" pid="3" name="KSOProductBuildVer">
    <vt:lpwstr>2052-12.1.0.15946</vt:lpwstr>
  </property>
  <property fmtid="{D5CDD505-2E9C-101B-9397-08002B2CF9AE}" pid="4" name="KSOSaveFontToCloudKey">
    <vt:lpwstr>457299333_btnclosed</vt:lpwstr>
  </property>
  <property fmtid="{D5CDD505-2E9C-101B-9397-08002B2CF9AE}" pid="5" name="KSOTemplateUUID">
    <vt:lpwstr>v1.0_mb_UFta9vTOi1FsIqbW17qGyw==</vt:lpwstr>
  </property>
</Properties>
</file>