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 id="2147483660" r:id="rId2"/>
  </p:sldMasterIdLst>
  <p:notesMasterIdLst>
    <p:notesMasterId r:id="rId27"/>
  </p:notesMasterIdLst>
  <p:sldIdLst>
    <p:sldId id="257" r:id="rId3"/>
    <p:sldId id="283" r:id="rId4"/>
    <p:sldId id="258" r:id="rId5"/>
    <p:sldId id="259" r:id="rId6"/>
    <p:sldId id="260" r:id="rId7"/>
    <p:sldId id="261" r:id="rId8"/>
    <p:sldId id="282" r:id="rId9"/>
    <p:sldId id="279" r:id="rId10"/>
    <p:sldId id="276" r:id="rId11"/>
    <p:sldId id="280" r:id="rId12"/>
    <p:sldId id="265" r:id="rId13"/>
    <p:sldId id="263" r:id="rId14"/>
    <p:sldId id="264" r:id="rId15"/>
    <p:sldId id="267" r:id="rId16"/>
    <p:sldId id="268" r:id="rId17"/>
    <p:sldId id="269" r:id="rId18"/>
    <p:sldId id="270" r:id="rId19"/>
    <p:sldId id="272" r:id="rId20"/>
    <p:sldId id="273" r:id="rId21"/>
    <p:sldId id="284" r:id="rId22"/>
    <p:sldId id="274" r:id="rId23"/>
    <p:sldId id="281" r:id="rId24"/>
    <p:sldId id="278" r:id="rId25"/>
    <p:sldId id="277" r:id="rId26"/>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4" d="100"/>
          <a:sy n="104" d="100"/>
        </p:scale>
        <p:origin x="114" y="162"/>
      </p:cViewPr>
      <p:guideLst>
        <p:guide orient="horz" pos="1620"/>
        <p:guide pos="2880"/>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06.03.2026</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endParaRPr lang="en-US" sz="1400" b="0" i="0" u="none" strike="noStrike" dirty="0">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endParaRPr lang="en-US" sz="1400" b="0" i="0" u="none" strike="noStrike" dirty="0">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36155164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endParaRPr lang="en-US" sz="1400" b="0" i="0" u="none" strike="noStrike" dirty="0">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endParaRPr lang="en-US" sz="1400" b="0" i="0" u="none" strike="noStrike" dirty="0">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endParaRPr lang="en-US" sz="1400" b="0" i="0" u="none" strike="noStrike" dirty="0">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endParaRPr lang="en-US" sz="1400" b="0" i="0" u="none" strike="noStrike" dirty="0">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其中，《彭城风华》实景演出是最具代表性的成功案例。它将静态的文化遗迹转化为动态的文旅体验，不仅取得了良好的经济效益，也极大地提升了徐州苏轼文化的知名度和影响力。</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除了大型演出，徐州还积极发展研学旅行和文创产业。通过将文化体验与教育、消费相结合，为游客提供了更多元、更深入的参与方式，也为文化的传播开辟了新的途径。</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endParaRPr lang="en-US" sz="1400" b="0" i="0" u="none" strike="noStrike" dirty="0">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endParaRPr lang="en-US" sz="1400" b="0" i="0" u="none" strike="noStrike" dirty="0">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endParaRPr lang="en-US" sz="1400" b="0" i="0" u="none" strike="noStrike" dirty="0">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endParaRPr lang="en-US" sz="1400" b="0" i="0" u="none" strike="noStrike" dirty="0">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9284739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endParaRPr lang="en-US" sz="1400" b="0" i="0" u="none" strike="noStrike" dirty="0">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18258014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endParaRPr lang="en-US" sz="1400" b="0" i="0" u="none" strike="noStrike" dirty="0">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endParaRPr lang="en-US" sz="1400" b="0" i="0" u="none" strike="noStrike" dirty="0">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13363632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endParaRPr lang="en-US" sz="1400" b="0" i="0" u="none" strike="noStrike" dirty="0">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42658573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endParaRPr lang="en-US" sz="1400" b="0" i="0" u="none" strike="noStrike" dirty="0">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endParaRPr lang="en-US" sz="1400" b="0" i="0" u="none" strike="noStrike" dirty="0">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endParaRPr lang="en-US" sz="1400" b="0" i="0" u="none" strike="noStrike" dirty="0">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endParaRPr lang="en-US" sz="1400" b="0" i="0" u="none" strike="noStrike" dirty="0">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endParaRPr lang="en-US" sz="1400" b="0" i="0" u="none" strike="noStrike" dirty="0">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endParaRPr lang="en-US" sz="1400" b="0" i="0" u="none" strike="noStrike" dirty="0">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32203748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endParaRPr lang="en-US" sz="1400" b="0" i="0" u="none" strike="noStrike" dirty="0">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20399958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endParaRPr lang="en-US" sz="1400" b="0" i="0" u="none" strike="noStrike" dirty="0">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标题幻灯片" type="title">
  <p:cSld name="TITLE">
    <p:spTree>
      <p:nvGrpSpPr>
        <p:cNvPr id="1" name="Shape 11"/>
        <p:cNvGrpSpPr/>
        <p:nvPr/>
      </p:nvGrpSpPr>
      <p:grpSpPr>
        <a:xfrm>
          <a:off x="0" y="0"/>
          <a:ext cx="0" cy="0"/>
          <a:chOff x="0" y="0"/>
          <a:chExt cx="0" cy="0"/>
        </a:xfrm>
      </p:grpSpPr>
      <p:sp>
        <p:nvSpPr>
          <p:cNvPr id="12" name="Shape 30"/>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normAutofit/>
          </a:bodyPr>
          <a:lstStyle>
            <a:lvl1pPr lvl="0" algn="ctr">
              <a:lnSpc>
                <a:spcPct val="90000"/>
              </a:lnSpc>
              <a:spcBef>
                <a:spcPts val="0"/>
              </a:spcBef>
              <a:spcAft>
                <a:spcPts val="0"/>
              </a:spcAft>
              <a:buClr>
                <a:schemeClr val="dk1"/>
              </a:buClr>
              <a:buSzPts val="4500"/>
              <a:buFont typeface="Arial"/>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3" name="Shape 31"/>
          <p:cNvSpPr txBox="1">
            <a:spLocks noGrp="1"/>
          </p:cNvSpPr>
          <p:nvPr>
            <p:ph type="subTitle" idx="1"/>
          </p:nvPr>
        </p:nvSpPr>
        <p:spPr>
          <a:xfrm>
            <a:off x="1143000" y="2701528"/>
            <a:ext cx="6858000" cy="1241821"/>
          </a:xfrm>
          <a:prstGeom prst="rect">
            <a:avLst/>
          </a:prstGeom>
          <a:noFill/>
          <a:ln>
            <a:noFill/>
          </a:ln>
        </p:spPr>
        <p:txBody>
          <a:bodyPr spcFirstLastPara="1" wrap="square" lIns="68575" tIns="34275" rIns="68575" bIns="34275" anchor="t" anchorCtr="0">
            <a:norm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a:endParaRPr/>
          </a:p>
        </p:txBody>
      </p:sp>
      <p:sp>
        <p:nvSpPr>
          <p:cNvPr id="14" name="Shape 32"/>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5" name="Shape 33"/>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6" name="Shape 34"/>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标题和竖排文字" type="vertTx">
  <p:cSld name="VERTICAL_TEXT">
    <p:spTree>
      <p:nvGrpSpPr>
        <p:cNvPr id="1" name="Shape 68"/>
        <p:cNvGrpSpPr/>
        <p:nvPr/>
      </p:nvGrpSpPr>
      <p:grpSpPr>
        <a:xfrm>
          <a:off x="0" y="0"/>
          <a:ext cx="0" cy="0"/>
          <a:chOff x="0" y="0"/>
          <a:chExt cx="0" cy="0"/>
        </a:xfrm>
      </p:grpSpPr>
      <p:sp>
        <p:nvSpPr>
          <p:cNvPr id="69" name="Shape 49"/>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0" name="Shape 50"/>
          <p:cNvSpPr txBox="1">
            <a:spLocks noGrp="1"/>
          </p:cNvSpPr>
          <p:nvPr>
            <p:ph type="body" idx="1"/>
          </p:nvPr>
        </p:nvSpPr>
        <p:spPr>
          <a:xfrm rot="5400000">
            <a:off x="2940248" y="-942379"/>
            <a:ext cx="3263504" cy="78867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1" name="Shape 5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2" name="Shape 5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3" name="Shape 5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竖排标题与文本" type="vertTitleAndTx">
  <p:cSld name="VERTICAL_TITLE_AND_VERTICAL_TEXT">
    <p:spTree>
      <p:nvGrpSpPr>
        <p:cNvPr id="1" name="Shape 74"/>
        <p:cNvGrpSpPr/>
        <p:nvPr/>
      </p:nvGrpSpPr>
      <p:grpSpPr>
        <a:xfrm>
          <a:off x="0" y="0"/>
          <a:ext cx="0" cy="0"/>
          <a:chOff x="0" y="0"/>
          <a:chExt cx="0" cy="0"/>
        </a:xfrm>
      </p:grpSpPr>
      <p:sp>
        <p:nvSpPr>
          <p:cNvPr id="75" name="Shape 15"/>
          <p:cNvSpPr txBox="1">
            <a:spLocks noGrp="1"/>
          </p:cNvSpPr>
          <p:nvPr>
            <p:ph type="title"/>
          </p:nvPr>
        </p:nvSpPr>
        <p:spPr>
          <a:xfrm rot="5400000">
            <a:off x="5350073" y="1467445"/>
            <a:ext cx="4358879" cy="1971675"/>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6" name="Shape 16"/>
          <p:cNvSpPr txBox="1">
            <a:spLocks noGrp="1"/>
          </p:cNvSpPr>
          <p:nvPr>
            <p:ph type="body" idx="1"/>
          </p:nvPr>
        </p:nvSpPr>
        <p:spPr>
          <a:xfrm rot="5400000">
            <a:off x="1349573" y="-447080"/>
            <a:ext cx="4358879" cy="5800725"/>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7" name="Shape 17"/>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8" name="Shape 18"/>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9" name="Shape 19"/>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标题和内容" type="obj">
  <p:cSld name="OBJECT">
    <p:spTree>
      <p:nvGrpSpPr>
        <p:cNvPr id="1" name="Shape 17"/>
        <p:cNvGrpSpPr/>
        <p:nvPr/>
      </p:nvGrpSpPr>
      <p:grpSpPr>
        <a:xfrm>
          <a:off x="0" y="0"/>
          <a:ext cx="0" cy="0"/>
          <a:chOff x="0" y="0"/>
          <a:chExt cx="0" cy="0"/>
        </a:xfrm>
      </p:grpSpPr>
      <p:sp>
        <p:nvSpPr>
          <p:cNvPr id="18" name="Shape 54"/>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9" name="Shape 55"/>
          <p:cNvSpPr txBox="1">
            <a:spLocks noGrp="1"/>
          </p:cNvSpPr>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20" name="Shape 5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1" name="Shape 5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2" name="Shape 5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节标题" type="secHead">
  <p:cSld name="SECTION_HEADER">
    <p:spTree>
      <p:nvGrpSpPr>
        <p:cNvPr id="1" name="Shape 23"/>
        <p:cNvGrpSpPr/>
        <p:nvPr/>
      </p:nvGrpSpPr>
      <p:grpSpPr>
        <a:xfrm>
          <a:off x="0" y="0"/>
          <a:ext cx="0" cy="0"/>
          <a:chOff x="0" y="0"/>
          <a:chExt cx="0" cy="0"/>
        </a:xfrm>
      </p:grpSpPr>
      <p:sp>
        <p:nvSpPr>
          <p:cNvPr id="24" name="Shape 59"/>
          <p:cNvSpPr txBox="1">
            <a:spLocks noGrp="1"/>
          </p:cNvSpPr>
          <p:nvPr>
            <p:ph type="title"/>
          </p:nvPr>
        </p:nvSpPr>
        <p:spPr>
          <a:xfrm>
            <a:off x="623888" y="1282304"/>
            <a:ext cx="7886700" cy="2139553"/>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4500"/>
              <a:buFont typeface="Arial"/>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25" name="Shape 60"/>
          <p:cNvSpPr txBox="1">
            <a:spLocks noGrp="1"/>
          </p:cNvSpPr>
          <p:nvPr>
            <p:ph type="body" idx="1"/>
          </p:nvPr>
        </p:nvSpPr>
        <p:spPr>
          <a:xfrm>
            <a:off x="623888" y="3442097"/>
            <a:ext cx="7886700" cy="1125140"/>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rgbClr val="888888"/>
              </a:buClr>
              <a:buSzPts val="1800"/>
              <a:buNone/>
              <a:defRPr sz="1800">
                <a:solidFill>
                  <a:srgbClr val="888888"/>
                </a:solidFill>
              </a:defRPr>
            </a:lvl1pPr>
            <a:lvl2pPr marL="914400" lvl="1" indent="-228600" algn="l">
              <a:lnSpc>
                <a:spcPct val="90000"/>
              </a:lnSpc>
              <a:spcBef>
                <a:spcPts val="400"/>
              </a:spcBef>
              <a:spcAft>
                <a:spcPts val="0"/>
              </a:spcAft>
              <a:buClr>
                <a:srgbClr val="888888"/>
              </a:buClr>
              <a:buSzPts val="1500"/>
              <a:buNone/>
              <a:defRPr sz="1500">
                <a:solidFill>
                  <a:srgbClr val="888888"/>
                </a:solidFill>
              </a:defRPr>
            </a:lvl2pPr>
            <a:lvl3pPr marL="1371600" lvl="2" indent="-228600" algn="l">
              <a:lnSpc>
                <a:spcPct val="90000"/>
              </a:lnSpc>
              <a:spcBef>
                <a:spcPts val="400"/>
              </a:spcBef>
              <a:spcAft>
                <a:spcPts val="0"/>
              </a:spcAft>
              <a:buClr>
                <a:srgbClr val="888888"/>
              </a:buClr>
              <a:buSzPts val="1400"/>
              <a:buNone/>
              <a:defRPr sz="1400">
                <a:solidFill>
                  <a:srgbClr val="888888"/>
                </a:solidFill>
              </a:defRPr>
            </a:lvl3pPr>
            <a:lvl4pPr marL="1828800" lvl="3" indent="-228600" algn="l">
              <a:lnSpc>
                <a:spcPct val="90000"/>
              </a:lnSpc>
              <a:spcBef>
                <a:spcPts val="400"/>
              </a:spcBef>
              <a:spcAft>
                <a:spcPts val="0"/>
              </a:spcAft>
              <a:buClr>
                <a:srgbClr val="888888"/>
              </a:buClr>
              <a:buSzPts val="1200"/>
              <a:buNone/>
              <a:defRPr sz="1200">
                <a:solidFill>
                  <a:srgbClr val="888888"/>
                </a:solidFill>
              </a:defRPr>
            </a:lvl4pPr>
            <a:lvl5pPr marL="2286000" lvl="4" indent="-228600" algn="l">
              <a:lnSpc>
                <a:spcPct val="90000"/>
              </a:lnSpc>
              <a:spcBef>
                <a:spcPts val="400"/>
              </a:spcBef>
              <a:spcAft>
                <a:spcPts val="0"/>
              </a:spcAft>
              <a:buClr>
                <a:srgbClr val="888888"/>
              </a:buClr>
              <a:buSzPts val="1200"/>
              <a:buNone/>
              <a:defRPr sz="1200">
                <a:solidFill>
                  <a:srgbClr val="888888"/>
                </a:solidFill>
              </a:defRPr>
            </a:lvl5pPr>
            <a:lvl6pPr marL="2743200" lvl="5" indent="-228600" algn="l">
              <a:lnSpc>
                <a:spcPct val="90000"/>
              </a:lnSpc>
              <a:spcBef>
                <a:spcPts val="400"/>
              </a:spcBef>
              <a:spcAft>
                <a:spcPts val="0"/>
              </a:spcAft>
              <a:buClr>
                <a:srgbClr val="888888"/>
              </a:buClr>
              <a:buSzPts val="1200"/>
              <a:buNone/>
              <a:defRPr sz="1200">
                <a:solidFill>
                  <a:srgbClr val="888888"/>
                </a:solidFill>
              </a:defRPr>
            </a:lvl6pPr>
            <a:lvl7pPr marL="3200400" lvl="6" indent="-228600" algn="l">
              <a:lnSpc>
                <a:spcPct val="90000"/>
              </a:lnSpc>
              <a:spcBef>
                <a:spcPts val="400"/>
              </a:spcBef>
              <a:spcAft>
                <a:spcPts val="0"/>
              </a:spcAft>
              <a:buClr>
                <a:srgbClr val="888888"/>
              </a:buClr>
              <a:buSzPts val="1200"/>
              <a:buNone/>
              <a:defRPr sz="1200">
                <a:solidFill>
                  <a:srgbClr val="888888"/>
                </a:solidFill>
              </a:defRPr>
            </a:lvl7pPr>
            <a:lvl8pPr marL="3657600" lvl="7" indent="-228600" algn="l">
              <a:lnSpc>
                <a:spcPct val="90000"/>
              </a:lnSpc>
              <a:spcBef>
                <a:spcPts val="400"/>
              </a:spcBef>
              <a:spcAft>
                <a:spcPts val="0"/>
              </a:spcAft>
              <a:buClr>
                <a:srgbClr val="888888"/>
              </a:buClr>
              <a:buSzPts val="1200"/>
              <a:buNone/>
              <a:defRPr sz="1200">
                <a:solidFill>
                  <a:srgbClr val="888888"/>
                </a:solidFill>
              </a:defRPr>
            </a:lvl8pPr>
            <a:lvl9pPr marL="4114800" lvl="8" indent="-228600" algn="l">
              <a:lnSpc>
                <a:spcPct val="90000"/>
              </a:lnSpc>
              <a:spcBef>
                <a:spcPts val="400"/>
              </a:spcBef>
              <a:spcAft>
                <a:spcPts val="0"/>
              </a:spcAft>
              <a:buClr>
                <a:srgbClr val="888888"/>
              </a:buClr>
              <a:buSzPts val="1200"/>
              <a:buNone/>
              <a:defRPr sz="1200">
                <a:solidFill>
                  <a:srgbClr val="888888"/>
                </a:solidFill>
              </a:defRPr>
            </a:lvl9pPr>
          </a:lstStyle>
          <a:p>
            <a:endParaRPr/>
          </a:p>
        </p:txBody>
      </p:sp>
      <p:sp>
        <p:nvSpPr>
          <p:cNvPr id="26" name="Shape 6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7" name="Shape 6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8" name="Shape 6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两栏内容" type="twoObj">
  <p:cSld name="TWO_OBJECTS">
    <p:spTree>
      <p:nvGrpSpPr>
        <p:cNvPr id="1" name="Shape 29"/>
        <p:cNvGrpSpPr/>
        <p:nvPr/>
      </p:nvGrpSpPr>
      <p:grpSpPr>
        <a:xfrm>
          <a:off x="0" y="0"/>
          <a:ext cx="0" cy="0"/>
          <a:chOff x="0" y="0"/>
          <a:chExt cx="0" cy="0"/>
        </a:xfrm>
      </p:grpSpPr>
      <p:sp>
        <p:nvSpPr>
          <p:cNvPr id="30" name="Shape 9"/>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31" name="Shape 10"/>
          <p:cNvSpPr txBox="1">
            <a:spLocks noGrp="1"/>
          </p:cNvSpPr>
          <p:nvPr>
            <p:ph type="body" idx="1"/>
          </p:nvPr>
        </p:nvSpPr>
        <p:spPr>
          <a:xfrm>
            <a:off x="6286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32" name="Shape 11"/>
          <p:cNvSpPr txBox="1">
            <a:spLocks noGrp="1"/>
          </p:cNvSpPr>
          <p:nvPr>
            <p:ph type="body" idx="2"/>
          </p:nvPr>
        </p:nvSpPr>
        <p:spPr>
          <a:xfrm>
            <a:off x="46291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33" name="Shape 12"/>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34" name="Shape 13"/>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35" name="Shape 14"/>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比较" type="twoTxTwoObj">
  <p:cSld name="TWO_OBJECTS_WITH_TEXT">
    <p:spTree>
      <p:nvGrpSpPr>
        <p:cNvPr id="1" name="Shape 36"/>
        <p:cNvGrpSpPr/>
        <p:nvPr/>
      </p:nvGrpSpPr>
      <p:grpSpPr>
        <a:xfrm>
          <a:off x="0" y="0"/>
          <a:ext cx="0" cy="0"/>
          <a:chOff x="0" y="0"/>
          <a:chExt cx="0" cy="0"/>
        </a:xfrm>
      </p:grpSpPr>
      <p:sp>
        <p:nvSpPr>
          <p:cNvPr id="37" name="Shape 35"/>
          <p:cNvSpPr txBox="1">
            <a:spLocks noGrp="1"/>
          </p:cNvSpPr>
          <p:nvPr>
            <p:ph type="title"/>
          </p:nvPr>
        </p:nvSpPr>
        <p:spPr>
          <a:xfrm>
            <a:off x="629841"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38" name="Shape 36"/>
          <p:cNvSpPr txBox="1">
            <a:spLocks noGrp="1"/>
          </p:cNvSpPr>
          <p:nvPr>
            <p:ph type="body" idx="1"/>
          </p:nvPr>
        </p:nvSpPr>
        <p:spPr>
          <a:xfrm>
            <a:off x="629841" y="1260872"/>
            <a:ext cx="3868340"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39" name="Shape 37"/>
          <p:cNvSpPr txBox="1">
            <a:spLocks noGrp="1"/>
          </p:cNvSpPr>
          <p:nvPr>
            <p:ph type="body" idx="2"/>
          </p:nvPr>
        </p:nvSpPr>
        <p:spPr>
          <a:xfrm>
            <a:off x="629841" y="1878806"/>
            <a:ext cx="3868340"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40" name="Shape 38"/>
          <p:cNvSpPr txBox="1">
            <a:spLocks noGrp="1"/>
          </p:cNvSpPr>
          <p:nvPr>
            <p:ph type="body" idx="3"/>
          </p:nvPr>
        </p:nvSpPr>
        <p:spPr>
          <a:xfrm>
            <a:off x="4629150" y="1260872"/>
            <a:ext cx="3887391"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41" name="Shape 39"/>
          <p:cNvSpPr txBox="1">
            <a:spLocks noGrp="1"/>
          </p:cNvSpPr>
          <p:nvPr>
            <p:ph type="body" idx="4"/>
          </p:nvPr>
        </p:nvSpPr>
        <p:spPr>
          <a:xfrm>
            <a:off x="4629150" y="1878806"/>
            <a:ext cx="3887391"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42" name="Shape 40"/>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3" name="Shape 41"/>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4" name="Shape 42"/>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仅标题" type="titleOnly">
  <p:cSld name="TITLE_ONLY">
    <p:spTree>
      <p:nvGrpSpPr>
        <p:cNvPr id="1" name="Shape 45"/>
        <p:cNvGrpSpPr/>
        <p:nvPr/>
      </p:nvGrpSpPr>
      <p:grpSpPr>
        <a:xfrm>
          <a:off x="0" y="0"/>
          <a:ext cx="0" cy="0"/>
          <a:chOff x="0" y="0"/>
          <a:chExt cx="0" cy="0"/>
        </a:xfrm>
      </p:grpSpPr>
      <p:sp>
        <p:nvSpPr>
          <p:cNvPr id="46" name="Shape 20"/>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47" name="Shape 2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8" name="Shape 2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9" name="Shape 2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空白" type="blank">
  <p:cSld name="BLANK">
    <p:spTree>
      <p:nvGrpSpPr>
        <p:cNvPr id="1" name="Shape 50"/>
        <p:cNvGrpSpPr/>
        <p:nvPr/>
      </p:nvGrpSpPr>
      <p:grpSpPr>
        <a:xfrm>
          <a:off x="0" y="0"/>
          <a:ext cx="0" cy="0"/>
          <a:chOff x="0" y="0"/>
          <a:chExt cx="0" cy="0"/>
        </a:xfrm>
      </p:grpSpPr>
      <p:sp>
        <p:nvSpPr>
          <p:cNvPr id="51" name="Shape 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2" name="Shape 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3" name="Shape 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内容与标题" type="objTx">
  <p:cSld name="OBJECT_WITH_CAPTION_TEXT">
    <p:spTree>
      <p:nvGrpSpPr>
        <p:cNvPr id="1" name="Shape 54"/>
        <p:cNvGrpSpPr/>
        <p:nvPr/>
      </p:nvGrpSpPr>
      <p:grpSpPr>
        <a:xfrm>
          <a:off x="0" y="0"/>
          <a:ext cx="0" cy="0"/>
          <a:chOff x="0" y="0"/>
          <a:chExt cx="0" cy="0"/>
        </a:xfrm>
      </p:grpSpPr>
      <p:sp>
        <p:nvSpPr>
          <p:cNvPr id="55" name="Shape 43"/>
          <p:cNvSpPr txBox="1">
            <a:spLocks noGrp="1"/>
          </p:cNvSpPr>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56" name="Shape 44"/>
          <p:cNvSpPr txBox="1">
            <a:spLocks noGrp="1"/>
          </p:cNvSpPr>
          <p:nvPr>
            <p:ph type="body" idx="1"/>
          </p:nvPr>
        </p:nvSpPr>
        <p:spPr>
          <a:xfrm>
            <a:off x="3887391" y="740569"/>
            <a:ext cx="4629150" cy="3655219"/>
          </a:xfrm>
          <a:prstGeom prst="rect">
            <a:avLst/>
          </a:prstGeom>
          <a:noFill/>
          <a:ln>
            <a:noFill/>
          </a:ln>
        </p:spPr>
        <p:txBody>
          <a:bodyPr spcFirstLastPara="1" wrap="square" lIns="68575" tIns="34275" rIns="68575" bIns="34275" anchor="t" anchorCtr="0">
            <a:normAutofit/>
          </a:bodyPr>
          <a:lstStyle>
            <a:lvl1pPr marL="457200" lvl="0" indent="-381000" algn="l">
              <a:lnSpc>
                <a:spcPct val="90000"/>
              </a:lnSpc>
              <a:spcBef>
                <a:spcPts val="800"/>
              </a:spcBef>
              <a:spcAft>
                <a:spcPts val="0"/>
              </a:spcAft>
              <a:buClr>
                <a:schemeClr val="dk1"/>
              </a:buClr>
              <a:buSzPts val="2400"/>
              <a:buChar char="•"/>
              <a:defRPr sz="2400"/>
            </a:lvl1pPr>
            <a:lvl2pPr marL="914400" lvl="1" indent="-361950" algn="l">
              <a:lnSpc>
                <a:spcPct val="90000"/>
              </a:lnSpc>
              <a:spcBef>
                <a:spcPts val="400"/>
              </a:spcBef>
              <a:spcAft>
                <a:spcPts val="0"/>
              </a:spcAft>
              <a:buClr>
                <a:schemeClr val="dk1"/>
              </a:buClr>
              <a:buSzPts val="2100"/>
              <a:buChar char="•"/>
              <a:defRPr sz="2100"/>
            </a:lvl2pPr>
            <a:lvl3pPr marL="1371600" lvl="2" indent="-342900" algn="l">
              <a:lnSpc>
                <a:spcPct val="90000"/>
              </a:lnSpc>
              <a:spcBef>
                <a:spcPts val="400"/>
              </a:spcBef>
              <a:spcAft>
                <a:spcPts val="0"/>
              </a:spcAft>
              <a:buClr>
                <a:schemeClr val="dk1"/>
              </a:buClr>
              <a:buSzPts val="1800"/>
              <a:buChar char="•"/>
              <a:defRPr sz="1800"/>
            </a:lvl3pPr>
            <a:lvl4pPr marL="1828800" lvl="3" indent="-323850" algn="l">
              <a:lnSpc>
                <a:spcPct val="90000"/>
              </a:lnSpc>
              <a:spcBef>
                <a:spcPts val="400"/>
              </a:spcBef>
              <a:spcAft>
                <a:spcPts val="0"/>
              </a:spcAft>
              <a:buClr>
                <a:schemeClr val="dk1"/>
              </a:buClr>
              <a:buSzPts val="1500"/>
              <a:buChar char="•"/>
              <a:defRPr sz="1500"/>
            </a:lvl4pPr>
            <a:lvl5pPr marL="2286000" lvl="4" indent="-323850" algn="l">
              <a:lnSpc>
                <a:spcPct val="90000"/>
              </a:lnSpc>
              <a:spcBef>
                <a:spcPts val="400"/>
              </a:spcBef>
              <a:spcAft>
                <a:spcPts val="0"/>
              </a:spcAft>
              <a:buClr>
                <a:schemeClr val="dk1"/>
              </a:buClr>
              <a:buSzPts val="1500"/>
              <a:buChar char="•"/>
              <a:defRPr sz="1500"/>
            </a:lvl5pPr>
            <a:lvl6pPr marL="2743200" lvl="5" indent="-323850" algn="l">
              <a:lnSpc>
                <a:spcPct val="90000"/>
              </a:lnSpc>
              <a:spcBef>
                <a:spcPts val="400"/>
              </a:spcBef>
              <a:spcAft>
                <a:spcPts val="0"/>
              </a:spcAft>
              <a:buClr>
                <a:schemeClr val="dk1"/>
              </a:buClr>
              <a:buSzPts val="1500"/>
              <a:buChar char="•"/>
              <a:defRPr sz="1500"/>
            </a:lvl6pPr>
            <a:lvl7pPr marL="3200400" lvl="6" indent="-323850" algn="l">
              <a:lnSpc>
                <a:spcPct val="90000"/>
              </a:lnSpc>
              <a:spcBef>
                <a:spcPts val="400"/>
              </a:spcBef>
              <a:spcAft>
                <a:spcPts val="0"/>
              </a:spcAft>
              <a:buClr>
                <a:schemeClr val="dk1"/>
              </a:buClr>
              <a:buSzPts val="1500"/>
              <a:buChar char="•"/>
              <a:defRPr sz="1500"/>
            </a:lvl7pPr>
            <a:lvl8pPr marL="3657600" lvl="7" indent="-323850" algn="l">
              <a:lnSpc>
                <a:spcPct val="90000"/>
              </a:lnSpc>
              <a:spcBef>
                <a:spcPts val="400"/>
              </a:spcBef>
              <a:spcAft>
                <a:spcPts val="0"/>
              </a:spcAft>
              <a:buClr>
                <a:schemeClr val="dk1"/>
              </a:buClr>
              <a:buSzPts val="1500"/>
              <a:buChar char="•"/>
              <a:defRPr sz="1500"/>
            </a:lvl8pPr>
            <a:lvl9pPr marL="4114800" lvl="8" indent="-323850" algn="l">
              <a:lnSpc>
                <a:spcPct val="90000"/>
              </a:lnSpc>
              <a:spcBef>
                <a:spcPts val="400"/>
              </a:spcBef>
              <a:spcAft>
                <a:spcPts val="0"/>
              </a:spcAft>
              <a:buClr>
                <a:schemeClr val="dk1"/>
              </a:buClr>
              <a:buSzPts val="1500"/>
              <a:buChar char="•"/>
              <a:defRPr sz="1500"/>
            </a:lvl9pPr>
          </a:lstStyle>
          <a:p>
            <a:endParaRPr/>
          </a:p>
        </p:txBody>
      </p:sp>
      <p:sp>
        <p:nvSpPr>
          <p:cNvPr id="57" name="Shape 45"/>
          <p:cNvSpPr txBox="1">
            <a:spLocks noGrp="1"/>
          </p:cNvSpPr>
          <p:nvPr>
            <p:ph type="body" idx="2"/>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58" name="Shape 4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9" name="Shape 4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0" name="Shape 4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图片与标题" type="picTx">
  <p:cSld name="PICTURE_WITH_CAPTION_TEXT">
    <p:spTree>
      <p:nvGrpSpPr>
        <p:cNvPr id="1" name="Shape 61"/>
        <p:cNvGrpSpPr/>
        <p:nvPr/>
      </p:nvGrpSpPr>
      <p:grpSpPr>
        <a:xfrm>
          <a:off x="0" y="0"/>
          <a:ext cx="0" cy="0"/>
          <a:chOff x="0" y="0"/>
          <a:chExt cx="0" cy="0"/>
        </a:xfrm>
      </p:grpSpPr>
      <p:sp>
        <p:nvSpPr>
          <p:cNvPr id="62" name="Shape 24"/>
          <p:cNvSpPr txBox="1">
            <a:spLocks noGrp="1"/>
          </p:cNvSpPr>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63" name="Shape 25"/>
          <p:cNvSpPr>
            <a:spLocks noGrp="1"/>
          </p:cNvSpPr>
          <p:nvPr>
            <p:ph type="pic" idx="2"/>
          </p:nvPr>
        </p:nvSpPr>
        <p:spPr>
          <a:xfrm>
            <a:off x="3887391" y="740569"/>
            <a:ext cx="4629150" cy="3655219"/>
          </a:xfrm>
          <a:prstGeom prst="rect">
            <a:avLst/>
          </a:prstGeom>
          <a:noFill/>
          <a:ln>
            <a:noFill/>
          </a:ln>
        </p:spPr>
      </p:sp>
      <p:sp>
        <p:nvSpPr>
          <p:cNvPr id="64" name="Shape 26"/>
          <p:cNvSpPr txBox="1">
            <a:spLocks noGrp="1"/>
          </p:cNvSpPr>
          <p:nvPr>
            <p:ph type="body" idx="1"/>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65" name="Shape 27"/>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6" name="Shape 28"/>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7" name="Shape 29"/>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1"/>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marR="0" lvl="0" algn="l" rtl="0">
              <a:lnSpc>
                <a:spcPct val="90000"/>
              </a:lnSpc>
              <a:spcBef>
                <a:spcPts val="0"/>
              </a:spcBef>
              <a:spcAft>
                <a:spcPts val="0"/>
              </a:spcAft>
              <a:buClr>
                <a:schemeClr val="dk1"/>
              </a:buClr>
              <a:buSzPts val="3300"/>
              <a:buFont typeface="Arial"/>
              <a:buNone/>
              <a:defRPr sz="3300" b="0" i="0" u="none" strike="noStrike" cap="none">
                <a:solidFill>
                  <a:schemeClr val="dk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7" name="Shape 2"/>
          <p:cNvSpPr txBox="1">
            <a:spLocks noGrp="1"/>
          </p:cNvSpPr>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9pPr>
          </a:lstStyle>
          <a:p>
            <a:endParaRPr/>
          </a:p>
        </p:txBody>
      </p:sp>
      <p:sp>
        <p:nvSpPr>
          <p:cNvPr id="8" name="Shape 3"/>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marR="0" lvl="0" algn="l" rtl="0">
              <a:spcBef>
                <a:spcPts val="0"/>
              </a:spcBef>
              <a:spcAft>
                <a:spcPts val="0"/>
              </a:spcAft>
              <a:buSzPts val="1100"/>
              <a:buNone/>
              <a:defRPr sz="900" b="0" i="0" u="none" strike="noStrike" cap="none">
                <a:solidFill>
                  <a:srgbClr val="888888"/>
                </a:solidFill>
                <a:latin typeface="Arial"/>
                <a:ea typeface="Arial"/>
                <a:cs typeface="Arial"/>
                <a:sym typeface="Arial"/>
              </a:defRPr>
            </a:lvl1pPr>
            <a:lvl2pPr marR="0" lvl="1"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R="0" lvl="2"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R="0" lvl="3"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R="0" lvl="4"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R="0" lvl="5"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R="0" lvl="6"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R="0" lvl="7"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R="0" lvl="8"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sp>
        <p:nvSpPr>
          <p:cNvPr id="9" name="Shape 4"/>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marR="0" lvl="0" algn="ctr" rtl="0">
              <a:spcBef>
                <a:spcPts val="0"/>
              </a:spcBef>
              <a:spcAft>
                <a:spcPts val="0"/>
              </a:spcAft>
              <a:buSzPts val="1100"/>
              <a:buNone/>
              <a:defRPr sz="900" b="0" i="0" u="none" strike="noStrike" cap="none">
                <a:solidFill>
                  <a:srgbClr val="888888"/>
                </a:solidFill>
                <a:latin typeface="Arial"/>
                <a:ea typeface="Arial"/>
                <a:cs typeface="Arial"/>
                <a:sym typeface="Arial"/>
              </a:defRPr>
            </a:lvl1pPr>
            <a:lvl2pPr marR="0" lvl="1"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R="0" lvl="2"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R="0" lvl="3"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R="0" lvl="4"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R="0" lvl="5"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R="0" lvl="6"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R="0" lvl="7"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R="0" lvl="8"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sp>
        <p:nvSpPr>
          <p:cNvPr id="10" name="Shape 5"/>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Arial"/>
                <a:ea typeface="Arial"/>
                <a:cs typeface="Arial"/>
                <a:sym typeface="Arial"/>
              </a:defRPr>
            </a:lvl1pPr>
            <a:lvl2pPr marL="0" marR="0" lvl="1" indent="0" algn="r" rtl="0">
              <a:spcBef>
                <a:spcPts val="0"/>
              </a:spcBef>
              <a:buNone/>
              <a:defRPr sz="900" b="0" i="0" u="none" strike="noStrike" cap="none">
                <a:solidFill>
                  <a:srgbClr val="888888"/>
                </a:solidFill>
                <a:latin typeface="Arial"/>
                <a:ea typeface="Arial"/>
                <a:cs typeface="Arial"/>
                <a:sym typeface="Arial"/>
              </a:defRPr>
            </a:lvl2pPr>
            <a:lvl3pPr marL="0" marR="0" lvl="2" indent="0" algn="r" rtl="0">
              <a:spcBef>
                <a:spcPts val="0"/>
              </a:spcBef>
              <a:buNone/>
              <a:defRPr sz="900" b="0" i="0" u="none" strike="noStrike" cap="none">
                <a:solidFill>
                  <a:srgbClr val="888888"/>
                </a:solidFill>
                <a:latin typeface="Arial"/>
                <a:ea typeface="Arial"/>
                <a:cs typeface="Arial"/>
                <a:sym typeface="Arial"/>
              </a:defRPr>
            </a:lvl3pPr>
            <a:lvl4pPr marL="0" marR="0" lvl="3" indent="0" algn="r" rtl="0">
              <a:spcBef>
                <a:spcPts val="0"/>
              </a:spcBef>
              <a:buNone/>
              <a:defRPr sz="900" b="0" i="0" u="none" strike="noStrike" cap="none">
                <a:solidFill>
                  <a:srgbClr val="888888"/>
                </a:solidFill>
                <a:latin typeface="Arial"/>
                <a:ea typeface="Arial"/>
                <a:cs typeface="Arial"/>
                <a:sym typeface="Arial"/>
              </a:defRPr>
            </a:lvl4pPr>
            <a:lvl5pPr marL="0" marR="0" lvl="4" indent="0" algn="r" rtl="0">
              <a:spcBef>
                <a:spcPts val="0"/>
              </a:spcBef>
              <a:buNone/>
              <a:defRPr sz="900" b="0" i="0" u="none" strike="noStrike" cap="none">
                <a:solidFill>
                  <a:srgbClr val="888888"/>
                </a:solidFill>
                <a:latin typeface="Arial"/>
                <a:ea typeface="Arial"/>
                <a:cs typeface="Arial"/>
                <a:sym typeface="Arial"/>
              </a:defRPr>
            </a:lvl5pPr>
            <a:lvl6pPr marL="0" marR="0" lvl="5" indent="0" algn="r" rtl="0">
              <a:spcBef>
                <a:spcPts val="0"/>
              </a:spcBef>
              <a:buNone/>
              <a:defRPr sz="900" b="0" i="0" u="none" strike="noStrike" cap="none">
                <a:solidFill>
                  <a:srgbClr val="888888"/>
                </a:solidFill>
                <a:latin typeface="Arial"/>
                <a:ea typeface="Arial"/>
                <a:cs typeface="Arial"/>
                <a:sym typeface="Arial"/>
              </a:defRPr>
            </a:lvl6pPr>
            <a:lvl7pPr marL="0" marR="0" lvl="6" indent="0" algn="r" rtl="0">
              <a:spcBef>
                <a:spcPts val="0"/>
              </a:spcBef>
              <a:buNone/>
              <a:defRPr sz="900" b="0" i="0" u="none" strike="noStrike" cap="none">
                <a:solidFill>
                  <a:srgbClr val="888888"/>
                </a:solidFill>
                <a:latin typeface="Arial"/>
                <a:ea typeface="Arial"/>
                <a:cs typeface="Arial"/>
                <a:sym typeface="Arial"/>
              </a:defRPr>
            </a:lvl7pPr>
            <a:lvl8pPr marL="0" marR="0" lvl="7" indent="0" algn="r" rtl="0">
              <a:spcBef>
                <a:spcPts val="0"/>
              </a:spcBef>
              <a:buNone/>
              <a:defRPr sz="900" b="0" i="0" u="none" strike="noStrike" cap="none">
                <a:solidFill>
                  <a:srgbClr val="888888"/>
                </a:solidFill>
                <a:latin typeface="Arial"/>
                <a:ea typeface="Arial"/>
                <a:cs typeface="Arial"/>
                <a:sym typeface="Arial"/>
              </a:defRPr>
            </a:lvl8pPr>
            <a:lvl9pPr marL="0" marR="0" lvl="8" indent="0" algn="r" rtl="0">
              <a:spcBef>
                <a:spcPts val="0"/>
              </a:spcBef>
              <a:buNone/>
              <a:defRPr sz="9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zh-C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默认主题">
    <p:bg>
      <p:bgPr>
        <a:solidFill>
          <a:srgbClr val="FFFFFF">
            <a:alpha val="100000"/>
          </a:srgbClr>
        </a:solid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5748369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21.sv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20.png"/><Relationship Id="rId5" Type="http://schemas.openxmlformats.org/officeDocument/2006/relationships/image" Target="../media/image4.sv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5.png"/><Relationship Id="rId7"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24.svg"/><Relationship Id="rId11" Type="http://schemas.openxmlformats.org/officeDocument/2006/relationships/image" Target="../media/image29.jpeg"/><Relationship Id="rId5" Type="http://schemas.openxmlformats.org/officeDocument/2006/relationships/image" Target="../media/image23.png"/><Relationship Id="rId10" Type="http://schemas.openxmlformats.org/officeDocument/2006/relationships/image" Target="../media/image28.svg"/><Relationship Id="rId4" Type="http://schemas.openxmlformats.org/officeDocument/2006/relationships/image" Target="../media/image6.svg"/><Relationship Id="rId9" Type="http://schemas.openxmlformats.org/officeDocument/2006/relationships/image" Target="../media/image27.png"/></Relationships>
</file>

<file path=ppt/slides/_rels/slide12.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jpeg"/><Relationship Id="rId7" Type="http://schemas.openxmlformats.org/officeDocument/2006/relationships/image" Target="../media/image31.sv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30.png"/><Relationship Id="rId11" Type="http://schemas.openxmlformats.org/officeDocument/2006/relationships/image" Target="../media/image35.jpeg"/><Relationship Id="rId5" Type="http://schemas.openxmlformats.org/officeDocument/2006/relationships/image" Target="../media/image4.svg"/><Relationship Id="rId10" Type="http://schemas.openxmlformats.org/officeDocument/2006/relationships/image" Target="../media/image34.jpeg"/><Relationship Id="rId4" Type="http://schemas.openxmlformats.org/officeDocument/2006/relationships/image" Target="../media/image3.png"/><Relationship Id="rId9" Type="http://schemas.openxmlformats.org/officeDocument/2006/relationships/image" Target="../media/image33.svg"/></Relationships>
</file>

<file path=ppt/slides/_rels/slide13.xml.rels><?xml version="1.0" encoding="UTF-8" standalone="yes"?>
<Relationships xmlns="http://schemas.openxmlformats.org/package/2006/relationships"><Relationship Id="rId8" Type="http://schemas.openxmlformats.org/officeDocument/2006/relationships/image" Target="../media/image37.svg"/><Relationship Id="rId3" Type="http://schemas.openxmlformats.org/officeDocument/2006/relationships/image" Target="../media/image23.png"/><Relationship Id="rId7" Type="http://schemas.openxmlformats.org/officeDocument/2006/relationships/image" Target="../media/image36.png"/><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4.svg"/><Relationship Id="rId11" Type="http://schemas.openxmlformats.org/officeDocument/2006/relationships/image" Target="../media/image40.jpeg"/><Relationship Id="rId5" Type="http://schemas.openxmlformats.org/officeDocument/2006/relationships/image" Target="../media/image3.png"/><Relationship Id="rId10" Type="http://schemas.openxmlformats.org/officeDocument/2006/relationships/image" Target="../media/image39.jpeg"/><Relationship Id="rId4" Type="http://schemas.openxmlformats.org/officeDocument/2006/relationships/image" Target="../media/image24.svg"/><Relationship Id="rId9" Type="http://schemas.openxmlformats.org/officeDocument/2006/relationships/image" Target="../media/image38.jpeg"/></Relationships>
</file>

<file path=ppt/slides/_rels/slide14.xml.rels><?xml version="1.0" encoding="UTF-8" standalone="yes"?>
<Relationships xmlns="http://schemas.openxmlformats.org/package/2006/relationships"><Relationship Id="rId8" Type="http://schemas.openxmlformats.org/officeDocument/2006/relationships/image" Target="../media/image44.svg"/><Relationship Id="rId3" Type="http://schemas.openxmlformats.org/officeDocument/2006/relationships/image" Target="../media/image41.png"/><Relationship Id="rId7" Type="http://schemas.openxmlformats.org/officeDocument/2006/relationships/image" Target="../media/image43.png"/><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42.svg"/><Relationship Id="rId9" Type="http://schemas.openxmlformats.org/officeDocument/2006/relationships/image" Target="../media/image45.png"/></Relationships>
</file>

<file path=ppt/slides/_rels/slide15.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6.jpeg"/><Relationship Id="rId7" Type="http://schemas.openxmlformats.org/officeDocument/2006/relationships/image" Target="../media/image50.svg"/><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image" Target="../media/image49.png"/><Relationship Id="rId5" Type="http://schemas.openxmlformats.org/officeDocument/2006/relationships/image" Target="../media/image48.svg"/><Relationship Id="rId4" Type="http://schemas.openxmlformats.org/officeDocument/2006/relationships/image" Target="../media/image47.png"/><Relationship Id="rId9" Type="http://schemas.openxmlformats.org/officeDocument/2006/relationships/image" Target="../media/image52.svg"/></Relationships>
</file>

<file path=ppt/slides/_rels/slide16.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53.jpeg"/><Relationship Id="rId7" Type="http://schemas.openxmlformats.org/officeDocument/2006/relationships/image" Target="../media/image57.svg"/><Relationship Id="rId2" Type="http://schemas.openxmlformats.org/officeDocument/2006/relationships/notesSlide" Target="../notesSlides/notesSlide16.xml"/><Relationship Id="rId1" Type="http://schemas.openxmlformats.org/officeDocument/2006/relationships/slideLayout" Target="../slideLayouts/slideLayout12.xml"/><Relationship Id="rId6" Type="http://schemas.openxmlformats.org/officeDocument/2006/relationships/image" Target="../media/image56.png"/><Relationship Id="rId5" Type="http://schemas.openxmlformats.org/officeDocument/2006/relationships/image" Target="../media/image55.svg"/><Relationship Id="rId4" Type="http://schemas.openxmlformats.org/officeDocument/2006/relationships/image" Target="../media/image54.png"/></Relationships>
</file>

<file path=ppt/slides/_rels/slide17.xml.rels><?xml version="1.0" encoding="UTF-8" standalone="yes"?>
<Relationships xmlns="http://schemas.openxmlformats.org/package/2006/relationships"><Relationship Id="rId8" Type="http://schemas.openxmlformats.org/officeDocument/2006/relationships/image" Target="../media/image64.svg"/><Relationship Id="rId3" Type="http://schemas.openxmlformats.org/officeDocument/2006/relationships/image" Target="../media/image59.png"/><Relationship Id="rId7" Type="http://schemas.openxmlformats.org/officeDocument/2006/relationships/image" Target="../media/image63.png"/><Relationship Id="rId2" Type="http://schemas.openxmlformats.org/officeDocument/2006/relationships/notesSlide" Target="../notesSlides/notesSlide17.xml"/><Relationship Id="rId1" Type="http://schemas.openxmlformats.org/officeDocument/2006/relationships/slideLayout" Target="../slideLayouts/slideLayout12.xml"/><Relationship Id="rId6" Type="http://schemas.openxmlformats.org/officeDocument/2006/relationships/image" Target="../media/image62.svg"/><Relationship Id="rId5" Type="http://schemas.openxmlformats.org/officeDocument/2006/relationships/image" Target="../media/image61.png"/><Relationship Id="rId4" Type="http://schemas.openxmlformats.org/officeDocument/2006/relationships/image" Target="../media/image60.svg"/><Relationship Id="rId9" Type="http://schemas.openxmlformats.org/officeDocument/2006/relationships/image" Target="../media/image65.jpeg"/></Relationships>
</file>

<file path=ppt/slides/_rels/slide18.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66.png"/><Relationship Id="rId7"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2.xml"/><Relationship Id="rId6" Type="http://schemas.openxmlformats.org/officeDocument/2006/relationships/image" Target="../media/image16.svg"/><Relationship Id="rId5" Type="http://schemas.openxmlformats.org/officeDocument/2006/relationships/image" Target="../media/image15.png"/><Relationship Id="rId10" Type="http://schemas.openxmlformats.org/officeDocument/2006/relationships/image" Target="../media/image69.svg"/><Relationship Id="rId4" Type="http://schemas.openxmlformats.org/officeDocument/2006/relationships/image" Target="../media/image67.svg"/><Relationship Id="rId9" Type="http://schemas.openxmlformats.org/officeDocument/2006/relationships/image" Target="../media/image68.png"/></Relationships>
</file>

<file path=ppt/slides/_rels/slide19.xml.rels><?xml version="1.0" encoding="UTF-8" standalone="yes"?>
<Relationships xmlns="http://schemas.openxmlformats.org/package/2006/relationships"><Relationship Id="rId8" Type="http://schemas.openxmlformats.org/officeDocument/2006/relationships/image" Target="../media/image73.svg"/><Relationship Id="rId3" Type="http://schemas.openxmlformats.org/officeDocument/2006/relationships/image" Target="../media/image70.png"/><Relationship Id="rId7" Type="http://schemas.openxmlformats.org/officeDocument/2006/relationships/image" Target="../media/image72.png"/><Relationship Id="rId2" Type="http://schemas.openxmlformats.org/officeDocument/2006/relationships/notesSlide" Target="../notesSlides/notesSlide19.xml"/><Relationship Id="rId1" Type="http://schemas.openxmlformats.org/officeDocument/2006/relationships/slideLayout" Target="../slideLayouts/slideLayout12.xml"/><Relationship Id="rId6" Type="http://schemas.openxmlformats.org/officeDocument/2006/relationships/image" Target="../media/image62.svg"/><Relationship Id="rId5" Type="http://schemas.openxmlformats.org/officeDocument/2006/relationships/image" Target="../media/image61.png"/><Relationship Id="rId4" Type="http://schemas.openxmlformats.org/officeDocument/2006/relationships/image" Target="../media/image71.svg"/><Relationship Id="rId9" Type="http://schemas.openxmlformats.org/officeDocument/2006/relationships/image" Target="../media/image74.jpe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66.png"/><Relationship Id="rId7"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12.xml"/><Relationship Id="rId6" Type="http://schemas.openxmlformats.org/officeDocument/2006/relationships/image" Target="../media/image16.svg"/><Relationship Id="rId5" Type="http://schemas.openxmlformats.org/officeDocument/2006/relationships/image" Target="../media/image15.png"/><Relationship Id="rId10" Type="http://schemas.openxmlformats.org/officeDocument/2006/relationships/image" Target="../media/image69.svg"/><Relationship Id="rId4" Type="http://schemas.openxmlformats.org/officeDocument/2006/relationships/image" Target="../media/image67.svg"/><Relationship Id="rId9" Type="http://schemas.openxmlformats.org/officeDocument/2006/relationships/image" Target="../media/image68.png"/></Relationships>
</file>

<file path=ppt/slides/_rels/slide21.xml.rels><?xml version="1.0" encoding="UTF-8" standalone="yes"?>
<Relationships xmlns="http://schemas.openxmlformats.org/package/2006/relationships"><Relationship Id="rId8" Type="http://schemas.openxmlformats.org/officeDocument/2006/relationships/image" Target="../media/image62.svg"/><Relationship Id="rId3" Type="http://schemas.openxmlformats.org/officeDocument/2006/relationships/image" Target="../media/image41.png"/><Relationship Id="rId7" Type="http://schemas.openxmlformats.org/officeDocument/2006/relationships/image" Target="../media/image61.png"/><Relationship Id="rId2" Type="http://schemas.openxmlformats.org/officeDocument/2006/relationships/notesSlide" Target="../notesSlides/notesSlide21.xml"/><Relationship Id="rId1" Type="http://schemas.openxmlformats.org/officeDocument/2006/relationships/slideLayout" Target="../slideLayouts/slideLayout12.xml"/><Relationship Id="rId6" Type="http://schemas.openxmlformats.org/officeDocument/2006/relationships/image" Target="../media/image76.svg"/><Relationship Id="rId5" Type="http://schemas.openxmlformats.org/officeDocument/2006/relationships/image" Target="../media/image75.png"/><Relationship Id="rId4" Type="http://schemas.openxmlformats.org/officeDocument/2006/relationships/image" Target="../media/image42.svg"/><Relationship Id="rId9" Type="http://schemas.openxmlformats.org/officeDocument/2006/relationships/image" Target="../media/image77.jpeg"/></Relationships>
</file>

<file path=ppt/slides/_rels/slide22.xml.rels><?xml version="1.0" encoding="UTF-8" standalone="yes"?>
<Relationships xmlns="http://schemas.openxmlformats.org/package/2006/relationships"><Relationship Id="rId3" Type="http://schemas.openxmlformats.org/officeDocument/2006/relationships/image" Target="../media/image78.png"/><Relationship Id="rId7" Type="http://schemas.openxmlformats.org/officeDocument/2006/relationships/image" Target="../media/image82.jpeg"/><Relationship Id="rId2" Type="http://schemas.openxmlformats.org/officeDocument/2006/relationships/notesSlide" Target="../notesSlides/notesSlide22.xml"/><Relationship Id="rId1" Type="http://schemas.openxmlformats.org/officeDocument/2006/relationships/slideLayout" Target="../slideLayouts/slideLayout12.xml"/><Relationship Id="rId6" Type="http://schemas.openxmlformats.org/officeDocument/2006/relationships/image" Target="../media/image81.svg"/><Relationship Id="rId5" Type="http://schemas.openxmlformats.org/officeDocument/2006/relationships/image" Target="../media/image80.png"/><Relationship Id="rId4" Type="http://schemas.openxmlformats.org/officeDocument/2006/relationships/image" Target="../media/image79.sv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8" Type="http://schemas.openxmlformats.org/officeDocument/2006/relationships/image" Target="../media/image88.png"/><Relationship Id="rId3" Type="http://schemas.openxmlformats.org/officeDocument/2006/relationships/image" Target="../media/image83.jpeg"/><Relationship Id="rId7" Type="http://schemas.openxmlformats.org/officeDocument/2006/relationships/image" Target="../media/image87.svg"/><Relationship Id="rId2" Type="http://schemas.openxmlformats.org/officeDocument/2006/relationships/notesSlide" Target="../notesSlides/notesSlide24.xml"/><Relationship Id="rId1" Type="http://schemas.openxmlformats.org/officeDocument/2006/relationships/slideLayout" Target="../slideLayouts/slideLayout12.xml"/><Relationship Id="rId6" Type="http://schemas.openxmlformats.org/officeDocument/2006/relationships/image" Target="../media/image86.png"/><Relationship Id="rId5" Type="http://schemas.openxmlformats.org/officeDocument/2006/relationships/image" Target="../media/image85.svg"/><Relationship Id="rId4" Type="http://schemas.openxmlformats.org/officeDocument/2006/relationships/image" Target="../media/image84.png"/><Relationship Id="rId9" Type="http://schemas.openxmlformats.org/officeDocument/2006/relationships/image" Target="../media/image89.sv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2.xml"/><Relationship Id="rId5" Type="http://schemas.openxmlformats.org/officeDocument/2006/relationships/image" Target="../media/image4.sv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svg"/><Relationship Id="rId9" Type="http://schemas.openxmlformats.org/officeDocument/2006/relationships/image" Target="../media/image9.jpeg"/></Relationships>
</file>

<file path=ppt/slides/_rels/slide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0.jpeg"/><Relationship Id="rId7" Type="http://schemas.openxmlformats.org/officeDocument/2006/relationships/image" Target="../media/image14.sv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13.png"/><Relationship Id="rId5" Type="http://schemas.openxmlformats.org/officeDocument/2006/relationships/image" Target="../media/image12.svg"/><Relationship Id="rId4" Type="http://schemas.openxmlformats.org/officeDocument/2006/relationships/image" Target="../media/image11.png"/><Relationship Id="rId9" Type="http://schemas.openxmlformats.org/officeDocument/2006/relationships/image" Target="../media/image4.svg"/></Relationships>
</file>

<file path=ppt/slides/_rels/slide6.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5.png"/><Relationship Id="rId7"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4.svg"/><Relationship Id="rId11" Type="http://schemas.openxmlformats.org/officeDocument/2006/relationships/image" Target="../media/image19.jpeg"/><Relationship Id="rId5" Type="http://schemas.openxmlformats.org/officeDocument/2006/relationships/image" Target="../media/image3.png"/><Relationship Id="rId10" Type="http://schemas.openxmlformats.org/officeDocument/2006/relationships/image" Target="../media/image18.svg"/><Relationship Id="rId4" Type="http://schemas.openxmlformats.org/officeDocument/2006/relationships/image" Target="../media/image6.svg"/><Relationship Id="rId9"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21.sv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20.png"/><Relationship Id="rId5" Type="http://schemas.openxmlformats.org/officeDocument/2006/relationships/image" Target="../media/image4.sv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0" name="AutoShape 4">
            <a:extLst>
              <a:ext uri="{FF2B5EF4-FFF2-40B4-BE49-F238E27FC236}">
                <a16:creationId xmlns:a16="http://schemas.microsoft.com/office/drawing/2014/main" id="{D91C1461-ADC2-4947-85E5-5BEA145E4E5B}"/>
              </a:ext>
            </a:extLst>
          </p:cNvPr>
          <p:cNvSpPr/>
          <p:nvPr/>
        </p:nvSpPr>
        <p:spPr>
          <a:xfrm>
            <a:off x="479329" y="1810180"/>
            <a:ext cx="11233339"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5400" b="1" i="0" u="none" strike="noStrike" dirty="0" err="1">
                <a:solidFill>
                  <a:schemeClr val="tx1">
                    <a:lumMod val="75000"/>
                    <a:lumOff val="25000"/>
                  </a:schemeClr>
                </a:solidFill>
                <a:latin typeface="隶书" panose="02010509060101010101" pitchFamily="49" charset="-122"/>
                <a:ea typeface="隶书" panose="02010509060101010101" pitchFamily="49" charset="-122"/>
                <a:cs typeface="Noto Serif SC"/>
                <a:sym typeface="Noto Serif SC"/>
              </a:rPr>
              <a:t>徐州苏轼旅游文化资源研究与开发</a:t>
            </a:r>
            <a:endParaRPr lang="en-US" sz="5400" dirty="0">
              <a:solidFill>
                <a:schemeClr val="tx1">
                  <a:lumMod val="75000"/>
                  <a:lumOff val="25000"/>
                </a:schemeClr>
              </a:solidFill>
              <a:latin typeface="隶书" panose="02010509060101010101" pitchFamily="49" charset="-122"/>
              <a:ea typeface="隶书" panose="02010509060101010101" pitchFamily="49" charset="-122"/>
            </a:endParaRPr>
          </a:p>
        </p:txBody>
      </p:sp>
      <p:sp>
        <p:nvSpPr>
          <p:cNvPr id="21" name="AutoShape 6">
            <a:extLst>
              <a:ext uri="{FF2B5EF4-FFF2-40B4-BE49-F238E27FC236}">
                <a16:creationId xmlns:a16="http://schemas.microsoft.com/office/drawing/2014/main" id="{57303180-4438-4A6A-94F8-1F4F34AACA12}"/>
              </a:ext>
            </a:extLst>
          </p:cNvPr>
          <p:cNvSpPr/>
          <p:nvPr/>
        </p:nvSpPr>
        <p:spPr>
          <a:xfrm>
            <a:off x="6095999" y="4814018"/>
            <a:ext cx="5643418" cy="1297162"/>
          </a:xfrm>
          <a:prstGeom prst="rect">
            <a:avLst/>
          </a:prstGeom>
          <a:noFill/>
          <a:ln w="12700" cap="flat" cmpd="sng">
            <a:noFill/>
            <a:prstDash val="solid"/>
            <a:round/>
          </a:ln>
        </p:spPr>
        <p:txBody>
          <a:bodyPr vert="horz" wrap="square" lIns="0" tIns="0" rIns="0" bIns="0" rtlCol="0" anchor="ctr" anchorCtr="0"/>
          <a:lstStyle/>
          <a:p>
            <a:pPr indent="0" algn="r">
              <a:lnSpc>
                <a:spcPct val="125000"/>
              </a:lnSpc>
              <a:defRPr/>
            </a:pPr>
            <a:r>
              <a:rPr lang="en-US" altLang="zh-CN" sz="2800" b="0" i="0" u="none" strike="noStrike" dirty="0" err="1">
                <a:solidFill>
                  <a:schemeClr val="tx1">
                    <a:lumMod val="75000"/>
                    <a:lumOff val="25000"/>
                  </a:schemeClr>
                </a:solidFill>
                <a:latin typeface="隶书" panose="02010509060101010101" pitchFamily="49" charset="-122"/>
                <a:ea typeface="隶书" panose="02010509060101010101" pitchFamily="49" charset="-122"/>
                <a:cs typeface="Noto Sans SC"/>
                <a:sym typeface="Noto Sans SC"/>
              </a:rPr>
              <a:t>张凯鑫</a:t>
            </a:r>
            <a:r>
              <a:rPr lang="en-US" altLang="zh-CN" sz="2800" b="0" i="0" u="none" strike="noStrike" dirty="0">
                <a:solidFill>
                  <a:schemeClr val="tx1">
                    <a:lumMod val="75000"/>
                    <a:lumOff val="25000"/>
                  </a:schemeClr>
                </a:solidFill>
                <a:latin typeface="隶书" panose="02010509060101010101" pitchFamily="49" charset="-122"/>
                <a:ea typeface="隶书" panose="02010509060101010101" pitchFamily="49" charset="-122"/>
                <a:cs typeface="Noto Sans SC"/>
                <a:sym typeface="Noto Sans SC"/>
              </a:rPr>
              <a:t> </a:t>
            </a:r>
            <a:r>
              <a:rPr lang="zh-CN" altLang="en-US" sz="2800" b="0" i="0" u="none" strike="noStrike" dirty="0">
                <a:solidFill>
                  <a:schemeClr val="tx1">
                    <a:lumMod val="75000"/>
                    <a:lumOff val="25000"/>
                  </a:schemeClr>
                </a:solidFill>
                <a:latin typeface="隶书" panose="02010509060101010101" pitchFamily="49" charset="-122"/>
                <a:ea typeface="隶书" panose="02010509060101010101" pitchFamily="49" charset="-122"/>
                <a:cs typeface="Noto Sans SC"/>
                <a:sym typeface="Noto Sans SC"/>
              </a:rPr>
              <a:t>高一</a:t>
            </a:r>
            <a:r>
              <a:rPr lang="en-US" altLang="zh-CN" sz="2800" b="0" i="0" u="none" strike="noStrike" dirty="0">
                <a:solidFill>
                  <a:schemeClr val="tx1">
                    <a:lumMod val="75000"/>
                    <a:lumOff val="25000"/>
                  </a:schemeClr>
                </a:solidFill>
                <a:latin typeface="隶书" panose="02010509060101010101" pitchFamily="49" charset="-122"/>
                <a:ea typeface="隶书" panose="02010509060101010101" pitchFamily="49" charset="-122"/>
                <a:cs typeface="Noto Sans SC"/>
                <a:sym typeface="Noto Sans SC"/>
              </a:rPr>
              <a:t>(8)</a:t>
            </a:r>
            <a:r>
              <a:rPr lang="zh-CN" altLang="en-US" sz="2800" b="0" i="0" u="none" strike="noStrike" dirty="0">
                <a:solidFill>
                  <a:schemeClr val="tx1">
                    <a:lumMod val="75000"/>
                    <a:lumOff val="25000"/>
                  </a:schemeClr>
                </a:solidFill>
                <a:latin typeface="隶书" panose="02010509060101010101" pitchFamily="49" charset="-122"/>
                <a:ea typeface="隶书" panose="02010509060101010101" pitchFamily="49" charset="-122"/>
                <a:cs typeface="Noto Sans SC"/>
                <a:sym typeface="Noto Sans SC"/>
              </a:rPr>
              <a:t>班</a:t>
            </a:r>
          </a:p>
          <a:p>
            <a:pPr indent="0" algn="r">
              <a:lnSpc>
                <a:spcPct val="125000"/>
              </a:lnSpc>
              <a:defRPr/>
            </a:pPr>
            <a:r>
              <a:rPr lang="zh-CN" altLang="en-US" sz="2800" b="0" i="0" u="none" strike="noStrike" dirty="0">
                <a:solidFill>
                  <a:schemeClr val="tx1">
                    <a:lumMod val="75000"/>
                    <a:lumOff val="25000"/>
                  </a:schemeClr>
                </a:solidFill>
                <a:latin typeface="隶书" panose="02010509060101010101" pitchFamily="49" charset="-122"/>
                <a:ea typeface="隶书" panose="02010509060101010101" pitchFamily="49" charset="-122"/>
                <a:cs typeface="Noto Sans SC"/>
                <a:sym typeface="Noto Sans SC"/>
              </a:rPr>
              <a:t>指导教师：孙莉君</a:t>
            </a:r>
            <a:endParaRPr lang="en-US" altLang="zh-CN" sz="2800" b="0" i="0" u="none" strike="noStrike" dirty="0">
              <a:solidFill>
                <a:schemeClr val="tx1">
                  <a:lumMod val="75000"/>
                  <a:lumOff val="25000"/>
                </a:schemeClr>
              </a:solidFill>
              <a:latin typeface="隶书" panose="02010509060101010101" pitchFamily="49" charset="-122"/>
              <a:ea typeface="隶书" panose="02010509060101010101" pitchFamily="49" charset="-122"/>
              <a:cs typeface="Noto Sans SC"/>
              <a:sym typeface="Noto Sans SC"/>
            </a:endParaRPr>
          </a:p>
          <a:p>
            <a:pPr indent="0" algn="r">
              <a:lnSpc>
                <a:spcPct val="125000"/>
              </a:lnSpc>
              <a:defRPr/>
            </a:pPr>
            <a:r>
              <a:rPr lang="zh-CN" altLang="en-US" sz="2800" b="0" i="0" u="none" strike="noStrike" dirty="0">
                <a:solidFill>
                  <a:schemeClr val="tx1">
                    <a:lumMod val="75000"/>
                    <a:lumOff val="25000"/>
                  </a:schemeClr>
                </a:solidFill>
                <a:latin typeface="隶书" panose="02010509060101010101" pitchFamily="49" charset="-122"/>
                <a:ea typeface="隶书" panose="02010509060101010101" pitchFamily="49" charset="-122"/>
                <a:cs typeface="Noto Sans SC"/>
                <a:sym typeface="Noto Sans SC"/>
              </a:rPr>
              <a:t>徐州市矿大实验学校</a:t>
            </a:r>
            <a:endParaRPr lang="en-US" altLang="zh-CN" sz="2800" dirty="0">
              <a:solidFill>
                <a:schemeClr val="tx1">
                  <a:lumMod val="75000"/>
                  <a:lumOff val="25000"/>
                </a:schemeClr>
              </a:solidFill>
              <a:latin typeface="隶书" panose="02010509060101010101" pitchFamily="49" charset="-122"/>
              <a:ea typeface="隶书" panose="02010509060101010101" pitchFamily="49"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l="14791" r="14791"/>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0" y="0"/>
            <a:ext cx="12192000" cy="6858000"/>
          </a:xfrm>
          <a:prstGeom prst="roundRect">
            <a:avLst>
              <a:gd name="adj" fmla="val 0"/>
            </a:avLst>
          </a:prstGeom>
          <a:solidFill>
            <a:srgbClr val="141414">
              <a:alpha val="75000"/>
            </a:srgbClr>
          </a:solidFill>
          <a:ln w="25400" cap="flat" cmpd="sng">
            <a:noFill/>
            <a:prstDash val="solid"/>
            <a:round/>
          </a:ln>
        </p:spPr>
        <p:txBody>
          <a:bodyPr vert="horz" wrap="square" lIns="63500" tIns="63500" rIns="63500" bIns="63500" rtlCol="0" anchor="ctr"/>
          <a:lstStyle/>
          <a:p>
            <a:pPr algn="ctr">
              <a:defRPr/>
            </a:pPr>
            <a:endParaRPr/>
          </a:p>
        </p:txBody>
      </p:sp>
      <p:sp>
        <p:nvSpPr>
          <p:cNvPr id="5" name="AutoShape 5"/>
          <p:cNvSpPr/>
          <p:nvPr/>
        </p:nvSpPr>
        <p:spPr>
          <a:xfrm>
            <a:off x="4055073" y="2234320"/>
            <a:ext cx="7620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zh-CN" sz="3600" b="1" dirty="0">
                <a:solidFill>
                  <a:srgbClr val="FF6600"/>
                </a:solidFill>
                <a:latin typeface="微软雅黑" panose="020B0503020204020204" pitchFamily="34" charset="-122"/>
                <a:ea typeface="微软雅黑" panose="020B0503020204020204" pitchFamily="34" charset="-122"/>
              </a:rPr>
              <a:t>四、相关性研究分析</a:t>
            </a:r>
          </a:p>
          <a:p>
            <a:pPr indent="0" algn="l">
              <a:lnSpc>
                <a:spcPct val="125000"/>
              </a:lnSpc>
              <a:defRPr/>
            </a:pPr>
            <a:endParaRPr lang="en-US" sz="3600" dirty="0">
              <a:solidFill>
                <a:srgbClr val="FF6600"/>
              </a:solidFill>
              <a:latin typeface="微软雅黑" panose="020B0503020204020204" pitchFamily="34" charset="-122"/>
              <a:ea typeface="微软雅黑" panose="020B0503020204020204" pitchFamily="34" charset="-122"/>
            </a:endParaRPr>
          </a:p>
        </p:txBody>
      </p:sp>
      <p:sp>
        <p:nvSpPr>
          <p:cNvPr id="21" name="AutoShape 6">
            <a:extLst>
              <a:ext uri="{FF2B5EF4-FFF2-40B4-BE49-F238E27FC236}">
                <a16:creationId xmlns:a16="http://schemas.microsoft.com/office/drawing/2014/main" id="{B497F779-95A5-41E8-B6EA-16044BD2F059}"/>
              </a:ext>
            </a:extLst>
          </p:cNvPr>
          <p:cNvSpPr/>
          <p:nvPr/>
        </p:nvSpPr>
        <p:spPr>
          <a:xfrm>
            <a:off x="2857500" y="3009900"/>
            <a:ext cx="3175000" cy="2195843"/>
          </a:xfrm>
          <a:prstGeom prst="roundRect">
            <a:avLst>
              <a:gd name="adj" fmla="val 4000"/>
            </a:avLst>
          </a:prstGeom>
          <a:solidFill>
            <a:srgbClr val="FFFFFF">
              <a:alpha val="8000"/>
            </a:srgbClr>
          </a:solidFill>
          <a:ln w="12700" cap="flat" cmpd="sng">
            <a:solidFill>
              <a:srgbClr val="B89F78">
                <a:alpha val="30000"/>
              </a:srgbClr>
            </a:solidFill>
            <a:prstDash val="solid"/>
            <a:round/>
          </a:ln>
        </p:spPr>
        <p:txBody>
          <a:bodyPr vert="horz" wrap="square" lIns="63500" tIns="63500" rIns="63500" bIns="63500" rtlCol="0" anchor="ctr"/>
          <a:lstStyle/>
          <a:p>
            <a:pPr algn="ctr">
              <a:defRPr/>
            </a:pPr>
            <a:endParaRPr/>
          </a:p>
        </p:txBody>
      </p:sp>
      <p:pic>
        <p:nvPicPr>
          <p:cNvPr id="22" name="Picture 7">
            <a:extLst>
              <a:ext uri="{FF2B5EF4-FFF2-40B4-BE49-F238E27FC236}">
                <a16:creationId xmlns:a16="http://schemas.microsoft.com/office/drawing/2014/main" id="{0070E9D2-C1B6-48D2-8283-654E460A437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140200" y="3327400"/>
            <a:ext cx="609600" cy="609600"/>
          </a:xfrm>
          <a:prstGeom prst="rect">
            <a:avLst/>
          </a:prstGeom>
        </p:spPr>
      </p:pic>
      <p:sp>
        <p:nvSpPr>
          <p:cNvPr id="23" name="AutoShape 8">
            <a:extLst>
              <a:ext uri="{FF2B5EF4-FFF2-40B4-BE49-F238E27FC236}">
                <a16:creationId xmlns:a16="http://schemas.microsoft.com/office/drawing/2014/main" id="{924A3DE9-8418-494F-AA5A-6C75708E0864}"/>
              </a:ext>
            </a:extLst>
          </p:cNvPr>
          <p:cNvSpPr/>
          <p:nvPr/>
        </p:nvSpPr>
        <p:spPr>
          <a:xfrm>
            <a:off x="3111500" y="4357608"/>
            <a:ext cx="2667000" cy="381000"/>
          </a:xfrm>
          <a:prstGeom prst="rect">
            <a:avLst/>
          </a:prstGeom>
          <a:noFill/>
          <a:ln w="12700" cap="flat" cmpd="sng">
            <a:noFill/>
            <a:prstDash val="solid"/>
            <a:round/>
          </a:ln>
        </p:spPr>
        <p:txBody>
          <a:bodyPr vert="horz" wrap="square" lIns="0" tIns="0" rIns="0" bIns="0" rtlCol="0" anchor="ctr" anchorCtr="0"/>
          <a:lstStyle/>
          <a:p>
            <a:pPr lvl="0" algn="ctr">
              <a:lnSpc>
                <a:spcPts val="2800"/>
              </a:lnSpc>
            </a:pPr>
            <a:r>
              <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苏轼文化与旅游资源</a:t>
            </a:r>
            <a:endParaRPr lang="en-US"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a:p>
            <a:pPr lvl="0" algn="ctr">
              <a:lnSpc>
                <a:spcPts val="2800"/>
              </a:lnSpc>
            </a:pPr>
            <a:r>
              <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现状</a:t>
            </a:r>
          </a:p>
        </p:txBody>
      </p:sp>
      <p:cxnSp>
        <p:nvCxnSpPr>
          <p:cNvPr id="24" name="Connector 9">
            <a:extLst>
              <a:ext uri="{FF2B5EF4-FFF2-40B4-BE49-F238E27FC236}">
                <a16:creationId xmlns:a16="http://schemas.microsoft.com/office/drawing/2014/main" id="{8CE2CBEF-3DE8-4534-BB95-C69DC7B44978}"/>
              </a:ext>
            </a:extLst>
          </p:cNvPr>
          <p:cNvCxnSpPr/>
          <p:nvPr/>
        </p:nvCxnSpPr>
        <p:spPr>
          <a:xfrm rot="-20221">
            <a:off x="3365500" y="4083930"/>
            <a:ext cx="2159000" cy="12700"/>
          </a:xfrm>
          <a:prstGeom prst="straightConnector1">
            <a:avLst/>
          </a:prstGeom>
          <a:solidFill>
            <a:srgbClr val="DEE0E3">
              <a:alpha val="100000"/>
            </a:srgbClr>
          </a:solidFill>
          <a:ln w="12700" cap="flat" cmpd="sng">
            <a:solidFill>
              <a:srgbClr val="B89F78">
                <a:alpha val="50000"/>
              </a:srgbClr>
            </a:solidFill>
            <a:prstDash val="solid"/>
            <a:round/>
            <a:headEnd type="none" w="med" len="med"/>
            <a:tailEnd type="none" w="med" len="med"/>
          </a:ln>
        </p:spPr>
      </p:cxnSp>
      <p:sp>
        <p:nvSpPr>
          <p:cNvPr id="25" name="AutoShape 11">
            <a:extLst>
              <a:ext uri="{FF2B5EF4-FFF2-40B4-BE49-F238E27FC236}">
                <a16:creationId xmlns:a16="http://schemas.microsoft.com/office/drawing/2014/main" id="{D3D5D963-F6CE-4D74-B73A-801729757010}"/>
              </a:ext>
            </a:extLst>
          </p:cNvPr>
          <p:cNvSpPr/>
          <p:nvPr/>
        </p:nvSpPr>
        <p:spPr>
          <a:xfrm>
            <a:off x="6350000" y="3009900"/>
            <a:ext cx="3175000" cy="2195843"/>
          </a:xfrm>
          <a:prstGeom prst="roundRect">
            <a:avLst>
              <a:gd name="adj" fmla="val 4000"/>
            </a:avLst>
          </a:prstGeom>
          <a:solidFill>
            <a:srgbClr val="FFFFFF">
              <a:alpha val="8000"/>
            </a:srgbClr>
          </a:solidFill>
          <a:ln w="12700" cap="flat" cmpd="sng">
            <a:solidFill>
              <a:srgbClr val="B89F78">
                <a:alpha val="30000"/>
              </a:srgbClr>
            </a:solidFill>
            <a:prstDash val="solid"/>
            <a:round/>
          </a:ln>
        </p:spPr>
        <p:txBody>
          <a:bodyPr vert="horz" wrap="square" lIns="63500" tIns="63500" rIns="63500" bIns="63500" rtlCol="0" anchor="ctr"/>
          <a:lstStyle/>
          <a:p>
            <a:pPr algn="ctr">
              <a:defRPr/>
            </a:pPr>
            <a:endParaRPr/>
          </a:p>
        </p:txBody>
      </p:sp>
      <p:pic>
        <p:nvPicPr>
          <p:cNvPr id="26" name="Picture 12">
            <a:extLst>
              <a:ext uri="{FF2B5EF4-FFF2-40B4-BE49-F238E27FC236}">
                <a16:creationId xmlns:a16="http://schemas.microsoft.com/office/drawing/2014/main" id="{710046BD-A9F0-4840-9BF3-E0DDC35B868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632700" y="3327400"/>
            <a:ext cx="609600" cy="609600"/>
          </a:xfrm>
          <a:prstGeom prst="rect">
            <a:avLst/>
          </a:prstGeom>
        </p:spPr>
      </p:pic>
      <p:sp>
        <p:nvSpPr>
          <p:cNvPr id="27" name="AutoShape 13">
            <a:extLst>
              <a:ext uri="{FF2B5EF4-FFF2-40B4-BE49-F238E27FC236}">
                <a16:creationId xmlns:a16="http://schemas.microsoft.com/office/drawing/2014/main" id="{B201DC9F-B0DC-4AA6-AEB1-B62078512DB1}"/>
              </a:ext>
            </a:extLst>
          </p:cNvPr>
          <p:cNvSpPr/>
          <p:nvPr/>
        </p:nvSpPr>
        <p:spPr>
          <a:xfrm>
            <a:off x="6604000" y="4479956"/>
            <a:ext cx="2667000" cy="381000"/>
          </a:xfrm>
          <a:prstGeom prst="rect">
            <a:avLst/>
          </a:prstGeom>
          <a:noFill/>
          <a:ln w="12700" cap="flat" cmpd="sng">
            <a:noFill/>
            <a:prstDash val="solid"/>
            <a:round/>
          </a:ln>
        </p:spPr>
        <p:txBody>
          <a:bodyPr vert="horz" wrap="square" lIns="0" tIns="0" rIns="0" bIns="0" rtlCol="0" anchor="ctr" anchorCtr="0"/>
          <a:lstStyle/>
          <a:p>
            <a:pPr algn="ctr">
              <a:lnSpc>
                <a:spcPct val="125000"/>
              </a:lnSpc>
              <a:defRPr/>
            </a:pPr>
            <a:r>
              <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苏轼文化与旅游资源</a:t>
            </a:r>
            <a:endParaRPr lang="en-US"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a:p>
            <a:pPr algn="ctr">
              <a:lnSpc>
                <a:spcPct val="125000"/>
              </a:lnSpc>
              <a:defRPr/>
            </a:pPr>
            <a:r>
              <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发展策略与建议</a:t>
            </a:r>
          </a:p>
          <a:p>
            <a:pPr indent="0" algn="ctr">
              <a:lnSpc>
                <a:spcPct val="125000"/>
              </a:lnSpc>
              <a:defRPr/>
            </a:pPr>
            <a:endParaRPr 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cxnSp>
        <p:nvCxnSpPr>
          <p:cNvPr id="28" name="Connector 14">
            <a:extLst>
              <a:ext uri="{FF2B5EF4-FFF2-40B4-BE49-F238E27FC236}">
                <a16:creationId xmlns:a16="http://schemas.microsoft.com/office/drawing/2014/main" id="{81C0B5DA-90B8-494D-AF26-0607CD0CD4E4}"/>
              </a:ext>
            </a:extLst>
          </p:cNvPr>
          <p:cNvCxnSpPr/>
          <p:nvPr/>
        </p:nvCxnSpPr>
        <p:spPr>
          <a:xfrm rot="-20221">
            <a:off x="6858000" y="4063937"/>
            <a:ext cx="2159000" cy="12700"/>
          </a:xfrm>
          <a:prstGeom prst="straightConnector1">
            <a:avLst/>
          </a:prstGeom>
          <a:solidFill>
            <a:srgbClr val="DEE0E3">
              <a:alpha val="100000"/>
            </a:srgbClr>
          </a:solidFill>
          <a:ln w="12700" cap="flat" cmpd="sng">
            <a:solidFill>
              <a:srgbClr val="B89F78">
                <a:alpha val="50000"/>
              </a:srgbClr>
            </a:solidFill>
            <a:prstDash val="solid"/>
            <a:round/>
            <a:headEnd type="none" w="med" len="med"/>
            <a:tailEnd type="none" w="med" len="med"/>
          </a:ln>
        </p:spPr>
      </p:cxnSp>
    </p:spTree>
    <p:extLst>
      <p:ext uri="{BB962C8B-B14F-4D97-AF65-F5344CB8AC3E}">
        <p14:creationId xmlns:p14="http://schemas.microsoft.com/office/powerpoint/2010/main" val="10734970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5F5F5">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3600" b="1" dirty="0">
                <a:solidFill>
                  <a:srgbClr val="36454F"/>
                </a:solidFill>
                <a:latin typeface="微软雅黑" panose="020B0503020204020204" pitchFamily="34" charset="-122"/>
                <a:ea typeface="微软雅黑" panose="020B0503020204020204" pitchFamily="34" charset="-122"/>
              </a:rPr>
              <a:t>现状</a:t>
            </a:r>
            <a:r>
              <a:rPr lang="en-US" altLang="zh-CN" sz="3600" b="1" dirty="0">
                <a:solidFill>
                  <a:srgbClr val="36454F"/>
                </a:solidFill>
                <a:latin typeface="微软雅黑" panose="020B0503020204020204" pitchFamily="34" charset="-122"/>
                <a:ea typeface="微软雅黑" panose="020B0503020204020204" pitchFamily="34" charset="-122"/>
              </a:rPr>
              <a:t>:1.</a:t>
            </a:r>
            <a:r>
              <a:rPr lang="zh-CN" altLang="zh-CN" sz="3600" b="1" dirty="0">
                <a:solidFill>
                  <a:srgbClr val="36454F"/>
                </a:solidFill>
                <a:latin typeface="微软雅黑" panose="020B0503020204020204" pitchFamily="34" charset="-122"/>
                <a:ea typeface="微软雅黑" panose="020B0503020204020204" pitchFamily="34" charset="-122"/>
              </a:rPr>
              <a:t>代表性诗文梳理</a:t>
            </a:r>
          </a:p>
          <a:p>
            <a:pPr indent="0" algn="l">
              <a:lnSpc>
                <a:spcPct val="125000"/>
              </a:lnSpc>
              <a:defRPr/>
            </a:pPr>
            <a:endParaRPr lang="en-US" sz="1100" dirty="0">
              <a:latin typeface="微软雅黑" panose="020B0503020204020204" pitchFamily="34" charset="-122"/>
              <a:ea typeface="微软雅黑" panose="020B0503020204020204" pitchFamily="34" charset="-122"/>
            </a:endParaRPr>
          </a:p>
        </p:txBody>
      </p:sp>
      <p:sp>
        <p:nvSpPr>
          <p:cNvPr id="3" name="AutoShape 3"/>
          <p:cNvSpPr/>
          <p:nvPr/>
        </p:nvSpPr>
        <p:spPr>
          <a:xfrm>
            <a:off x="762000" y="1524000"/>
            <a:ext cx="5334000" cy="1143000"/>
          </a:xfrm>
          <a:prstGeom prst="roundRect">
            <a:avLst>
              <a:gd name="adj" fmla="val 11111"/>
            </a:avLst>
          </a:prstGeom>
          <a:solidFill>
            <a:srgbClr val="FFFFFF">
              <a:alpha val="100000"/>
            </a:srgbClr>
          </a:solidFill>
          <a:ln w="25400" cap="flat" cmpd="sng">
            <a:noFill/>
            <a:prstDash val="solid"/>
            <a:round/>
          </a:ln>
          <a:effectLst>
            <a:outerShdw blurRad="127000" dist="50800" dir="2700000" algn="tl" rotWithShape="0">
              <a:srgbClr val="36454F">
                <a:alpha val="10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6000" y="1778000"/>
            <a:ext cx="406400" cy="406400"/>
          </a:xfrm>
          <a:prstGeom prst="rect">
            <a:avLst/>
          </a:prstGeom>
        </p:spPr>
      </p:pic>
      <p:sp>
        <p:nvSpPr>
          <p:cNvPr id="5" name="AutoShape 5"/>
          <p:cNvSpPr/>
          <p:nvPr/>
        </p:nvSpPr>
        <p:spPr>
          <a:xfrm>
            <a:off x="1524000" y="1714500"/>
            <a:ext cx="4318000" cy="355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6454F"/>
                </a:solidFill>
                <a:latin typeface="Noto Serif SC"/>
                <a:ea typeface="Noto Serif SC"/>
                <a:cs typeface="Noto Serif SC"/>
                <a:sym typeface="Noto Serif SC"/>
              </a:rPr>
              <a:t>《放鹤亭记》</a:t>
            </a:r>
            <a:endParaRPr lang="en-US" sz="1100"/>
          </a:p>
        </p:txBody>
      </p:sp>
      <p:sp>
        <p:nvSpPr>
          <p:cNvPr id="6" name="AutoShape 6"/>
          <p:cNvSpPr/>
          <p:nvPr/>
        </p:nvSpPr>
        <p:spPr>
          <a:xfrm>
            <a:off x="1524000" y="2057400"/>
            <a:ext cx="4318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46464"/>
                </a:solidFill>
                <a:latin typeface="Noto Serif SC"/>
                <a:ea typeface="Noto Serif SC"/>
                <a:cs typeface="Noto Serif SC"/>
                <a:sym typeface="Noto Serif SC"/>
              </a:rPr>
              <a:t>“升高而望，自意山林之士，乐而忘归。”</a:t>
            </a:r>
            <a:endParaRPr lang="en-US" sz="1100"/>
          </a:p>
        </p:txBody>
      </p:sp>
      <p:sp>
        <p:nvSpPr>
          <p:cNvPr id="7" name="AutoShape 7"/>
          <p:cNvSpPr/>
          <p:nvPr/>
        </p:nvSpPr>
        <p:spPr>
          <a:xfrm>
            <a:off x="762000" y="2857500"/>
            <a:ext cx="5334000" cy="1143000"/>
          </a:xfrm>
          <a:prstGeom prst="roundRect">
            <a:avLst>
              <a:gd name="adj" fmla="val 11111"/>
            </a:avLst>
          </a:prstGeom>
          <a:solidFill>
            <a:srgbClr val="FFFFFF">
              <a:alpha val="100000"/>
            </a:srgbClr>
          </a:solidFill>
          <a:ln w="25400" cap="flat" cmpd="sng">
            <a:noFill/>
            <a:prstDash val="solid"/>
            <a:round/>
          </a:ln>
          <a:effectLst>
            <a:outerShdw blurRad="127000" dist="50800" dir="2700000" algn="tl" rotWithShape="0">
              <a:srgbClr val="36454F">
                <a:alpha val="10000"/>
              </a:srgbClr>
            </a:outerShdw>
          </a:effectLst>
        </p:spPr>
        <p:txBody>
          <a:bodyPr vert="horz" wrap="square" lIns="63500" tIns="63500" rIns="63500" bIns="63500" rtlCol="0" anchor="ctr"/>
          <a:lstStyle/>
          <a:p>
            <a:pPr algn="ctr">
              <a:defRPr/>
            </a:pPr>
            <a:endParaRPr/>
          </a:p>
        </p:txBody>
      </p:sp>
      <p:pic>
        <p:nvPicPr>
          <p:cNvPr id="8" name="Picture 8"/>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6000" y="3111500"/>
            <a:ext cx="406400" cy="406400"/>
          </a:xfrm>
          <a:prstGeom prst="rect">
            <a:avLst/>
          </a:prstGeom>
        </p:spPr>
      </p:pic>
      <p:sp>
        <p:nvSpPr>
          <p:cNvPr id="9" name="AutoShape 9"/>
          <p:cNvSpPr/>
          <p:nvPr/>
        </p:nvSpPr>
        <p:spPr>
          <a:xfrm>
            <a:off x="1524000" y="3048000"/>
            <a:ext cx="4318000" cy="355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6454F"/>
                </a:solidFill>
                <a:latin typeface="Noto Serif SC"/>
                <a:ea typeface="Noto Serif SC"/>
                <a:cs typeface="Noto Serif SC"/>
                <a:sym typeface="Noto Serif SC"/>
              </a:rPr>
              <a:t>《百步洪》</a:t>
            </a:r>
            <a:endParaRPr lang="en-US" sz="1100"/>
          </a:p>
        </p:txBody>
      </p:sp>
      <p:sp>
        <p:nvSpPr>
          <p:cNvPr id="10" name="AutoShape 10"/>
          <p:cNvSpPr/>
          <p:nvPr/>
        </p:nvSpPr>
        <p:spPr>
          <a:xfrm>
            <a:off x="1524000" y="3390900"/>
            <a:ext cx="4318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46464"/>
                </a:solidFill>
                <a:latin typeface="Noto Serif SC"/>
                <a:ea typeface="Noto Serif SC"/>
                <a:cs typeface="Noto Serif SC"/>
                <a:sym typeface="Noto Serif SC"/>
              </a:rPr>
              <a:t>“有如兔走鹰隼落，骏马下注千丈坡。”</a:t>
            </a:r>
            <a:endParaRPr lang="en-US" sz="1100"/>
          </a:p>
        </p:txBody>
      </p:sp>
      <p:sp>
        <p:nvSpPr>
          <p:cNvPr id="11" name="AutoShape 11"/>
          <p:cNvSpPr/>
          <p:nvPr/>
        </p:nvSpPr>
        <p:spPr>
          <a:xfrm>
            <a:off x="762000" y="4191000"/>
            <a:ext cx="5334000" cy="1143000"/>
          </a:xfrm>
          <a:prstGeom prst="roundRect">
            <a:avLst>
              <a:gd name="adj" fmla="val 11111"/>
            </a:avLst>
          </a:prstGeom>
          <a:solidFill>
            <a:srgbClr val="FFFFFF">
              <a:alpha val="100000"/>
            </a:srgbClr>
          </a:solidFill>
          <a:ln w="25400" cap="flat" cmpd="sng">
            <a:noFill/>
            <a:prstDash val="solid"/>
            <a:round/>
          </a:ln>
          <a:effectLst>
            <a:outerShdw blurRad="127000" dist="50800" dir="2700000" algn="tl" rotWithShape="0">
              <a:srgbClr val="36454F">
                <a:alpha val="10000"/>
              </a:srgbClr>
            </a:outerShdw>
          </a:effectLst>
        </p:spPr>
        <p:txBody>
          <a:bodyPr vert="horz" wrap="square" lIns="63500" tIns="63500" rIns="63500" bIns="63500" rtlCol="0" anchor="ctr"/>
          <a:lstStyle/>
          <a:p>
            <a:pPr algn="ctr">
              <a:defRPr/>
            </a:pPr>
            <a:endParaRPr/>
          </a:p>
        </p:txBody>
      </p:sp>
      <p:pic>
        <p:nvPicPr>
          <p:cNvPr id="12" name="Picture 12"/>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6000" y="4445000"/>
            <a:ext cx="406400" cy="406400"/>
          </a:xfrm>
          <a:prstGeom prst="rect">
            <a:avLst/>
          </a:prstGeom>
        </p:spPr>
      </p:pic>
      <p:sp>
        <p:nvSpPr>
          <p:cNvPr id="13" name="AutoShape 13"/>
          <p:cNvSpPr/>
          <p:nvPr/>
        </p:nvSpPr>
        <p:spPr>
          <a:xfrm>
            <a:off x="1524000" y="4381500"/>
            <a:ext cx="4318000" cy="355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6454F"/>
                </a:solidFill>
                <a:latin typeface="Noto Serif SC"/>
                <a:ea typeface="Noto Serif SC"/>
                <a:cs typeface="Noto Serif SC"/>
                <a:sym typeface="Noto Serif SC"/>
              </a:rPr>
              <a:t>《石炭》</a:t>
            </a:r>
            <a:endParaRPr lang="en-US" sz="1100"/>
          </a:p>
        </p:txBody>
      </p:sp>
      <p:sp>
        <p:nvSpPr>
          <p:cNvPr id="14" name="AutoShape 14"/>
          <p:cNvSpPr/>
          <p:nvPr/>
        </p:nvSpPr>
        <p:spPr>
          <a:xfrm>
            <a:off x="1524000" y="4724400"/>
            <a:ext cx="4318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46464"/>
                </a:solidFill>
                <a:latin typeface="Noto Serif SC"/>
                <a:ea typeface="Noto Serif SC"/>
                <a:cs typeface="Noto Serif SC"/>
                <a:sym typeface="Noto Serif SC"/>
              </a:rPr>
              <a:t>中国文学史上最早专门咏煤的诗歌。</a:t>
            </a:r>
            <a:endParaRPr lang="en-US" sz="1100"/>
          </a:p>
        </p:txBody>
      </p:sp>
      <p:sp>
        <p:nvSpPr>
          <p:cNvPr id="15" name="AutoShape 15"/>
          <p:cNvSpPr/>
          <p:nvPr/>
        </p:nvSpPr>
        <p:spPr>
          <a:xfrm>
            <a:off x="762000" y="5524500"/>
            <a:ext cx="5334000" cy="1143000"/>
          </a:xfrm>
          <a:prstGeom prst="roundRect">
            <a:avLst>
              <a:gd name="adj" fmla="val 11111"/>
            </a:avLst>
          </a:prstGeom>
          <a:solidFill>
            <a:srgbClr val="FFFFFF">
              <a:alpha val="100000"/>
            </a:srgbClr>
          </a:solidFill>
          <a:ln w="25400" cap="flat" cmpd="sng">
            <a:noFill/>
            <a:prstDash val="solid"/>
            <a:round/>
          </a:ln>
          <a:effectLst>
            <a:outerShdw blurRad="127000" dist="50800" dir="2700000" algn="tl" rotWithShape="0">
              <a:srgbClr val="36454F">
                <a:alpha val="10000"/>
              </a:srgbClr>
            </a:outerShdw>
          </a:effectLst>
        </p:spPr>
        <p:txBody>
          <a:bodyPr vert="horz" wrap="square" lIns="63500" tIns="63500" rIns="63500" bIns="63500" rtlCol="0" anchor="ctr"/>
          <a:lstStyle/>
          <a:p>
            <a:pPr algn="ctr">
              <a:defRPr/>
            </a:pPr>
            <a:endParaRPr/>
          </a:p>
        </p:txBody>
      </p:sp>
      <p:pic>
        <p:nvPicPr>
          <p:cNvPr id="16" name="Picture 16"/>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16000" y="5778500"/>
            <a:ext cx="406400" cy="406400"/>
          </a:xfrm>
          <a:prstGeom prst="rect">
            <a:avLst/>
          </a:prstGeom>
        </p:spPr>
      </p:pic>
      <p:sp>
        <p:nvSpPr>
          <p:cNvPr id="17" name="AutoShape 17"/>
          <p:cNvSpPr/>
          <p:nvPr/>
        </p:nvSpPr>
        <p:spPr>
          <a:xfrm>
            <a:off x="1524000" y="5715000"/>
            <a:ext cx="4318000" cy="355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6454F"/>
                </a:solidFill>
                <a:latin typeface="Noto Serif SC"/>
                <a:ea typeface="Noto Serif SC"/>
                <a:cs typeface="Noto Serif SC"/>
                <a:sym typeface="Noto Serif SC"/>
              </a:rPr>
              <a:t>《浣溪沙》</a:t>
            </a:r>
            <a:endParaRPr lang="en-US" sz="1100"/>
          </a:p>
        </p:txBody>
      </p:sp>
      <p:sp>
        <p:nvSpPr>
          <p:cNvPr id="18" name="AutoShape 18"/>
          <p:cNvSpPr/>
          <p:nvPr/>
        </p:nvSpPr>
        <p:spPr>
          <a:xfrm>
            <a:off x="1524000" y="6057900"/>
            <a:ext cx="4318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46464"/>
                </a:solidFill>
                <a:latin typeface="Noto Serif SC"/>
                <a:ea typeface="Noto Serif SC"/>
                <a:cs typeface="Noto Serif SC"/>
                <a:sym typeface="Noto Serif SC"/>
              </a:rPr>
              <a:t>“簌簌衣巾落枣花，村南村北响缫车。”</a:t>
            </a:r>
            <a:endParaRPr lang="en-US" sz="1100"/>
          </a:p>
        </p:txBody>
      </p:sp>
      <p:pic>
        <p:nvPicPr>
          <p:cNvPr id="20" name="图片 19">
            <a:extLst>
              <a:ext uri="{FF2B5EF4-FFF2-40B4-BE49-F238E27FC236}">
                <a16:creationId xmlns:a16="http://schemas.microsoft.com/office/drawing/2014/main" id="{99CCE9C2-FC20-4934-A297-9E958D3A9DBD}"/>
              </a:ext>
            </a:extLst>
          </p:cNvPr>
          <p:cNvPicPr/>
          <p:nvPr/>
        </p:nvPicPr>
        <p:blipFill>
          <a:blip r:embed="rId11">
            <a:extLst>
              <a:ext uri="{28A0092B-C50C-407E-A947-70E740481C1C}">
                <a14:useLocalDpi xmlns:a14="http://schemas.microsoft.com/office/drawing/2010/main" val="0"/>
              </a:ext>
            </a:extLst>
          </a:blip>
          <a:srcRect l="1747"/>
          <a:stretch>
            <a:fillRect/>
          </a:stretch>
        </p:blipFill>
        <p:spPr bwMode="auto">
          <a:xfrm>
            <a:off x="7609587" y="1507025"/>
            <a:ext cx="3058413" cy="5112743"/>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5F5F5">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zh-CN" altLang="en-US" sz="3600" b="1" dirty="0">
                <a:solidFill>
                  <a:srgbClr val="36454F"/>
                </a:solidFill>
                <a:latin typeface="微软雅黑" panose="020B0503020204020204" pitchFamily="34" charset="-122"/>
                <a:ea typeface="微软雅黑" panose="020B0503020204020204" pitchFamily="34" charset="-122"/>
              </a:rPr>
              <a:t>现状</a:t>
            </a:r>
            <a:r>
              <a:rPr lang="en-US" altLang="zh-CN" sz="3600" b="1" dirty="0">
                <a:solidFill>
                  <a:srgbClr val="36454F"/>
                </a:solidFill>
                <a:latin typeface="微软雅黑" panose="020B0503020204020204" pitchFamily="34" charset="-122"/>
                <a:ea typeface="微软雅黑" panose="020B0503020204020204" pitchFamily="34" charset="-122"/>
              </a:rPr>
              <a:t>:</a:t>
            </a:r>
            <a:r>
              <a:rPr lang="en-US" sz="3600" b="1" i="0" u="none" strike="noStrike" dirty="0">
                <a:solidFill>
                  <a:srgbClr val="36454F"/>
                </a:solidFill>
                <a:latin typeface="微软雅黑" panose="020B0503020204020204" pitchFamily="34" charset="-122"/>
                <a:ea typeface="微软雅黑" panose="020B0503020204020204" pitchFamily="34" charset="-122"/>
                <a:cs typeface="Noto Serif SC"/>
                <a:sym typeface="Noto Serif SC"/>
              </a:rPr>
              <a:t>2.标志性文化遗迹</a:t>
            </a:r>
            <a:endParaRPr lang="en-US" sz="1100" dirty="0">
              <a:latin typeface="微软雅黑" panose="020B0503020204020204" pitchFamily="34" charset="-122"/>
              <a:ea typeface="微软雅黑" panose="020B0503020204020204" pitchFamily="34" charset="-122"/>
            </a:endParaRPr>
          </a:p>
        </p:txBody>
      </p:sp>
      <p:sp>
        <p:nvSpPr>
          <p:cNvPr id="3" name="AutoShape 3"/>
          <p:cNvSpPr/>
          <p:nvPr/>
        </p:nvSpPr>
        <p:spPr>
          <a:xfrm>
            <a:off x="762000" y="1524000"/>
            <a:ext cx="3302000" cy="4572000"/>
          </a:xfrm>
          <a:prstGeom prst="roundRect">
            <a:avLst>
              <a:gd name="adj" fmla="val 3846"/>
            </a:avLst>
          </a:prstGeom>
          <a:solidFill>
            <a:srgbClr val="FFFFFF">
              <a:alpha val="100000"/>
            </a:srgbClr>
          </a:solidFill>
          <a:ln w="25400" cap="flat" cmpd="sng">
            <a:noFill/>
            <a:prstDash val="solid"/>
            <a:round/>
          </a:ln>
          <a:effectLst>
            <a:outerShdw blurRad="127000" dist="50800" dir="2700000" algn="tl" rotWithShape="0">
              <a:srgbClr val="000000">
                <a:alpha val="10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srcRect t="21875" b="21875"/>
          <a:stretch>
            <a:fillRect/>
          </a:stretch>
        </p:blipFill>
        <p:spPr>
          <a:xfrm>
            <a:off x="889000" y="1651000"/>
            <a:ext cx="3048000" cy="2286000"/>
          </a:xfrm>
          <a:prstGeom prst="rect">
            <a:avLst/>
          </a:prstGeom>
          <a:noFill/>
          <a:ln w="25400" cap="flat" cmpd="sng">
            <a:noFill/>
            <a:prstDash val="solid"/>
            <a:round/>
          </a:ln>
        </p:spPr>
      </p:pic>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89000" y="4064000"/>
            <a:ext cx="304800" cy="304800"/>
          </a:xfrm>
          <a:prstGeom prst="rect">
            <a:avLst/>
          </a:prstGeom>
        </p:spPr>
      </p:pic>
      <p:sp>
        <p:nvSpPr>
          <p:cNvPr id="6" name="AutoShape 6"/>
          <p:cNvSpPr/>
          <p:nvPr/>
        </p:nvSpPr>
        <p:spPr>
          <a:xfrm>
            <a:off x="1219200" y="4038600"/>
            <a:ext cx="27178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6454F"/>
                </a:solidFill>
                <a:latin typeface="Noto Serif SC"/>
                <a:ea typeface="Noto Serif SC"/>
                <a:cs typeface="Noto Serif SC"/>
                <a:sym typeface="Noto Serif SC"/>
              </a:rPr>
              <a:t>黄楼：抗洪丰碑</a:t>
            </a:r>
            <a:endParaRPr lang="en-US" sz="1100"/>
          </a:p>
        </p:txBody>
      </p:sp>
      <p:cxnSp>
        <p:nvCxnSpPr>
          <p:cNvPr id="7" name="Connector 7"/>
          <p:cNvCxnSpPr/>
          <p:nvPr/>
        </p:nvCxnSpPr>
        <p:spPr>
          <a:xfrm rot="-14323">
            <a:off x="889013" y="4438650"/>
            <a:ext cx="3048000" cy="12700"/>
          </a:xfrm>
          <a:prstGeom prst="straightConnector1">
            <a:avLst/>
          </a:prstGeom>
          <a:solidFill>
            <a:srgbClr val="DEE0E3">
              <a:alpha val="100000"/>
            </a:srgbClr>
          </a:solidFill>
          <a:ln w="12700" cap="flat" cmpd="sng">
            <a:solidFill>
              <a:srgbClr val="B89F78">
                <a:alpha val="100000"/>
              </a:srgbClr>
            </a:solidFill>
            <a:prstDash val="solid"/>
            <a:round/>
            <a:headEnd type="none" w="med" len="med"/>
            <a:tailEnd type="none" w="med" len="med"/>
          </a:ln>
        </p:spPr>
      </p:cxnSp>
      <p:sp>
        <p:nvSpPr>
          <p:cNvPr id="8" name="AutoShape 8"/>
          <p:cNvSpPr/>
          <p:nvPr/>
        </p:nvSpPr>
        <p:spPr>
          <a:xfrm>
            <a:off x="889000" y="4572000"/>
            <a:ext cx="3048000" cy="1397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555555"/>
                </a:solidFill>
                <a:latin typeface="Noto Serif SC"/>
                <a:ea typeface="Noto Serif SC"/>
                <a:cs typeface="Noto Serif SC"/>
                <a:sym typeface="Noto Serif SC"/>
              </a:rPr>
              <a:t>苏轼抗洪的历史见证，体现了其“土实胜水”的治水理念，是徐州城防史上的重要地标。</a:t>
            </a:r>
            <a:endParaRPr lang="en-US" sz="1100"/>
          </a:p>
        </p:txBody>
      </p:sp>
      <p:sp>
        <p:nvSpPr>
          <p:cNvPr id="9" name="AutoShape 9"/>
          <p:cNvSpPr/>
          <p:nvPr/>
        </p:nvSpPr>
        <p:spPr>
          <a:xfrm>
            <a:off x="4445000" y="1524000"/>
            <a:ext cx="3302000" cy="4572000"/>
          </a:xfrm>
          <a:prstGeom prst="roundRect">
            <a:avLst>
              <a:gd name="adj" fmla="val 3846"/>
            </a:avLst>
          </a:prstGeom>
          <a:solidFill>
            <a:srgbClr val="FFFFFF">
              <a:alpha val="100000"/>
            </a:srgbClr>
          </a:solidFill>
          <a:ln w="25400" cap="flat" cmpd="sng">
            <a:noFill/>
            <a:prstDash val="solid"/>
            <a:round/>
          </a:ln>
          <a:effectLst>
            <a:outerShdw blurRad="127000" dist="50800" dir="2700000" algn="tl" rotWithShape="0">
              <a:srgbClr val="000000">
                <a:alpha val="10000"/>
              </a:srgbClr>
            </a:outerShdw>
          </a:effectLst>
        </p:spPr>
        <p:txBody>
          <a:bodyPr vert="horz" wrap="square" lIns="63500" tIns="63500" rIns="63500" bIns="63500" rtlCol="0" anchor="ctr"/>
          <a:lstStyle/>
          <a:p>
            <a:pPr algn="ctr">
              <a:defRPr/>
            </a:pPr>
            <a:endParaRPr/>
          </a:p>
        </p:txBody>
      </p:sp>
      <p:pic>
        <p:nvPicPr>
          <p:cNvPr id="11" name="Picture 11"/>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572000" y="4064000"/>
            <a:ext cx="304800" cy="304800"/>
          </a:xfrm>
          <a:prstGeom prst="rect">
            <a:avLst/>
          </a:prstGeom>
        </p:spPr>
      </p:pic>
      <p:sp>
        <p:nvSpPr>
          <p:cNvPr id="12" name="AutoShape 12"/>
          <p:cNvSpPr/>
          <p:nvPr/>
        </p:nvSpPr>
        <p:spPr>
          <a:xfrm>
            <a:off x="4902200" y="4038600"/>
            <a:ext cx="27178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dirty="0" err="1">
                <a:solidFill>
                  <a:srgbClr val="36454F"/>
                </a:solidFill>
                <a:latin typeface="Noto Serif SC"/>
                <a:ea typeface="Noto Serif SC"/>
                <a:cs typeface="Noto Serif SC"/>
                <a:sym typeface="Noto Serif SC"/>
              </a:rPr>
              <a:t>放鹤亭：旷达情怀</a:t>
            </a:r>
            <a:endParaRPr lang="en-US" sz="1100" dirty="0"/>
          </a:p>
        </p:txBody>
      </p:sp>
      <p:cxnSp>
        <p:nvCxnSpPr>
          <p:cNvPr id="13" name="Connector 13"/>
          <p:cNvCxnSpPr/>
          <p:nvPr/>
        </p:nvCxnSpPr>
        <p:spPr>
          <a:xfrm rot="-14323">
            <a:off x="4572013" y="4438650"/>
            <a:ext cx="3048000" cy="12700"/>
          </a:xfrm>
          <a:prstGeom prst="straightConnector1">
            <a:avLst/>
          </a:prstGeom>
          <a:solidFill>
            <a:srgbClr val="DEE0E3">
              <a:alpha val="100000"/>
            </a:srgbClr>
          </a:solidFill>
          <a:ln w="12700" cap="flat" cmpd="sng">
            <a:solidFill>
              <a:srgbClr val="B89F78">
                <a:alpha val="100000"/>
              </a:srgbClr>
            </a:solidFill>
            <a:prstDash val="solid"/>
            <a:round/>
            <a:headEnd type="none" w="med" len="med"/>
            <a:tailEnd type="none" w="med" len="med"/>
          </a:ln>
        </p:spPr>
      </p:cxnSp>
      <p:sp>
        <p:nvSpPr>
          <p:cNvPr id="14" name="AutoShape 14"/>
          <p:cNvSpPr/>
          <p:nvPr/>
        </p:nvSpPr>
        <p:spPr>
          <a:xfrm>
            <a:off x="4572000" y="4572000"/>
            <a:ext cx="3048000" cy="1397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dirty="0" err="1">
                <a:solidFill>
                  <a:srgbClr val="555555"/>
                </a:solidFill>
                <a:latin typeface="Noto Serif SC"/>
                <a:ea typeface="Noto Serif SC"/>
                <a:cs typeface="Noto Serif SC"/>
                <a:sym typeface="Noto Serif SC"/>
              </a:rPr>
              <a:t>千古名篇《放鹤亭记》的诞生地，寄托了苏轼超然物外、归隐山林的旷达情怀</a:t>
            </a:r>
            <a:r>
              <a:rPr lang="en-US" sz="1600" b="0" i="0" u="none" strike="noStrike" dirty="0">
                <a:solidFill>
                  <a:srgbClr val="555555"/>
                </a:solidFill>
                <a:latin typeface="Noto Serif SC"/>
                <a:ea typeface="Noto Serif SC"/>
                <a:cs typeface="Noto Serif SC"/>
                <a:sym typeface="Noto Serif SC"/>
              </a:rPr>
              <a:t>。</a:t>
            </a:r>
            <a:endParaRPr lang="en-US" sz="1100" dirty="0"/>
          </a:p>
        </p:txBody>
      </p:sp>
      <p:sp>
        <p:nvSpPr>
          <p:cNvPr id="15" name="AutoShape 15"/>
          <p:cNvSpPr/>
          <p:nvPr/>
        </p:nvSpPr>
        <p:spPr>
          <a:xfrm>
            <a:off x="8128000" y="1524000"/>
            <a:ext cx="3302000" cy="4572000"/>
          </a:xfrm>
          <a:prstGeom prst="roundRect">
            <a:avLst>
              <a:gd name="adj" fmla="val 3846"/>
            </a:avLst>
          </a:prstGeom>
          <a:solidFill>
            <a:srgbClr val="FFFFFF">
              <a:alpha val="100000"/>
            </a:srgbClr>
          </a:solidFill>
          <a:ln w="25400" cap="flat" cmpd="sng">
            <a:noFill/>
            <a:prstDash val="solid"/>
            <a:round/>
          </a:ln>
          <a:effectLst>
            <a:outerShdw blurRad="127000" dist="50800" dir="2700000" algn="tl" rotWithShape="0">
              <a:srgbClr val="000000">
                <a:alpha val="10000"/>
              </a:srgbClr>
            </a:outerShdw>
          </a:effectLst>
        </p:spPr>
        <p:txBody>
          <a:bodyPr vert="horz" wrap="square" lIns="63500" tIns="63500" rIns="63500" bIns="63500" rtlCol="0" anchor="ctr"/>
          <a:lstStyle/>
          <a:p>
            <a:pPr algn="ctr">
              <a:defRPr/>
            </a:pPr>
            <a:endParaRPr/>
          </a:p>
        </p:txBody>
      </p:sp>
      <p:pic>
        <p:nvPicPr>
          <p:cNvPr id="17" name="Picture 17"/>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255000" y="4064000"/>
            <a:ext cx="304800" cy="304800"/>
          </a:xfrm>
          <a:prstGeom prst="rect">
            <a:avLst/>
          </a:prstGeom>
        </p:spPr>
      </p:pic>
      <p:sp>
        <p:nvSpPr>
          <p:cNvPr id="18" name="AutoShape 18"/>
          <p:cNvSpPr/>
          <p:nvPr/>
        </p:nvSpPr>
        <p:spPr>
          <a:xfrm>
            <a:off x="8585200" y="4038600"/>
            <a:ext cx="27178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dirty="0" err="1">
                <a:solidFill>
                  <a:srgbClr val="36454F"/>
                </a:solidFill>
                <a:latin typeface="Noto Serif SC"/>
                <a:ea typeface="Noto Serif SC"/>
                <a:cs typeface="Noto Serif SC"/>
                <a:sym typeface="Noto Serif SC"/>
              </a:rPr>
              <a:t>快哉亭：文人雅集</a:t>
            </a:r>
            <a:endParaRPr lang="en-US" sz="1100" dirty="0"/>
          </a:p>
        </p:txBody>
      </p:sp>
      <p:cxnSp>
        <p:nvCxnSpPr>
          <p:cNvPr id="19" name="Connector 19"/>
          <p:cNvCxnSpPr/>
          <p:nvPr/>
        </p:nvCxnSpPr>
        <p:spPr>
          <a:xfrm rot="-14323">
            <a:off x="8255013" y="4438650"/>
            <a:ext cx="3048000" cy="12700"/>
          </a:xfrm>
          <a:prstGeom prst="straightConnector1">
            <a:avLst/>
          </a:prstGeom>
          <a:solidFill>
            <a:srgbClr val="DEE0E3">
              <a:alpha val="100000"/>
            </a:srgbClr>
          </a:solidFill>
          <a:ln w="12700" cap="flat" cmpd="sng">
            <a:solidFill>
              <a:srgbClr val="B89F78">
                <a:alpha val="100000"/>
              </a:srgbClr>
            </a:solidFill>
            <a:prstDash val="solid"/>
            <a:round/>
            <a:headEnd type="none" w="med" len="med"/>
            <a:tailEnd type="none" w="med" len="med"/>
          </a:ln>
        </p:spPr>
      </p:cxnSp>
      <p:sp>
        <p:nvSpPr>
          <p:cNvPr id="20" name="AutoShape 20"/>
          <p:cNvSpPr/>
          <p:nvPr/>
        </p:nvSpPr>
        <p:spPr>
          <a:xfrm>
            <a:off x="8255000" y="4572000"/>
            <a:ext cx="3048000" cy="1397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555555"/>
                </a:solidFill>
                <a:latin typeface="Noto Serif SC"/>
                <a:ea typeface="Noto Serif SC"/>
                <a:cs typeface="Noto Serif SC"/>
                <a:sym typeface="Noto Serif SC"/>
              </a:rPr>
              <a:t>因苏轼《快哉此风赋》而得名，自古便是文人墨客登临赏景、饮酒赋诗的雅集胜地。</a:t>
            </a:r>
            <a:endParaRPr lang="en-US" sz="1100"/>
          </a:p>
        </p:txBody>
      </p:sp>
      <p:pic>
        <p:nvPicPr>
          <p:cNvPr id="1026" name="Picture 2">
            <a:extLst>
              <a:ext uri="{FF2B5EF4-FFF2-40B4-BE49-F238E27FC236}">
                <a16:creationId xmlns:a16="http://schemas.microsoft.com/office/drawing/2014/main" id="{7A8ACF59-2FA8-4272-B39C-9CE0E1D74E16}"/>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254998" y="1694254"/>
            <a:ext cx="3048001" cy="228560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6CCEA6BF-4FB6-4AFD-953A-C29B8DBFA637}"/>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506614" y="1651001"/>
            <a:ext cx="3048000" cy="2286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5F5F5">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zh-CN" altLang="en-US" sz="3600" b="1" dirty="0">
                <a:solidFill>
                  <a:srgbClr val="36454F"/>
                </a:solidFill>
                <a:latin typeface="微软雅黑" panose="020B0503020204020204" pitchFamily="34" charset="-122"/>
                <a:ea typeface="微软雅黑" panose="020B0503020204020204" pitchFamily="34" charset="-122"/>
              </a:rPr>
              <a:t>现状</a:t>
            </a:r>
            <a:r>
              <a:rPr lang="en-US" altLang="zh-CN" sz="3600" b="1" dirty="0">
                <a:solidFill>
                  <a:srgbClr val="36454F"/>
                </a:solidFill>
                <a:latin typeface="微软雅黑" panose="020B0503020204020204" pitchFamily="34" charset="-122"/>
                <a:ea typeface="微软雅黑" panose="020B0503020204020204" pitchFamily="34" charset="-122"/>
              </a:rPr>
              <a:t>:</a:t>
            </a:r>
            <a:r>
              <a:rPr lang="en-US" altLang="zh-CN" sz="3600" b="1" i="0" u="none" strike="noStrike" dirty="0">
                <a:solidFill>
                  <a:srgbClr val="36454F"/>
                </a:solidFill>
                <a:latin typeface="微软雅黑" panose="020B0503020204020204" pitchFamily="34" charset="-122"/>
                <a:ea typeface="微软雅黑" panose="020B0503020204020204" pitchFamily="34" charset="-122"/>
                <a:cs typeface="Noto Serif SC"/>
                <a:sym typeface="Noto Serif SC"/>
              </a:rPr>
              <a:t>2.标志性文化遗迹</a:t>
            </a:r>
            <a:endParaRPr lang="en-US" altLang="zh-CN" sz="1100" dirty="0">
              <a:latin typeface="微软雅黑" panose="020B0503020204020204" pitchFamily="34" charset="-122"/>
              <a:ea typeface="微软雅黑" panose="020B0503020204020204" pitchFamily="34" charset="-122"/>
            </a:endParaRPr>
          </a:p>
        </p:txBody>
      </p:sp>
      <p:sp>
        <p:nvSpPr>
          <p:cNvPr id="3" name="AutoShape 3"/>
          <p:cNvSpPr/>
          <p:nvPr/>
        </p:nvSpPr>
        <p:spPr>
          <a:xfrm>
            <a:off x="762000" y="1524000"/>
            <a:ext cx="3302000" cy="4572000"/>
          </a:xfrm>
          <a:prstGeom prst="roundRect">
            <a:avLst>
              <a:gd name="adj" fmla="val 3846"/>
            </a:avLst>
          </a:prstGeom>
          <a:solidFill>
            <a:srgbClr val="FFFFFF">
              <a:alpha val="100000"/>
            </a:srgbClr>
          </a:solidFill>
          <a:ln w="25400" cap="flat" cmpd="sng">
            <a:noFill/>
            <a:prstDash val="solid"/>
            <a:round/>
          </a:ln>
          <a:effectLst>
            <a:outerShdw blurRad="101600" dist="50800" dir="5400000" algn="tl" rotWithShape="0">
              <a:srgbClr val="000000">
                <a:alpha val="10000"/>
              </a:srgbClr>
            </a:outerShdw>
          </a:effectLst>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6000" y="4000500"/>
            <a:ext cx="304800" cy="304800"/>
          </a:xfrm>
          <a:prstGeom prst="rect">
            <a:avLst/>
          </a:prstGeom>
        </p:spPr>
      </p:pic>
      <p:sp>
        <p:nvSpPr>
          <p:cNvPr id="6" name="AutoShape 6"/>
          <p:cNvSpPr/>
          <p:nvPr/>
        </p:nvSpPr>
        <p:spPr>
          <a:xfrm>
            <a:off x="1397000" y="3962400"/>
            <a:ext cx="254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6454F"/>
                </a:solidFill>
                <a:latin typeface="Noto Serif SC"/>
                <a:ea typeface="Noto Serif SC"/>
                <a:cs typeface="Noto Serif SC"/>
                <a:sym typeface="Noto Serif SC"/>
              </a:rPr>
              <a:t>苏堤与百步洪</a:t>
            </a:r>
            <a:endParaRPr lang="en-US" sz="1100"/>
          </a:p>
        </p:txBody>
      </p:sp>
      <p:sp>
        <p:nvSpPr>
          <p:cNvPr id="7" name="AutoShape 7"/>
          <p:cNvSpPr/>
          <p:nvPr/>
        </p:nvSpPr>
        <p:spPr>
          <a:xfrm>
            <a:off x="1016000" y="4381500"/>
            <a:ext cx="2794000" cy="1397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46464"/>
                </a:solidFill>
                <a:latin typeface="Noto Serif SC"/>
                <a:ea typeface="Noto Serif SC"/>
                <a:cs typeface="Noto Serif SC"/>
                <a:sym typeface="Noto Serif SC"/>
              </a:rPr>
              <a:t>苏轼治水工程的遗存，也是其著名诗作《百步洪》的诞生地。</a:t>
            </a:r>
            <a:endParaRPr lang="en-US" sz="1100"/>
          </a:p>
        </p:txBody>
      </p:sp>
      <p:sp>
        <p:nvSpPr>
          <p:cNvPr id="8" name="AutoShape 8"/>
          <p:cNvSpPr/>
          <p:nvPr/>
        </p:nvSpPr>
        <p:spPr>
          <a:xfrm>
            <a:off x="4445000" y="1524000"/>
            <a:ext cx="3302000" cy="4572000"/>
          </a:xfrm>
          <a:prstGeom prst="roundRect">
            <a:avLst>
              <a:gd name="adj" fmla="val 3846"/>
            </a:avLst>
          </a:prstGeom>
          <a:solidFill>
            <a:srgbClr val="FFFFFF">
              <a:alpha val="100000"/>
            </a:srgbClr>
          </a:solidFill>
          <a:ln w="25400" cap="flat" cmpd="sng">
            <a:noFill/>
            <a:prstDash val="solid"/>
            <a:round/>
          </a:ln>
          <a:effectLst>
            <a:outerShdw blurRad="101600" dist="50800" dir="5400000" algn="tl" rotWithShape="0">
              <a:srgbClr val="000000">
                <a:alpha val="10000"/>
              </a:srgbClr>
            </a:outerShdw>
          </a:effectLst>
        </p:spPr>
        <p:txBody>
          <a:bodyPr vert="horz" wrap="square" lIns="63500" tIns="63500" rIns="63500" bIns="63500" rtlCol="0" anchor="ctr"/>
          <a:lstStyle/>
          <a:p>
            <a:pPr algn="ctr">
              <a:defRPr/>
            </a:pPr>
            <a:endParaRPr/>
          </a:p>
        </p:txBody>
      </p:sp>
      <p:pic>
        <p:nvPicPr>
          <p:cNvPr id="10" name="Picture 10"/>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699000" y="4000500"/>
            <a:ext cx="304800" cy="304800"/>
          </a:xfrm>
          <a:prstGeom prst="rect">
            <a:avLst/>
          </a:prstGeom>
        </p:spPr>
      </p:pic>
      <p:sp>
        <p:nvSpPr>
          <p:cNvPr id="11" name="AutoShape 11"/>
          <p:cNvSpPr/>
          <p:nvPr/>
        </p:nvSpPr>
        <p:spPr>
          <a:xfrm>
            <a:off x="5080000" y="3962400"/>
            <a:ext cx="254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6454F"/>
                </a:solidFill>
                <a:latin typeface="Noto Serif SC"/>
                <a:ea typeface="Noto Serif SC"/>
                <a:cs typeface="Noto Serif SC"/>
                <a:sym typeface="Noto Serif SC"/>
              </a:rPr>
              <a:t>燕子楼</a:t>
            </a:r>
            <a:endParaRPr lang="en-US" sz="1100"/>
          </a:p>
        </p:txBody>
      </p:sp>
      <p:sp>
        <p:nvSpPr>
          <p:cNvPr id="12" name="AutoShape 12"/>
          <p:cNvSpPr/>
          <p:nvPr/>
        </p:nvSpPr>
        <p:spPr>
          <a:xfrm>
            <a:off x="4699000" y="4381500"/>
            <a:ext cx="2794000" cy="1397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46464"/>
                </a:solidFill>
                <a:latin typeface="Noto Serif SC"/>
                <a:ea typeface="Noto Serif SC"/>
                <a:cs typeface="Noto Serif SC"/>
                <a:sym typeface="Noto Serif SC"/>
              </a:rPr>
              <a:t>因苏轼的《永遇乐·明月如霜》而更添文化内涵，是徐州著名的历史文化地标。</a:t>
            </a:r>
            <a:endParaRPr lang="en-US" sz="1100"/>
          </a:p>
        </p:txBody>
      </p:sp>
      <p:sp>
        <p:nvSpPr>
          <p:cNvPr id="13" name="AutoShape 13"/>
          <p:cNvSpPr/>
          <p:nvPr/>
        </p:nvSpPr>
        <p:spPr>
          <a:xfrm>
            <a:off x="8128000" y="1524000"/>
            <a:ext cx="3302000" cy="4572000"/>
          </a:xfrm>
          <a:prstGeom prst="roundRect">
            <a:avLst>
              <a:gd name="adj" fmla="val 3846"/>
            </a:avLst>
          </a:prstGeom>
          <a:solidFill>
            <a:srgbClr val="FFFFFF">
              <a:alpha val="100000"/>
            </a:srgbClr>
          </a:solidFill>
          <a:ln w="25400" cap="flat" cmpd="sng">
            <a:noFill/>
            <a:prstDash val="solid"/>
            <a:round/>
          </a:ln>
          <a:effectLst>
            <a:outerShdw blurRad="101600" dist="50800" dir="5400000" algn="tl" rotWithShape="0">
              <a:srgbClr val="000000">
                <a:alpha val="10000"/>
              </a:srgbClr>
            </a:outerShdw>
          </a:effectLst>
        </p:spPr>
        <p:txBody>
          <a:bodyPr vert="horz" wrap="square" lIns="63500" tIns="63500" rIns="63500" bIns="63500" rtlCol="0" anchor="ctr"/>
          <a:lstStyle/>
          <a:p>
            <a:pPr algn="ctr">
              <a:defRPr/>
            </a:pPr>
            <a:endParaRPr/>
          </a:p>
        </p:txBody>
      </p:sp>
      <p:sp>
        <p:nvSpPr>
          <p:cNvPr id="14" name="AutoShape 14"/>
          <p:cNvSpPr/>
          <p:nvPr/>
        </p:nvSpPr>
        <p:spPr>
          <a:xfrm>
            <a:off x="8128000" y="1524000"/>
            <a:ext cx="3302000" cy="2286000"/>
          </a:xfrm>
          <a:prstGeom prst="roundRect">
            <a:avLst>
              <a:gd name="adj" fmla="val 0"/>
            </a:avLst>
          </a:prstGeom>
          <a:solidFill>
            <a:srgbClr val="B89F78">
              <a:alpha val="2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5" name="Picture 15"/>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382000" y="4000500"/>
            <a:ext cx="304800" cy="304800"/>
          </a:xfrm>
          <a:prstGeom prst="rect">
            <a:avLst/>
          </a:prstGeom>
        </p:spPr>
      </p:pic>
      <p:sp>
        <p:nvSpPr>
          <p:cNvPr id="16" name="AutoShape 16"/>
          <p:cNvSpPr/>
          <p:nvPr/>
        </p:nvSpPr>
        <p:spPr>
          <a:xfrm>
            <a:off x="8763000" y="3962400"/>
            <a:ext cx="254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6454F"/>
                </a:solidFill>
                <a:latin typeface="Noto Serif SC"/>
                <a:ea typeface="Noto Serif SC"/>
                <a:cs typeface="Noto Serif SC"/>
                <a:sym typeface="Noto Serif SC"/>
              </a:rPr>
              <a:t>苏轼纪念馆</a:t>
            </a:r>
            <a:endParaRPr lang="en-US" sz="1100"/>
          </a:p>
        </p:txBody>
      </p:sp>
      <p:sp>
        <p:nvSpPr>
          <p:cNvPr id="17" name="AutoShape 17"/>
          <p:cNvSpPr/>
          <p:nvPr/>
        </p:nvSpPr>
        <p:spPr>
          <a:xfrm>
            <a:off x="8382000" y="4381500"/>
            <a:ext cx="2794000" cy="1397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46464"/>
                </a:solidFill>
                <a:latin typeface="Noto Serif SC"/>
                <a:ea typeface="Noto Serif SC"/>
                <a:cs typeface="Noto Serif SC"/>
                <a:sym typeface="Noto Serif SC"/>
              </a:rPr>
              <a:t>系统展示苏轼生平与在徐功绩的综合性场馆，是了解苏轼徐州岁月的最佳窗口。</a:t>
            </a:r>
            <a:endParaRPr lang="en-US" sz="1100"/>
          </a:p>
        </p:txBody>
      </p:sp>
      <p:pic>
        <p:nvPicPr>
          <p:cNvPr id="18" name="Picture 16">
            <a:extLst>
              <a:ext uri="{FF2B5EF4-FFF2-40B4-BE49-F238E27FC236}">
                <a16:creationId xmlns:a16="http://schemas.microsoft.com/office/drawing/2014/main" id="{F7307936-AF31-4494-92C6-4815777BBFAE}"/>
              </a:ext>
            </a:extLst>
          </p:cNvPr>
          <p:cNvPicPr>
            <a:picLocks noChangeAspect="1"/>
          </p:cNvPicPr>
          <p:nvPr/>
        </p:nvPicPr>
        <p:blipFill rotWithShape="1">
          <a:blip r:embed="rId9"/>
          <a:srcRect l="4002" t="7388" r="4002" b="7997"/>
          <a:stretch/>
        </p:blipFill>
        <p:spPr>
          <a:xfrm>
            <a:off x="8128000" y="1524000"/>
            <a:ext cx="3302000" cy="2286000"/>
          </a:xfrm>
          <a:prstGeom prst="rect">
            <a:avLst/>
          </a:prstGeom>
          <a:noFill/>
          <a:ln w="25400" cap="flat" cmpd="sng">
            <a:noFill/>
            <a:prstDash val="solid"/>
            <a:round/>
          </a:ln>
        </p:spPr>
      </p:pic>
      <p:pic>
        <p:nvPicPr>
          <p:cNvPr id="2052" name="Picture 4">
            <a:extLst>
              <a:ext uri="{FF2B5EF4-FFF2-40B4-BE49-F238E27FC236}">
                <a16:creationId xmlns:a16="http://schemas.microsoft.com/office/drawing/2014/main" id="{E862C967-13B4-4B1E-85CB-17FF3DD128C6}"/>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442674" y="1524000"/>
            <a:ext cx="3302000" cy="2201333"/>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a:extLst>
              <a:ext uri="{FF2B5EF4-FFF2-40B4-BE49-F238E27FC236}">
                <a16:creationId xmlns:a16="http://schemas.microsoft.com/office/drawing/2014/main" id="{5047AC60-962D-44EB-9542-B90721B21093}"/>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62000" y="1524000"/>
            <a:ext cx="3299674" cy="247389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5F5F5">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408305" algn="just">
              <a:lnSpc>
                <a:spcPts val="2800"/>
              </a:lnSpc>
            </a:pPr>
            <a:r>
              <a:rPr lang="zh-CN" altLang="en-US" sz="3600" b="1" dirty="0">
                <a:solidFill>
                  <a:srgbClr val="36454F"/>
                </a:solidFill>
                <a:latin typeface="微软雅黑" panose="020B0503020204020204" pitchFamily="34" charset="-122"/>
                <a:ea typeface="微软雅黑" panose="020B0503020204020204" pitchFamily="34" charset="-122"/>
              </a:rPr>
              <a:t>现状</a:t>
            </a:r>
            <a:r>
              <a:rPr lang="en-US" altLang="zh-CN" sz="3600" b="1" dirty="0">
                <a:solidFill>
                  <a:srgbClr val="36454F"/>
                </a:solidFill>
                <a:latin typeface="微软雅黑" panose="020B0503020204020204" pitchFamily="34" charset="-122"/>
                <a:ea typeface="微软雅黑" panose="020B0503020204020204" pitchFamily="34" charset="-122"/>
              </a:rPr>
              <a:t>:</a:t>
            </a:r>
            <a:r>
              <a:rPr lang="en-US" altLang="zh-CN" sz="3600" b="1" kern="100" dirty="0">
                <a:solidFill>
                  <a:schemeClr val="tx1">
                    <a:lumMod val="75000"/>
                    <a:lumOff val="2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3600" b="1" kern="100" dirty="0">
                <a:solidFill>
                  <a:schemeClr val="tx1">
                    <a:lumMod val="75000"/>
                    <a:lumOff val="2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地理、文脉、民俗</a:t>
            </a:r>
            <a:endParaRPr lang="zh-CN" altLang="zh-CN" sz="3600" kern="100" dirty="0">
              <a:solidFill>
                <a:schemeClr val="tx1">
                  <a:lumMod val="75000"/>
                  <a:lumOff val="25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cxnSp>
        <p:nvCxnSpPr>
          <p:cNvPr id="3" name="Connector 3"/>
          <p:cNvCxnSpPr/>
          <p:nvPr/>
        </p:nvCxnSpPr>
        <p:spPr>
          <a:xfrm rot="-34376">
            <a:off x="762032" y="1263650"/>
            <a:ext cx="1270000" cy="12700"/>
          </a:xfrm>
          <a:prstGeom prst="line">
            <a:avLst/>
          </a:prstGeom>
          <a:solidFill>
            <a:srgbClr val="DEE0E3">
              <a:alpha val="100000"/>
            </a:srgbClr>
          </a:solidFill>
          <a:ln w="38100" cap="flat" cmpd="sng">
            <a:solidFill>
              <a:srgbClr val="B89F78">
                <a:alpha val="100000"/>
              </a:srgbClr>
            </a:solidFill>
            <a:prstDash val="solid"/>
            <a:round/>
            <a:headEnd type="none" w="lg" len="lg"/>
            <a:tailEnd type="none" w="lg" len="lg"/>
          </a:ln>
        </p:spPr>
      </p:cxnSp>
      <p:sp>
        <p:nvSpPr>
          <p:cNvPr id="4" name="AutoShape 4"/>
          <p:cNvSpPr/>
          <p:nvPr/>
        </p:nvSpPr>
        <p:spPr>
          <a:xfrm>
            <a:off x="762000" y="1651000"/>
            <a:ext cx="5080000" cy="1397000"/>
          </a:xfrm>
          <a:prstGeom prst="roundRect">
            <a:avLst>
              <a:gd name="adj" fmla="val 9090"/>
            </a:avLst>
          </a:prstGeom>
          <a:solidFill>
            <a:srgbClr val="FFFFFF">
              <a:alpha val="100000"/>
            </a:srgbClr>
          </a:solidFill>
          <a:ln w="25400" cap="flat" cmpd="sng">
            <a:noFill/>
            <a:prstDash val="solid"/>
            <a:round/>
          </a:ln>
          <a:effectLst>
            <a:outerShdw blurRad="127000" dist="50800" dir="2700000" algn="tl" rotWithShape="0">
              <a:srgbClr val="36454F">
                <a:alpha val="10000"/>
              </a:srgbClr>
            </a:outerShdw>
          </a:effectLst>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6000" y="1841500"/>
            <a:ext cx="406400" cy="406400"/>
          </a:xfrm>
          <a:prstGeom prst="rect">
            <a:avLst/>
          </a:prstGeom>
        </p:spPr>
      </p:pic>
      <p:sp>
        <p:nvSpPr>
          <p:cNvPr id="6" name="AutoShape 6"/>
          <p:cNvSpPr/>
          <p:nvPr/>
        </p:nvSpPr>
        <p:spPr>
          <a:xfrm>
            <a:off x="1524000" y="1841500"/>
            <a:ext cx="4064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6454F"/>
                </a:solidFill>
                <a:latin typeface="Noto Serif SC"/>
                <a:ea typeface="Noto Serif SC"/>
                <a:cs typeface="Noto Serif SC"/>
                <a:sym typeface="Noto Serif SC"/>
              </a:rPr>
              <a:t>核心轴线：彭城七里文化主脉</a:t>
            </a:r>
            <a:endParaRPr lang="en-US" sz="1100"/>
          </a:p>
        </p:txBody>
      </p:sp>
      <p:sp>
        <p:nvSpPr>
          <p:cNvPr id="7" name="AutoShape 7"/>
          <p:cNvSpPr/>
          <p:nvPr/>
        </p:nvSpPr>
        <p:spPr>
          <a:xfrm>
            <a:off x="1016000" y="2286000"/>
            <a:ext cx="4572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46464"/>
                </a:solidFill>
                <a:latin typeface="Noto Serif SC"/>
                <a:ea typeface="Noto Serif SC"/>
                <a:cs typeface="Noto Serif SC"/>
                <a:sym typeface="Noto Serif SC"/>
              </a:rPr>
              <a:t>以“彭城七里”为文化主脉，串联起黄楼、快哉亭、放鹤亭等核心景点，形成文化长廊。</a:t>
            </a:r>
            <a:endParaRPr lang="en-US" sz="1100"/>
          </a:p>
        </p:txBody>
      </p:sp>
      <p:sp>
        <p:nvSpPr>
          <p:cNvPr id="8" name="AutoShape 8"/>
          <p:cNvSpPr/>
          <p:nvPr/>
        </p:nvSpPr>
        <p:spPr>
          <a:xfrm>
            <a:off x="762000" y="3238500"/>
            <a:ext cx="5080000" cy="1397000"/>
          </a:xfrm>
          <a:prstGeom prst="roundRect">
            <a:avLst>
              <a:gd name="adj" fmla="val 9090"/>
            </a:avLst>
          </a:prstGeom>
          <a:solidFill>
            <a:srgbClr val="FFFFFF">
              <a:alpha val="100000"/>
            </a:srgbClr>
          </a:solidFill>
          <a:ln w="25400" cap="flat" cmpd="sng">
            <a:noFill/>
            <a:prstDash val="solid"/>
            <a:round/>
          </a:ln>
          <a:effectLst>
            <a:outerShdw blurRad="127000" dist="50800" dir="2700000" algn="tl" rotWithShape="0">
              <a:srgbClr val="36454F">
                <a:alpha val="10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6000" y="3429000"/>
            <a:ext cx="406400" cy="406400"/>
          </a:xfrm>
          <a:prstGeom prst="rect">
            <a:avLst/>
          </a:prstGeom>
        </p:spPr>
      </p:pic>
      <p:sp>
        <p:nvSpPr>
          <p:cNvPr id="10" name="AutoShape 10"/>
          <p:cNvSpPr/>
          <p:nvPr/>
        </p:nvSpPr>
        <p:spPr>
          <a:xfrm>
            <a:off x="1524000" y="3429000"/>
            <a:ext cx="4064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6454F"/>
                </a:solidFill>
                <a:latin typeface="Noto Serif SC"/>
                <a:ea typeface="Noto Serif SC"/>
                <a:cs typeface="Noto Serif SC"/>
                <a:sym typeface="Noto Serif SC"/>
              </a:rPr>
              <a:t>核心片区：云龙山水核心区</a:t>
            </a:r>
            <a:endParaRPr lang="en-US" sz="1100"/>
          </a:p>
        </p:txBody>
      </p:sp>
      <p:sp>
        <p:nvSpPr>
          <p:cNvPr id="11" name="AutoShape 11"/>
          <p:cNvSpPr/>
          <p:nvPr/>
        </p:nvSpPr>
        <p:spPr>
          <a:xfrm>
            <a:off x="1016000" y="3873500"/>
            <a:ext cx="4572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46464"/>
                </a:solidFill>
                <a:latin typeface="Noto Serif SC"/>
                <a:ea typeface="Noto Serif SC"/>
                <a:cs typeface="Noto Serif SC"/>
                <a:sym typeface="Noto Serif SC"/>
              </a:rPr>
              <a:t>依托云龙湖、云龙山自然人文景观，打造全国最大的苏轼文化游览区，实现山水与人文的交融。</a:t>
            </a:r>
            <a:endParaRPr lang="en-US" sz="1100"/>
          </a:p>
        </p:txBody>
      </p:sp>
      <p:sp>
        <p:nvSpPr>
          <p:cNvPr id="12" name="AutoShape 12"/>
          <p:cNvSpPr/>
          <p:nvPr/>
        </p:nvSpPr>
        <p:spPr>
          <a:xfrm>
            <a:off x="762000" y="4826000"/>
            <a:ext cx="5080000" cy="1397000"/>
          </a:xfrm>
          <a:prstGeom prst="roundRect">
            <a:avLst>
              <a:gd name="adj" fmla="val 9090"/>
            </a:avLst>
          </a:prstGeom>
          <a:solidFill>
            <a:srgbClr val="FFFFFF">
              <a:alpha val="100000"/>
            </a:srgbClr>
          </a:solidFill>
          <a:ln w="25400" cap="flat" cmpd="sng">
            <a:noFill/>
            <a:prstDash val="solid"/>
            <a:round/>
          </a:ln>
          <a:effectLst>
            <a:outerShdw blurRad="127000" dist="50800" dir="2700000" algn="tl" rotWithShape="0">
              <a:srgbClr val="36454F">
                <a:alpha val="10000"/>
              </a:srgbClr>
            </a:outerShdw>
          </a:effectLst>
        </p:spPr>
        <p:txBody>
          <a:bodyPr vert="horz" wrap="square" lIns="63500" tIns="63500" rIns="63500" bIns="63500" rtlCol="0" anchor="ctr"/>
          <a:lstStyle/>
          <a:p>
            <a:pPr algn="ctr">
              <a:defRPr/>
            </a:pPr>
            <a:endParaRPr/>
          </a:p>
        </p:txBody>
      </p:sp>
      <p:pic>
        <p:nvPicPr>
          <p:cNvPr id="13" name="Picture 13"/>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6000" y="5016500"/>
            <a:ext cx="406400" cy="406400"/>
          </a:xfrm>
          <a:prstGeom prst="rect">
            <a:avLst/>
          </a:prstGeom>
        </p:spPr>
      </p:pic>
      <p:sp>
        <p:nvSpPr>
          <p:cNvPr id="14" name="AutoShape 14"/>
          <p:cNvSpPr/>
          <p:nvPr/>
        </p:nvSpPr>
        <p:spPr>
          <a:xfrm>
            <a:off x="1524000" y="5016500"/>
            <a:ext cx="4064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6454F"/>
                </a:solidFill>
                <a:latin typeface="Noto Serif SC"/>
                <a:ea typeface="Noto Serif SC"/>
                <a:cs typeface="Noto Serif SC"/>
                <a:sym typeface="Noto Serif SC"/>
              </a:rPr>
              <a:t>深度转化：文旅融合新模式</a:t>
            </a:r>
            <a:endParaRPr lang="en-US" sz="1100"/>
          </a:p>
        </p:txBody>
      </p:sp>
      <p:sp>
        <p:nvSpPr>
          <p:cNvPr id="15" name="AutoShape 15"/>
          <p:cNvSpPr/>
          <p:nvPr/>
        </p:nvSpPr>
        <p:spPr>
          <a:xfrm>
            <a:off x="1016000" y="5461000"/>
            <a:ext cx="4572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46464"/>
                </a:solidFill>
                <a:latin typeface="Noto Serif SC"/>
                <a:ea typeface="Noto Serif SC"/>
                <a:cs typeface="Noto Serif SC"/>
                <a:sym typeface="Noto Serif SC"/>
              </a:rPr>
              <a:t>通过实景演出、研学旅行、文创产品开发及数字技术活化，实现文化资源的深度开发与利用。</a:t>
            </a:r>
            <a:endParaRPr lang="en-US" sz="1100"/>
          </a:p>
        </p:txBody>
      </p:sp>
      <p:sp>
        <p:nvSpPr>
          <p:cNvPr id="16" name="AutoShape 16"/>
          <p:cNvSpPr/>
          <p:nvPr/>
        </p:nvSpPr>
        <p:spPr>
          <a:xfrm>
            <a:off x="6096000" y="1651000"/>
            <a:ext cx="5334000" cy="4572000"/>
          </a:xfrm>
          <a:prstGeom prst="roundRect">
            <a:avLst>
              <a:gd name="adj" fmla="val 2777"/>
            </a:avLst>
          </a:prstGeom>
          <a:solidFill>
            <a:srgbClr val="FFFFFF">
              <a:alpha val="100000"/>
            </a:srgbClr>
          </a:solidFill>
          <a:ln w="25400" cap="flat" cmpd="sng">
            <a:noFill/>
            <a:prstDash val="solid"/>
            <a:round/>
          </a:ln>
          <a:effectLst>
            <a:outerShdw blurRad="127000" dist="50800" dir="2700000" algn="tl" rotWithShape="0">
              <a:srgbClr val="36454F">
                <a:alpha val="10000"/>
              </a:srgbClr>
            </a:outerShdw>
          </a:effectLst>
        </p:spPr>
        <p:txBody>
          <a:bodyPr vert="horz" wrap="square" lIns="63500" tIns="63500" rIns="63500" bIns="63500" rtlCol="0" anchor="ctr"/>
          <a:lstStyle/>
          <a:p>
            <a:pPr algn="ctr">
              <a:defRPr/>
            </a:pPr>
            <a:endParaRPr/>
          </a:p>
        </p:txBody>
      </p:sp>
      <p:pic>
        <p:nvPicPr>
          <p:cNvPr id="19" name="图片 18">
            <a:extLst>
              <a:ext uri="{FF2B5EF4-FFF2-40B4-BE49-F238E27FC236}">
                <a16:creationId xmlns:a16="http://schemas.microsoft.com/office/drawing/2014/main" id="{795C0312-C786-43A8-8887-FEFC3262F482}"/>
              </a:ext>
            </a:extLst>
          </p:cNvPr>
          <p:cNvPicPr>
            <a:picLocks noChangeAspect="1"/>
          </p:cNvPicPr>
          <p:nvPr/>
        </p:nvPicPr>
        <p:blipFill>
          <a:blip r:embed="rId9"/>
          <a:stretch>
            <a:fillRect/>
          </a:stretch>
        </p:blipFill>
        <p:spPr>
          <a:xfrm>
            <a:off x="6095999" y="1680632"/>
            <a:ext cx="5273491" cy="44831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5F5F5">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zh-CN" altLang="en-US" sz="3600" b="1" dirty="0">
                <a:solidFill>
                  <a:srgbClr val="36454F"/>
                </a:solidFill>
                <a:latin typeface="微软雅黑" panose="020B0503020204020204" pitchFamily="34" charset="-122"/>
                <a:ea typeface="微软雅黑" panose="020B0503020204020204" pitchFamily="34" charset="-122"/>
              </a:rPr>
              <a:t>现状</a:t>
            </a:r>
            <a:r>
              <a:rPr lang="en-US" altLang="zh-CN" sz="3600" b="1" dirty="0">
                <a:solidFill>
                  <a:srgbClr val="36454F"/>
                </a:solidFill>
                <a:latin typeface="微软雅黑" panose="020B0503020204020204" pitchFamily="34" charset="-122"/>
                <a:ea typeface="微软雅黑" panose="020B0503020204020204" pitchFamily="34" charset="-122"/>
              </a:rPr>
              <a:t>:</a:t>
            </a:r>
            <a:r>
              <a:rPr lang="en-US" sz="3600" b="1" i="0" u="none" strike="noStrike" dirty="0">
                <a:solidFill>
                  <a:srgbClr val="36454F"/>
                </a:solidFill>
                <a:latin typeface="微软雅黑" panose="020B0503020204020204" pitchFamily="34" charset="-122"/>
                <a:ea typeface="微软雅黑" panose="020B0503020204020204" pitchFamily="34" charset="-122"/>
                <a:cs typeface="Noto Serif SC"/>
                <a:sym typeface="Noto Serif SC"/>
              </a:rPr>
              <a:t>4. </a:t>
            </a:r>
            <a:r>
              <a:rPr lang="en-US" sz="3600" b="1" i="0" u="none" strike="noStrike" dirty="0" err="1">
                <a:solidFill>
                  <a:srgbClr val="36454F"/>
                </a:solidFill>
                <a:latin typeface="微软雅黑" panose="020B0503020204020204" pitchFamily="34" charset="-122"/>
                <a:ea typeface="微软雅黑" panose="020B0503020204020204" pitchFamily="34" charset="-122"/>
                <a:cs typeface="Noto Serif SC"/>
                <a:sym typeface="Noto Serif SC"/>
              </a:rPr>
              <a:t>彭城风华实景演出</a:t>
            </a:r>
            <a:endParaRPr lang="en-US" sz="1100" dirty="0">
              <a:latin typeface="微软雅黑" panose="020B0503020204020204" pitchFamily="34" charset="-122"/>
              <a:ea typeface="微软雅黑" panose="020B0503020204020204" pitchFamily="34" charset="-122"/>
            </a:endParaRPr>
          </a:p>
        </p:txBody>
      </p:sp>
      <p:cxnSp>
        <p:nvCxnSpPr>
          <p:cNvPr id="3" name="Connector 3"/>
          <p:cNvCxnSpPr/>
          <p:nvPr/>
        </p:nvCxnSpPr>
        <p:spPr>
          <a:xfrm rot="-34376">
            <a:off x="762032" y="1263650"/>
            <a:ext cx="1270000" cy="12700"/>
          </a:xfrm>
          <a:prstGeom prst="line">
            <a:avLst/>
          </a:prstGeom>
          <a:solidFill>
            <a:srgbClr val="DEE0E3">
              <a:alpha val="100000"/>
            </a:srgbClr>
          </a:solidFill>
          <a:ln w="38100" cap="flat" cmpd="sng">
            <a:solidFill>
              <a:srgbClr val="B89F78">
                <a:alpha val="100000"/>
              </a:srgbClr>
            </a:solidFill>
            <a:prstDash val="solid"/>
            <a:round/>
            <a:headEnd type="none" w="lg" len="lg"/>
            <a:tailEnd type="none" w="lg" len="lg"/>
          </a:ln>
        </p:spPr>
      </p:cxnSp>
      <p:pic>
        <p:nvPicPr>
          <p:cNvPr id="4" name="Picture 4"/>
          <p:cNvPicPr>
            <a:picLocks noChangeAspect="1"/>
          </p:cNvPicPr>
          <p:nvPr/>
        </p:nvPicPr>
        <p:blipFill>
          <a:blip r:embed="rId3"/>
          <a:srcRect l="7801" r="7801"/>
          <a:stretch>
            <a:fillRect/>
          </a:stretch>
        </p:blipFill>
        <p:spPr>
          <a:xfrm>
            <a:off x="762000" y="1651000"/>
            <a:ext cx="5334000" cy="4064000"/>
          </a:xfrm>
          <a:prstGeom prst="rect">
            <a:avLst/>
          </a:prstGeom>
          <a:noFill/>
          <a:ln w="25400" cap="flat" cmpd="sng">
            <a:noFill/>
            <a:prstDash val="solid"/>
            <a:round/>
          </a:ln>
          <a:effectLst>
            <a:outerShdw blurRad="127000" dist="63500" dir="2700000" algn="tl" rotWithShape="0">
              <a:srgbClr val="000000">
                <a:alpha val="15000"/>
              </a:srgbClr>
            </a:outerShdw>
          </a:effectLst>
        </p:spPr>
      </p:pic>
      <p:sp>
        <p:nvSpPr>
          <p:cNvPr id="5" name="AutoShape 5"/>
          <p:cNvSpPr/>
          <p:nvPr/>
        </p:nvSpPr>
        <p:spPr>
          <a:xfrm>
            <a:off x="6477000" y="1651000"/>
            <a:ext cx="4953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dirty="0" err="1">
                <a:solidFill>
                  <a:srgbClr val="B89F78"/>
                </a:solidFill>
                <a:latin typeface="Noto Serif SC"/>
                <a:ea typeface="Noto Serif SC"/>
                <a:cs typeface="Noto Serif SC"/>
                <a:sym typeface="Noto Serif SC"/>
              </a:rPr>
              <a:t>项目概况</a:t>
            </a:r>
            <a:endParaRPr lang="en-US" sz="1100" dirty="0"/>
          </a:p>
        </p:txBody>
      </p:sp>
      <p:sp>
        <p:nvSpPr>
          <p:cNvPr id="6" name="AutoShape 6"/>
          <p:cNvSpPr/>
          <p:nvPr/>
        </p:nvSpPr>
        <p:spPr>
          <a:xfrm>
            <a:off x="6477000" y="2095500"/>
            <a:ext cx="4953000" cy="1270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600" b="0" i="0" u="none" strike="noStrike">
                <a:solidFill>
                  <a:srgbClr val="555555"/>
                </a:solidFill>
                <a:latin typeface="Noto Serif SC"/>
                <a:ea typeface="Noto Serif SC"/>
                <a:cs typeface="Noto Serif SC"/>
                <a:sym typeface="Noto Serif SC"/>
              </a:rPr>
              <a:t>徐州重点打造的大型湖岛水上实景演出，以苏轼在徐经历为主线，通过沉浸式场景和特效，再现其政绩与名篇意境，是文旅融合的标杆之作。</a:t>
            </a:r>
            <a:endParaRPr lang="en-US" sz="1100"/>
          </a:p>
        </p:txBody>
      </p:sp>
      <p:cxnSp>
        <p:nvCxnSpPr>
          <p:cNvPr id="7" name="Connector 7"/>
          <p:cNvCxnSpPr/>
          <p:nvPr/>
        </p:nvCxnSpPr>
        <p:spPr>
          <a:xfrm rot="-8814">
            <a:off x="6477008" y="3486150"/>
            <a:ext cx="4953000" cy="12700"/>
          </a:xfrm>
          <a:prstGeom prst="line">
            <a:avLst/>
          </a:prstGeom>
          <a:solidFill>
            <a:srgbClr val="DEE0E3">
              <a:alpha val="100000"/>
            </a:srgbClr>
          </a:solidFill>
          <a:ln w="12700" cap="flat" cmpd="sng">
            <a:solidFill>
              <a:srgbClr val="36454F">
                <a:alpha val="20000"/>
              </a:srgbClr>
            </a:solidFill>
            <a:prstDash val="solid"/>
            <a:round/>
            <a:headEnd type="none" w="med" len="med"/>
            <a:tailEnd type="none" w="med" len="med"/>
          </a:ln>
        </p:spPr>
      </p:cxnSp>
      <p:pic>
        <p:nvPicPr>
          <p:cNvPr id="8" name="Picture 8"/>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477000" y="3746500"/>
            <a:ext cx="304800" cy="304800"/>
          </a:xfrm>
          <a:prstGeom prst="rect">
            <a:avLst/>
          </a:prstGeom>
        </p:spPr>
      </p:pic>
      <p:sp>
        <p:nvSpPr>
          <p:cNvPr id="9" name="AutoShape 9"/>
          <p:cNvSpPr/>
          <p:nvPr/>
        </p:nvSpPr>
        <p:spPr>
          <a:xfrm>
            <a:off x="6858000" y="3708400"/>
            <a:ext cx="2032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200" b="1" i="0" u="none" strike="noStrike">
                <a:solidFill>
                  <a:srgbClr val="36454F"/>
                </a:solidFill>
                <a:latin typeface="Noto Serif SC"/>
                <a:ea typeface="Noto Serif SC"/>
                <a:cs typeface="Noto Serif SC"/>
                <a:sym typeface="Noto Serif SC"/>
              </a:rPr>
              <a:t>15万人次/年</a:t>
            </a:r>
            <a:endParaRPr lang="en-US" sz="1100"/>
          </a:p>
        </p:txBody>
      </p:sp>
      <p:sp>
        <p:nvSpPr>
          <p:cNvPr id="10" name="AutoShape 10"/>
          <p:cNvSpPr/>
          <p:nvPr/>
        </p:nvSpPr>
        <p:spPr>
          <a:xfrm>
            <a:off x="6858000" y="4089400"/>
            <a:ext cx="2032000" cy="254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808080"/>
                </a:solidFill>
                <a:latin typeface="Noto Serif SC"/>
                <a:ea typeface="Noto Serif SC"/>
                <a:cs typeface="Noto Serif SC"/>
                <a:sym typeface="Noto Serif SC"/>
              </a:rPr>
              <a:t>年接待游客量</a:t>
            </a:r>
            <a:endParaRPr lang="en-US" sz="1100"/>
          </a:p>
        </p:txBody>
      </p:sp>
      <p:pic>
        <p:nvPicPr>
          <p:cNvPr id="11" name="Picture 11"/>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477000" y="4508500"/>
            <a:ext cx="304800" cy="304800"/>
          </a:xfrm>
          <a:prstGeom prst="rect">
            <a:avLst/>
          </a:prstGeom>
        </p:spPr>
      </p:pic>
      <p:sp>
        <p:nvSpPr>
          <p:cNvPr id="12" name="AutoShape 12"/>
          <p:cNvSpPr/>
          <p:nvPr/>
        </p:nvSpPr>
        <p:spPr>
          <a:xfrm>
            <a:off x="6858000" y="4470400"/>
            <a:ext cx="2032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200" b="1" i="0" u="none" strike="noStrike">
                <a:solidFill>
                  <a:srgbClr val="36454F"/>
                </a:solidFill>
                <a:latin typeface="Noto Serif SC"/>
                <a:ea typeface="Noto Serif SC"/>
                <a:cs typeface="Noto Serif SC"/>
                <a:sym typeface="Noto Serif SC"/>
              </a:rPr>
              <a:t>3000万元</a:t>
            </a:r>
            <a:endParaRPr lang="en-US" sz="1100"/>
          </a:p>
        </p:txBody>
      </p:sp>
      <p:sp>
        <p:nvSpPr>
          <p:cNvPr id="13" name="AutoShape 13"/>
          <p:cNvSpPr/>
          <p:nvPr/>
        </p:nvSpPr>
        <p:spPr>
          <a:xfrm>
            <a:off x="6858000" y="4851400"/>
            <a:ext cx="2032000" cy="254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808080"/>
                </a:solidFill>
                <a:latin typeface="Noto Serif SC"/>
                <a:ea typeface="Noto Serif SC"/>
                <a:cs typeface="Noto Serif SC"/>
                <a:sym typeface="Noto Serif SC"/>
              </a:rPr>
              <a:t>项目年营收额</a:t>
            </a:r>
            <a:endParaRPr lang="en-US" sz="1100"/>
          </a:p>
        </p:txBody>
      </p:sp>
      <p:pic>
        <p:nvPicPr>
          <p:cNvPr id="14" name="Picture 14"/>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017000" y="3746500"/>
            <a:ext cx="304800" cy="304800"/>
          </a:xfrm>
          <a:prstGeom prst="rect">
            <a:avLst/>
          </a:prstGeom>
        </p:spPr>
      </p:pic>
      <p:sp>
        <p:nvSpPr>
          <p:cNvPr id="15" name="AutoShape 15"/>
          <p:cNvSpPr/>
          <p:nvPr/>
        </p:nvSpPr>
        <p:spPr>
          <a:xfrm>
            <a:off x="9398000" y="3708400"/>
            <a:ext cx="2032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200" b="1" i="0" u="none" strike="noStrike">
                <a:solidFill>
                  <a:srgbClr val="36454F"/>
                </a:solidFill>
                <a:latin typeface="Noto Serif SC"/>
                <a:ea typeface="Noto Serif SC"/>
                <a:cs typeface="Noto Serif SC"/>
                <a:sym typeface="Noto Serif SC"/>
              </a:rPr>
              <a:t>70%</a:t>
            </a:r>
            <a:endParaRPr lang="en-US" sz="1100"/>
          </a:p>
        </p:txBody>
      </p:sp>
      <p:sp>
        <p:nvSpPr>
          <p:cNvPr id="16" name="AutoShape 16"/>
          <p:cNvSpPr/>
          <p:nvPr/>
        </p:nvSpPr>
        <p:spPr>
          <a:xfrm>
            <a:off x="9398000" y="4089400"/>
            <a:ext cx="2032000" cy="254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808080"/>
                </a:solidFill>
                <a:latin typeface="Noto Serif SC"/>
                <a:ea typeface="Noto Serif SC"/>
                <a:cs typeface="Noto Serif SC"/>
                <a:sym typeface="Noto Serif SC"/>
              </a:rPr>
              <a:t>外地游客占比</a:t>
            </a:r>
            <a:endParaRPr lang="en-US" sz="110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5F5F5">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408305" algn="just">
              <a:lnSpc>
                <a:spcPts val="2800"/>
              </a:lnSpc>
            </a:pPr>
            <a:r>
              <a:rPr lang="zh-CN" altLang="en-US" sz="3600" b="1" dirty="0">
                <a:solidFill>
                  <a:srgbClr val="36454F"/>
                </a:solidFill>
                <a:latin typeface="微软雅黑" panose="020B0503020204020204" pitchFamily="34" charset="-122"/>
                <a:ea typeface="微软雅黑" panose="020B0503020204020204" pitchFamily="34" charset="-122"/>
              </a:rPr>
              <a:t>现状</a:t>
            </a:r>
            <a:r>
              <a:rPr lang="en-US" altLang="zh-CN" sz="3600" b="1" dirty="0">
                <a:solidFill>
                  <a:srgbClr val="36454F"/>
                </a:solidFill>
                <a:latin typeface="微软雅黑" panose="020B0503020204020204" pitchFamily="34" charset="-122"/>
                <a:ea typeface="微软雅黑" panose="020B0503020204020204" pitchFamily="34" charset="-122"/>
              </a:rPr>
              <a:t>:</a:t>
            </a:r>
            <a:r>
              <a:rPr lang="zh-CN" altLang="en-US" sz="3600" b="1" dirty="0">
                <a:solidFill>
                  <a:srgbClr val="36454F"/>
                </a:solidFill>
                <a:latin typeface="微软雅黑" panose="020B0503020204020204" pitchFamily="34" charset="-122"/>
                <a:ea typeface="微软雅黑" panose="020B0503020204020204" pitchFamily="34" charset="-122"/>
              </a:rPr>
              <a:t> </a:t>
            </a:r>
            <a:r>
              <a:rPr lang="en-US" altLang="zh-CN" sz="3600" b="1" kern="100" dirty="0">
                <a:solidFill>
                  <a:schemeClr val="tx1">
                    <a:lumMod val="75000"/>
                    <a:lumOff val="2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5.</a:t>
            </a:r>
            <a:r>
              <a:rPr lang="zh-CN" altLang="zh-CN" sz="3600" b="1" kern="100" dirty="0">
                <a:solidFill>
                  <a:schemeClr val="tx1">
                    <a:lumMod val="75000"/>
                    <a:lumOff val="2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苏轼文旅融合实践</a:t>
            </a:r>
            <a:endParaRPr lang="zh-CN" altLang="zh-CN" sz="3600" kern="100" dirty="0">
              <a:solidFill>
                <a:schemeClr val="tx1">
                  <a:lumMod val="75000"/>
                  <a:lumOff val="25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 name="AutoShape 3"/>
          <p:cNvSpPr/>
          <p:nvPr/>
        </p:nvSpPr>
        <p:spPr>
          <a:xfrm>
            <a:off x="762000" y="1524000"/>
            <a:ext cx="5207000" cy="4572000"/>
          </a:xfrm>
          <a:prstGeom prst="roundRect">
            <a:avLst>
              <a:gd name="adj" fmla="val 2777"/>
            </a:avLst>
          </a:prstGeom>
          <a:solidFill>
            <a:srgbClr val="FFFFFF">
              <a:alpha val="100000"/>
            </a:srgbClr>
          </a:solidFill>
          <a:ln w="25400" cap="flat" cmpd="sng">
            <a:noFill/>
            <a:prstDash val="solid"/>
            <a:round/>
          </a:ln>
          <a:effectLst>
            <a:outerShdw blurRad="127000" dist="50800" dir="5400000" algn="tl" rotWithShape="0">
              <a:srgbClr val="36454F">
                <a:alpha val="10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srcRect t="16666" b="16666"/>
          <a:stretch>
            <a:fillRect/>
          </a:stretch>
        </p:blipFill>
        <p:spPr>
          <a:xfrm>
            <a:off x="952500" y="1714500"/>
            <a:ext cx="4826000" cy="2413000"/>
          </a:xfrm>
          <a:prstGeom prst="rect">
            <a:avLst/>
          </a:prstGeom>
          <a:noFill/>
          <a:ln w="25400" cap="flat" cmpd="sng">
            <a:noFill/>
            <a:prstDash val="solid"/>
            <a:round/>
          </a:ln>
        </p:spPr>
      </p:pic>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52500" y="4318000"/>
            <a:ext cx="304800" cy="304800"/>
          </a:xfrm>
          <a:prstGeom prst="rect">
            <a:avLst/>
          </a:prstGeom>
        </p:spPr>
      </p:pic>
      <p:sp>
        <p:nvSpPr>
          <p:cNvPr id="6" name="AutoShape 6"/>
          <p:cNvSpPr/>
          <p:nvPr/>
        </p:nvSpPr>
        <p:spPr>
          <a:xfrm>
            <a:off x="1333500" y="4292600"/>
            <a:ext cx="444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B89F78"/>
                </a:solidFill>
                <a:latin typeface="Noto Serif SC"/>
                <a:ea typeface="Noto Serif SC"/>
                <a:cs typeface="Noto Serif SC"/>
                <a:sym typeface="Noto Serif SC"/>
              </a:rPr>
              <a:t>研学旅行：沉浸式文化体验</a:t>
            </a:r>
            <a:endParaRPr lang="en-US" sz="1100"/>
          </a:p>
        </p:txBody>
      </p:sp>
      <p:sp>
        <p:nvSpPr>
          <p:cNvPr id="7" name="AutoShape 7"/>
          <p:cNvSpPr/>
          <p:nvPr/>
        </p:nvSpPr>
        <p:spPr>
          <a:xfrm>
            <a:off x="952500" y="4699000"/>
            <a:ext cx="4826000" cy="1143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36454F"/>
                </a:solidFill>
                <a:latin typeface="Noto Serif SC"/>
                <a:ea typeface="Noto Serif SC"/>
                <a:cs typeface="Noto Serif SC"/>
                <a:sym typeface="Noto Serif SC"/>
              </a:rPr>
              <a:t>推出“跟着苏轼游云龙湖”等特色项目，将汉服体验、非遗制作融入研学，让游客在互动中感受文化魅力。</a:t>
            </a:r>
            <a:endParaRPr lang="en-US" sz="1100"/>
          </a:p>
        </p:txBody>
      </p:sp>
      <p:sp>
        <p:nvSpPr>
          <p:cNvPr id="8" name="AutoShape 8"/>
          <p:cNvSpPr/>
          <p:nvPr/>
        </p:nvSpPr>
        <p:spPr>
          <a:xfrm>
            <a:off x="6223000" y="1524000"/>
            <a:ext cx="5207000" cy="4572000"/>
          </a:xfrm>
          <a:prstGeom prst="roundRect">
            <a:avLst>
              <a:gd name="adj" fmla="val 2777"/>
            </a:avLst>
          </a:prstGeom>
          <a:solidFill>
            <a:srgbClr val="FFFFFF">
              <a:alpha val="100000"/>
            </a:srgbClr>
          </a:solidFill>
          <a:ln w="25400" cap="flat" cmpd="sng">
            <a:noFill/>
            <a:prstDash val="solid"/>
            <a:round/>
          </a:ln>
          <a:effectLst>
            <a:outerShdw blurRad="127000" dist="50800" dir="5400000" algn="tl" rotWithShape="0">
              <a:srgbClr val="36454F">
                <a:alpha val="10000"/>
              </a:srgbClr>
            </a:outerShdw>
          </a:effectLst>
        </p:spPr>
        <p:txBody>
          <a:bodyPr vert="horz" wrap="square" lIns="63500" tIns="63500" rIns="63500" bIns="63500" rtlCol="0" anchor="ctr"/>
          <a:lstStyle/>
          <a:p>
            <a:pPr algn="ctr">
              <a:defRPr/>
            </a:pPr>
            <a:endParaRPr/>
          </a:p>
        </p:txBody>
      </p:sp>
      <p:pic>
        <p:nvPicPr>
          <p:cNvPr id="10" name="Picture 10"/>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413500" y="1693338"/>
            <a:ext cx="304800" cy="304800"/>
          </a:xfrm>
          <a:prstGeom prst="rect">
            <a:avLst/>
          </a:prstGeom>
        </p:spPr>
      </p:pic>
      <p:sp>
        <p:nvSpPr>
          <p:cNvPr id="11" name="AutoShape 11"/>
          <p:cNvSpPr/>
          <p:nvPr/>
        </p:nvSpPr>
        <p:spPr>
          <a:xfrm>
            <a:off x="6794500" y="1667938"/>
            <a:ext cx="444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B89F78"/>
                </a:solidFill>
                <a:latin typeface="Noto Serif SC"/>
                <a:ea typeface="Noto Serif SC"/>
                <a:cs typeface="Noto Serif SC"/>
                <a:sym typeface="Noto Serif SC"/>
              </a:rPr>
              <a:t>文创产品：苏轼主题创意开发</a:t>
            </a:r>
            <a:endParaRPr lang="en-US" sz="1100"/>
          </a:p>
        </p:txBody>
      </p:sp>
      <p:sp>
        <p:nvSpPr>
          <p:cNvPr id="12" name="AutoShape 12"/>
          <p:cNvSpPr/>
          <p:nvPr/>
        </p:nvSpPr>
        <p:spPr>
          <a:xfrm>
            <a:off x="6413500" y="2074338"/>
            <a:ext cx="4826000" cy="1143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dirty="0">
                <a:solidFill>
                  <a:srgbClr val="36454F"/>
                </a:solidFill>
                <a:latin typeface="Noto Serif SC"/>
                <a:ea typeface="Noto Serif SC"/>
                <a:cs typeface="Noto Serif SC"/>
                <a:sym typeface="Noto Serif SC"/>
              </a:rPr>
              <a:t>举办“苏公味道”茶食文化节，开发12类以苏轼诗词事迹为灵感的文创产品，将文化符号转化为深受市场欢迎的消费商品。</a:t>
            </a:r>
            <a:endParaRPr lang="en-US" sz="1100" dirty="0"/>
          </a:p>
        </p:txBody>
      </p:sp>
      <p:pic>
        <p:nvPicPr>
          <p:cNvPr id="14" name="图片 13">
            <a:extLst>
              <a:ext uri="{FF2B5EF4-FFF2-40B4-BE49-F238E27FC236}">
                <a16:creationId xmlns:a16="http://schemas.microsoft.com/office/drawing/2014/main" id="{83E254F2-3027-44AC-BBD6-402D8C4C24C2}"/>
              </a:ext>
            </a:extLst>
          </p:cNvPr>
          <p:cNvPicPr>
            <a:picLocks noChangeAspect="1"/>
          </p:cNvPicPr>
          <p:nvPr/>
        </p:nvPicPr>
        <p:blipFill rotWithShape="1">
          <a:blip r:embed="rId8"/>
          <a:srcRect b="7459"/>
          <a:stretch/>
        </p:blipFill>
        <p:spPr>
          <a:xfrm>
            <a:off x="6350000" y="3233305"/>
            <a:ext cx="4881832" cy="2727226"/>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5F5F5">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408305" algn="just">
              <a:lnSpc>
                <a:spcPts val="2800"/>
              </a:lnSpc>
            </a:pPr>
            <a:r>
              <a:rPr lang="zh-CN" altLang="en-US" sz="3600" b="1" dirty="0">
                <a:solidFill>
                  <a:srgbClr val="36454F"/>
                </a:solidFill>
                <a:latin typeface="微软雅黑" panose="020B0503020204020204" pitchFamily="34" charset="-122"/>
                <a:ea typeface="微软雅黑" panose="020B0503020204020204" pitchFamily="34" charset="-122"/>
              </a:rPr>
              <a:t>现状</a:t>
            </a:r>
            <a:r>
              <a:rPr lang="en-US" altLang="zh-CN" sz="3600" b="1" dirty="0">
                <a:solidFill>
                  <a:srgbClr val="36454F"/>
                </a:solidFill>
                <a:latin typeface="微软雅黑" panose="020B0503020204020204" pitchFamily="34" charset="-122"/>
                <a:ea typeface="微软雅黑" panose="020B0503020204020204" pitchFamily="34" charset="-122"/>
              </a:rPr>
              <a:t>:</a:t>
            </a:r>
            <a:r>
              <a:rPr lang="zh-CN" altLang="en-US" sz="3600" b="1" dirty="0">
                <a:solidFill>
                  <a:srgbClr val="36454F"/>
                </a:solidFill>
                <a:latin typeface="微软雅黑" panose="020B0503020204020204" pitchFamily="34" charset="-122"/>
                <a:ea typeface="微软雅黑" panose="020B0503020204020204" pitchFamily="34" charset="-122"/>
              </a:rPr>
              <a:t> </a:t>
            </a:r>
            <a:r>
              <a:rPr lang="en-US" altLang="zh-CN" sz="3600" b="1" kern="100" dirty="0">
                <a:solidFill>
                  <a:schemeClr val="tx1">
                    <a:lumMod val="75000"/>
                    <a:lumOff val="2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5.</a:t>
            </a:r>
            <a:r>
              <a:rPr lang="zh-CN" altLang="zh-CN" sz="3600" b="1" kern="100" dirty="0">
                <a:solidFill>
                  <a:schemeClr val="tx1">
                    <a:lumMod val="75000"/>
                    <a:lumOff val="2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苏轼文旅融合实践</a:t>
            </a:r>
            <a:endParaRPr lang="zh-CN" altLang="zh-CN" sz="3600" kern="100" dirty="0">
              <a:solidFill>
                <a:schemeClr val="tx1">
                  <a:lumMod val="75000"/>
                  <a:lumOff val="25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 name="AutoShape 3"/>
          <p:cNvSpPr/>
          <p:nvPr/>
        </p:nvSpPr>
        <p:spPr>
          <a:xfrm>
            <a:off x="762000" y="1524000"/>
            <a:ext cx="5080000" cy="1397000"/>
          </a:xfrm>
          <a:prstGeom prst="roundRect">
            <a:avLst>
              <a:gd name="adj" fmla="val 9090"/>
            </a:avLst>
          </a:prstGeom>
          <a:solidFill>
            <a:srgbClr val="FFFFFF">
              <a:alpha val="100000"/>
            </a:srgbClr>
          </a:solidFill>
          <a:ln w="25400" cap="flat" cmpd="sng">
            <a:noFill/>
            <a:prstDash val="solid"/>
            <a:round/>
          </a:ln>
          <a:effectLst>
            <a:outerShdw blurRad="127000" dist="50800" dir="2700000" algn="tl" rotWithShape="0">
              <a:srgbClr val="36454F">
                <a:alpha val="10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6000" y="1714500"/>
            <a:ext cx="406400" cy="406400"/>
          </a:xfrm>
          <a:prstGeom prst="rect">
            <a:avLst/>
          </a:prstGeom>
        </p:spPr>
      </p:pic>
      <p:sp>
        <p:nvSpPr>
          <p:cNvPr id="5" name="AutoShape 5"/>
          <p:cNvSpPr/>
          <p:nvPr/>
        </p:nvSpPr>
        <p:spPr>
          <a:xfrm>
            <a:off x="1524000" y="1676400"/>
            <a:ext cx="4064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6454F"/>
                </a:solidFill>
                <a:latin typeface="Noto Serif SC"/>
                <a:ea typeface="Noto Serif SC"/>
                <a:cs typeface="Noto Serif SC"/>
                <a:sym typeface="Noto Serif SC"/>
              </a:rPr>
              <a:t>数字档案库建设</a:t>
            </a:r>
            <a:endParaRPr lang="en-US" sz="1100"/>
          </a:p>
        </p:txBody>
      </p:sp>
      <p:sp>
        <p:nvSpPr>
          <p:cNvPr id="6" name="AutoShape 6"/>
          <p:cNvSpPr/>
          <p:nvPr/>
        </p:nvSpPr>
        <p:spPr>
          <a:xfrm>
            <a:off x="1524000" y="2032000"/>
            <a:ext cx="4064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555555"/>
                </a:solidFill>
                <a:latin typeface="Noto Serif SC"/>
                <a:ea typeface="Noto Serif SC"/>
                <a:cs typeface="Noto Serif SC"/>
                <a:sym typeface="Noto Serif SC"/>
              </a:rPr>
              <a:t>建立黄楼、快哉亭等景点的三维数字档案，永久保存文化遗产数据，为研究与展示提供基础。</a:t>
            </a:r>
            <a:endParaRPr lang="en-US" sz="1100"/>
          </a:p>
        </p:txBody>
      </p:sp>
      <p:sp>
        <p:nvSpPr>
          <p:cNvPr id="7" name="AutoShape 7"/>
          <p:cNvSpPr/>
          <p:nvPr/>
        </p:nvSpPr>
        <p:spPr>
          <a:xfrm>
            <a:off x="762000" y="3111500"/>
            <a:ext cx="5080000" cy="1397000"/>
          </a:xfrm>
          <a:prstGeom prst="roundRect">
            <a:avLst>
              <a:gd name="adj" fmla="val 9090"/>
            </a:avLst>
          </a:prstGeom>
          <a:solidFill>
            <a:srgbClr val="FFFFFF">
              <a:alpha val="100000"/>
            </a:srgbClr>
          </a:solidFill>
          <a:ln w="25400" cap="flat" cmpd="sng">
            <a:noFill/>
            <a:prstDash val="solid"/>
            <a:round/>
          </a:ln>
          <a:effectLst>
            <a:outerShdw blurRad="127000" dist="50800" dir="2700000" algn="tl" rotWithShape="0">
              <a:srgbClr val="36454F">
                <a:alpha val="10000"/>
              </a:srgbClr>
            </a:outerShdw>
          </a:effectLst>
        </p:spPr>
        <p:txBody>
          <a:bodyPr vert="horz" wrap="square" lIns="63500" tIns="63500" rIns="63500" bIns="63500" rtlCol="0" anchor="ctr"/>
          <a:lstStyle/>
          <a:p>
            <a:pPr algn="ctr">
              <a:defRPr/>
            </a:pPr>
            <a:endParaRPr/>
          </a:p>
        </p:txBody>
      </p:sp>
      <p:pic>
        <p:nvPicPr>
          <p:cNvPr id="8" name="Picture 8"/>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6000" y="3302000"/>
            <a:ext cx="406400" cy="406400"/>
          </a:xfrm>
          <a:prstGeom prst="rect">
            <a:avLst/>
          </a:prstGeom>
        </p:spPr>
      </p:pic>
      <p:sp>
        <p:nvSpPr>
          <p:cNvPr id="9" name="AutoShape 9"/>
          <p:cNvSpPr/>
          <p:nvPr/>
        </p:nvSpPr>
        <p:spPr>
          <a:xfrm>
            <a:off x="1524000" y="3263900"/>
            <a:ext cx="4064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6454F"/>
                </a:solidFill>
                <a:latin typeface="Noto Serif SC"/>
                <a:ea typeface="Noto Serif SC"/>
                <a:cs typeface="Noto Serif SC"/>
                <a:sym typeface="Noto Serif SC"/>
              </a:rPr>
              <a:t>沉浸式 AR/VR 体验</a:t>
            </a:r>
            <a:endParaRPr lang="en-US" sz="1100"/>
          </a:p>
        </p:txBody>
      </p:sp>
      <p:sp>
        <p:nvSpPr>
          <p:cNvPr id="10" name="AutoShape 10"/>
          <p:cNvSpPr/>
          <p:nvPr/>
        </p:nvSpPr>
        <p:spPr>
          <a:xfrm>
            <a:off x="1524000" y="3619500"/>
            <a:ext cx="4064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555555"/>
                </a:solidFill>
                <a:latin typeface="Noto Serif SC"/>
                <a:ea typeface="Noto Serif SC"/>
                <a:cs typeface="Noto Serif SC"/>
                <a:sym typeface="Noto Serif SC"/>
              </a:rPr>
              <a:t>利用增强现实技术复原苏轼治水、黄楼雅集等历史场景，让游客穿越时空，身临其境地感受历史。</a:t>
            </a:r>
            <a:endParaRPr lang="en-US" sz="1100"/>
          </a:p>
        </p:txBody>
      </p:sp>
      <p:sp>
        <p:nvSpPr>
          <p:cNvPr id="11" name="AutoShape 11"/>
          <p:cNvSpPr/>
          <p:nvPr/>
        </p:nvSpPr>
        <p:spPr>
          <a:xfrm>
            <a:off x="762000" y="4699000"/>
            <a:ext cx="5080000" cy="1397000"/>
          </a:xfrm>
          <a:prstGeom prst="roundRect">
            <a:avLst>
              <a:gd name="adj" fmla="val 9090"/>
            </a:avLst>
          </a:prstGeom>
          <a:solidFill>
            <a:srgbClr val="FFFFFF">
              <a:alpha val="100000"/>
            </a:srgbClr>
          </a:solidFill>
          <a:ln w="25400" cap="flat" cmpd="sng">
            <a:noFill/>
            <a:prstDash val="solid"/>
            <a:round/>
          </a:ln>
          <a:effectLst>
            <a:outerShdw blurRad="127000" dist="50800" dir="2700000" algn="tl" rotWithShape="0">
              <a:srgbClr val="36454F">
                <a:alpha val="10000"/>
              </a:srgbClr>
            </a:outerShdw>
          </a:effectLst>
        </p:spPr>
        <p:txBody>
          <a:bodyPr vert="horz" wrap="square" lIns="63500" tIns="63500" rIns="63500" bIns="63500" rtlCol="0" anchor="ctr"/>
          <a:lstStyle/>
          <a:p>
            <a:pPr algn="ctr">
              <a:defRPr/>
            </a:pPr>
            <a:endParaRPr/>
          </a:p>
        </p:txBody>
      </p:sp>
      <p:pic>
        <p:nvPicPr>
          <p:cNvPr id="12" name="Picture 12"/>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6000" y="4889500"/>
            <a:ext cx="406400" cy="406400"/>
          </a:xfrm>
          <a:prstGeom prst="rect">
            <a:avLst/>
          </a:prstGeom>
        </p:spPr>
      </p:pic>
      <p:sp>
        <p:nvSpPr>
          <p:cNvPr id="13" name="AutoShape 13"/>
          <p:cNvSpPr/>
          <p:nvPr/>
        </p:nvSpPr>
        <p:spPr>
          <a:xfrm>
            <a:off x="1524000" y="4851400"/>
            <a:ext cx="4064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6454F"/>
                </a:solidFill>
                <a:latin typeface="Noto Serif SC"/>
                <a:ea typeface="Noto Serif SC"/>
                <a:cs typeface="Noto Serif SC"/>
                <a:sym typeface="Noto Serif SC"/>
              </a:rPr>
              <a:t>新媒体矩阵传播</a:t>
            </a:r>
            <a:endParaRPr lang="en-US" sz="1100"/>
          </a:p>
        </p:txBody>
      </p:sp>
      <p:sp>
        <p:nvSpPr>
          <p:cNvPr id="14" name="AutoShape 14"/>
          <p:cNvSpPr/>
          <p:nvPr/>
        </p:nvSpPr>
        <p:spPr>
          <a:xfrm>
            <a:off x="1524000" y="5207000"/>
            <a:ext cx="4064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555555"/>
                </a:solidFill>
                <a:latin typeface="Noto Serif SC"/>
                <a:ea typeface="Noto Serif SC"/>
                <a:cs typeface="Noto Serif SC"/>
                <a:sym typeface="Noto Serif SC"/>
              </a:rPr>
              <a:t>打造“行走的诗词课”等短视频栏目，通过新媒体平台广泛传播，吸引年轻群体，扩大文化影响力。</a:t>
            </a:r>
            <a:endParaRPr lang="en-US" sz="1100"/>
          </a:p>
        </p:txBody>
      </p:sp>
      <p:pic>
        <p:nvPicPr>
          <p:cNvPr id="15" name="Picture 15"/>
          <p:cNvPicPr>
            <a:picLocks noChangeAspect="1"/>
          </p:cNvPicPr>
          <p:nvPr/>
        </p:nvPicPr>
        <p:blipFill>
          <a:blip r:embed="rId9"/>
          <a:srcRect l="17187" r="17187"/>
          <a:stretch>
            <a:fillRect/>
          </a:stretch>
        </p:blipFill>
        <p:spPr>
          <a:xfrm>
            <a:off x="6096000" y="1524000"/>
            <a:ext cx="5334000" cy="4572000"/>
          </a:xfrm>
          <a:prstGeom prst="roundRect">
            <a:avLst>
              <a:gd name="adj" fmla="val 2777"/>
            </a:avLst>
          </a:prstGeom>
          <a:noFill/>
          <a:ln w="25400" cap="flat" cmpd="sng">
            <a:noFill/>
            <a:prstDash val="solid"/>
            <a:round/>
          </a:ln>
          <a:effectLst>
            <a:outerShdw blurRad="152400" dist="76200" dir="2700000" algn="tl" rotWithShape="0">
              <a:srgbClr val="36454F">
                <a:alpha val="15000"/>
              </a:srgbClr>
            </a:outerShdw>
          </a:effec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5F5F5">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zh-CN" altLang="en-US" sz="3600" b="1" i="0" u="none" strike="noStrike" dirty="0">
                <a:solidFill>
                  <a:srgbClr val="36454F"/>
                </a:solidFill>
                <a:latin typeface="微软雅黑" panose="020B0503020204020204" pitchFamily="34" charset="-122"/>
                <a:ea typeface="微软雅黑" panose="020B0503020204020204" pitchFamily="34" charset="-122"/>
                <a:cs typeface="Noto Serif SC"/>
                <a:sym typeface="Noto Serif SC"/>
              </a:rPr>
              <a:t>发展</a:t>
            </a:r>
            <a:r>
              <a:rPr lang="en-US" sz="3600" b="1" i="0" u="none" strike="noStrike" dirty="0" err="1">
                <a:solidFill>
                  <a:srgbClr val="36454F"/>
                </a:solidFill>
                <a:latin typeface="微软雅黑" panose="020B0503020204020204" pitchFamily="34" charset="-122"/>
                <a:ea typeface="微软雅黑" panose="020B0503020204020204" pitchFamily="34" charset="-122"/>
                <a:cs typeface="Noto Serif SC"/>
                <a:sym typeface="Noto Serif SC"/>
              </a:rPr>
              <a:t>策略一：强化宣传推广</a:t>
            </a:r>
            <a:endParaRPr lang="en-US" sz="1100" dirty="0">
              <a:latin typeface="微软雅黑" panose="020B0503020204020204" pitchFamily="34" charset="-122"/>
              <a:ea typeface="微软雅黑" panose="020B0503020204020204" pitchFamily="34" charset="-122"/>
            </a:endParaRPr>
          </a:p>
        </p:txBody>
      </p:sp>
      <p:sp>
        <p:nvSpPr>
          <p:cNvPr id="3" name="AutoShape 3"/>
          <p:cNvSpPr/>
          <p:nvPr/>
        </p:nvSpPr>
        <p:spPr>
          <a:xfrm>
            <a:off x="762000" y="1524000"/>
            <a:ext cx="5207000" cy="2286000"/>
          </a:xfrm>
          <a:prstGeom prst="roundRect">
            <a:avLst>
              <a:gd name="adj" fmla="val 5555"/>
            </a:avLst>
          </a:prstGeom>
          <a:solidFill>
            <a:srgbClr val="FFFFFF">
              <a:alpha val="100000"/>
            </a:srgbClr>
          </a:solidFill>
          <a:ln w="25400" cap="flat" cmpd="sng">
            <a:noFill/>
            <a:prstDash val="solid"/>
            <a:round/>
          </a:ln>
          <a:effectLst>
            <a:outerShdw blurRad="127000" dist="50800" dir="2700000" algn="tl" rotWithShape="0">
              <a:srgbClr val="36454F">
                <a:alpha val="10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6000" y="1778000"/>
            <a:ext cx="406400" cy="406400"/>
          </a:xfrm>
          <a:prstGeom prst="rect">
            <a:avLst/>
          </a:prstGeom>
        </p:spPr>
      </p:pic>
      <p:sp>
        <p:nvSpPr>
          <p:cNvPr id="5" name="AutoShape 5"/>
          <p:cNvSpPr/>
          <p:nvPr/>
        </p:nvSpPr>
        <p:spPr>
          <a:xfrm>
            <a:off x="1524000" y="1752600"/>
            <a:ext cx="4191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6454F"/>
                </a:solidFill>
                <a:latin typeface="Noto Serif SC"/>
                <a:ea typeface="Noto Serif SC"/>
                <a:cs typeface="Noto Serif SC"/>
                <a:sym typeface="Noto Serif SC"/>
              </a:rPr>
              <a:t>多渠道全媒体传播</a:t>
            </a:r>
            <a:endParaRPr lang="en-US" sz="1100"/>
          </a:p>
        </p:txBody>
      </p:sp>
      <p:cxnSp>
        <p:nvCxnSpPr>
          <p:cNvPr id="6" name="Connector 6"/>
          <p:cNvCxnSpPr/>
          <p:nvPr/>
        </p:nvCxnSpPr>
        <p:spPr>
          <a:xfrm rot="-9291">
            <a:off x="1016009" y="2216150"/>
            <a:ext cx="4699000" cy="12700"/>
          </a:xfrm>
          <a:prstGeom prst="line">
            <a:avLst/>
          </a:prstGeom>
          <a:solidFill>
            <a:srgbClr val="DEE0E3">
              <a:alpha val="100000"/>
            </a:srgbClr>
          </a:solidFill>
          <a:ln w="12700" cap="flat" cmpd="sng">
            <a:solidFill>
              <a:srgbClr val="B89F78">
                <a:alpha val="30000"/>
              </a:srgbClr>
            </a:solidFill>
            <a:prstDash val="solid"/>
            <a:round/>
            <a:headEnd type="none" w="med" len="med"/>
            <a:tailEnd type="none" w="med" len="med"/>
          </a:ln>
        </p:spPr>
      </p:cxnSp>
      <p:sp>
        <p:nvSpPr>
          <p:cNvPr id="7" name="AutoShape 7"/>
          <p:cNvSpPr/>
          <p:nvPr/>
        </p:nvSpPr>
        <p:spPr>
          <a:xfrm>
            <a:off x="1016000" y="2349500"/>
            <a:ext cx="4699000" cy="1270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555555"/>
                </a:solidFill>
                <a:latin typeface="Noto Serif SC"/>
                <a:ea typeface="Noto Serif SC"/>
                <a:cs typeface="Noto Serif SC"/>
                <a:sym typeface="Noto Serif SC"/>
              </a:rPr>
              <a:t>制作高质量宣传片与专题报道，充分利用社交媒体矩阵、主流旅游网站等渠道，实现全方位、多层次的文化传播。</a:t>
            </a:r>
            <a:endParaRPr lang="en-US" sz="1100"/>
          </a:p>
        </p:txBody>
      </p:sp>
      <p:sp>
        <p:nvSpPr>
          <p:cNvPr id="8" name="AutoShape 8"/>
          <p:cNvSpPr/>
          <p:nvPr/>
        </p:nvSpPr>
        <p:spPr>
          <a:xfrm>
            <a:off x="6223000" y="1524000"/>
            <a:ext cx="5207000" cy="2286000"/>
          </a:xfrm>
          <a:prstGeom prst="roundRect">
            <a:avLst>
              <a:gd name="adj" fmla="val 5555"/>
            </a:avLst>
          </a:prstGeom>
          <a:solidFill>
            <a:srgbClr val="FFFFFF">
              <a:alpha val="100000"/>
            </a:srgbClr>
          </a:solidFill>
          <a:ln w="25400" cap="flat" cmpd="sng">
            <a:noFill/>
            <a:prstDash val="solid"/>
            <a:round/>
          </a:ln>
          <a:effectLst>
            <a:outerShdw blurRad="127000" dist="50800" dir="2700000" algn="tl" rotWithShape="0">
              <a:srgbClr val="36454F">
                <a:alpha val="10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477000" y="1778000"/>
            <a:ext cx="406400" cy="406400"/>
          </a:xfrm>
          <a:prstGeom prst="rect">
            <a:avLst/>
          </a:prstGeom>
        </p:spPr>
      </p:pic>
      <p:sp>
        <p:nvSpPr>
          <p:cNvPr id="10" name="AutoShape 10"/>
          <p:cNvSpPr/>
          <p:nvPr/>
        </p:nvSpPr>
        <p:spPr>
          <a:xfrm>
            <a:off x="6985000" y="1752600"/>
            <a:ext cx="4191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6454F"/>
                </a:solidFill>
                <a:latin typeface="Noto Serif SC"/>
                <a:ea typeface="Noto Serif SC"/>
                <a:cs typeface="Noto Serif SC"/>
                <a:sym typeface="Noto Serif SC"/>
              </a:rPr>
              <a:t>营造城市文化氛围</a:t>
            </a:r>
            <a:endParaRPr lang="en-US" sz="1100"/>
          </a:p>
        </p:txBody>
      </p:sp>
      <p:cxnSp>
        <p:nvCxnSpPr>
          <p:cNvPr id="11" name="Connector 11"/>
          <p:cNvCxnSpPr/>
          <p:nvPr/>
        </p:nvCxnSpPr>
        <p:spPr>
          <a:xfrm rot="-9291">
            <a:off x="6477009" y="2216150"/>
            <a:ext cx="4699000" cy="12700"/>
          </a:xfrm>
          <a:prstGeom prst="line">
            <a:avLst/>
          </a:prstGeom>
          <a:solidFill>
            <a:srgbClr val="DEE0E3">
              <a:alpha val="100000"/>
            </a:srgbClr>
          </a:solidFill>
          <a:ln w="12700" cap="flat" cmpd="sng">
            <a:solidFill>
              <a:srgbClr val="B89F78">
                <a:alpha val="30000"/>
              </a:srgbClr>
            </a:solidFill>
            <a:prstDash val="solid"/>
            <a:round/>
            <a:headEnd type="none" w="med" len="med"/>
            <a:tailEnd type="none" w="med" len="med"/>
          </a:ln>
        </p:spPr>
      </p:cxnSp>
      <p:sp>
        <p:nvSpPr>
          <p:cNvPr id="12" name="AutoShape 12"/>
          <p:cNvSpPr/>
          <p:nvPr/>
        </p:nvSpPr>
        <p:spPr>
          <a:xfrm>
            <a:off x="6477000" y="2349500"/>
            <a:ext cx="4699000" cy="1270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555555"/>
                </a:solidFill>
                <a:latin typeface="Noto Serif SC"/>
                <a:ea typeface="Noto Serif SC"/>
                <a:cs typeface="Noto Serif SC"/>
                <a:sym typeface="Noto Serif SC"/>
              </a:rPr>
              <a:t>在城市主要区域、交通枢纽设置苏轼文化主题标识和导览系统，打造沉浸式文化空间，让市民与游客随处感受东坡遗风。</a:t>
            </a:r>
            <a:endParaRPr lang="en-US" sz="1100"/>
          </a:p>
        </p:txBody>
      </p:sp>
      <p:sp>
        <p:nvSpPr>
          <p:cNvPr id="13" name="AutoShape 13"/>
          <p:cNvSpPr/>
          <p:nvPr/>
        </p:nvSpPr>
        <p:spPr>
          <a:xfrm>
            <a:off x="762000" y="4064000"/>
            <a:ext cx="5207000" cy="2286000"/>
          </a:xfrm>
          <a:prstGeom prst="roundRect">
            <a:avLst>
              <a:gd name="adj" fmla="val 5555"/>
            </a:avLst>
          </a:prstGeom>
          <a:solidFill>
            <a:srgbClr val="FFFFFF">
              <a:alpha val="100000"/>
            </a:srgbClr>
          </a:solidFill>
          <a:ln w="25400" cap="flat" cmpd="sng">
            <a:noFill/>
            <a:prstDash val="solid"/>
            <a:round/>
          </a:ln>
          <a:effectLst>
            <a:outerShdw blurRad="127000" dist="50800" dir="2700000" algn="tl" rotWithShape="0">
              <a:srgbClr val="36454F">
                <a:alpha val="10000"/>
              </a:srgbClr>
            </a:outerShdw>
          </a:effectLst>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6000" y="4318000"/>
            <a:ext cx="406400" cy="406400"/>
          </a:xfrm>
          <a:prstGeom prst="rect">
            <a:avLst/>
          </a:prstGeom>
        </p:spPr>
      </p:pic>
      <p:sp>
        <p:nvSpPr>
          <p:cNvPr id="15" name="AutoShape 15"/>
          <p:cNvSpPr/>
          <p:nvPr/>
        </p:nvSpPr>
        <p:spPr>
          <a:xfrm>
            <a:off x="1524000" y="4292600"/>
            <a:ext cx="4191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6454F"/>
                </a:solidFill>
                <a:latin typeface="Noto Serif SC"/>
                <a:ea typeface="Noto Serif SC"/>
                <a:cs typeface="Noto Serif SC"/>
                <a:sym typeface="Noto Serif SC"/>
              </a:rPr>
              <a:t>深化旅游市场合作</a:t>
            </a:r>
            <a:endParaRPr lang="en-US" sz="1100"/>
          </a:p>
        </p:txBody>
      </p:sp>
      <p:cxnSp>
        <p:nvCxnSpPr>
          <p:cNvPr id="16" name="Connector 16"/>
          <p:cNvCxnSpPr/>
          <p:nvPr/>
        </p:nvCxnSpPr>
        <p:spPr>
          <a:xfrm rot="-9291">
            <a:off x="1016009" y="4756150"/>
            <a:ext cx="4699000" cy="12700"/>
          </a:xfrm>
          <a:prstGeom prst="line">
            <a:avLst/>
          </a:prstGeom>
          <a:solidFill>
            <a:srgbClr val="DEE0E3">
              <a:alpha val="100000"/>
            </a:srgbClr>
          </a:solidFill>
          <a:ln w="12700" cap="flat" cmpd="sng">
            <a:solidFill>
              <a:srgbClr val="B89F78">
                <a:alpha val="30000"/>
              </a:srgbClr>
            </a:solidFill>
            <a:prstDash val="solid"/>
            <a:round/>
            <a:headEnd type="none" w="med" len="med"/>
            <a:tailEnd type="none" w="med" len="med"/>
          </a:ln>
        </p:spPr>
      </p:cxnSp>
      <p:sp>
        <p:nvSpPr>
          <p:cNvPr id="17" name="AutoShape 17"/>
          <p:cNvSpPr/>
          <p:nvPr/>
        </p:nvSpPr>
        <p:spPr>
          <a:xfrm>
            <a:off x="1016000" y="4889500"/>
            <a:ext cx="4699000" cy="1270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555555"/>
                </a:solidFill>
                <a:latin typeface="Noto Serif SC"/>
                <a:ea typeface="Noto Serif SC"/>
                <a:cs typeface="Noto Serif SC"/>
                <a:sym typeface="Noto Serif SC"/>
              </a:rPr>
              <a:t>加强与各大旅行社及OTA平台的战略合作，策划推出“东坡足迹”等特色旅游线路，开展联合营销活动，精准触达目标客群。</a:t>
            </a:r>
            <a:endParaRPr lang="en-US" sz="1100"/>
          </a:p>
        </p:txBody>
      </p:sp>
      <p:sp>
        <p:nvSpPr>
          <p:cNvPr id="18" name="AutoShape 18"/>
          <p:cNvSpPr/>
          <p:nvPr/>
        </p:nvSpPr>
        <p:spPr>
          <a:xfrm>
            <a:off x="6223000" y="4064000"/>
            <a:ext cx="5207000" cy="2286000"/>
          </a:xfrm>
          <a:prstGeom prst="roundRect">
            <a:avLst>
              <a:gd name="adj" fmla="val 5555"/>
            </a:avLst>
          </a:prstGeom>
          <a:solidFill>
            <a:srgbClr val="FFFFFF">
              <a:alpha val="100000"/>
            </a:srgbClr>
          </a:solidFill>
          <a:ln w="25400" cap="flat" cmpd="sng">
            <a:noFill/>
            <a:prstDash val="solid"/>
            <a:round/>
          </a:ln>
          <a:effectLst>
            <a:outerShdw blurRad="127000" dist="50800" dir="2700000" algn="tl" rotWithShape="0">
              <a:srgbClr val="36454F">
                <a:alpha val="10000"/>
              </a:srgbClr>
            </a:outerShdw>
          </a:effectLst>
        </p:spPr>
        <p:txBody>
          <a:bodyPr vert="horz" wrap="square" lIns="63500" tIns="63500" rIns="63500" bIns="63500" rtlCol="0" anchor="ctr"/>
          <a:lstStyle/>
          <a:p>
            <a:pPr algn="ctr">
              <a:defRPr/>
            </a:pPr>
            <a:endParaRPr/>
          </a:p>
        </p:txBody>
      </p:sp>
      <p:pic>
        <p:nvPicPr>
          <p:cNvPr id="19" name="Picture 19"/>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477000" y="4318000"/>
            <a:ext cx="406400" cy="406400"/>
          </a:xfrm>
          <a:prstGeom prst="rect">
            <a:avLst/>
          </a:prstGeom>
        </p:spPr>
      </p:pic>
      <p:sp>
        <p:nvSpPr>
          <p:cNvPr id="20" name="AutoShape 20"/>
          <p:cNvSpPr/>
          <p:nvPr/>
        </p:nvSpPr>
        <p:spPr>
          <a:xfrm>
            <a:off x="6985000" y="4292600"/>
            <a:ext cx="4191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6454F"/>
                </a:solidFill>
                <a:latin typeface="Noto Serif SC"/>
                <a:ea typeface="Noto Serif SC"/>
                <a:cs typeface="Noto Serif SC"/>
                <a:sym typeface="Noto Serif SC"/>
              </a:rPr>
              <a:t>举办特色主题活动</a:t>
            </a:r>
            <a:endParaRPr lang="en-US" sz="1100"/>
          </a:p>
        </p:txBody>
      </p:sp>
      <p:cxnSp>
        <p:nvCxnSpPr>
          <p:cNvPr id="21" name="Connector 21"/>
          <p:cNvCxnSpPr/>
          <p:nvPr/>
        </p:nvCxnSpPr>
        <p:spPr>
          <a:xfrm rot="-9291">
            <a:off x="6477009" y="4756150"/>
            <a:ext cx="4699000" cy="12700"/>
          </a:xfrm>
          <a:prstGeom prst="line">
            <a:avLst/>
          </a:prstGeom>
          <a:solidFill>
            <a:srgbClr val="DEE0E3">
              <a:alpha val="100000"/>
            </a:srgbClr>
          </a:solidFill>
          <a:ln w="12700" cap="flat" cmpd="sng">
            <a:solidFill>
              <a:srgbClr val="B89F78">
                <a:alpha val="30000"/>
              </a:srgbClr>
            </a:solidFill>
            <a:prstDash val="solid"/>
            <a:round/>
            <a:headEnd type="none" w="med" len="med"/>
            <a:tailEnd type="none" w="med" len="med"/>
          </a:ln>
        </p:spPr>
      </p:cxnSp>
      <p:sp>
        <p:nvSpPr>
          <p:cNvPr id="22" name="AutoShape 22"/>
          <p:cNvSpPr/>
          <p:nvPr/>
        </p:nvSpPr>
        <p:spPr>
          <a:xfrm>
            <a:off x="6477000" y="4889500"/>
            <a:ext cx="4699000" cy="1270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555555"/>
                </a:solidFill>
                <a:latin typeface="Noto Serif SC"/>
                <a:ea typeface="Noto Serif SC"/>
                <a:cs typeface="Noto Serif SC"/>
                <a:sym typeface="Noto Serif SC"/>
              </a:rPr>
              <a:t>结合传统节假日，定期举办诗词大赛、古城夜游、东坡文化节等互动性强的主题活动，增强游客参与感，提升文化吸引力。</a:t>
            </a:r>
            <a:endParaRPr lang="en-US" sz="110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5F5F5">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a:lnSpc>
                <a:spcPct val="125000"/>
              </a:lnSpc>
            </a:pPr>
            <a:r>
              <a:rPr lang="zh-CN" altLang="en-US" sz="3600" b="1" dirty="0">
                <a:solidFill>
                  <a:srgbClr val="36454F"/>
                </a:solidFill>
                <a:latin typeface="微软雅黑" panose="020B0503020204020204" pitchFamily="34" charset="-122"/>
                <a:ea typeface="微软雅黑" panose="020B0503020204020204" pitchFamily="34" charset="-122"/>
                <a:sym typeface="Noto Serif SC"/>
              </a:rPr>
              <a:t>发展</a:t>
            </a:r>
            <a:r>
              <a:rPr lang="en-US" sz="3600" b="1" dirty="0" err="1">
                <a:solidFill>
                  <a:srgbClr val="36454F"/>
                </a:solidFill>
                <a:latin typeface="微软雅黑" panose="020B0503020204020204" pitchFamily="34" charset="-122"/>
                <a:ea typeface="微软雅黑" panose="020B0503020204020204" pitchFamily="34" charset="-122"/>
                <a:sym typeface="Noto Serif SC"/>
              </a:rPr>
              <a:t>策略二：开发多元产品</a:t>
            </a:r>
            <a:endParaRPr lang="en-US" sz="3600" b="1" dirty="0">
              <a:solidFill>
                <a:srgbClr val="36454F"/>
              </a:solidFill>
              <a:latin typeface="微软雅黑" panose="020B0503020204020204" pitchFamily="34" charset="-122"/>
              <a:ea typeface="微软雅黑" panose="020B0503020204020204" pitchFamily="34" charset="-122"/>
            </a:endParaRPr>
          </a:p>
        </p:txBody>
      </p:sp>
      <p:sp>
        <p:nvSpPr>
          <p:cNvPr id="3" name="AutoShape 3"/>
          <p:cNvSpPr/>
          <p:nvPr/>
        </p:nvSpPr>
        <p:spPr>
          <a:xfrm>
            <a:off x="762000" y="1524000"/>
            <a:ext cx="5334000" cy="1397000"/>
          </a:xfrm>
          <a:prstGeom prst="roundRect">
            <a:avLst>
              <a:gd name="adj" fmla="val 9090"/>
            </a:avLst>
          </a:prstGeom>
          <a:solidFill>
            <a:srgbClr val="FFFFFF">
              <a:alpha val="100000"/>
            </a:srgbClr>
          </a:solidFill>
          <a:ln w="25400" cap="flat" cmpd="sng">
            <a:noFill/>
            <a:prstDash val="solid"/>
            <a:round/>
          </a:ln>
          <a:effectLst>
            <a:outerShdw blurRad="101600" dist="50800" dir="2700000" algn="tl" rotWithShape="0">
              <a:srgbClr val="000000">
                <a:alpha val="5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6000" y="1714500"/>
            <a:ext cx="406400" cy="406400"/>
          </a:xfrm>
          <a:prstGeom prst="rect">
            <a:avLst/>
          </a:prstGeom>
        </p:spPr>
      </p:pic>
      <p:sp>
        <p:nvSpPr>
          <p:cNvPr id="5" name="AutoShape 5"/>
          <p:cNvSpPr/>
          <p:nvPr/>
        </p:nvSpPr>
        <p:spPr>
          <a:xfrm>
            <a:off x="1524000" y="16764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6454F"/>
                </a:solidFill>
                <a:latin typeface="Noto Serif SC"/>
                <a:ea typeface="Noto Serif SC"/>
                <a:cs typeface="Noto Serif SC"/>
                <a:sym typeface="Noto Serif SC"/>
              </a:rPr>
              <a:t>深度文化体验</a:t>
            </a:r>
            <a:endParaRPr lang="en-US" sz="1100"/>
          </a:p>
        </p:txBody>
      </p:sp>
      <p:sp>
        <p:nvSpPr>
          <p:cNvPr id="6" name="AutoShape 6"/>
          <p:cNvSpPr/>
          <p:nvPr/>
        </p:nvSpPr>
        <p:spPr>
          <a:xfrm>
            <a:off x="1524000" y="2057400"/>
            <a:ext cx="4318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555555"/>
                </a:solidFill>
                <a:latin typeface="Noto Serif SC"/>
                <a:ea typeface="Noto Serif SC"/>
                <a:cs typeface="Noto Serif SC"/>
                <a:sym typeface="Noto Serif SC"/>
              </a:rPr>
              <a:t>设计苏轼主题古乐演出、书法绘画体验及美食制作，从单一观光向深度文化沉浸转变。</a:t>
            </a:r>
            <a:endParaRPr lang="en-US" sz="1100"/>
          </a:p>
        </p:txBody>
      </p:sp>
      <p:sp>
        <p:nvSpPr>
          <p:cNvPr id="7" name="AutoShape 7"/>
          <p:cNvSpPr/>
          <p:nvPr/>
        </p:nvSpPr>
        <p:spPr>
          <a:xfrm>
            <a:off x="762000" y="3111500"/>
            <a:ext cx="5334000" cy="1397000"/>
          </a:xfrm>
          <a:prstGeom prst="roundRect">
            <a:avLst>
              <a:gd name="adj" fmla="val 9090"/>
            </a:avLst>
          </a:prstGeom>
          <a:solidFill>
            <a:srgbClr val="FFFFFF">
              <a:alpha val="100000"/>
            </a:srgbClr>
          </a:solidFill>
          <a:ln w="25400" cap="flat" cmpd="sng">
            <a:noFill/>
            <a:prstDash val="solid"/>
            <a:round/>
          </a:ln>
          <a:effectLst>
            <a:outerShdw blurRad="101600" dist="50800" dir="2700000" algn="tl" rotWithShape="0">
              <a:srgbClr val="000000">
                <a:alpha val="5000"/>
              </a:srgbClr>
            </a:outerShdw>
          </a:effectLst>
        </p:spPr>
        <p:txBody>
          <a:bodyPr vert="horz" wrap="square" lIns="63500" tIns="63500" rIns="63500" bIns="63500" rtlCol="0" anchor="ctr"/>
          <a:lstStyle/>
          <a:p>
            <a:pPr algn="ctr">
              <a:defRPr/>
            </a:pPr>
            <a:endParaRPr/>
          </a:p>
        </p:txBody>
      </p:sp>
      <p:pic>
        <p:nvPicPr>
          <p:cNvPr id="8" name="Picture 8"/>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6000" y="3302000"/>
            <a:ext cx="406400" cy="406400"/>
          </a:xfrm>
          <a:prstGeom prst="rect">
            <a:avLst/>
          </a:prstGeom>
        </p:spPr>
      </p:pic>
      <p:sp>
        <p:nvSpPr>
          <p:cNvPr id="9" name="AutoShape 9"/>
          <p:cNvSpPr/>
          <p:nvPr/>
        </p:nvSpPr>
        <p:spPr>
          <a:xfrm>
            <a:off x="1524000" y="32639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6454F"/>
                </a:solidFill>
                <a:latin typeface="Noto Serif SC"/>
                <a:ea typeface="Noto Serif SC"/>
                <a:cs typeface="Noto Serif SC"/>
                <a:sym typeface="Noto Serif SC"/>
              </a:rPr>
              <a:t>科技赋能沉浸</a:t>
            </a:r>
            <a:endParaRPr lang="en-US" sz="1100"/>
          </a:p>
        </p:txBody>
      </p:sp>
      <p:sp>
        <p:nvSpPr>
          <p:cNvPr id="10" name="AutoShape 10"/>
          <p:cNvSpPr/>
          <p:nvPr/>
        </p:nvSpPr>
        <p:spPr>
          <a:xfrm>
            <a:off x="1524000" y="3644900"/>
            <a:ext cx="4318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555555"/>
                </a:solidFill>
                <a:latin typeface="Noto Serif SC"/>
                <a:ea typeface="Noto Serif SC"/>
                <a:cs typeface="Noto Serif SC"/>
                <a:sym typeface="Noto Serif SC"/>
              </a:rPr>
              <a:t>引入AR/VR技术，打造沉浸式互动项目，让游客穿越时空，身临其境地感受宋代生活。</a:t>
            </a:r>
            <a:endParaRPr lang="en-US" sz="1100"/>
          </a:p>
        </p:txBody>
      </p:sp>
      <p:sp>
        <p:nvSpPr>
          <p:cNvPr id="11" name="AutoShape 11"/>
          <p:cNvSpPr/>
          <p:nvPr/>
        </p:nvSpPr>
        <p:spPr>
          <a:xfrm>
            <a:off x="762000" y="4699000"/>
            <a:ext cx="5334000" cy="1397000"/>
          </a:xfrm>
          <a:prstGeom prst="roundRect">
            <a:avLst>
              <a:gd name="adj" fmla="val 9090"/>
            </a:avLst>
          </a:prstGeom>
          <a:solidFill>
            <a:srgbClr val="FFFFFF">
              <a:alpha val="100000"/>
            </a:srgbClr>
          </a:solidFill>
          <a:ln w="25400" cap="flat" cmpd="sng">
            <a:noFill/>
            <a:prstDash val="solid"/>
            <a:round/>
          </a:ln>
          <a:effectLst>
            <a:outerShdw blurRad="101600" dist="50800" dir="2700000" algn="tl" rotWithShape="0">
              <a:srgbClr val="000000">
                <a:alpha val="5000"/>
              </a:srgbClr>
            </a:outerShdw>
          </a:effectLst>
        </p:spPr>
        <p:txBody>
          <a:bodyPr vert="horz" wrap="square" lIns="63500" tIns="63500" rIns="63500" bIns="63500" rtlCol="0" anchor="ctr"/>
          <a:lstStyle/>
          <a:p>
            <a:pPr algn="ctr">
              <a:defRPr/>
            </a:pPr>
            <a:endParaRPr/>
          </a:p>
        </p:txBody>
      </p:sp>
      <p:pic>
        <p:nvPicPr>
          <p:cNvPr id="12" name="Picture 12"/>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6000" y="4889500"/>
            <a:ext cx="406400" cy="406400"/>
          </a:xfrm>
          <a:prstGeom prst="rect">
            <a:avLst/>
          </a:prstGeom>
        </p:spPr>
      </p:pic>
      <p:sp>
        <p:nvSpPr>
          <p:cNvPr id="13" name="AutoShape 13"/>
          <p:cNvSpPr/>
          <p:nvPr/>
        </p:nvSpPr>
        <p:spPr>
          <a:xfrm>
            <a:off x="1524000" y="48514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6454F"/>
                </a:solidFill>
                <a:latin typeface="Noto Serif SC"/>
                <a:ea typeface="Noto Serif SC"/>
                <a:cs typeface="Noto Serif SC"/>
                <a:sym typeface="Noto Serif SC"/>
              </a:rPr>
              <a:t>一站式旅居服务</a:t>
            </a:r>
            <a:endParaRPr lang="en-US" sz="1100"/>
          </a:p>
        </p:txBody>
      </p:sp>
      <p:sp>
        <p:nvSpPr>
          <p:cNvPr id="14" name="AutoShape 14"/>
          <p:cNvSpPr/>
          <p:nvPr/>
        </p:nvSpPr>
        <p:spPr>
          <a:xfrm>
            <a:off x="1524000" y="5232400"/>
            <a:ext cx="4318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555555"/>
                </a:solidFill>
                <a:latin typeface="Noto Serif SC"/>
                <a:ea typeface="Noto Serif SC"/>
                <a:cs typeface="Noto Serif SC"/>
                <a:sym typeface="Noto Serif SC"/>
              </a:rPr>
              <a:t>开发苏轼文化主题精品民宿与特色餐厅，构建“食住行游购娱”全方位的文化体验闭环。</a:t>
            </a:r>
            <a:endParaRPr lang="en-US" sz="1100"/>
          </a:p>
        </p:txBody>
      </p:sp>
      <p:pic>
        <p:nvPicPr>
          <p:cNvPr id="15" name="Picture 15"/>
          <p:cNvPicPr>
            <a:picLocks noChangeAspect="1"/>
          </p:cNvPicPr>
          <p:nvPr/>
        </p:nvPicPr>
        <p:blipFill>
          <a:blip r:embed="rId9"/>
          <a:srcRect l="1851" r="1851"/>
          <a:stretch>
            <a:fillRect/>
          </a:stretch>
        </p:blipFill>
        <p:spPr>
          <a:xfrm>
            <a:off x="6350000" y="1524000"/>
            <a:ext cx="5080000" cy="4572000"/>
          </a:xfrm>
          <a:prstGeom prst="roundRect">
            <a:avLst>
              <a:gd name="adj" fmla="val 2777"/>
            </a:avLst>
          </a:prstGeom>
          <a:noFill/>
          <a:ln w="25400" cap="flat" cmpd="sng">
            <a:noFill/>
            <a:prstDash val="solid"/>
            <a:round/>
          </a:ln>
          <a:effectLst>
            <a:outerShdw blurRad="152400" dist="76200" dir="2700000" algn="tl" rotWithShape="0">
              <a:srgbClr val="000000">
                <a:alpha val="10000"/>
              </a:srgbClr>
            </a:outerShdw>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5897418" y="174716"/>
            <a:ext cx="3810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4000" b="1" i="0" u="none" strike="noStrike" dirty="0" err="1">
                <a:solidFill>
                  <a:schemeClr val="tx1">
                    <a:lumMod val="75000"/>
                    <a:lumOff val="25000"/>
                  </a:schemeClr>
                </a:solidFill>
                <a:latin typeface="微软雅黑" panose="020B0503020204020204" pitchFamily="34" charset="-122"/>
                <a:ea typeface="微软雅黑" panose="020B0503020204020204" pitchFamily="34" charset="-122"/>
                <a:cs typeface="Noto Serif SC"/>
                <a:sym typeface="Noto Serif SC"/>
              </a:rPr>
              <a:t>目录</a:t>
            </a:r>
            <a:endParaRPr lang="en-US"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AutoShape 3"/>
          <p:cNvSpPr/>
          <p:nvPr/>
        </p:nvSpPr>
        <p:spPr>
          <a:xfrm>
            <a:off x="3089563" y="1028972"/>
            <a:ext cx="7200000" cy="762000"/>
          </a:xfrm>
          <a:prstGeom prst="roundRect">
            <a:avLst>
              <a:gd name="adj" fmla="val 16666"/>
            </a:avLst>
          </a:prstGeom>
          <a:solidFill>
            <a:srgbClr val="FFFFFF">
              <a:alpha val="75000"/>
            </a:srgbClr>
          </a:solidFill>
          <a:ln w="12700" cap="flat" cmpd="sng">
            <a:solidFill>
              <a:srgbClr val="B89F78">
                <a:alpha val="30000"/>
              </a:srgbClr>
            </a:solidFill>
            <a:prstDash val="solid"/>
            <a:round/>
          </a:ln>
        </p:spPr>
        <p:txBody>
          <a:bodyPr vert="horz" wrap="square" lIns="63500" tIns="63500" rIns="63500" bIns="63500" rtlCol="0" anchor="ctr"/>
          <a:lstStyle/>
          <a:p>
            <a:pPr algn="ctr">
              <a:defRPr/>
            </a:pPr>
            <a:endParaRPr/>
          </a:p>
        </p:txBody>
      </p:sp>
      <p:sp>
        <p:nvSpPr>
          <p:cNvPr id="5" name="AutoShape 5"/>
          <p:cNvSpPr/>
          <p:nvPr/>
        </p:nvSpPr>
        <p:spPr>
          <a:xfrm>
            <a:off x="3582555" y="1159261"/>
            <a:ext cx="5760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cs typeface="Noto Serif SC"/>
                <a:sym typeface="Noto Serif SC"/>
              </a:rPr>
              <a:t>一、</a:t>
            </a:r>
            <a:r>
              <a:rPr lang="en-US" sz="2400" b="1" i="0" u="none" strike="noStrike" dirty="0" err="1">
                <a:solidFill>
                  <a:schemeClr val="tx1">
                    <a:lumMod val="75000"/>
                    <a:lumOff val="25000"/>
                  </a:schemeClr>
                </a:solidFill>
                <a:latin typeface="微软雅黑" panose="020B0503020204020204" pitchFamily="34" charset="-122"/>
                <a:ea typeface="微软雅黑" panose="020B0503020204020204" pitchFamily="34" charset="-122"/>
                <a:cs typeface="Noto Serif SC"/>
                <a:sym typeface="Noto Serif SC"/>
              </a:rPr>
              <a:t>选题背景与</a:t>
            </a:r>
            <a:r>
              <a:rPr lang="zh-CN" altLang="en-US" sz="2400" b="1" i="0" u="none" strike="noStrike" dirty="0">
                <a:solidFill>
                  <a:schemeClr val="tx1">
                    <a:lumMod val="75000"/>
                    <a:lumOff val="25000"/>
                  </a:schemeClr>
                </a:solidFill>
                <a:latin typeface="微软雅黑" panose="020B0503020204020204" pitchFamily="34" charset="-122"/>
                <a:ea typeface="微软雅黑" panose="020B0503020204020204" pitchFamily="34" charset="-122"/>
                <a:cs typeface="Noto Serif SC"/>
                <a:sym typeface="Noto Serif SC"/>
              </a:rPr>
              <a:t>研究</a:t>
            </a:r>
            <a:r>
              <a:rPr lang="en-US" sz="2400" b="1" i="0" u="none" strike="noStrike" dirty="0" err="1">
                <a:solidFill>
                  <a:schemeClr val="tx1">
                    <a:lumMod val="75000"/>
                    <a:lumOff val="25000"/>
                  </a:schemeClr>
                </a:solidFill>
                <a:latin typeface="微软雅黑" panose="020B0503020204020204" pitchFamily="34" charset="-122"/>
                <a:ea typeface="微软雅黑" panose="020B0503020204020204" pitchFamily="34" charset="-122"/>
                <a:cs typeface="Noto Serif SC"/>
                <a:sym typeface="Noto Serif SC"/>
              </a:rPr>
              <a:t>意义</a:t>
            </a:r>
            <a:endParaRPr lang="en-US"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AutoShape 6"/>
          <p:cNvSpPr/>
          <p:nvPr/>
        </p:nvSpPr>
        <p:spPr>
          <a:xfrm>
            <a:off x="3089563" y="1992659"/>
            <a:ext cx="7200000" cy="762000"/>
          </a:xfrm>
          <a:prstGeom prst="roundRect">
            <a:avLst>
              <a:gd name="adj" fmla="val 16666"/>
            </a:avLst>
          </a:prstGeom>
          <a:solidFill>
            <a:srgbClr val="FFFFFF">
              <a:alpha val="75000"/>
            </a:srgbClr>
          </a:solidFill>
          <a:ln w="12700" cap="flat" cmpd="sng">
            <a:solidFill>
              <a:srgbClr val="B89F78">
                <a:alpha val="30000"/>
              </a:srgbClr>
            </a:solidFill>
            <a:prstDash val="solid"/>
            <a:round/>
          </a:ln>
        </p:spPr>
        <p:txBody>
          <a:bodyPr vert="horz" wrap="square" lIns="63500" tIns="63500" rIns="63500" bIns="63500" rtlCol="0" anchor="ctr"/>
          <a:lstStyle/>
          <a:p>
            <a:pPr algn="ctr">
              <a:defRPr/>
            </a:pPr>
            <a:endParaRPr dirty="0"/>
          </a:p>
        </p:txBody>
      </p:sp>
      <p:sp>
        <p:nvSpPr>
          <p:cNvPr id="8" name="AutoShape 8"/>
          <p:cNvSpPr/>
          <p:nvPr/>
        </p:nvSpPr>
        <p:spPr>
          <a:xfrm>
            <a:off x="3582555" y="2111330"/>
            <a:ext cx="5760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zh-CN" altLang="en-US" sz="2400" b="1" i="0" u="none" strike="noStrike" dirty="0">
                <a:solidFill>
                  <a:schemeClr val="tx1">
                    <a:lumMod val="75000"/>
                    <a:lumOff val="25000"/>
                  </a:schemeClr>
                </a:solidFill>
                <a:latin typeface="微软雅黑" panose="020B0503020204020204" pitchFamily="34" charset="-122"/>
                <a:ea typeface="微软雅黑" panose="020B0503020204020204" pitchFamily="34" charset="-122"/>
                <a:cs typeface="Noto Serif SC"/>
                <a:sym typeface="Noto Serif SC"/>
              </a:rPr>
              <a:t>二、</a:t>
            </a:r>
            <a:r>
              <a:rPr lang="zh-CN" altLang="zh-CN" sz="2400" b="1" kern="100" dirty="0">
                <a:solidFill>
                  <a:schemeClr val="tx1">
                    <a:lumMod val="75000"/>
                    <a:lumOff val="2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主要研究内容和研究方法</a:t>
            </a:r>
            <a:endParaRPr lang="en-US"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AutoShape 9"/>
          <p:cNvSpPr/>
          <p:nvPr/>
        </p:nvSpPr>
        <p:spPr>
          <a:xfrm>
            <a:off x="3089563" y="2956346"/>
            <a:ext cx="7200000" cy="762000"/>
          </a:xfrm>
          <a:prstGeom prst="roundRect">
            <a:avLst>
              <a:gd name="adj" fmla="val 16666"/>
            </a:avLst>
          </a:prstGeom>
          <a:solidFill>
            <a:srgbClr val="FFFFFF">
              <a:alpha val="75000"/>
            </a:srgbClr>
          </a:solidFill>
          <a:ln w="12700" cap="flat" cmpd="sng">
            <a:solidFill>
              <a:srgbClr val="B89F78">
                <a:alpha val="30000"/>
              </a:srgbClr>
            </a:solidFill>
            <a:prstDash val="solid"/>
            <a:round/>
          </a:ln>
        </p:spPr>
        <p:txBody>
          <a:bodyPr vert="horz" wrap="square" lIns="63500" tIns="63500" rIns="63500" bIns="63500" rtlCol="0" anchor="ctr"/>
          <a:lstStyle/>
          <a:p>
            <a:pPr algn="ctr">
              <a:defRPr/>
            </a:pPr>
            <a:endParaRPr/>
          </a:p>
        </p:txBody>
      </p:sp>
      <p:sp>
        <p:nvSpPr>
          <p:cNvPr id="11" name="AutoShape 11"/>
          <p:cNvSpPr/>
          <p:nvPr/>
        </p:nvSpPr>
        <p:spPr>
          <a:xfrm>
            <a:off x="3582555" y="3063399"/>
            <a:ext cx="5760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zh-CN" altLang="en-US" sz="2400" b="1" i="0" u="none" strike="noStrike" dirty="0">
                <a:solidFill>
                  <a:schemeClr val="tx1">
                    <a:lumMod val="75000"/>
                    <a:lumOff val="25000"/>
                  </a:schemeClr>
                </a:solidFill>
                <a:latin typeface="微软雅黑" panose="020B0503020204020204" pitchFamily="34" charset="-122"/>
                <a:ea typeface="微软雅黑" panose="020B0503020204020204" pitchFamily="34" charset="-122"/>
                <a:cs typeface="Noto Serif SC"/>
                <a:sym typeface="Noto Serif SC"/>
              </a:rPr>
              <a:t>三、</a:t>
            </a:r>
            <a:r>
              <a:rPr lang="zh-CN" altLang="zh-CN" sz="2400" b="1" kern="100" dirty="0">
                <a:solidFill>
                  <a:schemeClr val="tx1">
                    <a:lumMod val="75000"/>
                    <a:lumOff val="2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研究进度安排</a:t>
            </a:r>
            <a:endParaRPr lang="en-US"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AutoShape 12"/>
          <p:cNvSpPr/>
          <p:nvPr/>
        </p:nvSpPr>
        <p:spPr>
          <a:xfrm>
            <a:off x="3089563" y="3920033"/>
            <a:ext cx="7200000" cy="762000"/>
          </a:xfrm>
          <a:prstGeom prst="roundRect">
            <a:avLst>
              <a:gd name="adj" fmla="val 16666"/>
            </a:avLst>
          </a:prstGeom>
          <a:solidFill>
            <a:srgbClr val="FFFFFF">
              <a:alpha val="75000"/>
            </a:srgbClr>
          </a:solidFill>
          <a:ln w="12700" cap="flat" cmpd="sng">
            <a:solidFill>
              <a:srgbClr val="B89F78">
                <a:alpha val="30000"/>
              </a:srgbClr>
            </a:solidFill>
            <a:prstDash val="solid"/>
            <a:round/>
          </a:ln>
        </p:spPr>
        <p:txBody>
          <a:bodyPr vert="horz" wrap="square" lIns="63500" tIns="63500" rIns="63500" bIns="63500" rtlCol="0" anchor="ctr"/>
          <a:lstStyle/>
          <a:p>
            <a:pPr algn="ctr">
              <a:defRPr/>
            </a:pPr>
            <a:endParaRPr/>
          </a:p>
        </p:txBody>
      </p:sp>
      <p:sp>
        <p:nvSpPr>
          <p:cNvPr id="14" name="AutoShape 14"/>
          <p:cNvSpPr/>
          <p:nvPr/>
        </p:nvSpPr>
        <p:spPr>
          <a:xfrm>
            <a:off x="3582555" y="4015468"/>
            <a:ext cx="5760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zh-CN" altLang="en-US" sz="2400" b="1" i="0" u="none" strike="noStrike" dirty="0">
                <a:solidFill>
                  <a:schemeClr val="tx1">
                    <a:lumMod val="75000"/>
                    <a:lumOff val="25000"/>
                  </a:schemeClr>
                </a:solidFill>
                <a:latin typeface="微软雅黑" panose="020B0503020204020204" pitchFamily="34" charset="-122"/>
                <a:ea typeface="微软雅黑" panose="020B0503020204020204" pitchFamily="34" charset="-122"/>
                <a:cs typeface="Noto Serif SC"/>
                <a:sym typeface="Noto Serif SC"/>
              </a:rPr>
              <a:t>四、</a:t>
            </a:r>
            <a:r>
              <a:rPr lang="zh-CN" altLang="zh-CN" sz="2400" b="1" kern="100" dirty="0">
                <a:solidFill>
                  <a:schemeClr val="tx1">
                    <a:lumMod val="75000"/>
                    <a:lumOff val="2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相关性研究分析</a:t>
            </a:r>
            <a:endParaRPr lang="en-US"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AutoShape 15"/>
          <p:cNvSpPr/>
          <p:nvPr/>
        </p:nvSpPr>
        <p:spPr>
          <a:xfrm>
            <a:off x="3089563" y="4883720"/>
            <a:ext cx="7200000" cy="762000"/>
          </a:xfrm>
          <a:prstGeom prst="roundRect">
            <a:avLst>
              <a:gd name="adj" fmla="val 16666"/>
            </a:avLst>
          </a:prstGeom>
          <a:solidFill>
            <a:srgbClr val="FFFFFF">
              <a:alpha val="75000"/>
            </a:srgbClr>
          </a:solidFill>
          <a:ln w="12700" cap="flat" cmpd="sng">
            <a:solidFill>
              <a:srgbClr val="B89F78">
                <a:alpha val="30000"/>
              </a:srgbClr>
            </a:solidFill>
            <a:prstDash val="solid"/>
            <a:round/>
          </a:ln>
        </p:spPr>
        <p:txBody>
          <a:bodyPr vert="horz" wrap="square" lIns="63500" tIns="63500" rIns="63500" bIns="63500" rtlCol="0" anchor="ctr"/>
          <a:lstStyle/>
          <a:p>
            <a:pPr algn="ctr">
              <a:defRPr/>
            </a:pPr>
            <a:endParaRPr/>
          </a:p>
        </p:txBody>
      </p:sp>
      <p:sp>
        <p:nvSpPr>
          <p:cNvPr id="17" name="AutoShape 17"/>
          <p:cNvSpPr/>
          <p:nvPr/>
        </p:nvSpPr>
        <p:spPr>
          <a:xfrm>
            <a:off x="3582555" y="4967537"/>
            <a:ext cx="5760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zh-CN" altLang="en-US" sz="2400" b="1" i="0" u="none" strike="noStrike" dirty="0">
                <a:solidFill>
                  <a:schemeClr val="tx1">
                    <a:lumMod val="75000"/>
                    <a:lumOff val="25000"/>
                  </a:schemeClr>
                </a:solidFill>
                <a:latin typeface="微软雅黑" panose="020B0503020204020204" pitchFamily="34" charset="-122"/>
                <a:ea typeface="微软雅黑" panose="020B0503020204020204" pitchFamily="34" charset="-122"/>
                <a:cs typeface="Noto Serif SC"/>
                <a:sym typeface="Noto Serif SC"/>
              </a:rPr>
              <a:t>五、</a:t>
            </a:r>
            <a:r>
              <a:rPr lang="en-US" sz="2400" b="1" i="0" u="none" strike="noStrike" dirty="0" err="1">
                <a:solidFill>
                  <a:schemeClr val="tx1">
                    <a:lumMod val="75000"/>
                    <a:lumOff val="25000"/>
                  </a:schemeClr>
                </a:solidFill>
                <a:latin typeface="微软雅黑" panose="020B0503020204020204" pitchFamily="34" charset="-122"/>
                <a:ea typeface="微软雅黑" panose="020B0503020204020204" pitchFamily="34" charset="-122"/>
                <a:cs typeface="Noto Serif SC"/>
                <a:sym typeface="Noto Serif SC"/>
              </a:rPr>
              <a:t>总结与未来展望</a:t>
            </a:r>
            <a:endParaRPr lang="en-US"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AutoShape 15">
            <a:extLst>
              <a:ext uri="{FF2B5EF4-FFF2-40B4-BE49-F238E27FC236}">
                <a16:creationId xmlns:a16="http://schemas.microsoft.com/office/drawing/2014/main" id="{94894FBC-E05B-4377-9DD7-88CDE8844DB8}"/>
              </a:ext>
            </a:extLst>
          </p:cNvPr>
          <p:cNvSpPr/>
          <p:nvPr/>
        </p:nvSpPr>
        <p:spPr>
          <a:xfrm>
            <a:off x="3089563" y="5847408"/>
            <a:ext cx="7200000" cy="762000"/>
          </a:xfrm>
          <a:prstGeom prst="roundRect">
            <a:avLst>
              <a:gd name="adj" fmla="val 16666"/>
            </a:avLst>
          </a:prstGeom>
          <a:solidFill>
            <a:srgbClr val="FFFFFF">
              <a:alpha val="75000"/>
            </a:srgbClr>
          </a:solidFill>
          <a:ln w="12700" cap="flat" cmpd="sng">
            <a:solidFill>
              <a:srgbClr val="B89F78">
                <a:alpha val="30000"/>
              </a:srgbClr>
            </a:solidFill>
            <a:prstDash val="solid"/>
            <a:round/>
          </a:ln>
        </p:spPr>
        <p:txBody>
          <a:bodyPr vert="horz" wrap="square" lIns="63500" tIns="63500" rIns="63500" bIns="63500" rtlCol="0" anchor="ctr"/>
          <a:lstStyle/>
          <a:p>
            <a:pPr algn="ctr">
              <a:defRPr/>
            </a:pPr>
            <a:endParaRPr/>
          </a:p>
        </p:txBody>
      </p:sp>
      <p:sp>
        <p:nvSpPr>
          <p:cNvPr id="19" name="AutoShape 17">
            <a:extLst>
              <a:ext uri="{FF2B5EF4-FFF2-40B4-BE49-F238E27FC236}">
                <a16:creationId xmlns:a16="http://schemas.microsoft.com/office/drawing/2014/main" id="{F8E4D415-4D72-4B5D-A7D5-69CE8C78CF9C}"/>
              </a:ext>
            </a:extLst>
          </p:cNvPr>
          <p:cNvSpPr/>
          <p:nvPr/>
        </p:nvSpPr>
        <p:spPr>
          <a:xfrm>
            <a:off x="3582555" y="5919604"/>
            <a:ext cx="5760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zh-CN" altLang="en-US" sz="2400" b="1" i="0" u="none" strike="noStrike" dirty="0">
                <a:solidFill>
                  <a:schemeClr val="tx1">
                    <a:lumMod val="75000"/>
                    <a:lumOff val="25000"/>
                  </a:schemeClr>
                </a:solidFill>
                <a:latin typeface="微软雅黑" panose="020B0503020204020204" pitchFamily="34" charset="-122"/>
                <a:ea typeface="微软雅黑" panose="020B0503020204020204" pitchFamily="34" charset="-122"/>
                <a:cs typeface="Noto Serif SC"/>
                <a:sym typeface="Noto Serif SC"/>
              </a:rPr>
              <a:t>六、</a:t>
            </a:r>
            <a:r>
              <a:rPr lang="zh-CN" altLang="zh-CN" sz="2400" b="1" kern="100" dirty="0">
                <a:solidFill>
                  <a:schemeClr val="tx1">
                    <a:lumMod val="75000"/>
                    <a:lumOff val="2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参考文献</a:t>
            </a:r>
            <a:endParaRPr lang="en-US"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27855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5F5F5">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a:lnSpc>
                <a:spcPct val="125000"/>
              </a:lnSpc>
            </a:pPr>
            <a:r>
              <a:rPr lang="zh-CN" altLang="en-US" sz="3600" b="1" dirty="0">
                <a:solidFill>
                  <a:srgbClr val="36454F"/>
                </a:solidFill>
                <a:latin typeface="微软雅黑" panose="020B0503020204020204" pitchFamily="34" charset="-122"/>
                <a:ea typeface="微软雅黑" panose="020B0503020204020204" pitchFamily="34" charset="-122"/>
                <a:sym typeface="Noto Serif SC"/>
              </a:rPr>
              <a:t>发展</a:t>
            </a:r>
            <a:r>
              <a:rPr lang="en-US" sz="3600" b="1" dirty="0" err="1">
                <a:solidFill>
                  <a:srgbClr val="36454F"/>
                </a:solidFill>
                <a:latin typeface="微软雅黑" panose="020B0503020204020204" pitchFamily="34" charset="-122"/>
                <a:ea typeface="微软雅黑" panose="020B0503020204020204" pitchFamily="34" charset="-122"/>
                <a:sym typeface="Noto Serif SC"/>
              </a:rPr>
              <a:t>策略</a:t>
            </a:r>
            <a:r>
              <a:rPr lang="zh-CN" altLang="en-US" sz="3600" b="1" dirty="0">
                <a:solidFill>
                  <a:srgbClr val="36454F"/>
                </a:solidFill>
                <a:latin typeface="微软雅黑" panose="020B0503020204020204" pitchFamily="34" charset="-122"/>
                <a:ea typeface="微软雅黑" panose="020B0503020204020204" pitchFamily="34" charset="-122"/>
                <a:sym typeface="Noto Serif SC"/>
              </a:rPr>
              <a:t>三</a:t>
            </a:r>
            <a:r>
              <a:rPr lang="en-US" sz="3600" b="1" dirty="0">
                <a:solidFill>
                  <a:srgbClr val="36454F"/>
                </a:solidFill>
                <a:latin typeface="微软雅黑" panose="020B0503020204020204" pitchFamily="34" charset="-122"/>
                <a:ea typeface="微软雅黑" panose="020B0503020204020204" pitchFamily="34" charset="-122"/>
                <a:sym typeface="Noto Serif SC"/>
              </a:rPr>
              <a:t>：</a:t>
            </a:r>
            <a:r>
              <a:rPr lang="zh-CN" altLang="zh-CN" sz="3600" b="1" dirty="0">
                <a:solidFill>
                  <a:srgbClr val="36454F"/>
                </a:solidFill>
                <a:latin typeface="微软雅黑" panose="020B0503020204020204" pitchFamily="34" charset="-122"/>
                <a:ea typeface="微软雅黑" panose="020B0503020204020204" pitchFamily="34" charset="-122"/>
              </a:rPr>
              <a:t>推进苏轼文化元素复原与展示</a:t>
            </a:r>
            <a:endParaRPr lang="en-US" sz="3600" b="1" dirty="0">
              <a:solidFill>
                <a:srgbClr val="36454F"/>
              </a:solidFill>
              <a:latin typeface="微软雅黑" panose="020B0503020204020204" pitchFamily="34" charset="-122"/>
              <a:ea typeface="微软雅黑" panose="020B0503020204020204" pitchFamily="34" charset="-122"/>
            </a:endParaRPr>
          </a:p>
        </p:txBody>
      </p:sp>
      <p:sp>
        <p:nvSpPr>
          <p:cNvPr id="3" name="AutoShape 3"/>
          <p:cNvSpPr/>
          <p:nvPr/>
        </p:nvSpPr>
        <p:spPr>
          <a:xfrm>
            <a:off x="762000" y="1524000"/>
            <a:ext cx="5207000" cy="2286000"/>
          </a:xfrm>
          <a:prstGeom prst="roundRect">
            <a:avLst>
              <a:gd name="adj" fmla="val 5555"/>
            </a:avLst>
          </a:prstGeom>
          <a:solidFill>
            <a:srgbClr val="FFFFFF">
              <a:alpha val="100000"/>
            </a:srgbClr>
          </a:solidFill>
          <a:ln w="25400" cap="flat" cmpd="sng">
            <a:noFill/>
            <a:prstDash val="solid"/>
            <a:round/>
          </a:ln>
          <a:effectLst>
            <a:outerShdw blurRad="127000" dist="50800" dir="2700000" algn="tl" rotWithShape="0">
              <a:srgbClr val="36454F">
                <a:alpha val="10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6000" y="1778000"/>
            <a:ext cx="406400" cy="406400"/>
          </a:xfrm>
          <a:prstGeom prst="rect">
            <a:avLst/>
          </a:prstGeom>
        </p:spPr>
      </p:pic>
      <p:sp>
        <p:nvSpPr>
          <p:cNvPr id="5" name="AutoShape 5"/>
          <p:cNvSpPr/>
          <p:nvPr/>
        </p:nvSpPr>
        <p:spPr>
          <a:xfrm>
            <a:off x="1524000" y="1752600"/>
            <a:ext cx="4191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zh-CN" altLang="en-US" sz="2400" b="1" i="0" u="none" strike="noStrike" dirty="0">
                <a:solidFill>
                  <a:srgbClr val="36454F"/>
                </a:solidFill>
                <a:latin typeface="微软雅黑" panose="020B0503020204020204" pitchFamily="34" charset="-122"/>
                <a:ea typeface="微软雅黑" panose="020B0503020204020204" pitchFamily="34" charset="-122"/>
                <a:cs typeface="Noto Serif SC"/>
                <a:sym typeface="Noto Serif SC"/>
              </a:rPr>
              <a:t>场景复原</a:t>
            </a:r>
            <a:endParaRPr lang="en-US" sz="2400" dirty="0">
              <a:latin typeface="微软雅黑" panose="020B0503020204020204" pitchFamily="34" charset="-122"/>
              <a:ea typeface="微软雅黑" panose="020B0503020204020204" pitchFamily="34" charset="-122"/>
            </a:endParaRPr>
          </a:p>
        </p:txBody>
      </p:sp>
      <p:cxnSp>
        <p:nvCxnSpPr>
          <p:cNvPr id="6" name="Connector 6"/>
          <p:cNvCxnSpPr/>
          <p:nvPr/>
        </p:nvCxnSpPr>
        <p:spPr>
          <a:xfrm rot="-9291">
            <a:off x="1016009" y="2216150"/>
            <a:ext cx="4699000" cy="12700"/>
          </a:xfrm>
          <a:prstGeom prst="line">
            <a:avLst/>
          </a:prstGeom>
          <a:solidFill>
            <a:srgbClr val="DEE0E3">
              <a:alpha val="100000"/>
            </a:srgbClr>
          </a:solidFill>
          <a:ln w="12700" cap="flat" cmpd="sng">
            <a:solidFill>
              <a:srgbClr val="B89F78">
                <a:alpha val="30000"/>
              </a:srgbClr>
            </a:solidFill>
            <a:prstDash val="solid"/>
            <a:round/>
            <a:headEnd type="none" w="med" len="med"/>
            <a:tailEnd type="none" w="med" len="med"/>
          </a:ln>
        </p:spPr>
      </p:cxnSp>
      <p:sp>
        <p:nvSpPr>
          <p:cNvPr id="7" name="AutoShape 7"/>
          <p:cNvSpPr/>
          <p:nvPr/>
        </p:nvSpPr>
        <p:spPr>
          <a:xfrm>
            <a:off x="1016000" y="2349500"/>
            <a:ext cx="4699000" cy="1270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修缮苏轼故居、清凉寺等遗迹，打造主题文化街区、遗址公园及博物馆，通过文物陈列、互动展示还原苏轼时代氛围</a:t>
            </a:r>
            <a:endParaRPr lang="en-US" altLang="zh-CN" sz="2000" dirty="0">
              <a:latin typeface="微软雅黑" panose="020B0503020204020204" pitchFamily="34" charset="-122"/>
              <a:ea typeface="微软雅黑" panose="020B0503020204020204" pitchFamily="34" charset="-122"/>
            </a:endParaRPr>
          </a:p>
        </p:txBody>
      </p:sp>
      <p:sp>
        <p:nvSpPr>
          <p:cNvPr id="8" name="AutoShape 8"/>
          <p:cNvSpPr/>
          <p:nvPr/>
        </p:nvSpPr>
        <p:spPr>
          <a:xfrm>
            <a:off x="6223000" y="1524000"/>
            <a:ext cx="5207000" cy="2286000"/>
          </a:xfrm>
          <a:prstGeom prst="roundRect">
            <a:avLst>
              <a:gd name="adj" fmla="val 5555"/>
            </a:avLst>
          </a:prstGeom>
          <a:solidFill>
            <a:srgbClr val="FFFFFF">
              <a:alpha val="100000"/>
            </a:srgbClr>
          </a:solidFill>
          <a:ln w="25400" cap="flat" cmpd="sng">
            <a:noFill/>
            <a:prstDash val="solid"/>
            <a:round/>
          </a:ln>
          <a:effectLst>
            <a:outerShdw blurRad="127000" dist="50800" dir="2700000" algn="tl" rotWithShape="0">
              <a:srgbClr val="36454F">
                <a:alpha val="10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477000" y="1778000"/>
            <a:ext cx="406400" cy="406400"/>
          </a:xfrm>
          <a:prstGeom prst="rect">
            <a:avLst/>
          </a:prstGeom>
        </p:spPr>
      </p:pic>
      <p:sp>
        <p:nvSpPr>
          <p:cNvPr id="10" name="AutoShape 10"/>
          <p:cNvSpPr/>
          <p:nvPr/>
        </p:nvSpPr>
        <p:spPr>
          <a:xfrm>
            <a:off x="6985000" y="1752600"/>
            <a:ext cx="4191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zh-CN" altLang="en-US" sz="2400" b="1" i="0" u="none" strike="noStrike" dirty="0">
                <a:solidFill>
                  <a:srgbClr val="36454F"/>
                </a:solidFill>
                <a:latin typeface="微软雅黑" panose="020B0503020204020204" pitchFamily="34" charset="-122"/>
                <a:ea typeface="微软雅黑" panose="020B0503020204020204" pitchFamily="34" charset="-122"/>
                <a:cs typeface="Noto Serif SC"/>
                <a:sym typeface="Noto Serif SC"/>
              </a:rPr>
              <a:t>文创产品开发</a:t>
            </a:r>
            <a:endParaRPr lang="en-US" sz="2400" dirty="0">
              <a:latin typeface="微软雅黑" panose="020B0503020204020204" pitchFamily="34" charset="-122"/>
              <a:ea typeface="微软雅黑" panose="020B0503020204020204" pitchFamily="34" charset="-122"/>
            </a:endParaRPr>
          </a:p>
        </p:txBody>
      </p:sp>
      <p:cxnSp>
        <p:nvCxnSpPr>
          <p:cNvPr id="11" name="Connector 11"/>
          <p:cNvCxnSpPr/>
          <p:nvPr/>
        </p:nvCxnSpPr>
        <p:spPr>
          <a:xfrm rot="-9291">
            <a:off x="6477009" y="2216150"/>
            <a:ext cx="4699000" cy="12700"/>
          </a:xfrm>
          <a:prstGeom prst="line">
            <a:avLst/>
          </a:prstGeom>
          <a:solidFill>
            <a:srgbClr val="DEE0E3">
              <a:alpha val="100000"/>
            </a:srgbClr>
          </a:solidFill>
          <a:ln w="12700" cap="flat" cmpd="sng">
            <a:solidFill>
              <a:srgbClr val="B89F78">
                <a:alpha val="30000"/>
              </a:srgbClr>
            </a:solidFill>
            <a:prstDash val="solid"/>
            <a:round/>
            <a:headEnd type="none" w="med" len="med"/>
            <a:tailEnd type="none" w="med" len="med"/>
          </a:ln>
        </p:spPr>
      </p:cxnSp>
      <p:sp>
        <p:nvSpPr>
          <p:cNvPr id="12" name="AutoShape 12"/>
          <p:cNvSpPr/>
          <p:nvPr/>
        </p:nvSpPr>
        <p:spPr>
          <a:xfrm>
            <a:off x="6477000" y="2146301"/>
            <a:ext cx="4699000" cy="1270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开发图书、纪念品等文创产品，丰富产品线</a:t>
            </a:r>
            <a:endParaRPr lang="en-US" sz="2000" dirty="0">
              <a:latin typeface="微软雅黑" panose="020B0503020204020204" pitchFamily="34" charset="-122"/>
              <a:ea typeface="微软雅黑" panose="020B0503020204020204" pitchFamily="34" charset="-122"/>
            </a:endParaRPr>
          </a:p>
        </p:txBody>
      </p:sp>
      <p:sp>
        <p:nvSpPr>
          <p:cNvPr id="13" name="AutoShape 13"/>
          <p:cNvSpPr/>
          <p:nvPr/>
        </p:nvSpPr>
        <p:spPr>
          <a:xfrm>
            <a:off x="762000" y="4064000"/>
            <a:ext cx="5207000" cy="2286000"/>
          </a:xfrm>
          <a:prstGeom prst="roundRect">
            <a:avLst>
              <a:gd name="adj" fmla="val 5555"/>
            </a:avLst>
          </a:prstGeom>
          <a:solidFill>
            <a:srgbClr val="FFFFFF">
              <a:alpha val="100000"/>
            </a:srgbClr>
          </a:solidFill>
          <a:ln w="25400" cap="flat" cmpd="sng">
            <a:noFill/>
            <a:prstDash val="solid"/>
            <a:round/>
          </a:ln>
          <a:effectLst>
            <a:outerShdw blurRad="127000" dist="50800" dir="2700000" algn="tl" rotWithShape="0">
              <a:srgbClr val="36454F">
                <a:alpha val="10000"/>
              </a:srgbClr>
            </a:outerShdw>
          </a:effectLst>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6000" y="4318000"/>
            <a:ext cx="406400" cy="406400"/>
          </a:xfrm>
          <a:prstGeom prst="rect">
            <a:avLst/>
          </a:prstGeom>
        </p:spPr>
      </p:pic>
      <p:sp>
        <p:nvSpPr>
          <p:cNvPr id="15" name="AutoShape 15"/>
          <p:cNvSpPr/>
          <p:nvPr/>
        </p:nvSpPr>
        <p:spPr>
          <a:xfrm>
            <a:off x="1524000" y="4292600"/>
            <a:ext cx="4191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zh-CN" altLang="en-US" sz="2400" b="1" dirty="0">
                <a:solidFill>
                  <a:srgbClr val="36454F"/>
                </a:solidFill>
                <a:latin typeface="微软雅黑" panose="020B0503020204020204" pitchFamily="34" charset="-122"/>
                <a:ea typeface="微软雅黑" panose="020B0503020204020204" pitchFamily="34" charset="-122"/>
                <a:sym typeface="Noto Serif SC"/>
              </a:rPr>
              <a:t>举办主题活动</a:t>
            </a:r>
            <a:endParaRPr lang="en-US" sz="2400" dirty="0">
              <a:latin typeface="微软雅黑" panose="020B0503020204020204" pitchFamily="34" charset="-122"/>
              <a:ea typeface="微软雅黑" panose="020B0503020204020204" pitchFamily="34" charset="-122"/>
            </a:endParaRPr>
          </a:p>
        </p:txBody>
      </p:sp>
      <p:cxnSp>
        <p:nvCxnSpPr>
          <p:cNvPr id="16" name="Connector 16"/>
          <p:cNvCxnSpPr/>
          <p:nvPr/>
        </p:nvCxnSpPr>
        <p:spPr>
          <a:xfrm rot="-9291">
            <a:off x="1016009" y="4756150"/>
            <a:ext cx="4699000" cy="12700"/>
          </a:xfrm>
          <a:prstGeom prst="line">
            <a:avLst/>
          </a:prstGeom>
          <a:solidFill>
            <a:srgbClr val="DEE0E3">
              <a:alpha val="100000"/>
            </a:srgbClr>
          </a:solidFill>
          <a:ln w="12700" cap="flat" cmpd="sng">
            <a:solidFill>
              <a:srgbClr val="B89F78">
                <a:alpha val="30000"/>
              </a:srgbClr>
            </a:solidFill>
            <a:prstDash val="solid"/>
            <a:round/>
            <a:headEnd type="none" w="med" len="med"/>
            <a:tailEnd type="none" w="med" len="med"/>
          </a:ln>
        </p:spPr>
      </p:cxnSp>
      <p:sp>
        <p:nvSpPr>
          <p:cNvPr id="17" name="AutoShape 17"/>
          <p:cNvSpPr/>
          <p:nvPr/>
        </p:nvSpPr>
        <p:spPr>
          <a:xfrm>
            <a:off x="1016000" y="4754036"/>
            <a:ext cx="4699000" cy="1270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定期举办苏轼文化艺术节，开展诗歌朗诵、书法比赛等活动</a:t>
            </a:r>
            <a:endParaRPr lang="en-US" sz="2000" dirty="0">
              <a:latin typeface="微软雅黑" panose="020B0503020204020204" pitchFamily="34" charset="-122"/>
              <a:ea typeface="微软雅黑" panose="020B0503020204020204" pitchFamily="34" charset="-122"/>
            </a:endParaRPr>
          </a:p>
        </p:txBody>
      </p:sp>
      <p:sp>
        <p:nvSpPr>
          <p:cNvPr id="18" name="AutoShape 18"/>
          <p:cNvSpPr/>
          <p:nvPr/>
        </p:nvSpPr>
        <p:spPr>
          <a:xfrm>
            <a:off x="6223000" y="4064000"/>
            <a:ext cx="5207000" cy="2286000"/>
          </a:xfrm>
          <a:prstGeom prst="roundRect">
            <a:avLst>
              <a:gd name="adj" fmla="val 5555"/>
            </a:avLst>
          </a:prstGeom>
          <a:solidFill>
            <a:srgbClr val="FFFFFF">
              <a:alpha val="100000"/>
            </a:srgbClr>
          </a:solidFill>
          <a:ln w="25400" cap="flat" cmpd="sng">
            <a:noFill/>
            <a:prstDash val="solid"/>
            <a:round/>
          </a:ln>
          <a:effectLst>
            <a:outerShdw blurRad="127000" dist="50800" dir="2700000" algn="tl" rotWithShape="0">
              <a:srgbClr val="36454F">
                <a:alpha val="10000"/>
              </a:srgbClr>
            </a:outerShdw>
          </a:effectLst>
        </p:spPr>
        <p:txBody>
          <a:bodyPr vert="horz" wrap="square" lIns="63500" tIns="63500" rIns="63500" bIns="63500" rtlCol="0" anchor="ctr"/>
          <a:lstStyle/>
          <a:p>
            <a:pPr algn="ctr">
              <a:defRPr/>
            </a:pPr>
            <a:endParaRPr/>
          </a:p>
        </p:txBody>
      </p:sp>
      <p:pic>
        <p:nvPicPr>
          <p:cNvPr id="19" name="Picture 19"/>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477000" y="4318000"/>
            <a:ext cx="406400" cy="406400"/>
          </a:xfrm>
          <a:prstGeom prst="rect">
            <a:avLst/>
          </a:prstGeom>
        </p:spPr>
      </p:pic>
      <p:sp>
        <p:nvSpPr>
          <p:cNvPr id="20" name="AutoShape 20"/>
          <p:cNvSpPr/>
          <p:nvPr/>
        </p:nvSpPr>
        <p:spPr>
          <a:xfrm>
            <a:off x="6985000" y="4292600"/>
            <a:ext cx="4191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zh-CN" altLang="en-US" sz="2400" b="1" dirty="0">
                <a:solidFill>
                  <a:srgbClr val="36454F"/>
                </a:solidFill>
                <a:latin typeface="微软雅黑" panose="020B0503020204020204" pitchFamily="34" charset="-122"/>
                <a:ea typeface="微软雅黑" panose="020B0503020204020204" pitchFamily="34" charset="-122"/>
              </a:rPr>
              <a:t>服务升级</a:t>
            </a:r>
            <a:endParaRPr lang="en-US" sz="2400" b="1" dirty="0">
              <a:solidFill>
                <a:srgbClr val="36454F"/>
              </a:solidFill>
              <a:latin typeface="微软雅黑" panose="020B0503020204020204" pitchFamily="34" charset="-122"/>
              <a:ea typeface="微软雅黑" panose="020B0503020204020204" pitchFamily="34" charset="-122"/>
            </a:endParaRPr>
          </a:p>
        </p:txBody>
      </p:sp>
      <p:cxnSp>
        <p:nvCxnSpPr>
          <p:cNvPr id="21" name="Connector 21"/>
          <p:cNvCxnSpPr/>
          <p:nvPr/>
        </p:nvCxnSpPr>
        <p:spPr>
          <a:xfrm rot="-9291">
            <a:off x="6477009" y="4756150"/>
            <a:ext cx="4699000" cy="12700"/>
          </a:xfrm>
          <a:prstGeom prst="line">
            <a:avLst/>
          </a:prstGeom>
          <a:solidFill>
            <a:srgbClr val="DEE0E3">
              <a:alpha val="100000"/>
            </a:srgbClr>
          </a:solidFill>
          <a:ln w="12700" cap="flat" cmpd="sng">
            <a:solidFill>
              <a:srgbClr val="B89F78">
                <a:alpha val="30000"/>
              </a:srgbClr>
            </a:solidFill>
            <a:prstDash val="solid"/>
            <a:round/>
            <a:headEnd type="none" w="med" len="med"/>
            <a:tailEnd type="none" w="med" len="med"/>
          </a:ln>
        </p:spPr>
      </p:cxnSp>
      <p:sp>
        <p:nvSpPr>
          <p:cNvPr id="22" name="AutoShape 22"/>
          <p:cNvSpPr/>
          <p:nvPr/>
        </p:nvSpPr>
        <p:spPr>
          <a:xfrm>
            <a:off x="6477000" y="4889500"/>
            <a:ext cx="4699000" cy="1270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加强旅游从业人员培训，联动餐饮、交通等产业构建完整服务链条，提升游客体验，同时带动本地就业</a:t>
            </a:r>
          </a:p>
        </p:txBody>
      </p:sp>
    </p:spTree>
    <p:extLst>
      <p:ext uri="{BB962C8B-B14F-4D97-AF65-F5344CB8AC3E}">
        <p14:creationId xmlns:p14="http://schemas.microsoft.com/office/powerpoint/2010/main" val="35950686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5F5F5">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a:lnSpc>
                <a:spcPct val="125000"/>
              </a:lnSpc>
            </a:pPr>
            <a:r>
              <a:rPr lang="zh-CN" altLang="en-US" sz="3600" b="1" dirty="0">
                <a:solidFill>
                  <a:srgbClr val="36454F"/>
                </a:solidFill>
                <a:latin typeface="微软雅黑" panose="020B0503020204020204" pitchFamily="34" charset="-122"/>
                <a:ea typeface="微软雅黑" panose="020B0503020204020204" pitchFamily="34" charset="-122"/>
                <a:sym typeface="Noto Serif SC"/>
              </a:rPr>
              <a:t>发展</a:t>
            </a:r>
            <a:r>
              <a:rPr lang="en-US" sz="3600" b="1" dirty="0" err="1">
                <a:solidFill>
                  <a:srgbClr val="36454F"/>
                </a:solidFill>
                <a:latin typeface="微软雅黑" panose="020B0503020204020204" pitchFamily="34" charset="-122"/>
                <a:ea typeface="微软雅黑" panose="020B0503020204020204" pitchFamily="34" charset="-122"/>
                <a:sym typeface="Noto Serif SC"/>
              </a:rPr>
              <a:t>策略</a:t>
            </a:r>
            <a:r>
              <a:rPr lang="zh-CN" altLang="en-US" sz="3600" b="1" dirty="0">
                <a:solidFill>
                  <a:srgbClr val="36454F"/>
                </a:solidFill>
                <a:latin typeface="微软雅黑" panose="020B0503020204020204" pitchFamily="34" charset="-122"/>
                <a:ea typeface="微软雅黑" panose="020B0503020204020204" pitchFamily="34" charset="-122"/>
                <a:sym typeface="Noto Serif SC"/>
              </a:rPr>
              <a:t>四</a:t>
            </a:r>
            <a:r>
              <a:rPr lang="en-US" sz="3600" b="1" dirty="0">
                <a:solidFill>
                  <a:srgbClr val="36454F"/>
                </a:solidFill>
                <a:latin typeface="微软雅黑" panose="020B0503020204020204" pitchFamily="34" charset="-122"/>
                <a:ea typeface="微软雅黑" panose="020B0503020204020204" pitchFamily="34" charset="-122"/>
                <a:sym typeface="Noto Serif SC"/>
              </a:rPr>
              <a:t>：</a:t>
            </a:r>
            <a:r>
              <a:rPr lang="en-US" sz="3600" b="1" dirty="0" err="1">
                <a:solidFill>
                  <a:srgbClr val="36454F"/>
                </a:solidFill>
                <a:latin typeface="微软雅黑" panose="020B0503020204020204" pitchFamily="34" charset="-122"/>
                <a:ea typeface="微软雅黑" panose="020B0503020204020204" pitchFamily="34" charset="-122"/>
                <a:sym typeface="Noto Serif SC"/>
              </a:rPr>
              <a:t>加强跨区域合作</a:t>
            </a:r>
            <a:r>
              <a:rPr lang="zh-CN" altLang="en-US" sz="3600" b="1" dirty="0">
                <a:solidFill>
                  <a:srgbClr val="36454F"/>
                </a:solidFill>
                <a:latin typeface="微软雅黑" panose="020B0503020204020204" pitchFamily="34" charset="-122"/>
                <a:ea typeface="微软雅黑" panose="020B0503020204020204" pitchFamily="34" charset="-122"/>
                <a:sym typeface="Noto Serif SC"/>
              </a:rPr>
              <a:t>与文化交流</a:t>
            </a:r>
            <a:endParaRPr lang="en-US" sz="3600" b="1" dirty="0">
              <a:solidFill>
                <a:srgbClr val="36454F"/>
              </a:solidFill>
              <a:latin typeface="微软雅黑" panose="020B0503020204020204" pitchFamily="34" charset="-122"/>
              <a:ea typeface="微软雅黑" panose="020B0503020204020204" pitchFamily="34" charset="-122"/>
            </a:endParaRPr>
          </a:p>
        </p:txBody>
      </p:sp>
      <p:cxnSp>
        <p:nvCxnSpPr>
          <p:cNvPr id="3" name="Connector 3"/>
          <p:cNvCxnSpPr/>
          <p:nvPr/>
        </p:nvCxnSpPr>
        <p:spPr>
          <a:xfrm rot="-42969">
            <a:off x="762040" y="1263650"/>
            <a:ext cx="1016000" cy="12700"/>
          </a:xfrm>
          <a:prstGeom prst="line">
            <a:avLst/>
          </a:prstGeom>
          <a:solidFill>
            <a:srgbClr val="DEE0E3">
              <a:alpha val="100000"/>
            </a:srgbClr>
          </a:solidFill>
          <a:ln w="38100" cap="flat" cmpd="sng">
            <a:solidFill>
              <a:srgbClr val="B89F78">
                <a:alpha val="100000"/>
              </a:srgbClr>
            </a:solidFill>
            <a:prstDash val="solid"/>
            <a:round/>
            <a:headEnd type="none" w="lg" len="lg"/>
            <a:tailEnd type="none" w="lg" len="lg"/>
          </a:ln>
        </p:spPr>
      </p:cxnSp>
      <p:sp>
        <p:nvSpPr>
          <p:cNvPr id="4" name="AutoShape 4"/>
          <p:cNvSpPr/>
          <p:nvPr/>
        </p:nvSpPr>
        <p:spPr>
          <a:xfrm>
            <a:off x="762000" y="1651000"/>
            <a:ext cx="5334000" cy="1397000"/>
          </a:xfrm>
          <a:prstGeom prst="roundRect">
            <a:avLst>
              <a:gd name="adj" fmla="val 9090"/>
            </a:avLst>
          </a:prstGeom>
          <a:solidFill>
            <a:srgbClr val="FFFFFF">
              <a:alpha val="100000"/>
            </a:srgbClr>
          </a:solidFill>
          <a:ln w="25400" cap="flat" cmpd="sng">
            <a:noFill/>
            <a:prstDash val="solid"/>
            <a:round/>
          </a:ln>
          <a:effectLst>
            <a:outerShdw blurRad="127000" dist="50800" dir="2700000" algn="tl" rotWithShape="0">
              <a:srgbClr val="36454F">
                <a:alpha val="10000"/>
              </a:srgbClr>
            </a:outerShdw>
          </a:effectLst>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6000" y="1905000"/>
            <a:ext cx="406400" cy="406400"/>
          </a:xfrm>
          <a:prstGeom prst="rect">
            <a:avLst/>
          </a:prstGeom>
        </p:spPr>
      </p:pic>
      <p:sp>
        <p:nvSpPr>
          <p:cNvPr id="6" name="AutoShape 6"/>
          <p:cNvSpPr/>
          <p:nvPr/>
        </p:nvSpPr>
        <p:spPr>
          <a:xfrm>
            <a:off x="1524000" y="18796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dirty="0" err="1">
                <a:solidFill>
                  <a:srgbClr val="36454F"/>
                </a:solidFill>
                <a:latin typeface="微软雅黑" panose="020B0503020204020204" pitchFamily="34" charset="-122"/>
                <a:ea typeface="微软雅黑" panose="020B0503020204020204" pitchFamily="34" charset="-122"/>
                <a:cs typeface="Noto Serif SC"/>
                <a:sym typeface="Noto Serif SC"/>
              </a:rPr>
              <a:t>打造“苏轼文化之旅”线路</a:t>
            </a:r>
            <a:endParaRPr lang="en-US" sz="1100" dirty="0">
              <a:latin typeface="微软雅黑" panose="020B0503020204020204" pitchFamily="34" charset="-122"/>
              <a:ea typeface="微软雅黑" panose="020B0503020204020204" pitchFamily="34" charset="-122"/>
            </a:endParaRPr>
          </a:p>
        </p:txBody>
      </p:sp>
      <p:sp>
        <p:nvSpPr>
          <p:cNvPr id="7" name="AutoShape 7"/>
          <p:cNvSpPr/>
          <p:nvPr/>
        </p:nvSpPr>
        <p:spPr>
          <a:xfrm>
            <a:off x="1524000" y="2260600"/>
            <a:ext cx="431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dirty="0" err="1">
                <a:solidFill>
                  <a:srgbClr val="646464"/>
                </a:solidFill>
                <a:latin typeface="微软雅黑" panose="020B0503020204020204" pitchFamily="34" charset="-122"/>
                <a:ea typeface="微软雅黑" panose="020B0503020204020204" pitchFamily="34" charset="-122"/>
                <a:cs typeface="Noto Serif SC"/>
                <a:sym typeface="Noto Serif SC"/>
              </a:rPr>
              <a:t>联动杭州、惠州、儋州等城市，整合文化资源，共同开发跨区域精品旅游线路</a:t>
            </a:r>
            <a:r>
              <a:rPr lang="en-US" sz="1600" b="0" i="0" u="none" strike="noStrike" dirty="0">
                <a:solidFill>
                  <a:srgbClr val="646464"/>
                </a:solidFill>
                <a:latin typeface="微软雅黑" panose="020B0503020204020204" pitchFamily="34" charset="-122"/>
                <a:ea typeface="微软雅黑" panose="020B0503020204020204" pitchFamily="34" charset="-122"/>
                <a:cs typeface="Noto Serif SC"/>
                <a:sym typeface="Noto Serif SC"/>
              </a:rPr>
              <a:t>。</a:t>
            </a:r>
            <a:endParaRPr lang="en-US" sz="1100" dirty="0">
              <a:latin typeface="微软雅黑" panose="020B0503020204020204" pitchFamily="34" charset="-122"/>
              <a:ea typeface="微软雅黑" panose="020B0503020204020204" pitchFamily="34" charset="-122"/>
            </a:endParaRPr>
          </a:p>
        </p:txBody>
      </p:sp>
      <p:sp>
        <p:nvSpPr>
          <p:cNvPr id="8" name="AutoShape 8"/>
          <p:cNvSpPr/>
          <p:nvPr/>
        </p:nvSpPr>
        <p:spPr>
          <a:xfrm>
            <a:off x="762000" y="3238500"/>
            <a:ext cx="5334000" cy="1397000"/>
          </a:xfrm>
          <a:prstGeom prst="roundRect">
            <a:avLst>
              <a:gd name="adj" fmla="val 9090"/>
            </a:avLst>
          </a:prstGeom>
          <a:solidFill>
            <a:srgbClr val="FFFFFF">
              <a:alpha val="100000"/>
            </a:srgbClr>
          </a:solidFill>
          <a:ln w="25400" cap="flat" cmpd="sng">
            <a:noFill/>
            <a:prstDash val="solid"/>
            <a:round/>
          </a:ln>
          <a:effectLst>
            <a:outerShdw blurRad="127000" dist="50800" dir="2700000" algn="tl" rotWithShape="0">
              <a:srgbClr val="36454F">
                <a:alpha val="10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6000" y="3492500"/>
            <a:ext cx="406400" cy="406400"/>
          </a:xfrm>
          <a:prstGeom prst="rect">
            <a:avLst/>
          </a:prstGeom>
        </p:spPr>
      </p:pic>
      <p:sp>
        <p:nvSpPr>
          <p:cNvPr id="10" name="AutoShape 10"/>
          <p:cNvSpPr/>
          <p:nvPr/>
        </p:nvSpPr>
        <p:spPr>
          <a:xfrm>
            <a:off x="1524000" y="34671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6454F"/>
                </a:solidFill>
                <a:latin typeface="微软雅黑" panose="020B0503020204020204" pitchFamily="34" charset="-122"/>
                <a:ea typeface="微软雅黑" panose="020B0503020204020204" pitchFamily="34" charset="-122"/>
                <a:cs typeface="Noto Serif SC"/>
                <a:sym typeface="Noto Serif SC"/>
              </a:rPr>
              <a:t>联合举办高端文化交流活动</a:t>
            </a:r>
            <a:endParaRPr lang="en-US" sz="1100">
              <a:latin typeface="微软雅黑" panose="020B0503020204020204" pitchFamily="34" charset="-122"/>
              <a:ea typeface="微软雅黑" panose="020B0503020204020204" pitchFamily="34" charset="-122"/>
            </a:endParaRPr>
          </a:p>
        </p:txBody>
      </p:sp>
      <p:sp>
        <p:nvSpPr>
          <p:cNvPr id="11" name="AutoShape 11"/>
          <p:cNvSpPr/>
          <p:nvPr/>
        </p:nvSpPr>
        <p:spPr>
          <a:xfrm>
            <a:off x="1524000" y="3848100"/>
            <a:ext cx="431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dirty="0" err="1">
                <a:solidFill>
                  <a:srgbClr val="646464"/>
                </a:solidFill>
                <a:latin typeface="微软雅黑" panose="020B0503020204020204" pitchFamily="34" charset="-122"/>
                <a:ea typeface="微软雅黑" panose="020B0503020204020204" pitchFamily="34" charset="-122"/>
                <a:cs typeface="Noto Serif SC"/>
                <a:sym typeface="Noto Serif SC"/>
              </a:rPr>
              <a:t>定期举办学术论坛与书画展览，深化文化内涵，提升苏轼文化的整体影响力</a:t>
            </a:r>
            <a:r>
              <a:rPr lang="en-US" sz="1600" b="0" i="0" u="none" strike="noStrike" dirty="0">
                <a:solidFill>
                  <a:srgbClr val="646464"/>
                </a:solidFill>
                <a:latin typeface="微软雅黑" panose="020B0503020204020204" pitchFamily="34" charset="-122"/>
                <a:ea typeface="微软雅黑" panose="020B0503020204020204" pitchFamily="34" charset="-122"/>
                <a:cs typeface="Noto Serif SC"/>
                <a:sym typeface="Noto Serif SC"/>
              </a:rPr>
              <a:t>。</a:t>
            </a:r>
            <a:endParaRPr lang="en-US" sz="1100" dirty="0">
              <a:latin typeface="微软雅黑" panose="020B0503020204020204" pitchFamily="34" charset="-122"/>
              <a:ea typeface="微软雅黑" panose="020B0503020204020204" pitchFamily="34" charset="-122"/>
            </a:endParaRPr>
          </a:p>
        </p:txBody>
      </p:sp>
      <p:sp>
        <p:nvSpPr>
          <p:cNvPr id="12" name="AutoShape 12"/>
          <p:cNvSpPr/>
          <p:nvPr/>
        </p:nvSpPr>
        <p:spPr>
          <a:xfrm>
            <a:off x="762000" y="4826000"/>
            <a:ext cx="5334000" cy="1397000"/>
          </a:xfrm>
          <a:prstGeom prst="roundRect">
            <a:avLst>
              <a:gd name="adj" fmla="val 9090"/>
            </a:avLst>
          </a:prstGeom>
          <a:solidFill>
            <a:srgbClr val="FFFFFF">
              <a:alpha val="100000"/>
            </a:srgbClr>
          </a:solidFill>
          <a:ln w="25400" cap="flat" cmpd="sng">
            <a:noFill/>
            <a:prstDash val="solid"/>
            <a:round/>
          </a:ln>
          <a:effectLst>
            <a:outerShdw blurRad="127000" dist="50800" dir="2700000" algn="tl" rotWithShape="0">
              <a:srgbClr val="36454F">
                <a:alpha val="10000"/>
              </a:srgbClr>
            </a:outerShdw>
          </a:effectLst>
        </p:spPr>
        <p:txBody>
          <a:bodyPr vert="horz" wrap="square" lIns="63500" tIns="63500" rIns="63500" bIns="63500" rtlCol="0" anchor="ctr"/>
          <a:lstStyle/>
          <a:p>
            <a:pPr algn="ctr">
              <a:defRPr/>
            </a:pPr>
            <a:endParaRPr/>
          </a:p>
        </p:txBody>
      </p:sp>
      <p:pic>
        <p:nvPicPr>
          <p:cNvPr id="13" name="Picture 13"/>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6000" y="5080000"/>
            <a:ext cx="406400" cy="406400"/>
          </a:xfrm>
          <a:prstGeom prst="rect">
            <a:avLst/>
          </a:prstGeom>
        </p:spPr>
      </p:pic>
      <p:sp>
        <p:nvSpPr>
          <p:cNvPr id="14" name="AutoShape 14"/>
          <p:cNvSpPr/>
          <p:nvPr/>
        </p:nvSpPr>
        <p:spPr>
          <a:xfrm>
            <a:off x="1524000" y="50546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6454F"/>
                </a:solidFill>
                <a:latin typeface="微软雅黑" panose="020B0503020204020204" pitchFamily="34" charset="-122"/>
                <a:ea typeface="微软雅黑" panose="020B0503020204020204" pitchFamily="34" charset="-122"/>
                <a:cs typeface="Noto Serif SC"/>
                <a:sym typeface="Noto Serif SC"/>
              </a:rPr>
              <a:t>构建“数字苏轼文化长廊”</a:t>
            </a:r>
            <a:endParaRPr lang="en-US" sz="1100">
              <a:latin typeface="微软雅黑" panose="020B0503020204020204" pitchFamily="34" charset="-122"/>
              <a:ea typeface="微软雅黑" panose="020B0503020204020204" pitchFamily="34" charset="-122"/>
            </a:endParaRPr>
          </a:p>
        </p:txBody>
      </p:sp>
      <p:sp>
        <p:nvSpPr>
          <p:cNvPr id="15" name="AutoShape 15"/>
          <p:cNvSpPr/>
          <p:nvPr/>
        </p:nvSpPr>
        <p:spPr>
          <a:xfrm>
            <a:off x="1524000" y="5435600"/>
            <a:ext cx="431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646464"/>
                </a:solidFill>
                <a:latin typeface="微软雅黑" panose="020B0503020204020204" pitchFamily="34" charset="-122"/>
                <a:ea typeface="微软雅黑" panose="020B0503020204020204" pitchFamily="34" charset="-122"/>
                <a:cs typeface="Noto Serif SC"/>
                <a:sym typeface="Noto Serif SC"/>
              </a:rPr>
              <a:t>利用数字化手段开发虚拟旅游项目，打破地域限制，实现文化资源的云端共享。</a:t>
            </a:r>
            <a:endParaRPr lang="en-US" sz="1100">
              <a:latin typeface="微软雅黑" panose="020B0503020204020204" pitchFamily="34" charset="-122"/>
              <a:ea typeface="微软雅黑" panose="020B0503020204020204" pitchFamily="34" charset="-122"/>
            </a:endParaRPr>
          </a:p>
        </p:txBody>
      </p:sp>
      <p:pic>
        <p:nvPicPr>
          <p:cNvPr id="16" name="Picture 16"/>
          <p:cNvPicPr>
            <a:picLocks noChangeAspect="1"/>
          </p:cNvPicPr>
          <p:nvPr/>
        </p:nvPicPr>
        <p:blipFill>
          <a:blip r:embed="rId9"/>
          <a:srcRect l="11111" r="11111"/>
          <a:stretch>
            <a:fillRect/>
          </a:stretch>
        </p:blipFill>
        <p:spPr>
          <a:xfrm>
            <a:off x="6350000" y="1651000"/>
            <a:ext cx="5080000" cy="4572000"/>
          </a:xfrm>
          <a:prstGeom prst="roundRect">
            <a:avLst>
              <a:gd name="adj" fmla="val 2777"/>
            </a:avLst>
          </a:prstGeom>
          <a:noFill/>
          <a:ln w="25400" cap="flat" cmpd="sng">
            <a:noFill/>
            <a:prstDash val="solid"/>
            <a:round/>
          </a:ln>
          <a:effectLst>
            <a:outerShdw blurRad="152400" dist="76200" dir="2700000" algn="tl" rotWithShape="0">
              <a:srgbClr val="36454F">
                <a:alpha val="15000"/>
              </a:srgbClr>
            </a:outerShdw>
          </a:effec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5F5F5">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a:lnSpc>
                <a:spcPct val="125000"/>
              </a:lnSpc>
            </a:pPr>
            <a:r>
              <a:rPr lang="zh-CN" altLang="en-US" sz="3600" b="1" dirty="0">
                <a:solidFill>
                  <a:srgbClr val="36454F"/>
                </a:solidFill>
                <a:latin typeface="微软雅黑" panose="020B0503020204020204" pitchFamily="34" charset="-122"/>
                <a:ea typeface="微软雅黑" panose="020B0503020204020204" pitchFamily="34" charset="-122"/>
                <a:sym typeface="Noto Serif SC"/>
              </a:rPr>
              <a:t>五、</a:t>
            </a:r>
            <a:r>
              <a:rPr lang="en-US" sz="3600" b="1" dirty="0" err="1">
                <a:solidFill>
                  <a:srgbClr val="36454F"/>
                </a:solidFill>
                <a:latin typeface="微软雅黑" panose="020B0503020204020204" pitchFamily="34" charset="-122"/>
                <a:ea typeface="微软雅黑" panose="020B0503020204020204" pitchFamily="34" charset="-122"/>
                <a:sym typeface="Noto Serif SC"/>
              </a:rPr>
              <a:t>总结与未来展望</a:t>
            </a:r>
            <a:endParaRPr lang="en-US" sz="3600" b="1" dirty="0">
              <a:solidFill>
                <a:srgbClr val="36454F"/>
              </a:solidFill>
              <a:latin typeface="微软雅黑" panose="020B0503020204020204" pitchFamily="34" charset="-122"/>
              <a:ea typeface="微软雅黑" panose="020B0503020204020204" pitchFamily="34" charset="-122"/>
            </a:endParaRPr>
          </a:p>
        </p:txBody>
      </p:sp>
      <p:sp>
        <p:nvSpPr>
          <p:cNvPr id="3" name="AutoShape 3"/>
          <p:cNvSpPr/>
          <p:nvPr/>
        </p:nvSpPr>
        <p:spPr>
          <a:xfrm>
            <a:off x="762000" y="1524000"/>
            <a:ext cx="5207000" cy="4572000"/>
          </a:xfrm>
          <a:prstGeom prst="roundRect">
            <a:avLst>
              <a:gd name="adj" fmla="val 2777"/>
            </a:avLst>
          </a:prstGeom>
          <a:solidFill>
            <a:srgbClr val="FFFFFF">
              <a:alpha val="100000"/>
            </a:srgbClr>
          </a:solidFill>
          <a:ln w="25400" cap="flat" cmpd="sng">
            <a:noFill/>
            <a:prstDash val="solid"/>
            <a:round/>
          </a:ln>
          <a:effectLst>
            <a:outerShdw blurRad="127000" dist="50800" dir="2700000" algn="tl" rotWithShape="0">
              <a:srgbClr val="36454F">
                <a:alpha val="10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79500" y="1841500"/>
            <a:ext cx="406400" cy="406400"/>
          </a:xfrm>
          <a:prstGeom prst="rect">
            <a:avLst/>
          </a:prstGeom>
        </p:spPr>
      </p:pic>
      <p:sp>
        <p:nvSpPr>
          <p:cNvPr id="5" name="AutoShape 5"/>
          <p:cNvSpPr/>
          <p:nvPr/>
        </p:nvSpPr>
        <p:spPr>
          <a:xfrm>
            <a:off x="1587500" y="1803400"/>
            <a:ext cx="3810000" cy="482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200" b="1" i="0" u="none" strike="noStrike">
                <a:solidFill>
                  <a:srgbClr val="B89F78"/>
                </a:solidFill>
                <a:latin typeface="微软雅黑" panose="020B0503020204020204" pitchFamily="34" charset="-122"/>
                <a:ea typeface="微软雅黑" panose="020B0503020204020204" pitchFamily="34" charset="-122"/>
                <a:cs typeface="Noto Serif SC"/>
                <a:sym typeface="Noto Serif SC"/>
              </a:rPr>
              <a:t>现状总结</a:t>
            </a:r>
            <a:endParaRPr lang="en-US" sz="1100">
              <a:latin typeface="微软雅黑" panose="020B0503020204020204" pitchFamily="34" charset="-122"/>
              <a:ea typeface="微软雅黑" panose="020B0503020204020204" pitchFamily="34" charset="-122"/>
            </a:endParaRPr>
          </a:p>
        </p:txBody>
      </p:sp>
      <p:cxnSp>
        <p:nvCxnSpPr>
          <p:cNvPr id="6" name="Connector 6"/>
          <p:cNvCxnSpPr/>
          <p:nvPr/>
        </p:nvCxnSpPr>
        <p:spPr>
          <a:xfrm rot="-9549">
            <a:off x="1079509" y="2343150"/>
            <a:ext cx="4572000" cy="12700"/>
          </a:xfrm>
          <a:prstGeom prst="straightConnector1">
            <a:avLst/>
          </a:prstGeom>
          <a:solidFill>
            <a:srgbClr val="DEE0E3">
              <a:alpha val="100000"/>
            </a:srgbClr>
          </a:solidFill>
          <a:ln w="12700" cap="flat" cmpd="sng">
            <a:solidFill>
              <a:srgbClr val="E6E6E6">
                <a:alpha val="100000"/>
              </a:srgbClr>
            </a:solidFill>
            <a:prstDash val="solid"/>
            <a:round/>
            <a:headEnd type="none" w="med" len="med"/>
            <a:tailEnd type="none" w="med" len="med"/>
          </a:ln>
        </p:spPr>
      </p:cxnSp>
      <p:sp>
        <p:nvSpPr>
          <p:cNvPr id="7" name="AutoShape 7"/>
          <p:cNvSpPr/>
          <p:nvPr/>
        </p:nvSpPr>
        <p:spPr>
          <a:xfrm>
            <a:off x="1079500" y="2540000"/>
            <a:ext cx="4572000" cy="317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dirty="0" err="1">
                <a:solidFill>
                  <a:srgbClr val="36454F"/>
                </a:solidFill>
                <a:latin typeface="微软雅黑" panose="020B0503020204020204" pitchFamily="34" charset="-122"/>
                <a:ea typeface="微软雅黑" panose="020B0503020204020204" pitchFamily="34" charset="-122"/>
                <a:cs typeface="Noto Serif SC"/>
                <a:sym typeface="Noto Serif SC"/>
              </a:rPr>
              <a:t>资源积淀深厚</a:t>
            </a:r>
            <a:r>
              <a:rPr lang="en-US" sz="1800" b="1" i="0" u="none" strike="noStrike" dirty="0">
                <a:solidFill>
                  <a:srgbClr val="36454F"/>
                </a:solidFill>
                <a:latin typeface="微软雅黑" panose="020B0503020204020204" pitchFamily="34" charset="-122"/>
                <a:ea typeface="微软雅黑" panose="020B0503020204020204" pitchFamily="34" charset="-122"/>
                <a:cs typeface="Noto Serif SC"/>
                <a:sym typeface="Noto Serif SC"/>
              </a:rPr>
              <a:t>：</a:t>
            </a:r>
            <a:endParaRPr lang="en-US" sz="1100" dirty="0">
              <a:latin typeface="微软雅黑" panose="020B0503020204020204" pitchFamily="34" charset="-122"/>
              <a:ea typeface="微软雅黑" panose="020B0503020204020204" pitchFamily="34" charset="-122"/>
            </a:endParaRPr>
          </a:p>
          <a:p>
            <a:pPr indent="0" algn="l">
              <a:lnSpc>
                <a:spcPct val="125000"/>
              </a:lnSpc>
            </a:pPr>
            <a:r>
              <a:rPr lang="en-US" sz="1600" b="0" i="0" u="none" strike="noStrike" dirty="0" err="1">
                <a:solidFill>
                  <a:srgbClr val="555555"/>
                </a:solidFill>
                <a:latin typeface="微软雅黑" panose="020B0503020204020204" pitchFamily="34" charset="-122"/>
                <a:ea typeface="微软雅黑" panose="020B0503020204020204" pitchFamily="34" charset="-122"/>
                <a:cs typeface="Noto Serif SC"/>
                <a:sym typeface="Noto Serif SC"/>
              </a:rPr>
              <a:t>徐州拥有丰富的苏轼文化资源，目前的开发已取得初步成效，但仍有巨大的潜力可挖</a:t>
            </a:r>
            <a:r>
              <a:rPr lang="en-US" sz="1600" b="0" i="0" u="none" strike="noStrike" dirty="0">
                <a:solidFill>
                  <a:srgbClr val="555555"/>
                </a:solidFill>
                <a:latin typeface="微软雅黑" panose="020B0503020204020204" pitchFamily="34" charset="-122"/>
                <a:ea typeface="微软雅黑" panose="020B0503020204020204" pitchFamily="34" charset="-122"/>
                <a:cs typeface="Noto Serif SC"/>
                <a:sym typeface="Noto Serif SC"/>
              </a:rPr>
              <a:t>。</a:t>
            </a:r>
          </a:p>
        </p:txBody>
      </p:sp>
      <p:sp>
        <p:nvSpPr>
          <p:cNvPr id="8" name="AutoShape 8"/>
          <p:cNvSpPr/>
          <p:nvPr/>
        </p:nvSpPr>
        <p:spPr>
          <a:xfrm>
            <a:off x="6223000" y="1524000"/>
            <a:ext cx="5207000" cy="4572000"/>
          </a:xfrm>
          <a:prstGeom prst="roundRect">
            <a:avLst>
              <a:gd name="adj" fmla="val 2777"/>
            </a:avLst>
          </a:prstGeom>
          <a:solidFill>
            <a:srgbClr val="FFFFFF">
              <a:alpha val="100000"/>
            </a:srgbClr>
          </a:solidFill>
          <a:ln w="25400" cap="flat" cmpd="sng">
            <a:noFill/>
            <a:prstDash val="solid"/>
            <a:round/>
          </a:ln>
          <a:effectLst>
            <a:outerShdw blurRad="127000" dist="50800" dir="2700000" algn="tl" rotWithShape="0">
              <a:srgbClr val="36454F">
                <a:alpha val="10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540500" y="1841500"/>
            <a:ext cx="406400" cy="406400"/>
          </a:xfrm>
          <a:prstGeom prst="rect">
            <a:avLst/>
          </a:prstGeom>
        </p:spPr>
      </p:pic>
      <p:sp>
        <p:nvSpPr>
          <p:cNvPr id="10" name="AutoShape 10"/>
          <p:cNvSpPr/>
          <p:nvPr/>
        </p:nvSpPr>
        <p:spPr>
          <a:xfrm>
            <a:off x="7048500" y="1803400"/>
            <a:ext cx="3810000" cy="482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200" b="1" i="0" u="none" strike="noStrike">
                <a:solidFill>
                  <a:srgbClr val="B89F78"/>
                </a:solidFill>
                <a:latin typeface="微软雅黑" panose="020B0503020204020204" pitchFamily="34" charset="-122"/>
                <a:ea typeface="微软雅黑" panose="020B0503020204020204" pitchFamily="34" charset="-122"/>
                <a:cs typeface="Noto Serif SC"/>
                <a:sym typeface="Noto Serif SC"/>
              </a:rPr>
              <a:t>未来展望</a:t>
            </a:r>
            <a:endParaRPr lang="en-US" sz="1100">
              <a:latin typeface="微软雅黑" panose="020B0503020204020204" pitchFamily="34" charset="-122"/>
              <a:ea typeface="微软雅黑" panose="020B0503020204020204" pitchFamily="34" charset="-122"/>
            </a:endParaRPr>
          </a:p>
        </p:txBody>
      </p:sp>
      <p:cxnSp>
        <p:nvCxnSpPr>
          <p:cNvPr id="11" name="Connector 11"/>
          <p:cNvCxnSpPr/>
          <p:nvPr/>
        </p:nvCxnSpPr>
        <p:spPr>
          <a:xfrm rot="-9549">
            <a:off x="6540509" y="2343150"/>
            <a:ext cx="4572000" cy="12700"/>
          </a:xfrm>
          <a:prstGeom prst="straightConnector1">
            <a:avLst/>
          </a:prstGeom>
          <a:solidFill>
            <a:srgbClr val="DEE0E3">
              <a:alpha val="100000"/>
            </a:srgbClr>
          </a:solidFill>
          <a:ln w="12700" cap="flat" cmpd="sng">
            <a:solidFill>
              <a:srgbClr val="E6E6E6">
                <a:alpha val="100000"/>
              </a:srgbClr>
            </a:solidFill>
            <a:prstDash val="solid"/>
            <a:round/>
            <a:headEnd type="none" w="med" len="med"/>
            <a:tailEnd type="none" w="med" len="med"/>
          </a:ln>
        </p:spPr>
      </p:cxnSp>
      <p:sp>
        <p:nvSpPr>
          <p:cNvPr id="12" name="AutoShape 12"/>
          <p:cNvSpPr/>
          <p:nvPr/>
        </p:nvSpPr>
        <p:spPr>
          <a:xfrm>
            <a:off x="6540500" y="2540000"/>
            <a:ext cx="4572000" cy="165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6454F"/>
                </a:solidFill>
                <a:latin typeface="微软雅黑" panose="020B0503020204020204" pitchFamily="34" charset="-122"/>
                <a:ea typeface="微软雅黑" panose="020B0503020204020204" pitchFamily="34" charset="-122"/>
                <a:cs typeface="Noto Serif SC"/>
                <a:sym typeface="Noto Serif SC"/>
              </a:rPr>
              <a:t>创新驱动发展：</a:t>
            </a:r>
            <a:endParaRPr lang="en-US" sz="1100">
              <a:latin typeface="微软雅黑" panose="020B0503020204020204" pitchFamily="34" charset="-122"/>
              <a:ea typeface="微软雅黑" panose="020B0503020204020204" pitchFamily="34" charset="-122"/>
            </a:endParaRPr>
          </a:p>
          <a:p>
            <a:pPr indent="0" algn="l">
              <a:lnSpc>
                <a:spcPct val="125000"/>
              </a:lnSpc>
            </a:pPr>
            <a:r>
              <a:rPr lang="en-US" sz="1600" b="0" i="0" u="none" strike="noStrike">
                <a:solidFill>
                  <a:srgbClr val="555555"/>
                </a:solidFill>
                <a:latin typeface="微软雅黑" panose="020B0503020204020204" pitchFamily="34" charset="-122"/>
                <a:ea typeface="微软雅黑" panose="020B0503020204020204" pitchFamily="34" charset="-122"/>
                <a:cs typeface="Noto Serif SC"/>
                <a:sym typeface="Noto Serif SC"/>
              </a:rPr>
              <a:t>充分利用新时代技术优势，推动苏轼文化资源的创造性转化和创新性发展，打造闪亮名片，为徐州发展提供动力。</a:t>
            </a:r>
          </a:p>
        </p:txBody>
      </p:sp>
      <p:pic>
        <p:nvPicPr>
          <p:cNvPr id="13" name="Picture 13"/>
          <p:cNvPicPr>
            <a:picLocks noChangeAspect="1"/>
          </p:cNvPicPr>
          <p:nvPr/>
        </p:nvPicPr>
        <p:blipFill>
          <a:blip r:embed="rId7"/>
          <a:srcRect t="17901" b="17901"/>
          <a:stretch>
            <a:fillRect/>
          </a:stretch>
        </p:blipFill>
        <p:spPr>
          <a:xfrm>
            <a:off x="6540500" y="4191000"/>
            <a:ext cx="4572000" cy="1651000"/>
          </a:xfrm>
          <a:prstGeom prst="roundRect">
            <a:avLst>
              <a:gd name="adj" fmla="val 7692"/>
            </a:avLst>
          </a:prstGeom>
          <a:noFill/>
          <a:ln w="25400" cap="flat" cmpd="sng">
            <a:noFill/>
            <a:prstDash val="solid"/>
            <a:round/>
          </a:ln>
        </p:spPr>
      </p:pic>
    </p:spTree>
    <p:extLst>
      <p:ext uri="{BB962C8B-B14F-4D97-AF65-F5344CB8AC3E}">
        <p14:creationId xmlns:p14="http://schemas.microsoft.com/office/powerpoint/2010/main" val="21854490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zh-CN" altLang="en-US" sz="3600" b="1" i="0" u="none" strike="noStrike" dirty="0">
                <a:solidFill>
                  <a:srgbClr val="36454F"/>
                </a:solidFill>
                <a:latin typeface="微软雅黑" panose="020B0503020204020204" pitchFamily="34" charset="-122"/>
                <a:ea typeface="微软雅黑" panose="020B0503020204020204" pitchFamily="34" charset="-122"/>
                <a:cs typeface="Noto Serif SC"/>
                <a:sym typeface="Noto Serif SC"/>
              </a:rPr>
              <a:t>六、参考文献</a:t>
            </a:r>
            <a:endParaRPr lang="en-US" sz="3600" dirty="0">
              <a:latin typeface="微软雅黑" panose="020B0503020204020204" pitchFamily="34" charset="-122"/>
              <a:ea typeface="微软雅黑" panose="020B0503020204020204" pitchFamily="34" charset="-122"/>
            </a:endParaRPr>
          </a:p>
        </p:txBody>
      </p:sp>
      <p:sp>
        <p:nvSpPr>
          <p:cNvPr id="3" name="AutoShape 3"/>
          <p:cNvSpPr/>
          <p:nvPr/>
        </p:nvSpPr>
        <p:spPr>
          <a:xfrm>
            <a:off x="1082266" y="1309483"/>
            <a:ext cx="9776234" cy="4572000"/>
          </a:xfrm>
          <a:prstGeom prst="roundRect">
            <a:avLst>
              <a:gd name="adj" fmla="val 2777"/>
            </a:avLst>
          </a:prstGeom>
          <a:solidFill>
            <a:srgbClr val="FFFFFF">
              <a:alpha val="100000"/>
            </a:srgbClr>
          </a:solidFill>
          <a:ln w="25400" cap="flat" cmpd="sng">
            <a:noFill/>
            <a:prstDash val="solid"/>
            <a:round/>
          </a:ln>
          <a:effectLst>
            <a:outerShdw blurRad="127000" dist="50800" dir="2700000" algn="tl" rotWithShape="0">
              <a:srgbClr val="36454F">
                <a:alpha val="10000"/>
              </a:srgbClr>
            </a:outerShdw>
          </a:effectLst>
        </p:spPr>
        <p:txBody>
          <a:bodyPr vert="horz" wrap="square" lIns="63500" tIns="63500" rIns="63500" bIns="63500" rtlCol="0" anchor="ctr"/>
          <a:lstStyle/>
          <a:p>
            <a:pPr algn="ctr">
              <a:defRPr/>
            </a:pPr>
            <a:endParaRPr/>
          </a:p>
        </p:txBody>
      </p:sp>
      <p:sp>
        <p:nvSpPr>
          <p:cNvPr id="5" name="AutoShape 5"/>
          <p:cNvSpPr/>
          <p:nvPr/>
        </p:nvSpPr>
        <p:spPr>
          <a:xfrm>
            <a:off x="1587500" y="1803400"/>
            <a:ext cx="3810000" cy="482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endParaRPr lang="en-US" sz="1100" dirty="0"/>
          </a:p>
        </p:txBody>
      </p:sp>
      <p:sp>
        <p:nvSpPr>
          <p:cNvPr id="7" name="AutoShape 7"/>
          <p:cNvSpPr/>
          <p:nvPr/>
        </p:nvSpPr>
        <p:spPr>
          <a:xfrm>
            <a:off x="1336267" y="1803400"/>
            <a:ext cx="9268233" cy="4103483"/>
          </a:xfrm>
          <a:prstGeom prst="rect">
            <a:avLst/>
          </a:prstGeom>
          <a:noFill/>
          <a:ln w="12700" cap="flat" cmpd="sng">
            <a:noFill/>
            <a:prstDash val="solid"/>
            <a:round/>
          </a:ln>
        </p:spPr>
        <p:txBody>
          <a:bodyPr vert="horz" wrap="square" lIns="0" tIns="0" rIns="0" bIns="0" rtlCol="0" anchor="ctr" anchorCtr="0"/>
          <a:lstStyle/>
          <a:p>
            <a:pPr marL="342900" lvl="0" indent="-342900" algn="just">
              <a:lnSpc>
                <a:spcPts val="2800"/>
              </a:lnSpc>
              <a:buFont typeface="+mj-lt"/>
              <a:buAutoNum type="arabicPeriod"/>
              <a:tabLst>
                <a:tab pos="198120" algn="l"/>
              </a:tabLst>
            </a:pP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陆明德</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传承苏轼山水情怀 创建生态城市大美徐州</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[C].</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徐州市人民政府</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中国苏轼研究学会</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第</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24</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届中国苏轼学术研讨会论文集（苏轼与徐州卷）</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,2021.</a:t>
            </a:r>
            <a:endPar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marL="342900" lvl="0" indent="-342900" algn="just">
              <a:lnSpc>
                <a:spcPts val="2800"/>
              </a:lnSpc>
              <a:buFont typeface="+mj-lt"/>
              <a:buAutoNum type="arabicPeriod"/>
              <a:tabLst>
                <a:tab pos="198120" algn="l"/>
              </a:tabLst>
            </a:pP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任正</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文化产业视域下徐州苏轼文化资源的多维价值与开发路径研究</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[C].</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徐州市人民政府</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中国苏轼研究学会</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第</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24</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届中国苏轼学术研讨会论文集（思想文化卷）</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,2021.</a:t>
            </a:r>
            <a:endPar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marL="342900" lvl="0" indent="-342900" algn="just">
              <a:lnSpc>
                <a:spcPts val="2800"/>
              </a:lnSpc>
              <a:buFont typeface="+mj-lt"/>
              <a:buAutoNum type="arabicPeriod"/>
              <a:tabLst>
                <a:tab pos="198120" algn="l"/>
              </a:tabLst>
            </a:pP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刘清泉</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徐州苏轼符号</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[C].</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徐州市人民政府</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中国苏轼研究学会</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第</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24</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届中国苏轼学术研讨会论文集（苏轼与徐州卷）</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,2021.</a:t>
            </a:r>
            <a:endPar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marL="342900" lvl="0" indent="-342900" algn="just">
              <a:lnSpc>
                <a:spcPts val="2800"/>
              </a:lnSpc>
              <a:buFont typeface="+mj-lt"/>
              <a:buAutoNum type="arabicPeriod"/>
              <a:tabLst>
                <a:tab pos="198120" algn="l"/>
              </a:tabLst>
            </a:pP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管仁福</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苏轼徐州时期的黄楼精神及当代意义</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[C].</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徐州市人民政府</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中国苏轼研究学会</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第</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24</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届中国苏轼学术研讨会论文集（苏轼与徐州卷）</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,2021.</a:t>
            </a:r>
            <a:endPar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marL="342900" lvl="0" indent="-342900" algn="just">
              <a:lnSpc>
                <a:spcPts val="2800"/>
              </a:lnSpc>
              <a:buFont typeface="+mj-lt"/>
              <a:buAutoNum type="arabicPeriod"/>
              <a:tabLst>
                <a:tab pos="198120" algn="l"/>
              </a:tabLst>
            </a:pP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蔡世华</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管仁福</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遗爱千载苏徐州</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苏轼徐州文化遗存价值研究</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[M].</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徐州</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中国矿业大学出版社</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,2017.</a:t>
            </a:r>
            <a:endPar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indent="0" algn="l">
              <a:lnSpc>
                <a:spcPct val="125000"/>
              </a:lnSpc>
              <a:defRPr/>
            </a:pPr>
            <a:endParaRPr lang="en-US" sz="1600" b="0" i="0" u="none" strike="noStrike" dirty="0">
              <a:solidFill>
                <a:srgbClr val="555555"/>
              </a:solidFill>
              <a:latin typeface="微软雅黑" panose="020B0503020204020204" pitchFamily="34" charset="-122"/>
              <a:ea typeface="微软雅黑" panose="020B0503020204020204" pitchFamily="34" charset="-122"/>
              <a:cs typeface="Noto Serif SC"/>
              <a:sym typeface="Noto Serif SC"/>
            </a:endParaRPr>
          </a:p>
        </p:txBody>
      </p:sp>
    </p:spTree>
    <p:extLst>
      <p:ext uri="{BB962C8B-B14F-4D97-AF65-F5344CB8AC3E}">
        <p14:creationId xmlns:p14="http://schemas.microsoft.com/office/powerpoint/2010/main" val="38201913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0" y="0"/>
            <a:ext cx="12192000" cy="6858000"/>
          </a:xfrm>
          <a:prstGeom prst="roundRect">
            <a:avLst>
              <a:gd name="adj" fmla="val 0"/>
            </a:avLst>
          </a:prstGeom>
          <a:solidFill>
            <a:srgbClr val="F5F5F5">
              <a:alpha val="85000"/>
            </a:srgbClr>
          </a:solidFill>
          <a:ln w="25400" cap="flat" cmpd="sng">
            <a:noFill/>
            <a:prstDash val="solid"/>
            <a:round/>
          </a:ln>
        </p:spPr>
        <p:txBody>
          <a:bodyPr vert="horz" wrap="square" lIns="63500" tIns="63500" rIns="63500" bIns="63500" rtlCol="0" anchor="ctr"/>
          <a:lstStyle/>
          <a:p>
            <a:pPr algn="ctr">
              <a:defRPr/>
            </a:pPr>
            <a:endParaRPr>
              <a:solidFill>
                <a:schemeClr val="tx1">
                  <a:lumMod val="75000"/>
                  <a:lumOff val="25000"/>
                </a:schemeClr>
              </a:solidFill>
            </a:endParaRPr>
          </a:p>
        </p:txBody>
      </p:sp>
      <p:sp>
        <p:nvSpPr>
          <p:cNvPr id="4" name="AutoShape 4"/>
          <p:cNvSpPr/>
          <p:nvPr/>
        </p:nvSpPr>
        <p:spPr>
          <a:xfrm>
            <a:off x="1058672" y="1025053"/>
            <a:ext cx="101600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5400" b="1" i="0" u="none" strike="noStrike" dirty="0" err="1">
                <a:solidFill>
                  <a:schemeClr val="tx1">
                    <a:lumMod val="75000"/>
                    <a:lumOff val="25000"/>
                  </a:schemeClr>
                </a:solidFill>
                <a:latin typeface="微软雅黑" panose="020B0503020204020204" pitchFamily="34" charset="-122"/>
                <a:ea typeface="微软雅黑" panose="020B0503020204020204" pitchFamily="34" charset="-122"/>
                <a:cs typeface="Noto Serif SC"/>
                <a:sym typeface="Noto Serif SC"/>
              </a:rPr>
              <a:t>致谢</a:t>
            </a:r>
            <a:endParaRPr lang="en-US" sz="5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5" name="Connector 5"/>
          <p:cNvCxnSpPr/>
          <p:nvPr/>
        </p:nvCxnSpPr>
        <p:spPr>
          <a:xfrm rot="-34376">
            <a:off x="5461032" y="1898650"/>
            <a:ext cx="1270000" cy="12700"/>
          </a:xfrm>
          <a:prstGeom prst="straightConnector1">
            <a:avLst/>
          </a:prstGeom>
          <a:solidFill>
            <a:srgbClr val="DEE0E3">
              <a:alpha val="100000"/>
            </a:srgbClr>
          </a:solidFill>
          <a:ln w="25400" cap="flat" cmpd="sng">
            <a:solidFill>
              <a:srgbClr val="FF0000"/>
            </a:solidFill>
            <a:prstDash val="solid"/>
            <a:round/>
            <a:headEnd type="none" w="lg" len="lg"/>
            <a:tailEnd type="none" w="lg" len="lg"/>
          </a:ln>
        </p:spPr>
      </p:cxnSp>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328672" y="2549053"/>
            <a:ext cx="406400" cy="406400"/>
          </a:xfrm>
          <a:prstGeom prst="rect">
            <a:avLst/>
          </a:prstGeom>
        </p:spPr>
      </p:pic>
      <p:sp>
        <p:nvSpPr>
          <p:cNvPr id="7" name="AutoShape 7"/>
          <p:cNvSpPr/>
          <p:nvPr/>
        </p:nvSpPr>
        <p:spPr>
          <a:xfrm>
            <a:off x="2836672" y="2523653"/>
            <a:ext cx="6985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0" i="0" u="none" strike="noStrike" dirty="0" err="1">
                <a:solidFill>
                  <a:schemeClr val="tx1">
                    <a:lumMod val="75000"/>
                    <a:lumOff val="25000"/>
                  </a:schemeClr>
                </a:solidFill>
                <a:latin typeface="微软雅黑" panose="020B0503020204020204" pitchFamily="34" charset="-122"/>
                <a:ea typeface="微软雅黑" panose="020B0503020204020204" pitchFamily="34" charset="-122"/>
                <a:cs typeface="Noto Serif SC"/>
                <a:sym typeface="Noto Serif SC"/>
              </a:rPr>
              <a:t>感谢孙莉君老师的悉心指导</a:t>
            </a:r>
            <a:r>
              <a:rPr lang="en-US" sz="2400" b="0" i="0" u="none" strike="noStrike" dirty="0">
                <a:solidFill>
                  <a:schemeClr val="tx1">
                    <a:lumMod val="75000"/>
                    <a:lumOff val="25000"/>
                  </a:schemeClr>
                </a:solidFill>
                <a:latin typeface="微软雅黑" panose="020B0503020204020204" pitchFamily="34" charset="-122"/>
                <a:ea typeface="微软雅黑" panose="020B0503020204020204" pitchFamily="34" charset="-122"/>
                <a:cs typeface="Noto Serif SC"/>
                <a:sym typeface="Noto Serif SC"/>
              </a:rPr>
              <a:t>！</a:t>
            </a:r>
            <a:endParaRPr lang="en-US"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8"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28672" y="3311053"/>
            <a:ext cx="406400" cy="406400"/>
          </a:xfrm>
          <a:prstGeom prst="rect">
            <a:avLst/>
          </a:prstGeom>
        </p:spPr>
      </p:pic>
      <p:sp>
        <p:nvSpPr>
          <p:cNvPr id="9" name="AutoShape 9"/>
          <p:cNvSpPr/>
          <p:nvPr/>
        </p:nvSpPr>
        <p:spPr>
          <a:xfrm>
            <a:off x="2836672" y="3285653"/>
            <a:ext cx="6985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0" i="0" u="none" strike="noStrike" dirty="0" err="1">
                <a:solidFill>
                  <a:schemeClr val="tx1">
                    <a:lumMod val="75000"/>
                    <a:lumOff val="25000"/>
                  </a:schemeClr>
                </a:solidFill>
                <a:latin typeface="微软雅黑" panose="020B0503020204020204" pitchFamily="34" charset="-122"/>
                <a:ea typeface="微软雅黑" panose="020B0503020204020204" pitchFamily="34" charset="-122"/>
                <a:cs typeface="Noto Serif SC"/>
                <a:sym typeface="Noto Serif SC"/>
              </a:rPr>
              <a:t>感谢学校提供的</a:t>
            </a:r>
            <a:r>
              <a:rPr lang="zh-CN" altLang="en-US" sz="2400" b="0" i="0" u="none" strike="noStrike" dirty="0">
                <a:solidFill>
                  <a:schemeClr val="tx1">
                    <a:lumMod val="75000"/>
                    <a:lumOff val="25000"/>
                  </a:schemeClr>
                </a:solidFill>
                <a:latin typeface="微软雅黑" panose="020B0503020204020204" pitchFamily="34" charset="-122"/>
                <a:ea typeface="微软雅黑" panose="020B0503020204020204" pitchFamily="34" charset="-122"/>
                <a:cs typeface="Noto Serif SC"/>
                <a:sym typeface="Noto Serif SC"/>
              </a:rPr>
              <a:t>资源</a:t>
            </a:r>
            <a:r>
              <a:rPr lang="en-US" sz="2400" b="0" i="0" u="none" strike="noStrike" dirty="0" err="1">
                <a:solidFill>
                  <a:schemeClr val="tx1">
                    <a:lumMod val="75000"/>
                    <a:lumOff val="25000"/>
                  </a:schemeClr>
                </a:solidFill>
                <a:latin typeface="微软雅黑" panose="020B0503020204020204" pitchFamily="34" charset="-122"/>
                <a:ea typeface="微软雅黑" panose="020B0503020204020204" pitchFamily="34" charset="-122"/>
                <a:cs typeface="Noto Serif SC"/>
                <a:sym typeface="Noto Serif SC"/>
              </a:rPr>
              <a:t>支持</a:t>
            </a:r>
            <a:r>
              <a:rPr lang="en-US" sz="2400" b="0" i="0" u="none" strike="noStrike" dirty="0">
                <a:solidFill>
                  <a:schemeClr val="tx1">
                    <a:lumMod val="75000"/>
                    <a:lumOff val="25000"/>
                  </a:schemeClr>
                </a:solidFill>
                <a:latin typeface="微软雅黑" panose="020B0503020204020204" pitchFamily="34" charset="-122"/>
                <a:ea typeface="微软雅黑" panose="020B0503020204020204" pitchFamily="34" charset="-122"/>
                <a:cs typeface="Noto Serif SC"/>
                <a:sym typeface="Noto Serif SC"/>
              </a:rPr>
              <a:t>！</a:t>
            </a:r>
            <a:endParaRPr lang="en-US"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0" name="Picture 10"/>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328672" y="4073053"/>
            <a:ext cx="406400" cy="406400"/>
          </a:xfrm>
          <a:prstGeom prst="rect">
            <a:avLst/>
          </a:prstGeom>
        </p:spPr>
      </p:pic>
      <p:sp>
        <p:nvSpPr>
          <p:cNvPr id="11" name="AutoShape 11"/>
          <p:cNvSpPr/>
          <p:nvPr/>
        </p:nvSpPr>
        <p:spPr>
          <a:xfrm>
            <a:off x="2836672" y="4047653"/>
            <a:ext cx="6985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0" i="0" u="none" strike="noStrike" dirty="0" err="1">
                <a:solidFill>
                  <a:schemeClr val="tx1">
                    <a:lumMod val="75000"/>
                    <a:lumOff val="25000"/>
                  </a:schemeClr>
                </a:solidFill>
                <a:latin typeface="微软雅黑" panose="020B0503020204020204" pitchFamily="34" charset="-122"/>
                <a:ea typeface="微软雅黑" panose="020B0503020204020204" pitchFamily="34" charset="-122"/>
                <a:cs typeface="Noto Serif SC"/>
                <a:sym typeface="Noto Serif SC"/>
              </a:rPr>
              <a:t>感谢在研究过程中提供帮助的老师和同学们</a:t>
            </a:r>
            <a:r>
              <a:rPr lang="en-US" sz="2400" b="0" i="0" u="none" strike="noStrike" dirty="0">
                <a:solidFill>
                  <a:schemeClr val="tx1">
                    <a:lumMod val="75000"/>
                    <a:lumOff val="25000"/>
                  </a:schemeClr>
                </a:solidFill>
                <a:latin typeface="微软雅黑" panose="020B0503020204020204" pitchFamily="34" charset="-122"/>
                <a:ea typeface="微软雅黑" panose="020B0503020204020204" pitchFamily="34" charset="-122"/>
                <a:cs typeface="Noto Serif SC"/>
                <a:sym typeface="Noto Serif SC"/>
              </a:rPr>
              <a:t>！</a:t>
            </a:r>
            <a:endParaRPr lang="en-US"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5F5F5">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t="28906" b="28906"/>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0" y="-73891"/>
            <a:ext cx="12192000" cy="6858000"/>
          </a:xfrm>
          <a:prstGeom prst="roundRect">
            <a:avLst>
              <a:gd name="adj" fmla="val 0"/>
            </a:avLst>
          </a:prstGeom>
          <a:solidFill>
            <a:srgbClr val="1A100A">
              <a:alpha val="75000"/>
            </a:srgbClr>
          </a:solidFill>
          <a:ln w="25400" cap="flat" cmpd="sng">
            <a:noFill/>
            <a:prstDash val="solid"/>
            <a:round/>
          </a:ln>
        </p:spPr>
        <p:txBody>
          <a:bodyPr vert="horz" wrap="square" lIns="63500" tIns="63500" rIns="63500" bIns="63500" rtlCol="0" anchor="ctr"/>
          <a:lstStyle/>
          <a:p>
            <a:pPr algn="ctr">
              <a:defRPr/>
            </a:pPr>
            <a:endParaRPr dirty="0"/>
          </a:p>
        </p:txBody>
      </p:sp>
      <p:sp>
        <p:nvSpPr>
          <p:cNvPr id="4" name="AutoShape 4"/>
          <p:cNvSpPr/>
          <p:nvPr/>
        </p:nvSpPr>
        <p:spPr>
          <a:xfrm>
            <a:off x="1016000" y="2286000"/>
            <a:ext cx="101600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zh-CN" altLang="en-US" sz="3600" b="1" i="0" u="none" strike="noStrike" dirty="0">
                <a:solidFill>
                  <a:srgbClr val="FF6600"/>
                </a:solidFill>
                <a:latin typeface="微软雅黑" panose="020B0503020204020204" pitchFamily="34" charset="-122"/>
                <a:ea typeface="微软雅黑" panose="020B0503020204020204" pitchFamily="34" charset="-122"/>
                <a:cs typeface="Noto Serif SC"/>
                <a:sym typeface="Noto Serif SC"/>
              </a:rPr>
              <a:t>一、</a:t>
            </a:r>
            <a:r>
              <a:rPr lang="en-US" sz="3600" b="1" i="0" u="none" strike="noStrike" dirty="0" err="1">
                <a:solidFill>
                  <a:srgbClr val="FF6600"/>
                </a:solidFill>
                <a:latin typeface="微软雅黑" panose="020B0503020204020204" pitchFamily="34" charset="-122"/>
                <a:ea typeface="微软雅黑" panose="020B0503020204020204" pitchFamily="34" charset="-122"/>
                <a:cs typeface="Noto Serif SC"/>
                <a:sym typeface="Noto Serif SC"/>
              </a:rPr>
              <a:t>选题背景与研究意义</a:t>
            </a:r>
            <a:endParaRPr lang="en-US" sz="1100" dirty="0">
              <a:solidFill>
                <a:srgbClr val="FF6600"/>
              </a:solidFill>
              <a:latin typeface="微软雅黑" panose="020B0503020204020204" pitchFamily="34" charset="-122"/>
              <a:ea typeface="微软雅黑" panose="020B0503020204020204" pitchFamily="34" charset="-122"/>
            </a:endParaRPr>
          </a:p>
        </p:txBody>
      </p:sp>
      <p:cxnSp>
        <p:nvCxnSpPr>
          <p:cNvPr id="5" name="Connector 5"/>
          <p:cNvCxnSpPr/>
          <p:nvPr/>
        </p:nvCxnSpPr>
        <p:spPr>
          <a:xfrm rot="-34376">
            <a:off x="5461032" y="3232150"/>
            <a:ext cx="1270000" cy="12700"/>
          </a:xfrm>
          <a:prstGeom prst="straightConnector1">
            <a:avLst/>
          </a:prstGeom>
          <a:solidFill>
            <a:srgbClr val="DEE0E3">
              <a:alpha val="100000"/>
            </a:srgbClr>
          </a:solidFill>
          <a:ln w="25400" cap="flat" cmpd="sng">
            <a:solidFill>
              <a:srgbClr val="B89F78">
                <a:alpha val="100000"/>
              </a:srgbClr>
            </a:solidFill>
            <a:prstDash val="solid"/>
            <a:round/>
            <a:headEnd type="none" w="lg" len="lg"/>
            <a:tailEnd type="none" w="lg" len="lg"/>
          </a:ln>
        </p:spPr>
      </p:cxnSp>
      <p:pic>
        <p:nvPicPr>
          <p:cNvPr id="7" name="Picture 7"/>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892800" y="3355109"/>
            <a:ext cx="406400" cy="4064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5F5F5">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dirty="0" err="1">
                <a:solidFill>
                  <a:srgbClr val="36454F"/>
                </a:solidFill>
                <a:latin typeface="微软雅黑" panose="020B0503020204020204" pitchFamily="34" charset="-122"/>
                <a:ea typeface="微软雅黑" panose="020B0503020204020204" pitchFamily="34" charset="-122"/>
                <a:cs typeface="Noto Serif SC"/>
                <a:sym typeface="Noto Serif SC"/>
              </a:rPr>
              <a:t>人杰地灵，古韵彭城</a:t>
            </a:r>
            <a:endParaRPr lang="en-US" sz="1100" dirty="0">
              <a:latin typeface="微软雅黑" panose="020B0503020204020204" pitchFamily="34" charset="-122"/>
              <a:ea typeface="微软雅黑" panose="020B0503020204020204" pitchFamily="34" charset="-122"/>
            </a:endParaRPr>
          </a:p>
        </p:txBody>
      </p:sp>
      <p:cxnSp>
        <p:nvCxnSpPr>
          <p:cNvPr id="3" name="Connector 3"/>
          <p:cNvCxnSpPr/>
          <p:nvPr/>
        </p:nvCxnSpPr>
        <p:spPr>
          <a:xfrm rot="-34376">
            <a:off x="762032" y="1212850"/>
            <a:ext cx="1270000" cy="12700"/>
          </a:xfrm>
          <a:prstGeom prst="line">
            <a:avLst/>
          </a:prstGeom>
          <a:solidFill>
            <a:srgbClr val="DEE0E3">
              <a:alpha val="100000"/>
            </a:srgbClr>
          </a:solidFill>
          <a:ln w="38100" cap="flat" cmpd="sng">
            <a:solidFill>
              <a:srgbClr val="B89F78">
                <a:alpha val="100000"/>
              </a:srgbClr>
            </a:solidFill>
            <a:prstDash val="solid"/>
            <a:round/>
            <a:headEnd type="none" w="lg" len="lg"/>
            <a:tailEnd type="none" w="lg" len="lg"/>
          </a:ln>
        </p:spPr>
      </p:cxnSp>
      <p:sp>
        <p:nvSpPr>
          <p:cNvPr id="4" name="AutoShape 4"/>
          <p:cNvSpPr/>
          <p:nvPr/>
        </p:nvSpPr>
        <p:spPr>
          <a:xfrm>
            <a:off x="762000" y="1651000"/>
            <a:ext cx="5080000" cy="4445000"/>
          </a:xfrm>
          <a:prstGeom prst="roundRect">
            <a:avLst>
              <a:gd name="adj" fmla="val 2857"/>
            </a:avLst>
          </a:prstGeom>
          <a:solidFill>
            <a:srgbClr val="FFFFFF">
              <a:alpha val="100000"/>
            </a:srgbClr>
          </a:solidFill>
          <a:ln w="25400" cap="flat" cmpd="sng">
            <a:noFill/>
            <a:prstDash val="solid"/>
            <a:round/>
          </a:ln>
          <a:effectLst>
            <a:outerShdw blurRad="127000" dist="50800" dir="5400000" algn="tl" rotWithShape="0">
              <a:srgbClr val="36454F">
                <a:alpha val="10000"/>
              </a:srgbClr>
            </a:outerShdw>
          </a:effectLst>
        </p:spPr>
        <p:txBody>
          <a:bodyPr vert="horz" wrap="square" lIns="63500" tIns="63500" rIns="63500" bIns="63500" rtlCol="0" anchor="ctr"/>
          <a:lstStyle/>
          <a:p>
            <a:pPr algn="ctr">
              <a:defRPr/>
            </a:pPr>
            <a:endParaRPr sz="2400" dirty="0">
              <a:latin typeface="隶书" panose="02010509060101010101" pitchFamily="49" charset="-122"/>
              <a:ea typeface="隶书" panose="02010509060101010101" pitchFamily="49" charset="-122"/>
            </a:endParaRPr>
          </a:p>
        </p:txBody>
      </p:sp>
      <p:pic>
        <p:nvPicPr>
          <p:cNvPr id="5" name="Picture 5"/>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66800" y="1955800"/>
            <a:ext cx="355600" cy="355600"/>
          </a:xfrm>
          <a:prstGeom prst="rect">
            <a:avLst/>
          </a:prstGeom>
        </p:spPr>
      </p:pic>
      <p:sp>
        <p:nvSpPr>
          <p:cNvPr id="7" name="AutoShape 7"/>
          <p:cNvSpPr/>
          <p:nvPr/>
        </p:nvSpPr>
        <p:spPr>
          <a:xfrm>
            <a:off x="1565071" y="1837852"/>
            <a:ext cx="4276928"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dirty="0" err="1">
                <a:solidFill>
                  <a:schemeClr val="tx1">
                    <a:lumMod val="75000"/>
                    <a:lumOff val="25000"/>
                  </a:schemeClr>
                </a:solidFill>
                <a:latin typeface="微软雅黑" panose="020B0503020204020204" pitchFamily="34" charset="-122"/>
                <a:ea typeface="微软雅黑" panose="020B0503020204020204" pitchFamily="34" charset="-122"/>
                <a:cs typeface="Noto Serif SC"/>
                <a:sym typeface="Noto Serif SC"/>
              </a:rPr>
              <a:t>徐州作为华夏古九州之一，拥有六千年文明史，是中国历史的缩影和传统文化教育的范本</a:t>
            </a:r>
            <a:r>
              <a:rPr lang="en-US" sz="1800" b="0" i="0" u="none" strike="noStrike" dirty="0">
                <a:solidFill>
                  <a:schemeClr val="tx1">
                    <a:lumMod val="75000"/>
                    <a:lumOff val="25000"/>
                  </a:schemeClr>
                </a:solidFill>
                <a:latin typeface="微软雅黑" panose="020B0503020204020204" pitchFamily="34" charset="-122"/>
                <a:ea typeface="微软雅黑" panose="020B0503020204020204" pitchFamily="34" charset="-122"/>
                <a:cs typeface="Noto Serif SC"/>
                <a:sym typeface="Noto Serif SC"/>
              </a:rPr>
              <a:t>。</a:t>
            </a:r>
            <a:endParaRPr lang="en-US" sz="1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8" name="Connector 8"/>
          <p:cNvCxnSpPr/>
          <p:nvPr/>
        </p:nvCxnSpPr>
        <p:spPr>
          <a:xfrm rot="-9766">
            <a:off x="1066809" y="3244850"/>
            <a:ext cx="4470400" cy="12700"/>
          </a:xfrm>
          <a:prstGeom prst="line">
            <a:avLst/>
          </a:prstGeom>
          <a:solidFill>
            <a:srgbClr val="DEE0E3">
              <a:alpha val="100000"/>
            </a:srgbClr>
          </a:solidFill>
          <a:ln w="12700" cap="flat" cmpd="sng">
            <a:solidFill>
              <a:srgbClr val="B89F78">
                <a:alpha val="30000"/>
              </a:srgbClr>
            </a:solidFill>
            <a:prstDash val="solid"/>
            <a:round/>
            <a:headEnd type="none" w="med" len="med"/>
            <a:tailEnd type="none" w="med" len="med"/>
          </a:ln>
        </p:spPr>
      </p:cxnSp>
      <p:pic>
        <p:nvPicPr>
          <p:cNvPr id="9" name="Picture 9"/>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66800" y="3479800"/>
            <a:ext cx="355600" cy="355600"/>
          </a:xfrm>
          <a:prstGeom prst="rect">
            <a:avLst/>
          </a:prstGeom>
        </p:spPr>
      </p:pic>
      <p:sp>
        <p:nvSpPr>
          <p:cNvPr id="11" name="AutoShape 11"/>
          <p:cNvSpPr/>
          <p:nvPr/>
        </p:nvSpPr>
        <p:spPr>
          <a:xfrm>
            <a:off x="1618052" y="3365500"/>
            <a:ext cx="4223947"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dirty="0" err="1">
                <a:solidFill>
                  <a:schemeClr val="tx1">
                    <a:lumMod val="75000"/>
                    <a:lumOff val="25000"/>
                  </a:schemeClr>
                </a:solidFill>
                <a:latin typeface="微软雅黑" panose="020B0503020204020204" pitchFamily="34" charset="-122"/>
                <a:ea typeface="微软雅黑" panose="020B0503020204020204" pitchFamily="34" charset="-122"/>
                <a:cs typeface="Noto Serif SC"/>
                <a:sym typeface="Noto Serif SC"/>
              </a:rPr>
              <a:t>传承和发展中华优秀传统文化是宏大的时代主题，挖掘本土资源，焕发文化新生</a:t>
            </a:r>
            <a:r>
              <a:rPr lang="en-US" sz="1800" b="0" i="0" u="none" strike="noStrike" dirty="0">
                <a:solidFill>
                  <a:schemeClr val="tx1">
                    <a:lumMod val="75000"/>
                    <a:lumOff val="25000"/>
                  </a:schemeClr>
                </a:solidFill>
                <a:latin typeface="微软雅黑" panose="020B0503020204020204" pitchFamily="34" charset="-122"/>
                <a:ea typeface="微软雅黑" panose="020B0503020204020204" pitchFamily="34" charset="-122"/>
                <a:cs typeface="Noto Serif SC"/>
                <a:sym typeface="Noto Serif SC"/>
              </a:rPr>
              <a:t>。</a:t>
            </a:r>
            <a:endParaRPr lang="en-US" sz="1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12" name="Connector 12"/>
          <p:cNvCxnSpPr/>
          <p:nvPr/>
        </p:nvCxnSpPr>
        <p:spPr>
          <a:xfrm rot="-9766">
            <a:off x="1066809" y="4768850"/>
            <a:ext cx="4470400" cy="12700"/>
          </a:xfrm>
          <a:prstGeom prst="line">
            <a:avLst/>
          </a:prstGeom>
          <a:solidFill>
            <a:srgbClr val="DEE0E3">
              <a:alpha val="100000"/>
            </a:srgbClr>
          </a:solidFill>
          <a:ln w="12700" cap="flat" cmpd="sng">
            <a:solidFill>
              <a:srgbClr val="B89F78">
                <a:alpha val="30000"/>
              </a:srgbClr>
            </a:solidFill>
            <a:prstDash val="solid"/>
            <a:round/>
            <a:headEnd type="none" w="med" len="med"/>
            <a:tailEnd type="none" w="med" len="med"/>
          </a:ln>
        </p:spPr>
      </p:cxnSp>
      <p:pic>
        <p:nvPicPr>
          <p:cNvPr id="13" name="Picture 13"/>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66800" y="5003800"/>
            <a:ext cx="355600" cy="355600"/>
          </a:xfrm>
          <a:prstGeom prst="rect">
            <a:avLst/>
          </a:prstGeom>
        </p:spPr>
      </p:pic>
      <p:sp>
        <p:nvSpPr>
          <p:cNvPr id="15" name="AutoShape 15"/>
          <p:cNvSpPr/>
          <p:nvPr/>
        </p:nvSpPr>
        <p:spPr>
          <a:xfrm>
            <a:off x="1618052" y="4933950"/>
            <a:ext cx="3894306"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dirty="0" err="1">
                <a:solidFill>
                  <a:schemeClr val="tx1">
                    <a:lumMod val="75000"/>
                    <a:lumOff val="25000"/>
                  </a:schemeClr>
                </a:solidFill>
                <a:latin typeface="微软雅黑" panose="020B0503020204020204" pitchFamily="34" charset="-122"/>
                <a:ea typeface="微软雅黑" panose="020B0503020204020204" pitchFamily="34" charset="-122"/>
                <a:cs typeface="Noto Serif SC"/>
                <a:sym typeface="Noto Serif SC"/>
              </a:rPr>
              <a:t>深度挖掘苏轼文化资源，发挥文化积极作用，促进地方经济发展</a:t>
            </a:r>
            <a:r>
              <a:rPr lang="en-US" sz="1800" b="0" i="0" u="none" strike="noStrike" dirty="0">
                <a:solidFill>
                  <a:schemeClr val="tx1">
                    <a:lumMod val="75000"/>
                    <a:lumOff val="25000"/>
                  </a:schemeClr>
                </a:solidFill>
                <a:latin typeface="微软雅黑" panose="020B0503020204020204" pitchFamily="34" charset="-122"/>
                <a:ea typeface="微软雅黑" panose="020B0503020204020204" pitchFamily="34" charset="-122"/>
                <a:cs typeface="Noto Serif SC"/>
                <a:sym typeface="Noto Serif SC"/>
              </a:rPr>
              <a:t>。</a:t>
            </a:r>
            <a:endParaRPr lang="en-US" sz="1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6" name="Picture 16"/>
          <p:cNvPicPr>
            <a:picLocks noChangeAspect="1"/>
          </p:cNvPicPr>
          <p:nvPr/>
        </p:nvPicPr>
        <p:blipFill>
          <a:blip r:embed="rId9"/>
          <a:srcRect l="26234" r="26234"/>
          <a:stretch>
            <a:fillRect/>
          </a:stretch>
        </p:blipFill>
        <p:spPr>
          <a:xfrm>
            <a:off x="6096000" y="1651000"/>
            <a:ext cx="5334000" cy="4445000"/>
          </a:xfrm>
          <a:prstGeom prst="roundRect">
            <a:avLst>
              <a:gd name="adj" fmla="val 2857"/>
            </a:avLst>
          </a:prstGeom>
          <a:noFill/>
          <a:ln w="25400" cap="flat" cmpd="sng">
            <a:noFill/>
            <a:prstDash val="solid"/>
            <a:round/>
          </a:ln>
          <a:effectLst>
            <a:outerShdw blurRad="127000" dist="50800" dir="5400000" algn="tl" rotWithShape="0">
              <a:srgbClr val="36454F">
                <a:alpha val="15000"/>
              </a:srgbClr>
            </a:outerShdw>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5F5F5">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dirty="0" err="1">
                <a:solidFill>
                  <a:srgbClr val="36454F"/>
                </a:solidFill>
                <a:latin typeface="微软雅黑" panose="020B0503020204020204" pitchFamily="34" charset="-122"/>
                <a:ea typeface="微软雅黑" panose="020B0503020204020204" pitchFamily="34" charset="-122"/>
                <a:cs typeface="Noto Serif SC"/>
                <a:sym typeface="Noto Serif SC"/>
              </a:rPr>
              <a:t>苏轼的徐州印记</a:t>
            </a:r>
            <a:endParaRPr lang="en-US" sz="1100" dirty="0">
              <a:latin typeface="微软雅黑" panose="020B0503020204020204" pitchFamily="34" charset="-122"/>
              <a:ea typeface="微软雅黑" panose="020B0503020204020204" pitchFamily="34" charset="-122"/>
            </a:endParaRPr>
          </a:p>
        </p:txBody>
      </p:sp>
      <p:cxnSp>
        <p:nvCxnSpPr>
          <p:cNvPr id="3" name="Connector 3"/>
          <p:cNvCxnSpPr/>
          <p:nvPr/>
        </p:nvCxnSpPr>
        <p:spPr>
          <a:xfrm rot="-34376">
            <a:off x="762032" y="1263650"/>
            <a:ext cx="1270000" cy="12700"/>
          </a:xfrm>
          <a:prstGeom prst="line">
            <a:avLst/>
          </a:prstGeom>
          <a:solidFill>
            <a:srgbClr val="DEE0E3">
              <a:alpha val="100000"/>
            </a:srgbClr>
          </a:solidFill>
          <a:ln w="38100" cap="flat" cmpd="sng">
            <a:solidFill>
              <a:srgbClr val="B89F78">
                <a:alpha val="100000"/>
              </a:srgbClr>
            </a:solidFill>
            <a:prstDash val="solid"/>
            <a:round/>
            <a:headEnd type="none" w="lg" len="lg"/>
            <a:tailEnd type="none" w="lg" len="lg"/>
          </a:ln>
        </p:spPr>
      </p:cxnSp>
      <p:sp>
        <p:nvSpPr>
          <p:cNvPr id="4" name="AutoShape 4"/>
          <p:cNvSpPr/>
          <p:nvPr/>
        </p:nvSpPr>
        <p:spPr>
          <a:xfrm>
            <a:off x="762000" y="1651000"/>
            <a:ext cx="3302000" cy="4445000"/>
          </a:xfrm>
          <a:prstGeom prst="roundRect">
            <a:avLst>
              <a:gd name="adj" fmla="val 0"/>
            </a:avLst>
          </a:prstGeom>
          <a:solidFill>
            <a:srgbClr val="FFFFFF">
              <a:alpha val="100000"/>
            </a:srgbClr>
          </a:solidFill>
          <a:ln w="25400" cap="flat" cmpd="sng">
            <a:noFill/>
            <a:prstDash val="solid"/>
            <a:round/>
          </a:ln>
          <a:effectLst>
            <a:outerShdw blurRad="127000" dist="50800" dir="2700000" algn="tl" rotWithShape="0">
              <a:srgbClr val="000000">
                <a:alpha val="10000"/>
              </a:srgbClr>
            </a:outerShdw>
          </a:effectLst>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r:embed="rId3"/>
          <a:srcRect t="5726" b="5726"/>
          <a:stretch>
            <a:fillRect/>
          </a:stretch>
        </p:blipFill>
        <p:spPr>
          <a:xfrm>
            <a:off x="889000" y="1778000"/>
            <a:ext cx="3048000" cy="4191000"/>
          </a:xfrm>
          <a:prstGeom prst="rect">
            <a:avLst/>
          </a:prstGeom>
          <a:noFill/>
          <a:ln w="25400" cap="flat" cmpd="sng">
            <a:noFill/>
            <a:prstDash val="solid"/>
            <a:round/>
          </a:ln>
        </p:spPr>
      </p:pic>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572000" y="1778000"/>
            <a:ext cx="304800" cy="304800"/>
          </a:xfrm>
          <a:prstGeom prst="rect">
            <a:avLst/>
          </a:prstGeom>
        </p:spPr>
      </p:pic>
      <p:sp>
        <p:nvSpPr>
          <p:cNvPr id="7" name="AutoShape 7"/>
          <p:cNvSpPr/>
          <p:nvPr/>
        </p:nvSpPr>
        <p:spPr>
          <a:xfrm>
            <a:off x="5003800" y="1752600"/>
            <a:ext cx="6096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dirty="0">
                <a:solidFill>
                  <a:srgbClr val="36454F"/>
                </a:solidFill>
                <a:latin typeface="Noto Serif SC"/>
                <a:ea typeface="Noto Serif SC"/>
                <a:cs typeface="Noto Serif SC"/>
                <a:sym typeface="Noto Serif SC"/>
              </a:rPr>
              <a:t>任职徐州（1077-1079）</a:t>
            </a:r>
            <a:endParaRPr lang="en-US" sz="1100" dirty="0"/>
          </a:p>
        </p:txBody>
      </p:sp>
      <p:sp>
        <p:nvSpPr>
          <p:cNvPr id="8" name="AutoShape 8"/>
          <p:cNvSpPr/>
          <p:nvPr/>
        </p:nvSpPr>
        <p:spPr>
          <a:xfrm>
            <a:off x="5003800" y="2133600"/>
            <a:ext cx="6096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555555"/>
                </a:solidFill>
                <a:latin typeface="Noto Serif SC"/>
                <a:ea typeface="Noto Serif SC"/>
                <a:cs typeface="Noto Serif SC"/>
                <a:sym typeface="Noto Serif SC"/>
              </a:rPr>
              <a:t>苏轼出任徐州知府的两年，是他人生中一段重要的驿站。他在此勤政爱民，留下了卓越的政绩。</a:t>
            </a:r>
            <a:endParaRPr lang="en-US" sz="1100"/>
          </a:p>
        </p:txBody>
      </p:sp>
      <p:cxnSp>
        <p:nvCxnSpPr>
          <p:cNvPr id="9" name="Connector 9"/>
          <p:cNvCxnSpPr/>
          <p:nvPr/>
        </p:nvCxnSpPr>
        <p:spPr>
          <a:xfrm rot="-6611">
            <a:off x="4572006" y="2978150"/>
            <a:ext cx="6604000" cy="12700"/>
          </a:xfrm>
          <a:prstGeom prst="line">
            <a:avLst/>
          </a:prstGeom>
          <a:solidFill>
            <a:srgbClr val="DEE0E3">
              <a:alpha val="100000"/>
            </a:srgbClr>
          </a:solidFill>
          <a:ln w="12700" cap="flat" cmpd="sng">
            <a:solidFill>
              <a:srgbClr val="B89F78">
                <a:alpha val="30000"/>
              </a:srgbClr>
            </a:solidFill>
            <a:prstDash val="dash"/>
            <a:round/>
            <a:headEnd type="none" w="med" len="med"/>
            <a:tailEnd type="none" w="med" len="med"/>
          </a:ln>
        </p:spPr>
      </p:cxnSp>
      <p:pic>
        <p:nvPicPr>
          <p:cNvPr id="10" name="Picture 10"/>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572000" y="3175000"/>
            <a:ext cx="304800" cy="304800"/>
          </a:xfrm>
          <a:prstGeom prst="rect">
            <a:avLst/>
          </a:prstGeom>
        </p:spPr>
      </p:pic>
      <p:sp>
        <p:nvSpPr>
          <p:cNvPr id="11" name="AutoShape 11"/>
          <p:cNvSpPr/>
          <p:nvPr/>
        </p:nvSpPr>
        <p:spPr>
          <a:xfrm>
            <a:off x="5003800" y="3149600"/>
            <a:ext cx="6096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dirty="0" err="1">
                <a:solidFill>
                  <a:srgbClr val="36454F"/>
                </a:solidFill>
                <a:latin typeface="Noto Serif SC"/>
                <a:ea typeface="Noto Serif SC"/>
                <a:cs typeface="Noto Serif SC"/>
                <a:sym typeface="Noto Serif SC"/>
              </a:rPr>
              <a:t>造福一方的政绩</a:t>
            </a:r>
            <a:endParaRPr lang="en-US" sz="1100" dirty="0"/>
          </a:p>
        </p:txBody>
      </p:sp>
      <p:sp>
        <p:nvSpPr>
          <p:cNvPr id="12" name="AutoShape 12"/>
          <p:cNvSpPr/>
          <p:nvPr/>
        </p:nvSpPr>
        <p:spPr>
          <a:xfrm>
            <a:off x="5003800" y="3530600"/>
            <a:ext cx="6096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555555"/>
                </a:solidFill>
                <a:latin typeface="Noto Serif SC"/>
                <a:ea typeface="Noto Serif SC"/>
                <a:cs typeface="Noto Serif SC"/>
                <a:sym typeface="Noto Serif SC"/>
              </a:rPr>
              <a:t>在任期间，苏轼组织民众抗洪、开矿采煤、劝勉农商、倡导文教。这些举措不仅稳定了民生，更奠定了徐州的城市发展基础。</a:t>
            </a:r>
            <a:endParaRPr lang="en-US" sz="1100"/>
          </a:p>
        </p:txBody>
      </p:sp>
      <p:cxnSp>
        <p:nvCxnSpPr>
          <p:cNvPr id="13" name="Connector 13"/>
          <p:cNvCxnSpPr/>
          <p:nvPr/>
        </p:nvCxnSpPr>
        <p:spPr>
          <a:xfrm rot="-6611">
            <a:off x="4572006" y="4629150"/>
            <a:ext cx="6604000" cy="12700"/>
          </a:xfrm>
          <a:prstGeom prst="line">
            <a:avLst/>
          </a:prstGeom>
          <a:solidFill>
            <a:srgbClr val="DEE0E3">
              <a:alpha val="100000"/>
            </a:srgbClr>
          </a:solidFill>
          <a:ln w="12700" cap="flat" cmpd="sng">
            <a:solidFill>
              <a:srgbClr val="B89F78">
                <a:alpha val="30000"/>
              </a:srgbClr>
            </a:solidFill>
            <a:prstDash val="dash"/>
            <a:round/>
            <a:headEnd type="none" w="med" len="med"/>
            <a:tailEnd type="none" w="med" len="med"/>
          </a:ln>
        </p:spPr>
      </p:cxnSp>
      <p:pic>
        <p:nvPicPr>
          <p:cNvPr id="14" name="Picture 14"/>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572000" y="4826000"/>
            <a:ext cx="304800" cy="304800"/>
          </a:xfrm>
          <a:prstGeom prst="rect">
            <a:avLst/>
          </a:prstGeom>
        </p:spPr>
      </p:pic>
      <p:sp>
        <p:nvSpPr>
          <p:cNvPr id="15" name="AutoShape 15"/>
          <p:cNvSpPr/>
          <p:nvPr/>
        </p:nvSpPr>
        <p:spPr>
          <a:xfrm>
            <a:off x="5003800" y="4800600"/>
            <a:ext cx="6096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6454F"/>
                </a:solidFill>
                <a:latin typeface="Noto Serif SC"/>
                <a:ea typeface="Noto Serif SC"/>
                <a:cs typeface="Noto Serif SC"/>
                <a:sym typeface="Noto Serif SC"/>
              </a:rPr>
              <a:t>丰富的文化遗存</a:t>
            </a:r>
            <a:endParaRPr lang="en-US" sz="1100"/>
          </a:p>
        </p:txBody>
      </p:sp>
      <p:sp>
        <p:nvSpPr>
          <p:cNvPr id="16" name="AutoShape 16"/>
          <p:cNvSpPr/>
          <p:nvPr/>
        </p:nvSpPr>
        <p:spPr>
          <a:xfrm>
            <a:off x="5003800" y="5181600"/>
            <a:ext cx="6096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555555"/>
                </a:solidFill>
                <a:latin typeface="Noto Serif SC"/>
                <a:ea typeface="Noto Serif SC"/>
                <a:cs typeface="Noto Serif SC"/>
                <a:sym typeface="Noto Serif SC"/>
              </a:rPr>
              <a:t>徐州至今保留着50余处与苏轼相关的历史遗迹和纪念景点，成为了这座城市独特的文化名片。</a:t>
            </a:r>
            <a:endParaRPr lang="en-US" sz="11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5F5F5">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dirty="0" err="1">
                <a:solidFill>
                  <a:srgbClr val="36454F"/>
                </a:solidFill>
                <a:latin typeface="微软雅黑" panose="020B0503020204020204" pitchFamily="34" charset="-122"/>
                <a:ea typeface="微软雅黑" panose="020B0503020204020204" pitchFamily="34" charset="-122"/>
                <a:cs typeface="Noto Serif SC"/>
                <a:sym typeface="Noto Serif SC"/>
              </a:rPr>
              <a:t>研究的意义</a:t>
            </a:r>
            <a:endParaRPr lang="en-US" sz="1100" dirty="0">
              <a:latin typeface="微软雅黑" panose="020B0503020204020204" pitchFamily="34" charset="-122"/>
              <a:ea typeface="微软雅黑" panose="020B0503020204020204" pitchFamily="34" charset="-122"/>
            </a:endParaRPr>
          </a:p>
        </p:txBody>
      </p:sp>
      <p:cxnSp>
        <p:nvCxnSpPr>
          <p:cNvPr id="3" name="Connector 3"/>
          <p:cNvCxnSpPr/>
          <p:nvPr/>
        </p:nvCxnSpPr>
        <p:spPr>
          <a:xfrm rot="-42969">
            <a:off x="762040" y="1212850"/>
            <a:ext cx="1016000" cy="12700"/>
          </a:xfrm>
          <a:prstGeom prst="line">
            <a:avLst/>
          </a:prstGeom>
          <a:solidFill>
            <a:srgbClr val="DEE0E3">
              <a:alpha val="100000"/>
            </a:srgbClr>
          </a:solidFill>
          <a:ln w="38100" cap="flat" cmpd="sng">
            <a:solidFill>
              <a:srgbClr val="B89F78">
                <a:alpha val="100000"/>
              </a:srgbClr>
            </a:solidFill>
            <a:prstDash val="solid"/>
            <a:round/>
            <a:headEnd type="none" w="lg" len="lg"/>
            <a:tailEnd type="none" w="lg" len="lg"/>
          </a:ln>
        </p:spPr>
      </p:cxnSp>
      <p:sp>
        <p:nvSpPr>
          <p:cNvPr id="4" name="AutoShape 4"/>
          <p:cNvSpPr/>
          <p:nvPr/>
        </p:nvSpPr>
        <p:spPr>
          <a:xfrm>
            <a:off x="762000" y="1524000"/>
            <a:ext cx="5334000" cy="1143000"/>
          </a:xfrm>
          <a:prstGeom prst="roundRect">
            <a:avLst>
              <a:gd name="adj" fmla="val 11111"/>
            </a:avLst>
          </a:prstGeom>
          <a:solidFill>
            <a:srgbClr val="FFFFFF">
              <a:alpha val="100000"/>
            </a:srgbClr>
          </a:solidFill>
          <a:ln w="25400" cap="flat" cmpd="sng">
            <a:noFill/>
            <a:prstDash val="solid"/>
            <a:round/>
          </a:ln>
          <a:effectLst>
            <a:outerShdw blurRad="101600" dist="50800" dir="2700000" algn="tl" rotWithShape="0">
              <a:srgbClr val="36454F">
                <a:alpha val="10000"/>
              </a:srgbClr>
            </a:outerShdw>
          </a:effectLst>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6000" y="1778000"/>
            <a:ext cx="406400" cy="406400"/>
          </a:xfrm>
          <a:prstGeom prst="rect">
            <a:avLst/>
          </a:prstGeom>
        </p:spPr>
      </p:pic>
      <p:sp>
        <p:nvSpPr>
          <p:cNvPr id="7" name="AutoShape 7"/>
          <p:cNvSpPr/>
          <p:nvPr/>
        </p:nvSpPr>
        <p:spPr>
          <a:xfrm>
            <a:off x="1524000" y="1769533"/>
            <a:ext cx="4318000" cy="508000"/>
          </a:xfrm>
          <a:prstGeom prst="rect">
            <a:avLst/>
          </a:prstGeom>
          <a:noFill/>
          <a:ln w="12700" cap="flat" cmpd="sng">
            <a:noFill/>
            <a:prstDash val="solid"/>
            <a:round/>
          </a:ln>
        </p:spPr>
        <p:txBody>
          <a:bodyPr vert="horz" wrap="square" lIns="0" tIns="0" rIns="0" bIns="0" rtlCol="0" anchor="ctr" anchorCtr="0"/>
          <a:lstStyle/>
          <a:p>
            <a:pPr indent="0" algn="l">
              <a:defRPr/>
            </a:pPr>
            <a:r>
              <a:rPr lang="en-US" sz="2000" b="0" i="0" u="none" strike="noStrike" dirty="0" err="1">
                <a:solidFill>
                  <a:schemeClr val="tx1">
                    <a:lumMod val="75000"/>
                    <a:lumOff val="25000"/>
                  </a:schemeClr>
                </a:solidFill>
                <a:latin typeface="微软雅黑" panose="020B0503020204020204" pitchFamily="34" charset="-122"/>
                <a:ea typeface="微软雅黑" panose="020B0503020204020204" pitchFamily="34" charset="-122"/>
                <a:cs typeface="Noto Serif SC"/>
                <a:sym typeface="Noto Serif SC"/>
              </a:rPr>
              <a:t>为苏轼研究提供全新的切入角度，构建更系统的解读框架</a:t>
            </a:r>
            <a:r>
              <a:rPr lang="en-US" sz="2000" b="0" i="0" u="none" strike="noStrike" dirty="0">
                <a:solidFill>
                  <a:schemeClr val="tx1">
                    <a:lumMod val="75000"/>
                    <a:lumOff val="25000"/>
                  </a:schemeClr>
                </a:solidFill>
                <a:latin typeface="微软雅黑" panose="020B0503020204020204" pitchFamily="34" charset="-122"/>
                <a:ea typeface="微软雅黑" panose="020B0503020204020204" pitchFamily="34" charset="-122"/>
                <a:cs typeface="Noto Serif SC"/>
                <a:sym typeface="Noto Serif SC"/>
              </a:rPr>
              <a:t>。</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AutoShape 8"/>
          <p:cNvSpPr/>
          <p:nvPr/>
        </p:nvSpPr>
        <p:spPr>
          <a:xfrm>
            <a:off x="762000" y="2794000"/>
            <a:ext cx="5334000" cy="1143000"/>
          </a:xfrm>
          <a:prstGeom prst="roundRect">
            <a:avLst>
              <a:gd name="adj" fmla="val 11111"/>
            </a:avLst>
          </a:prstGeom>
          <a:solidFill>
            <a:srgbClr val="FFFFFF">
              <a:alpha val="100000"/>
            </a:srgbClr>
          </a:solidFill>
          <a:ln w="25400" cap="flat" cmpd="sng">
            <a:noFill/>
            <a:prstDash val="solid"/>
            <a:round/>
          </a:ln>
          <a:effectLst>
            <a:outerShdw blurRad="101600" dist="50800" dir="2700000" algn="tl" rotWithShape="0">
              <a:srgbClr val="36454F">
                <a:alpha val="10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6000" y="3048000"/>
            <a:ext cx="406400" cy="406400"/>
          </a:xfrm>
          <a:prstGeom prst="rect">
            <a:avLst/>
          </a:prstGeom>
        </p:spPr>
      </p:pic>
      <p:sp>
        <p:nvSpPr>
          <p:cNvPr id="11" name="AutoShape 11"/>
          <p:cNvSpPr/>
          <p:nvPr/>
        </p:nvSpPr>
        <p:spPr>
          <a:xfrm>
            <a:off x="1422400" y="2912533"/>
            <a:ext cx="4318000" cy="508000"/>
          </a:xfrm>
          <a:prstGeom prst="rect">
            <a:avLst/>
          </a:prstGeom>
          <a:noFill/>
          <a:ln w="12700" cap="flat" cmpd="sng">
            <a:noFill/>
            <a:prstDash val="solid"/>
            <a:round/>
          </a:ln>
        </p:spPr>
        <p:txBody>
          <a:bodyPr vert="horz" wrap="square" lIns="0" tIns="0" rIns="0" bIns="0" rtlCol="0" anchor="ctr" anchorCtr="0"/>
          <a:lstStyle/>
          <a:p>
            <a:pPr indent="0" algn="l">
              <a:defRPr/>
            </a:pPr>
            <a:r>
              <a:rPr lang="en-US" sz="2000" dirty="0" err="1">
                <a:solidFill>
                  <a:schemeClr val="tx1">
                    <a:lumMod val="75000"/>
                    <a:lumOff val="25000"/>
                  </a:schemeClr>
                </a:solidFill>
                <a:latin typeface="微软雅黑" panose="020B0503020204020204" pitchFamily="34" charset="-122"/>
                <a:ea typeface="微软雅黑" panose="020B0503020204020204" pitchFamily="34" charset="-122"/>
                <a:sym typeface="Noto Serif SC"/>
              </a:rPr>
              <a:t>深入挖掘苏轼文化精神，通过传播增强民族文化自信</a:t>
            </a:r>
            <a:r>
              <a:rPr lang="en-US" sz="2000" dirty="0">
                <a:solidFill>
                  <a:schemeClr val="tx1">
                    <a:lumMod val="75000"/>
                    <a:lumOff val="25000"/>
                  </a:schemeClr>
                </a:solidFill>
                <a:latin typeface="微软雅黑" panose="020B0503020204020204" pitchFamily="34" charset="-122"/>
                <a:ea typeface="微软雅黑" panose="020B0503020204020204" pitchFamily="34" charset="-122"/>
                <a:sym typeface="Noto Serif SC"/>
              </a:rPr>
              <a:t>。</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AutoShape 12"/>
          <p:cNvSpPr/>
          <p:nvPr/>
        </p:nvSpPr>
        <p:spPr>
          <a:xfrm>
            <a:off x="762000" y="4064000"/>
            <a:ext cx="5334000" cy="1143000"/>
          </a:xfrm>
          <a:prstGeom prst="roundRect">
            <a:avLst>
              <a:gd name="adj" fmla="val 11111"/>
            </a:avLst>
          </a:prstGeom>
          <a:solidFill>
            <a:srgbClr val="FFFFFF">
              <a:alpha val="100000"/>
            </a:srgbClr>
          </a:solidFill>
          <a:ln w="25400" cap="flat" cmpd="sng">
            <a:noFill/>
            <a:prstDash val="solid"/>
            <a:round/>
          </a:ln>
          <a:effectLst>
            <a:outerShdw blurRad="101600" dist="50800" dir="2700000" algn="tl" rotWithShape="0">
              <a:srgbClr val="36454F">
                <a:alpha val="10000"/>
              </a:srgbClr>
            </a:outerShdw>
          </a:effectLst>
        </p:spPr>
        <p:txBody>
          <a:bodyPr vert="horz" wrap="square" lIns="63500" tIns="63500" rIns="63500" bIns="63500" rtlCol="0" anchor="ctr"/>
          <a:lstStyle/>
          <a:p>
            <a:pPr algn="ctr">
              <a:defRPr/>
            </a:pPr>
            <a:endParaRPr/>
          </a:p>
        </p:txBody>
      </p:sp>
      <p:pic>
        <p:nvPicPr>
          <p:cNvPr id="13" name="Picture 13"/>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6000" y="4318000"/>
            <a:ext cx="406400" cy="406400"/>
          </a:xfrm>
          <a:prstGeom prst="rect">
            <a:avLst/>
          </a:prstGeom>
        </p:spPr>
      </p:pic>
      <p:sp>
        <p:nvSpPr>
          <p:cNvPr id="15" name="AutoShape 15"/>
          <p:cNvSpPr/>
          <p:nvPr/>
        </p:nvSpPr>
        <p:spPr>
          <a:xfrm>
            <a:off x="1524000" y="4309533"/>
            <a:ext cx="4318000" cy="508000"/>
          </a:xfrm>
          <a:prstGeom prst="rect">
            <a:avLst/>
          </a:prstGeom>
          <a:noFill/>
          <a:ln w="12700" cap="flat" cmpd="sng">
            <a:noFill/>
            <a:prstDash val="solid"/>
            <a:round/>
          </a:ln>
        </p:spPr>
        <p:txBody>
          <a:bodyPr vert="horz" wrap="square" lIns="0" tIns="0" rIns="0" bIns="0" rtlCol="0" anchor="ctr" anchorCtr="0"/>
          <a:lstStyle/>
          <a:p>
            <a:pPr indent="0" algn="l">
              <a:defRPr/>
            </a:pPr>
            <a:r>
              <a:rPr lang="en-US" sz="2000" dirty="0" err="1">
                <a:solidFill>
                  <a:schemeClr val="tx1">
                    <a:lumMod val="75000"/>
                    <a:lumOff val="25000"/>
                  </a:schemeClr>
                </a:solidFill>
                <a:latin typeface="微软雅黑" panose="020B0503020204020204" pitchFamily="34" charset="-122"/>
                <a:ea typeface="微软雅黑" panose="020B0503020204020204" pitchFamily="34" charset="-122"/>
                <a:sym typeface="Noto Serif SC"/>
              </a:rPr>
              <a:t>结合徐州地域特色，为文旅产业融合发展提供具体可行的路径</a:t>
            </a:r>
            <a:r>
              <a:rPr lang="en-US" sz="2000" dirty="0">
                <a:solidFill>
                  <a:schemeClr val="tx1">
                    <a:lumMod val="75000"/>
                    <a:lumOff val="25000"/>
                  </a:schemeClr>
                </a:solidFill>
                <a:latin typeface="微软雅黑" panose="020B0503020204020204" pitchFamily="34" charset="-122"/>
                <a:ea typeface="微软雅黑" panose="020B0503020204020204" pitchFamily="34" charset="-122"/>
                <a:sym typeface="Noto Serif SC"/>
              </a:rPr>
              <a:t>。</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AutoShape 16"/>
          <p:cNvSpPr/>
          <p:nvPr/>
        </p:nvSpPr>
        <p:spPr>
          <a:xfrm>
            <a:off x="762000" y="5334000"/>
            <a:ext cx="5334000" cy="1143000"/>
          </a:xfrm>
          <a:prstGeom prst="roundRect">
            <a:avLst>
              <a:gd name="adj" fmla="val 11111"/>
            </a:avLst>
          </a:prstGeom>
          <a:solidFill>
            <a:srgbClr val="FFFFFF">
              <a:alpha val="100000"/>
            </a:srgbClr>
          </a:solidFill>
          <a:ln w="25400" cap="flat" cmpd="sng">
            <a:noFill/>
            <a:prstDash val="solid"/>
            <a:round/>
          </a:ln>
          <a:effectLst>
            <a:outerShdw blurRad="101600" dist="50800" dir="2700000" algn="tl" rotWithShape="0">
              <a:srgbClr val="36454F">
                <a:alpha val="10000"/>
              </a:srgbClr>
            </a:outerShdw>
          </a:effectLst>
        </p:spPr>
        <p:txBody>
          <a:bodyPr vert="horz" wrap="square" lIns="63500" tIns="63500" rIns="63500" bIns="63500" rtlCol="0" anchor="ctr"/>
          <a:lstStyle/>
          <a:p>
            <a:pPr algn="ctr">
              <a:defRPr/>
            </a:pPr>
            <a:endParaRPr/>
          </a:p>
        </p:txBody>
      </p:sp>
      <p:pic>
        <p:nvPicPr>
          <p:cNvPr id="17" name="Picture 17"/>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16000" y="5588000"/>
            <a:ext cx="406400" cy="406400"/>
          </a:xfrm>
          <a:prstGeom prst="rect">
            <a:avLst/>
          </a:prstGeom>
        </p:spPr>
      </p:pic>
      <p:sp>
        <p:nvSpPr>
          <p:cNvPr id="19" name="AutoShape 19"/>
          <p:cNvSpPr/>
          <p:nvPr/>
        </p:nvSpPr>
        <p:spPr>
          <a:xfrm>
            <a:off x="1524000" y="5579533"/>
            <a:ext cx="4318000" cy="508000"/>
          </a:xfrm>
          <a:prstGeom prst="rect">
            <a:avLst/>
          </a:prstGeom>
          <a:noFill/>
          <a:ln w="12700" cap="flat" cmpd="sng">
            <a:noFill/>
            <a:prstDash val="solid"/>
            <a:round/>
          </a:ln>
        </p:spPr>
        <p:txBody>
          <a:bodyPr vert="horz" wrap="square" lIns="0" tIns="0" rIns="0" bIns="0" rtlCol="0" anchor="ctr" anchorCtr="0"/>
          <a:lstStyle/>
          <a:p>
            <a:pPr indent="0" algn="l">
              <a:defRPr/>
            </a:pPr>
            <a:r>
              <a:rPr lang="en-US" sz="2000" dirty="0" err="1">
                <a:solidFill>
                  <a:schemeClr val="tx1">
                    <a:lumMod val="75000"/>
                    <a:lumOff val="25000"/>
                  </a:schemeClr>
                </a:solidFill>
                <a:latin typeface="微软雅黑" panose="020B0503020204020204" pitchFamily="34" charset="-122"/>
                <a:ea typeface="微软雅黑" panose="020B0503020204020204" pitchFamily="34" charset="-122"/>
                <a:sym typeface="Noto Serif SC"/>
              </a:rPr>
              <a:t>作为中学生认识家乡的载体，通过文化认同培育深厚的家国情怀</a:t>
            </a:r>
            <a:r>
              <a:rPr lang="en-US" sz="2000" dirty="0">
                <a:solidFill>
                  <a:schemeClr val="tx1">
                    <a:lumMod val="75000"/>
                    <a:lumOff val="25000"/>
                  </a:schemeClr>
                </a:solidFill>
                <a:latin typeface="微软雅黑" panose="020B0503020204020204" pitchFamily="34" charset="-122"/>
                <a:ea typeface="微软雅黑" panose="020B0503020204020204" pitchFamily="34" charset="-122"/>
                <a:sym typeface="Noto Serif SC"/>
              </a:rPr>
              <a:t>。</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0" name="Picture 20"/>
          <p:cNvPicPr>
            <a:picLocks noChangeAspect="1"/>
          </p:cNvPicPr>
          <p:nvPr/>
        </p:nvPicPr>
        <p:blipFill>
          <a:blip r:embed="rId11"/>
          <a:srcRect l="21153" r="21153"/>
          <a:stretch>
            <a:fillRect/>
          </a:stretch>
        </p:blipFill>
        <p:spPr>
          <a:xfrm>
            <a:off x="6350000" y="1524000"/>
            <a:ext cx="5080000" cy="4953000"/>
          </a:xfrm>
          <a:prstGeom prst="roundRect">
            <a:avLst>
              <a:gd name="adj" fmla="val 2564"/>
            </a:avLst>
          </a:prstGeom>
          <a:noFill/>
          <a:ln w="25400" cap="flat" cmpd="sng">
            <a:noFill/>
            <a:prstDash val="solid"/>
            <a:round/>
          </a:ln>
          <a:effectLst>
            <a:outerShdw blurRad="152400" dist="76200" dir="2700000" algn="tl" rotWithShape="0">
              <a:srgbClr val="36454F">
                <a:alpha val="15000"/>
              </a:srgbClr>
            </a:outerShdw>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l="14791" r="14791"/>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0" y="0"/>
            <a:ext cx="12192000" cy="6858000"/>
          </a:xfrm>
          <a:prstGeom prst="roundRect">
            <a:avLst>
              <a:gd name="adj" fmla="val 0"/>
            </a:avLst>
          </a:prstGeom>
          <a:solidFill>
            <a:srgbClr val="141414">
              <a:alpha val="75000"/>
            </a:srgbClr>
          </a:solidFill>
          <a:ln w="25400" cap="flat" cmpd="sng">
            <a:noFill/>
            <a:prstDash val="solid"/>
            <a:round/>
          </a:ln>
        </p:spPr>
        <p:txBody>
          <a:bodyPr vert="horz" wrap="square" lIns="63500" tIns="63500" rIns="63500" bIns="63500" rtlCol="0" anchor="ctr"/>
          <a:lstStyle/>
          <a:p>
            <a:pPr algn="ctr">
              <a:defRPr/>
            </a:pPr>
            <a:endParaRPr/>
          </a:p>
        </p:txBody>
      </p:sp>
      <p:sp>
        <p:nvSpPr>
          <p:cNvPr id="4" name="AutoShape 4"/>
          <p:cNvSpPr/>
          <p:nvPr/>
        </p:nvSpPr>
        <p:spPr>
          <a:xfrm>
            <a:off x="1016000" y="1016000"/>
            <a:ext cx="76200" cy="609600"/>
          </a:xfrm>
          <a:prstGeom prst="roundRect">
            <a:avLst>
              <a:gd name="adj" fmla="val 0"/>
            </a:avLst>
          </a:prstGeom>
          <a:solidFill>
            <a:srgbClr val="B89F78">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5" name="AutoShape 5"/>
          <p:cNvSpPr/>
          <p:nvPr/>
        </p:nvSpPr>
        <p:spPr>
          <a:xfrm>
            <a:off x="1270000" y="965200"/>
            <a:ext cx="7620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zh-CN" altLang="en-US" sz="3600" b="1" i="0" u="none" strike="noStrike" dirty="0">
                <a:solidFill>
                  <a:srgbClr val="FF6600"/>
                </a:solidFill>
                <a:latin typeface="微软雅黑" panose="020B0503020204020204" pitchFamily="34" charset="-122"/>
                <a:ea typeface="微软雅黑" panose="020B0503020204020204" pitchFamily="34" charset="-122"/>
                <a:cs typeface="Noto Serif SC"/>
                <a:sym typeface="Noto Serif SC"/>
              </a:rPr>
              <a:t>二、</a:t>
            </a:r>
            <a:r>
              <a:rPr lang="en-US" sz="3600" b="1" i="0" u="none" strike="noStrike" dirty="0">
                <a:solidFill>
                  <a:srgbClr val="FF6600"/>
                </a:solidFill>
                <a:latin typeface="微软雅黑" panose="020B0503020204020204" pitchFamily="34" charset="-122"/>
                <a:ea typeface="微软雅黑" panose="020B0503020204020204" pitchFamily="34" charset="-122"/>
                <a:cs typeface="Noto Serif SC"/>
                <a:sym typeface="Noto Serif SC"/>
              </a:rPr>
              <a:t> </a:t>
            </a:r>
            <a:r>
              <a:rPr lang="zh-CN" altLang="zh-CN" sz="3600" b="1" kern="100" dirty="0">
                <a:solidFill>
                  <a:srgbClr val="FF6600"/>
                </a:solidFill>
                <a:effectLst/>
                <a:latin typeface="微软雅黑" panose="020B0503020204020204" pitchFamily="34" charset="-122"/>
                <a:ea typeface="微软雅黑" panose="020B0503020204020204" pitchFamily="34" charset="-122"/>
                <a:cs typeface="Times New Roman" panose="02020603050405020304" pitchFamily="18" charset="0"/>
              </a:rPr>
              <a:t>主要研究内容和研究方法</a:t>
            </a:r>
            <a:endParaRPr lang="en-US" sz="3600" dirty="0">
              <a:solidFill>
                <a:srgbClr val="FF6600"/>
              </a:solidFill>
              <a:latin typeface="微软雅黑" panose="020B0503020204020204" pitchFamily="34" charset="-122"/>
              <a:ea typeface="微软雅黑" panose="020B0503020204020204" pitchFamily="34" charset="-122"/>
            </a:endParaRPr>
          </a:p>
        </p:txBody>
      </p:sp>
      <p:sp>
        <p:nvSpPr>
          <p:cNvPr id="6" name="AutoShape 6"/>
          <p:cNvSpPr/>
          <p:nvPr/>
        </p:nvSpPr>
        <p:spPr>
          <a:xfrm>
            <a:off x="1016000" y="2159000"/>
            <a:ext cx="3175000" cy="3302000"/>
          </a:xfrm>
          <a:prstGeom prst="roundRect">
            <a:avLst>
              <a:gd name="adj" fmla="val 4000"/>
            </a:avLst>
          </a:prstGeom>
          <a:solidFill>
            <a:srgbClr val="FFFFFF">
              <a:alpha val="8000"/>
            </a:srgbClr>
          </a:solidFill>
          <a:ln w="12700" cap="flat" cmpd="sng">
            <a:solidFill>
              <a:srgbClr val="B89F78">
                <a:alpha val="30000"/>
              </a:srgbClr>
            </a:solidFill>
            <a:prstDash val="solid"/>
            <a:round/>
          </a:ln>
        </p:spPr>
        <p:txBody>
          <a:bodyPr vert="horz" wrap="square" lIns="63500" tIns="63500" rIns="63500" bIns="63500" rtlCol="0" anchor="ctr"/>
          <a:lstStyle/>
          <a:p>
            <a:pPr algn="ctr">
              <a:defRPr/>
            </a:pPr>
            <a:endParaRPr/>
          </a:p>
        </p:txBody>
      </p:sp>
      <p:pic>
        <p:nvPicPr>
          <p:cNvPr id="7" name="Picture 7"/>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298700" y="2476500"/>
            <a:ext cx="609600" cy="609600"/>
          </a:xfrm>
          <a:prstGeom prst="rect">
            <a:avLst/>
          </a:prstGeom>
        </p:spPr>
      </p:pic>
      <p:sp>
        <p:nvSpPr>
          <p:cNvPr id="8" name="AutoShape 8"/>
          <p:cNvSpPr/>
          <p:nvPr/>
        </p:nvSpPr>
        <p:spPr>
          <a:xfrm>
            <a:off x="1270000" y="4089400"/>
            <a:ext cx="2667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zh-CN" altLang="zh-CN" sz="20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苏轼文化遗迹、文学作品与历史政绩</a:t>
            </a:r>
            <a:endParaRPr lang="en-US" sz="2000" b="1" dirty="0">
              <a:solidFill>
                <a:schemeClr val="bg1"/>
              </a:solidFill>
              <a:latin typeface="微软雅黑" panose="020B0503020204020204" pitchFamily="34" charset="-122"/>
              <a:ea typeface="微软雅黑" panose="020B0503020204020204" pitchFamily="34" charset="-122"/>
            </a:endParaRPr>
          </a:p>
        </p:txBody>
      </p:sp>
      <p:cxnSp>
        <p:nvCxnSpPr>
          <p:cNvPr id="9" name="Connector 9"/>
          <p:cNvCxnSpPr/>
          <p:nvPr/>
        </p:nvCxnSpPr>
        <p:spPr>
          <a:xfrm rot="-20221">
            <a:off x="1524019" y="3676650"/>
            <a:ext cx="2159000" cy="12700"/>
          </a:xfrm>
          <a:prstGeom prst="straightConnector1">
            <a:avLst/>
          </a:prstGeom>
          <a:solidFill>
            <a:srgbClr val="DEE0E3">
              <a:alpha val="100000"/>
            </a:srgbClr>
          </a:solidFill>
          <a:ln w="12700" cap="flat" cmpd="sng">
            <a:solidFill>
              <a:srgbClr val="B89F78">
                <a:alpha val="50000"/>
              </a:srgbClr>
            </a:solidFill>
            <a:prstDash val="solid"/>
            <a:round/>
            <a:headEnd type="none" w="med" len="med"/>
            <a:tailEnd type="none" w="med" len="med"/>
          </a:ln>
        </p:spPr>
      </p:cxnSp>
      <p:sp>
        <p:nvSpPr>
          <p:cNvPr id="10" name="AutoShape 10"/>
          <p:cNvSpPr/>
          <p:nvPr/>
        </p:nvSpPr>
        <p:spPr>
          <a:xfrm>
            <a:off x="1270000" y="3810000"/>
            <a:ext cx="2667000" cy="1270000"/>
          </a:xfrm>
          <a:prstGeom prst="rect">
            <a:avLst/>
          </a:prstGeom>
          <a:noFill/>
          <a:ln w="12700" cap="flat" cmpd="sng">
            <a:noFill/>
            <a:prstDash val="solid"/>
            <a:round/>
          </a:ln>
        </p:spPr>
        <p:txBody>
          <a:bodyPr vert="horz" wrap="square" lIns="0" tIns="0" rIns="0" bIns="0" rtlCol="0" anchor="ctr" anchorCtr="0"/>
          <a:lstStyle/>
          <a:p>
            <a:pPr indent="0" algn="ctr">
              <a:lnSpc>
                <a:spcPct val="116666"/>
              </a:lnSpc>
              <a:defRPr/>
            </a:pPr>
            <a:endParaRPr lang="en-US" sz="1100" dirty="0"/>
          </a:p>
        </p:txBody>
      </p:sp>
      <p:sp>
        <p:nvSpPr>
          <p:cNvPr id="11" name="AutoShape 11"/>
          <p:cNvSpPr/>
          <p:nvPr/>
        </p:nvSpPr>
        <p:spPr>
          <a:xfrm>
            <a:off x="4508500" y="2159000"/>
            <a:ext cx="3175000" cy="3302000"/>
          </a:xfrm>
          <a:prstGeom prst="roundRect">
            <a:avLst>
              <a:gd name="adj" fmla="val 4000"/>
            </a:avLst>
          </a:prstGeom>
          <a:solidFill>
            <a:srgbClr val="FFFFFF">
              <a:alpha val="8000"/>
            </a:srgbClr>
          </a:solidFill>
          <a:ln w="12700" cap="flat" cmpd="sng">
            <a:solidFill>
              <a:srgbClr val="B89F78">
                <a:alpha val="30000"/>
              </a:srgbClr>
            </a:solidFill>
            <a:prstDash val="solid"/>
            <a:round/>
          </a:ln>
        </p:spPr>
        <p:txBody>
          <a:bodyPr vert="horz" wrap="square" lIns="63500" tIns="63500" rIns="63500" bIns="63500" rtlCol="0" anchor="ctr"/>
          <a:lstStyle/>
          <a:p>
            <a:pPr algn="ctr">
              <a:defRPr/>
            </a:pPr>
            <a:endParaRPr/>
          </a:p>
        </p:txBody>
      </p:sp>
      <p:pic>
        <p:nvPicPr>
          <p:cNvPr id="12" name="Picture 12"/>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791200" y="2476500"/>
            <a:ext cx="609600" cy="609600"/>
          </a:xfrm>
          <a:prstGeom prst="rect">
            <a:avLst/>
          </a:prstGeom>
        </p:spPr>
      </p:pic>
      <p:sp>
        <p:nvSpPr>
          <p:cNvPr id="13" name="AutoShape 13"/>
          <p:cNvSpPr/>
          <p:nvPr/>
        </p:nvSpPr>
        <p:spPr>
          <a:xfrm>
            <a:off x="4762500" y="4089400"/>
            <a:ext cx="2667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苏轼的文化精神以及在当代的影响力</a:t>
            </a:r>
            <a:endParaRPr 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cxnSp>
        <p:nvCxnSpPr>
          <p:cNvPr id="14" name="Connector 14"/>
          <p:cNvCxnSpPr/>
          <p:nvPr/>
        </p:nvCxnSpPr>
        <p:spPr>
          <a:xfrm rot="-20221">
            <a:off x="5016519" y="3676650"/>
            <a:ext cx="2159000" cy="12700"/>
          </a:xfrm>
          <a:prstGeom prst="straightConnector1">
            <a:avLst/>
          </a:prstGeom>
          <a:solidFill>
            <a:srgbClr val="DEE0E3">
              <a:alpha val="100000"/>
            </a:srgbClr>
          </a:solidFill>
          <a:ln w="12700" cap="flat" cmpd="sng">
            <a:solidFill>
              <a:srgbClr val="B89F78">
                <a:alpha val="50000"/>
              </a:srgbClr>
            </a:solidFill>
            <a:prstDash val="solid"/>
            <a:round/>
            <a:headEnd type="none" w="med" len="med"/>
            <a:tailEnd type="none" w="med" len="med"/>
          </a:ln>
        </p:spPr>
      </p:cxnSp>
      <p:sp>
        <p:nvSpPr>
          <p:cNvPr id="16" name="AutoShape 16"/>
          <p:cNvSpPr/>
          <p:nvPr/>
        </p:nvSpPr>
        <p:spPr>
          <a:xfrm>
            <a:off x="8001000" y="2159000"/>
            <a:ext cx="3175000" cy="3302000"/>
          </a:xfrm>
          <a:prstGeom prst="roundRect">
            <a:avLst>
              <a:gd name="adj" fmla="val 4000"/>
            </a:avLst>
          </a:prstGeom>
          <a:solidFill>
            <a:srgbClr val="FFFFFF">
              <a:alpha val="8000"/>
            </a:srgbClr>
          </a:solidFill>
          <a:ln w="12700" cap="flat" cmpd="sng">
            <a:solidFill>
              <a:srgbClr val="B89F78">
                <a:alpha val="30000"/>
              </a:srgbClr>
            </a:solidFill>
            <a:prstDash val="solid"/>
            <a:round/>
          </a:ln>
        </p:spPr>
        <p:txBody>
          <a:bodyPr vert="horz" wrap="square" lIns="63500" tIns="63500" rIns="63500" bIns="63500" rtlCol="0" anchor="ctr"/>
          <a:lstStyle/>
          <a:p>
            <a:pPr algn="ctr">
              <a:defRPr/>
            </a:pPr>
            <a:endParaRPr/>
          </a:p>
        </p:txBody>
      </p:sp>
      <p:pic>
        <p:nvPicPr>
          <p:cNvPr id="17" name="Picture 17"/>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283700" y="2476500"/>
            <a:ext cx="609600" cy="609600"/>
          </a:xfrm>
          <a:prstGeom prst="rect">
            <a:avLst/>
          </a:prstGeom>
        </p:spPr>
      </p:pic>
      <p:sp>
        <p:nvSpPr>
          <p:cNvPr id="18" name="AutoShape 18"/>
          <p:cNvSpPr/>
          <p:nvPr/>
        </p:nvSpPr>
        <p:spPr>
          <a:xfrm>
            <a:off x="8394700" y="4254500"/>
            <a:ext cx="2667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推动徐州苏轼文化资源与旅游业融合发展的可行措施</a:t>
            </a:r>
            <a:endParaRPr 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cxnSp>
        <p:nvCxnSpPr>
          <p:cNvPr id="19" name="Connector 19"/>
          <p:cNvCxnSpPr/>
          <p:nvPr/>
        </p:nvCxnSpPr>
        <p:spPr>
          <a:xfrm rot="-20221">
            <a:off x="8509019" y="3676650"/>
            <a:ext cx="2159000" cy="12700"/>
          </a:xfrm>
          <a:prstGeom prst="straightConnector1">
            <a:avLst/>
          </a:prstGeom>
          <a:solidFill>
            <a:srgbClr val="DEE0E3">
              <a:alpha val="100000"/>
            </a:srgbClr>
          </a:solidFill>
          <a:ln w="12700" cap="flat" cmpd="sng">
            <a:solidFill>
              <a:srgbClr val="B89F78">
                <a:alpha val="50000"/>
              </a:srgbClr>
            </a:solidFill>
            <a:prstDash val="solid"/>
            <a:round/>
            <a:headEnd type="none" w="med" len="med"/>
            <a:tailEnd type="none" w="med" len="med"/>
          </a:ln>
        </p:spPr>
      </p:cxnSp>
      <p:sp>
        <p:nvSpPr>
          <p:cNvPr id="21" name="Rectangle 1">
            <a:extLst>
              <a:ext uri="{FF2B5EF4-FFF2-40B4-BE49-F238E27FC236}">
                <a16:creationId xmlns:a16="http://schemas.microsoft.com/office/drawing/2014/main" id="{D1547002-ED2A-4292-9153-01C4C89CEB5C}"/>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600" b="0" i="0" u="none" strike="noStrike" cap="none" normalizeH="0" baseline="0" dirty="0">
                <a:ln>
                  <a:noFill/>
                </a:ln>
                <a:solidFill>
                  <a:schemeClr val="tx1"/>
                </a:solidFill>
                <a:effectLst/>
                <a:latin typeface="Times New Roman" panose="02020603050405020304" pitchFamily="18" charset="0"/>
                <a:ea typeface="仿宋_GB2312" panose="02010609030101010101" pitchFamily="49" charset="-122"/>
                <a:cs typeface="Times New Roman" panose="02020603050405020304" pitchFamily="18" charset="0"/>
              </a:rPr>
              <a:t>苏轼的文化精神以及在当代的影响力</a:t>
            </a:r>
            <a:r>
              <a:rPr kumimoji="0" lang="zh-CN" altLang="en-US" sz="800" b="0" i="0" u="none" strike="noStrike" cap="none" normalizeH="0" baseline="0" dirty="0">
                <a:ln>
                  <a:noFill/>
                </a:ln>
                <a:solidFill>
                  <a:schemeClr val="tx1"/>
                </a:solidFill>
                <a:effectLst/>
              </a:rPr>
              <a:t> </a:t>
            </a:r>
            <a:endParaRPr kumimoji="0" lang="zh-CN"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7674916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zh-CN" sz="3600" b="1" dirty="0">
                <a:solidFill>
                  <a:srgbClr val="36454F"/>
                </a:solidFill>
                <a:latin typeface="微软雅黑" panose="020B0503020204020204" pitchFamily="34" charset="-122"/>
                <a:ea typeface="微软雅黑" panose="020B0503020204020204" pitchFamily="34" charset="-122"/>
              </a:rPr>
              <a:t>二、主要研究内容和研究方法</a:t>
            </a:r>
          </a:p>
          <a:p>
            <a:pPr indent="0" algn="l">
              <a:lnSpc>
                <a:spcPct val="125000"/>
              </a:lnSpc>
              <a:defRPr/>
            </a:pPr>
            <a:endParaRPr lang="en-US" sz="3600" dirty="0">
              <a:latin typeface="微软雅黑" panose="020B0503020204020204" pitchFamily="34" charset="-122"/>
              <a:ea typeface="微软雅黑" panose="020B0503020204020204" pitchFamily="34" charset="-122"/>
            </a:endParaRPr>
          </a:p>
        </p:txBody>
      </p:sp>
      <p:sp>
        <p:nvSpPr>
          <p:cNvPr id="3" name="AutoShape 3"/>
          <p:cNvSpPr/>
          <p:nvPr/>
        </p:nvSpPr>
        <p:spPr>
          <a:xfrm>
            <a:off x="911595" y="1590328"/>
            <a:ext cx="5420941" cy="4518642"/>
          </a:xfrm>
          <a:prstGeom prst="roundRect">
            <a:avLst>
              <a:gd name="adj" fmla="val 2777"/>
            </a:avLst>
          </a:prstGeom>
          <a:solidFill>
            <a:srgbClr val="FFFFFF">
              <a:alpha val="100000"/>
            </a:srgbClr>
          </a:solidFill>
          <a:ln w="25400" cap="flat" cmpd="sng">
            <a:noFill/>
            <a:prstDash val="solid"/>
            <a:round/>
          </a:ln>
          <a:effectLst>
            <a:outerShdw blurRad="127000" dist="50800" dir="2700000" algn="tl" rotWithShape="0">
              <a:srgbClr val="36454F">
                <a:alpha val="10000"/>
              </a:srgbClr>
            </a:outerShdw>
          </a:effectLst>
        </p:spPr>
        <p:txBody>
          <a:bodyPr vert="horz" wrap="square" lIns="63500" tIns="63500" rIns="63500" bIns="63500" rtlCol="0" anchor="ctr"/>
          <a:lstStyle/>
          <a:p>
            <a:pPr algn="ctr">
              <a:defRPr/>
            </a:pPr>
            <a:endParaRPr/>
          </a:p>
        </p:txBody>
      </p:sp>
      <p:sp>
        <p:nvSpPr>
          <p:cNvPr id="5" name="AutoShape 5"/>
          <p:cNvSpPr/>
          <p:nvPr/>
        </p:nvSpPr>
        <p:spPr>
          <a:xfrm>
            <a:off x="1587500" y="1803400"/>
            <a:ext cx="3810000" cy="482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endParaRPr lang="en-US" sz="1100" dirty="0"/>
          </a:p>
        </p:txBody>
      </p:sp>
      <p:sp>
        <p:nvSpPr>
          <p:cNvPr id="7" name="AutoShape 7"/>
          <p:cNvSpPr/>
          <p:nvPr/>
        </p:nvSpPr>
        <p:spPr>
          <a:xfrm>
            <a:off x="1336268" y="1803400"/>
            <a:ext cx="4571596" cy="3974830"/>
          </a:xfrm>
          <a:prstGeom prst="rect">
            <a:avLst/>
          </a:prstGeom>
          <a:noFill/>
          <a:ln w="12700" cap="flat" cmpd="sng">
            <a:noFill/>
            <a:prstDash val="solid"/>
            <a:round/>
          </a:ln>
        </p:spPr>
        <p:txBody>
          <a:bodyPr vert="horz" wrap="square" lIns="0" tIns="0" rIns="0" bIns="0" rtlCol="0" anchor="ctr" anchorCtr="0"/>
          <a:lstStyle/>
          <a:p>
            <a:pPr lvl="0" algn="just">
              <a:lnSpc>
                <a:spcPts val="2800"/>
              </a:lnSpc>
              <a:tabLst>
                <a:tab pos="198120" algn="l"/>
              </a:tabLst>
            </a:pPr>
            <a:r>
              <a:rPr lang="zh-CN" altLang="zh-CN" sz="2000" b="1" dirty="0">
                <a:solidFill>
                  <a:srgbClr val="36454F"/>
                </a:solidFill>
                <a:latin typeface="微软雅黑" panose="020B0503020204020204" pitchFamily="34" charset="-122"/>
                <a:ea typeface="微软雅黑" panose="020B0503020204020204" pitchFamily="34" charset="-122"/>
              </a:rPr>
              <a:t>综合运用</a:t>
            </a:r>
            <a:r>
              <a:rPr lang="zh-CN" altLang="en-US" sz="2000" b="1" dirty="0">
                <a:solidFill>
                  <a:srgbClr val="36454F"/>
                </a:solidFill>
                <a:latin typeface="微软雅黑" panose="020B0503020204020204" pitchFamily="34" charset="-122"/>
                <a:ea typeface="微软雅黑" panose="020B0503020204020204" pitchFamily="34" charset="-122"/>
              </a:rPr>
              <a:t>：</a:t>
            </a:r>
            <a:r>
              <a:rPr lang="zh-CN" altLang="zh-CN" sz="2000" b="1" dirty="0">
                <a:solidFill>
                  <a:srgbClr val="36454F"/>
                </a:solidFill>
                <a:latin typeface="微软雅黑" panose="020B0503020204020204" pitchFamily="34" charset="-122"/>
                <a:ea typeface="微软雅黑" panose="020B0503020204020204" pitchFamily="34" charset="-122"/>
              </a:rPr>
              <a:t>调查问卷法、文献调查法、历史研究法、比较分析法及科学归纳法，从多角度、多层次展开系统分析，以保证研究的科学性与完整性。</a:t>
            </a:r>
            <a:endParaRPr lang="en-US" sz="2000" b="1" dirty="0">
              <a:solidFill>
                <a:srgbClr val="36454F"/>
              </a:solidFill>
              <a:latin typeface="微软雅黑" panose="020B0503020204020204" pitchFamily="34" charset="-122"/>
              <a:ea typeface="微软雅黑" panose="020B0503020204020204" pitchFamily="34" charset="-122"/>
              <a:sym typeface="Noto Serif SC"/>
            </a:endParaRPr>
          </a:p>
        </p:txBody>
      </p:sp>
      <p:pic>
        <p:nvPicPr>
          <p:cNvPr id="6" name="图片 5">
            <a:extLst>
              <a:ext uri="{FF2B5EF4-FFF2-40B4-BE49-F238E27FC236}">
                <a16:creationId xmlns:a16="http://schemas.microsoft.com/office/drawing/2014/main" id="{2BDD3D0B-10E7-45B7-852F-94405F6CE577}"/>
              </a:ext>
            </a:extLst>
          </p:cNvPr>
          <p:cNvPicPr>
            <a:picLocks noChangeAspect="1"/>
          </p:cNvPicPr>
          <p:nvPr/>
        </p:nvPicPr>
        <p:blipFill>
          <a:blip r:embed="rId3"/>
          <a:stretch>
            <a:fillRect/>
          </a:stretch>
        </p:blipFill>
        <p:spPr>
          <a:xfrm>
            <a:off x="7464218" y="841298"/>
            <a:ext cx="3391514" cy="5267672"/>
          </a:xfrm>
          <a:prstGeom prst="rect">
            <a:avLst/>
          </a:prstGeom>
        </p:spPr>
      </p:pic>
    </p:spTree>
    <p:extLst>
      <p:ext uri="{BB962C8B-B14F-4D97-AF65-F5344CB8AC3E}">
        <p14:creationId xmlns:p14="http://schemas.microsoft.com/office/powerpoint/2010/main" val="10060972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5F5F5">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zh-CN" sz="3600" b="1" dirty="0">
                <a:solidFill>
                  <a:schemeClr val="tx1">
                    <a:lumMod val="75000"/>
                    <a:lumOff val="25000"/>
                  </a:schemeClr>
                </a:solidFill>
                <a:latin typeface="微软雅黑" panose="020B0503020204020204" pitchFamily="34" charset="-122"/>
                <a:ea typeface="微软雅黑" panose="020B0503020204020204" pitchFamily="34" charset="-122"/>
              </a:rPr>
              <a:t>三、研究进度安排</a:t>
            </a:r>
          </a:p>
        </p:txBody>
      </p:sp>
      <p:sp>
        <p:nvSpPr>
          <p:cNvPr id="3" name="AutoShape 3"/>
          <p:cNvSpPr/>
          <p:nvPr/>
        </p:nvSpPr>
        <p:spPr>
          <a:xfrm>
            <a:off x="762000" y="1524000"/>
            <a:ext cx="10912764" cy="4572000"/>
          </a:xfrm>
          <a:prstGeom prst="roundRect">
            <a:avLst>
              <a:gd name="adj" fmla="val 2777"/>
            </a:avLst>
          </a:prstGeom>
          <a:solidFill>
            <a:srgbClr val="FFFFFF">
              <a:alpha val="100000"/>
            </a:srgbClr>
          </a:solidFill>
          <a:ln w="25400" cap="flat" cmpd="sng">
            <a:noFill/>
            <a:prstDash val="solid"/>
            <a:round/>
          </a:ln>
          <a:effectLst>
            <a:outerShdw blurRad="127000" dist="50800" dir="2700000" algn="tl" rotWithShape="0">
              <a:srgbClr val="36454F">
                <a:alpha val="10000"/>
              </a:srgbClr>
            </a:outerShdw>
          </a:effectLst>
        </p:spPr>
        <p:txBody>
          <a:bodyPr vert="horz" wrap="square" lIns="63500" tIns="63500" rIns="63500" bIns="63500" rtlCol="0" anchor="ctr"/>
          <a:lstStyle/>
          <a:p>
            <a:pPr algn="ctr">
              <a:defRPr/>
            </a:pPr>
            <a:endParaRPr dirty="0">
              <a:latin typeface="隶书" panose="02010509060101010101" pitchFamily="49" charset="-122"/>
              <a:ea typeface="隶书" panose="02010509060101010101" pitchFamily="49" charset="-122"/>
            </a:endParaRPr>
          </a:p>
        </p:txBody>
      </p:sp>
      <p:sp>
        <p:nvSpPr>
          <p:cNvPr id="5" name="AutoShape 5"/>
          <p:cNvSpPr/>
          <p:nvPr/>
        </p:nvSpPr>
        <p:spPr>
          <a:xfrm>
            <a:off x="1587500" y="1803400"/>
            <a:ext cx="3810000" cy="482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endParaRPr lang="en-US" sz="1100" dirty="0"/>
          </a:p>
        </p:txBody>
      </p:sp>
      <p:sp>
        <p:nvSpPr>
          <p:cNvPr id="7" name="AutoShape 7"/>
          <p:cNvSpPr/>
          <p:nvPr/>
        </p:nvSpPr>
        <p:spPr>
          <a:xfrm>
            <a:off x="1179367" y="1448954"/>
            <a:ext cx="10078029" cy="4149436"/>
          </a:xfrm>
          <a:prstGeom prst="rect">
            <a:avLst/>
          </a:prstGeom>
          <a:noFill/>
          <a:ln w="12700" cap="flat" cmpd="sng">
            <a:noFill/>
            <a:prstDash val="solid"/>
            <a:round/>
          </a:ln>
        </p:spPr>
        <p:txBody>
          <a:bodyPr vert="horz" wrap="square" lIns="0" tIns="0" rIns="0" bIns="0" rtlCol="0" anchor="ctr" anchorCtr="0"/>
          <a:lstStyle/>
          <a:p>
            <a:pPr indent="406400" algn="just">
              <a:lnSpc>
                <a:spcPts val="2800"/>
              </a:lnSpc>
              <a:spcBef>
                <a:spcPts val="1200"/>
              </a:spcBef>
            </a:pPr>
            <a:r>
              <a:rPr lang="zh-CN" altLang="zh-CN" sz="2000" b="1" dirty="0">
                <a:solidFill>
                  <a:srgbClr val="B89F78"/>
                </a:solidFill>
                <a:latin typeface="微软雅黑" panose="020B0503020204020204" pitchFamily="34" charset="-122"/>
                <a:ea typeface="微软雅黑" panose="020B0503020204020204" pitchFamily="34" charset="-122"/>
              </a:rPr>
              <a:t>第一阶段：</a:t>
            </a:r>
            <a:r>
              <a:rPr lang="en-US" altLang="zh-CN" sz="2000" b="1" dirty="0">
                <a:solidFill>
                  <a:srgbClr val="B89F78"/>
                </a:solidFill>
                <a:latin typeface="微软雅黑" panose="020B0503020204020204" pitchFamily="34" charset="-122"/>
                <a:ea typeface="微软雅黑" panose="020B0503020204020204" pitchFamily="34" charset="-122"/>
              </a:rPr>
              <a:t>2026</a:t>
            </a:r>
            <a:r>
              <a:rPr lang="zh-CN" altLang="zh-CN" sz="2000" b="1" dirty="0">
                <a:solidFill>
                  <a:srgbClr val="B89F78"/>
                </a:solidFill>
                <a:latin typeface="微软雅黑" panose="020B0503020204020204" pitchFamily="34" charset="-122"/>
                <a:ea typeface="微软雅黑" panose="020B0503020204020204" pitchFamily="34" charset="-122"/>
              </a:rPr>
              <a:t>年</a:t>
            </a:r>
            <a:r>
              <a:rPr lang="en-US" altLang="zh-CN" sz="2000" b="1" dirty="0">
                <a:solidFill>
                  <a:srgbClr val="B89F78"/>
                </a:solidFill>
                <a:latin typeface="微软雅黑" panose="020B0503020204020204" pitchFamily="34" charset="-122"/>
                <a:ea typeface="微软雅黑" panose="020B0503020204020204" pitchFamily="34" charset="-122"/>
              </a:rPr>
              <a:t>1</a:t>
            </a:r>
            <a:r>
              <a:rPr lang="zh-CN" altLang="zh-CN" sz="2000" b="1" dirty="0">
                <a:solidFill>
                  <a:srgbClr val="B89F78"/>
                </a:solidFill>
                <a:latin typeface="微软雅黑" panose="020B0503020204020204" pitchFamily="34" charset="-122"/>
                <a:ea typeface="微软雅黑" panose="020B0503020204020204" pitchFamily="34" charset="-122"/>
              </a:rPr>
              <a:t>月</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明确研究方向和内容，材料搜集、整理分类。以徐州苏轼文化旅游为主要对象，搜集徐州苏轼文化相关资料，感受徐州苏轼文化内涵与价值；参观历史遗迹及徐州博物馆，探访徐州本地居民，切实了解苏轼在徐州的生活轨迹所见所闻，撰写开题报告。</a:t>
            </a:r>
          </a:p>
          <a:p>
            <a:pPr indent="406400" algn="just">
              <a:lnSpc>
                <a:spcPts val="2800"/>
              </a:lnSpc>
              <a:spcBef>
                <a:spcPts val="1200"/>
              </a:spcBef>
            </a:pPr>
            <a:r>
              <a:rPr lang="zh-CN" altLang="zh-CN" sz="2000" b="1" dirty="0">
                <a:solidFill>
                  <a:srgbClr val="B89F78"/>
                </a:solidFill>
                <a:latin typeface="微软雅黑" panose="020B0503020204020204" pitchFamily="34" charset="-122"/>
                <a:ea typeface="微软雅黑" panose="020B0503020204020204" pitchFamily="34" charset="-122"/>
              </a:rPr>
              <a:t>第二阶段：</a:t>
            </a:r>
            <a:r>
              <a:rPr lang="en-US" altLang="zh-CN" sz="2000" b="1" dirty="0">
                <a:solidFill>
                  <a:srgbClr val="B89F78"/>
                </a:solidFill>
                <a:latin typeface="微软雅黑" panose="020B0503020204020204" pitchFamily="34" charset="-122"/>
                <a:ea typeface="微软雅黑" panose="020B0503020204020204" pitchFamily="34" charset="-122"/>
              </a:rPr>
              <a:t>2026</a:t>
            </a:r>
            <a:r>
              <a:rPr lang="zh-CN" altLang="zh-CN" sz="2000" b="1" dirty="0">
                <a:solidFill>
                  <a:srgbClr val="B89F78"/>
                </a:solidFill>
                <a:latin typeface="微软雅黑" panose="020B0503020204020204" pitchFamily="34" charset="-122"/>
                <a:ea typeface="微软雅黑" panose="020B0503020204020204" pitchFamily="34" charset="-122"/>
              </a:rPr>
              <a:t>年</a:t>
            </a:r>
            <a:r>
              <a:rPr lang="en-US" altLang="zh-CN" sz="2000" b="1" dirty="0">
                <a:solidFill>
                  <a:srgbClr val="B89F78"/>
                </a:solidFill>
                <a:latin typeface="微软雅黑" panose="020B0503020204020204" pitchFamily="34" charset="-122"/>
                <a:ea typeface="微软雅黑" panose="020B0503020204020204" pitchFamily="34" charset="-122"/>
              </a:rPr>
              <a:t>2</a:t>
            </a:r>
            <a:r>
              <a:rPr lang="zh-CN" altLang="zh-CN" sz="2000" b="1" dirty="0">
                <a:solidFill>
                  <a:srgbClr val="B89F78"/>
                </a:solidFill>
                <a:latin typeface="微软雅黑" panose="020B0503020204020204" pitchFamily="34" charset="-122"/>
                <a:ea typeface="微软雅黑" panose="020B0503020204020204" pitchFamily="34" charset="-122"/>
              </a:rPr>
              <a:t>月上旬</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，制定研究计划，利用图书馆、网络资源收集相关资料和信息，阅读苏轼在苏州任职时留下的历史资料与文化作品，并进行脉络整理、分析、研究，探索其丰富的文化价值、高质的经济价值、多元的社会价值。</a:t>
            </a:r>
          </a:p>
          <a:p>
            <a:pPr indent="406400" algn="just">
              <a:lnSpc>
                <a:spcPts val="2800"/>
              </a:lnSpc>
              <a:spcBef>
                <a:spcPts val="1200"/>
              </a:spcBef>
            </a:pPr>
            <a:r>
              <a:rPr lang="zh-CN" altLang="zh-CN" sz="2000" b="1" dirty="0">
                <a:solidFill>
                  <a:srgbClr val="B89F78"/>
                </a:solidFill>
                <a:latin typeface="微软雅黑" panose="020B0503020204020204" pitchFamily="34" charset="-122"/>
                <a:ea typeface="微软雅黑" panose="020B0503020204020204" pitchFamily="34" charset="-122"/>
              </a:rPr>
              <a:t>第三阶段：</a:t>
            </a:r>
            <a:r>
              <a:rPr lang="en-US" altLang="zh-CN" sz="2000" b="1" dirty="0">
                <a:solidFill>
                  <a:srgbClr val="B89F78"/>
                </a:solidFill>
                <a:latin typeface="微软雅黑" panose="020B0503020204020204" pitchFamily="34" charset="-122"/>
                <a:ea typeface="微软雅黑" panose="020B0503020204020204" pitchFamily="34" charset="-122"/>
              </a:rPr>
              <a:t>2026</a:t>
            </a:r>
            <a:r>
              <a:rPr lang="zh-CN" altLang="zh-CN" sz="2000" b="1" dirty="0">
                <a:solidFill>
                  <a:srgbClr val="B89F78"/>
                </a:solidFill>
                <a:latin typeface="微软雅黑" panose="020B0503020204020204" pitchFamily="34" charset="-122"/>
                <a:ea typeface="微软雅黑" panose="020B0503020204020204" pitchFamily="34" charset="-122"/>
              </a:rPr>
              <a:t>年</a:t>
            </a:r>
            <a:r>
              <a:rPr lang="en-US" altLang="zh-CN" sz="2000" b="1" dirty="0">
                <a:solidFill>
                  <a:srgbClr val="B89F78"/>
                </a:solidFill>
                <a:latin typeface="微软雅黑" panose="020B0503020204020204" pitchFamily="34" charset="-122"/>
                <a:ea typeface="微软雅黑" panose="020B0503020204020204" pitchFamily="34" charset="-122"/>
              </a:rPr>
              <a:t>2</a:t>
            </a:r>
            <a:r>
              <a:rPr lang="zh-CN" altLang="zh-CN" sz="2000" b="1" dirty="0">
                <a:solidFill>
                  <a:srgbClr val="B89F78"/>
                </a:solidFill>
                <a:latin typeface="微软雅黑" panose="020B0503020204020204" pitchFamily="34" charset="-122"/>
                <a:ea typeface="微软雅黑" panose="020B0503020204020204" pitchFamily="34" charset="-122"/>
              </a:rPr>
              <a:t>月中旬</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，对徐州苏轼文化旅游发展历史与前景、文化价值与现实意义进行总结，结合国家文化旅游发展规划提出徐州苏轼文化旅游开发具体方案与策划。</a:t>
            </a:r>
          </a:p>
          <a:p>
            <a:pPr indent="406400" algn="just">
              <a:lnSpc>
                <a:spcPts val="2800"/>
              </a:lnSpc>
              <a:spcBef>
                <a:spcPts val="1200"/>
              </a:spcBef>
            </a:pPr>
            <a:r>
              <a:rPr lang="zh-CN" altLang="zh-CN" sz="2000" b="1" dirty="0">
                <a:solidFill>
                  <a:srgbClr val="B89F78"/>
                </a:solidFill>
                <a:latin typeface="微软雅黑" panose="020B0503020204020204" pitchFamily="34" charset="-122"/>
                <a:ea typeface="微软雅黑" panose="020B0503020204020204" pitchFamily="34" charset="-122"/>
              </a:rPr>
              <a:t>第四阶段：</a:t>
            </a:r>
            <a:r>
              <a:rPr lang="en-US" altLang="zh-CN" sz="2000" b="1" dirty="0">
                <a:solidFill>
                  <a:srgbClr val="B89F78"/>
                </a:solidFill>
                <a:latin typeface="微软雅黑" panose="020B0503020204020204" pitchFamily="34" charset="-122"/>
                <a:ea typeface="微软雅黑" panose="020B0503020204020204" pitchFamily="34" charset="-122"/>
              </a:rPr>
              <a:t>2026</a:t>
            </a:r>
            <a:r>
              <a:rPr lang="zh-CN" altLang="zh-CN" sz="2000" b="1" dirty="0">
                <a:solidFill>
                  <a:srgbClr val="B89F78"/>
                </a:solidFill>
                <a:latin typeface="微软雅黑" panose="020B0503020204020204" pitchFamily="34" charset="-122"/>
                <a:ea typeface="微软雅黑" panose="020B0503020204020204" pitchFamily="34" charset="-122"/>
              </a:rPr>
              <a:t>年</a:t>
            </a:r>
            <a:r>
              <a:rPr lang="en-US" altLang="zh-CN" sz="2000" b="1" dirty="0">
                <a:solidFill>
                  <a:srgbClr val="B89F78"/>
                </a:solidFill>
                <a:latin typeface="微软雅黑" panose="020B0503020204020204" pitchFamily="34" charset="-122"/>
                <a:ea typeface="微软雅黑" panose="020B0503020204020204" pitchFamily="34" charset="-122"/>
              </a:rPr>
              <a:t>2</a:t>
            </a:r>
            <a:r>
              <a:rPr lang="zh-CN" altLang="zh-CN" sz="2000" b="1" dirty="0">
                <a:solidFill>
                  <a:srgbClr val="B89F78"/>
                </a:solidFill>
                <a:latin typeface="微软雅黑" panose="020B0503020204020204" pitchFamily="34" charset="-122"/>
                <a:ea typeface="微软雅黑" panose="020B0503020204020204" pitchFamily="34" charset="-122"/>
              </a:rPr>
              <a:t>月下旬</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，撰写研究报告并进行多次打磨，制作展示</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PPT</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，完成结题。</a:t>
            </a:r>
          </a:p>
        </p:txBody>
      </p:sp>
    </p:spTree>
  </p:cSld>
  <p:clrMapOvr>
    <a:masterClrMapping/>
  </p:clrMapOvr>
</p:sld>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139</TotalTime>
  <Words>1239</Words>
  <Application>Microsoft Office PowerPoint</Application>
  <PresentationFormat>宽屏</PresentationFormat>
  <Paragraphs>195</Paragraphs>
  <Slides>24</Slides>
  <Notes>24</Notes>
  <HiddenSlides>0</HiddenSlides>
  <MMClips>0</MMClips>
  <ScaleCrop>false</ScaleCrop>
  <HeadingPairs>
    <vt:vector size="6" baseType="variant">
      <vt:variant>
        <vt:lpstr>已用的字体</vt:lpstr>
      </vt:variant>
      <vt:variant>
        <vt:i4>5</vt:i4>
      </vt:variant>
      <vt:variant>
        <vt:lpstr>主题</vt:lpstr>
      </vt:variant>
      <vt:variant>
        <vt:i4>2</vt:i4>
      </vt:variant>
      <vt:variant>
        <vt:lpstr>幻灯片标题</vt:lpstr>
      </vt:variant>
      <vt:variant>
        <vt:i4>24</vt:i4>
      </vt:variant>
    </vt:vector>
  </HeadingPairs>
  <TitlesOfParts>
    <vt:vector size="31" baseType="lpstr">
      <vt:lpstr>Noto Serif SC</vt:lpstr>
      <vt:lpstr>隶书</vt:lpstr>
      <vt:lpstr>微软雅黑</vt:lpstr>
      <vt:lpstr>Arial</vt:lpstr>
      <vt:lpstr>Times New Roman</vt:lpstr>
      <vt:lpstr>Office 主题​​</vt:lpstr>
      <vt:lpstr>默认主题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艳华 王</cp:lastModifiedBy>
  <cp:revision>19</cp:revision>
  <dcterms:modified xsi:type="dcterms:W3CDTF">2026-03-06T08:24:20Z</dcterms:modified>
</cp:coreProperties>
</file>