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73" r:id="rId14"/>
    <p:sldId id="269" r:id="rId15"/>
    <p:sldId id="272" r:id="rId16"/>
    <p:sldId id="274"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zh-CN" altLang="en-US"/>
              <a:t>单击此处编辑母版标题样式</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11"/>
          </p:nvPr>
        </p:nvSpPr>
        <p:spPr>
          <a:xfrm>
            <a:off x="2416500" y="329307"/>
            <a:ext cx="4973915" cy="309201"/>
          </a:xfrm>
        </p:spPr>
        <p:txBody>
          <a:bodyPr/>
          <a:lstStyle/>
          <a:p>
            <a:endParaRPr lang="zh-CN" altLang="en-US"/>
          </a:p>
        </p:txBody>
      </p:sp>
      <p:sp>
        <p:nvSpPr>
          <p:cNvPr id="6" name="Slide Number Placeholder 5"/>
          <p:cNvSpPr>
            <a:spLocks noGrp="1"/>
          </p:cNvSpPr>
          <p:nvPr>
            <p:ph type="sldNum" sz="quarter" idx="12"/>
          </p:nvPr>
        </p:nvSpPr>
        <p:spPr>
          <a:xfrm>
            <a:off x="1437664" y="798973"/>
            <a:ext cx="811019" cy="503578"/>
          </a:xfrm>
        </p:spPr>
        <p:txBody>
          <a:bodyPr/>
          <a:lstStyle/>
          <a:p>
            <a:fld id="{4AB028D5-2B91-4529-93A4-15990E9D53AD}" type="slidenum">
              <a:rPr lang="zh-CN" altLang="en-US" smtClean="0"/>
              <a:t>‹#›</a:t>
            </a:fld>
            <a:endParaRPr lang="zh-CN" alt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60611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79704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68432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ncho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0468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zh-CN" altLang="en-US"/>
              <a:t>单击此处编辑母版标题样式</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12115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7866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1447191" y="2824269"/>
            <a:ext cx="4645152" cy="2644457"/>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412362" y="2821491"/>
            <a:ext cx="4645152" cy="263737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1514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70029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AB028D5-2B91-4529-93A4-15990E9D53AD}" type="slidenum">
              <a:rPr lang="zh-CN" altLang="en-US" smtClean="0"/>
              <a:t>‹#›</a:t>
            </a:fld>
            <a:endParaRPr lang="zh-CN" altLang="en-US"/>
          </a:p>
        </p:txBody>
      </p:sp>
    </p:spTree>
    <p:extLst>
      <p:ext uri="{BB962C8B-B14F-4D97-AF65-F5344CB8AC3E}">
        <p14:creationId xmlns:p14="http://schemas.microsoft.com/office/powerpoint/2010/main" val="2168678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6B0815F1-68DA-4315-85DD-67FE10183693}" type="datetimeFigureOut">
              <a:rPr lang="zh-CN" altLang="en-US" smtClean="0"/>
              <a:t>2022/10/17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91433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6B0815F1-68DA-4315-85DD-67FE10183693}" type="datetimeFigureOut">
              <a:rPr lang="zh-CN" altLang="en-US" smtClean="0"/>
              <a:t>2022/10/17</a:t>
            </a:fld>
            <a:endParaRPr lang="zh-CN" altLang="en-US"/>
          </a:p>
        </p:txBody>
      </p:sp>
      <p:sp>
        <p:nvSpPr>
          <p:cNvPr id="6" name="Footer Placeholder 5"/>
          <p:cNvSpPr>
            <a:spLocks noGrp="1"/>
          </p:cNvSpPr>
          <p:nvPr>
            <p:ph type="ftr" sz="quarter" idx="11"/>
          </p:nvPr>
        </p:nvSpPr>
        <p:spPr>
          <a:xfrm>
            <a:off x="1447382" y="318640"/>
            <a:ext cx="5541004" cy="320931"/>
          </a:xfrm>
        </p:spPr>
        <p:txBody>
          <a:bodyPr/>
          <a:lstStyle/>
          <a:p>
            <a:endParaRPr lang="zh-CN" altLang="en-US"/>
          </a:p>
        </p:txBody>
      </p:sp>
      <p:sp>
        <p:nvSpPr>
          <p:cNvPr id="7" name="Slide Number Placeholder 6"/>
          <p:cNvSpPr>
            <a:spLocks noGrp="1"/>
          </p:cNvSpPr>
          <p:nvPr>
            <p:ph type="sldNum" sz="quarter" idx="12"/>
          </p:nvPr>
        </p:nvSpPr>
        <p:spPr/>
        <p:txBody>
          <a:bodyPr/>
          <a:lstStyle/>
          <a:p>
            <a:fld id="{4AB028D5-2B91-4529-93A4-15990E9D53AD}" type="slidenum">
              <a:rPr lang="zh-CN" altLang="en-US" smtClean="0"/>
              <a:t>‹#›</a:t>
            </a:fld>
            <a:endParaRPr lang="zh-CN" alt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40425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6B0815F1-68DA-4315-85DD-67FE10183693}" type="datetimeFigureOut">
              <a:rPr lang="zh-CN" altLang="en-US" smtClean="0"/>
              <a:t>2022/10/17</a:t>
            </a:fld>
            <a:endParaRPr lang="zh-CN" alt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4AB028D5-2B91-4529-93A4-15990E9D53AD}" type="slidenum">
              <a:rPr lang="zh-CN" altLang="en-US" smtClean="0"/>
              <a:t>‹#›</a:t>
            </a:fld>
            <a:endParaRPr lang="zh-CN" alt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908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B8D9A9-8F6F-4570-933A-DF08ECE305D5}"/>
              </a:ext>
            </a:extLst>
          </p:cNvPr>
          <p:cNvSpPr>
            <a:spLocks noGrp="1"/>
          </p:cNvSpPr>
          <p:nvPr>
            <p:ph type="ctrTitle"/>
          </p:nvPr>
        </p:nvSpPr>
        <p:spPr>
          <a:xfrm>
            <a:off x="1" y="1122363"/>
            <a:ext cx="12192000" cy="2387600"/>
          </a:xfrm>
        </p:spPr>
        <p:txBody>
          <a:bodyPr>
            <a:normAutofit/>
          </a:bodyPr>
          <a:lstStyle/>
          <a:p>
            <a:pPr algn="ctr"/>
            <a:r>
              <a:rPr lang="zh-CN" altLang="en-US" sz="6000" b="1" dirty="0"/>
              <a:t>考古发掘和历史研究的当代意义</a:t>
            </a:r>
          </a:p>
        </p:txBody>
      </p:sp>
      <p:sp>
        <p:nvSpPr>
          <p:cNvPr id="4" name="文本框 3">
            <a:extLst>
              <a:ext uri="{FF2B5EF4-FFF2-40B4-BE49-F238E27FC236}">
                <a16:creationId xmlns:a16="http://schemas.microsoft.com/office/drawing/2014/main" id="{AAD5B4E7-058E-49A5-8592-D642548AFDDF}"/>
              </a:ext>
            </a:extLst>
          </p:cNvPr>
          <p:cNvSpPr txBox="1"/>
          <p:nvPr/>
        </p:nvSpPr>
        <p:spPr>
          <a:xfrm>
            <a:off x="4664766" y="3509963"/>
            <a:ext cx="3262432" cy="1015663"/>
          </a:xfrm>
          <a:prstGeom prst="rect">
            <a:avLst/>
          </a:prstGeom>
          <a:noFill/>
        </p:spPr>
        <p:txBody>
          <a:bodyPr wrap="none" rtlCol="0">
            <a:spAutoFit/>
          </a:bodyPr>
          <a:lstStyle/>
          <a:p>
            <a:r>
              <a:rPr lang="zh-CN" altLang="en-US" sz="6000" b="1" dirty="0">
                <a:latin typeface="+mj-ea"/>
                <a:ea typeface="+mj-ea"/>
              </a:rPr>
              <a:t>研究成果</a:t>
            </a:r>
          </a:p>
        </p:txBody>
      </p:sp>
    </p:spTree>
    <p:extLst>
      <p:ext uri="{BB962C8B-B14F-4D97-AF65-F5344CB8AC3E}">
        <p14:creationId xmlns:p14="http://schemas.microsoft.com/office/powerpoint/2010/main" val="3234123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建国以来，在新石器时代文化的研究方面，全国已发现遗址</a:t>
            </a:r>
            <a:r>
              <a:rPr lang="en-US" altLang="zh-CN" dirty="0"/>
              <a:t>7000</a:t>
            </a:r>
            <a:r>
              <a:rPr lang="zh-CN" altLang="en-US" dirty="0"/>
              <a:t>余处，发掘过的有</a:t>
            </a:r>
            <a:r>
              <a:rPr lang="en-US" altLang="zh-CN" dirty="0"/>
              <a:t>400</a:t>
            </a:r>
            <a:r>
              <a:rPr lang="zh-CN" altLang="en-US" dirty="0"/>
              <a:t>多处。其中一项重要的成果，是早期文化遗存的发现。</a:t>
            </a:r>
            <a:endParaRPr lang="en-US" altLang="zh-CN" dirty="0"/>
          </a:p>
          <a:p>
            <a:r>
              <a:rPr lang="en-US" altLang="zh-CN" dirty="0"/>
              <a:t>1977—1978</a:t>
            </a:r>
            <a:r>
              <a:rPr lang="zh-CN" altLang="en-US" dirty="0"/>
              <a:t>年，发现了早于仰韶文化的磁山遗址、裴李岗遗址和大地湾遗址。</a:t>
            </a:r>
            <a:endParaRPr lang="en-US" altLang="zh-CN" dirty="0"/>
          </a:p>
          <a:p>
            <a:r>
              <a:rPr lang="zh-CN" altLang="en-US" dirty="0"/>
              <a:t>此后又在黄河流域发现了几十处类似的遗存，它们分属不同的文化系统，并且与仰韶文化存在着因袭发展关系。这就找到了仰韶文化的先驱，使中国考古学上最大的一段年代缺环日益衔接起来，对探讨中国农业、畜牧业和制陶工艺的起源有着重要的意义。</a:t>
            </a:r>
          </a:p>
        </p:txBody>
      </p:sp>
    </p:spTree>
    <p:extLst>
      <p:ext uri="{BB962C8B-B14F-4D97-AF65-F5344CB8AC3E}">
        <p14:creationId xmlns:p14="http://schemas.microsoft.com/office/powerpoint/2010/main" val="773006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二、考古的重大意义</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en-US" altLang="zh-CN" dirty="0"/>
              <a:t>《</a:t>
            </a:r>
            <a:r>
              <a:rPr lang="zh-CN" altLang="en-US" dirty="0"/>
              <a:t>大明宫词</a:t>
            </a:r>
            <a:r>
              <a:rPr lang="en-US" altLang="zh-CN" dirty="0"/>
              <a:t>》</a:t>
            </a:r>
            <a:r>
              <a:rPr lang="zh-CN" altLang="en-US" dirty="0"/>
              <a:t>作为一部演绎了李唐、武周三代人恩怨纠葛的影视剧，可谓风靡一时，除去武则天的雷霆手段，上官婉儿、太平公主二人的爱恨情愁也令无数观众扼腕叹息。一位是高高在上，金枝玉叶，及万千宠爱于一身的公主；因为是前宰相之女，德比停机，才堪永絮。在史书中，述写的是二人争权夺利，自相残杀，最后为</a:t>
            </a:r>
            <a:r>
              <a:rPr lang="en-US" altLang="zh-CN" dirty="0"/>
              <a:t>"</a:t>
            </a:r>
            <a:r>
              <a:rPr lang="zh-CN" altLang="en-US" dirty="0"/>
              <a:t>平叛</a:t>
            </a:r>
            <a:r>
              <a:rPr lang="en-US" altLang="zh-CN" dirty="0"/>
              <a:t>"</a:t>
            </a:r>
            <a:r>
              <a:rPr lang="zh-CN" altLang="en-US" dirty="0"/>
              <a:t>的李隆基所正法（</a:t>
            </a:r>
            <a:r>
              <a:rPr lang="en-US" altLang="zh-CN" dirty="0"/>
              <a:t>《</a:t>
            </a:r>
            <a:r>
              <a:rPr lang="zh-CN" altLang="en-US" dirty="0"/>
              <a:t>景龙文馆记</a:t>
            </a:r>
            <a:r>
              <a:rPr lang="en-US" altLang="zh-CN" dirty="0"/>
              <a:t>》</a:t>
            </a:r>
            <a:r>
              <a:rPr lang="zh-CN" altLang="en-US" dirty="0"/>
              <a:t>：“自通天后，建景龙前，恒掌宸翰。其军国谋猷，杀生大柄，多其决。”“至幽求英俊，郁兴辞藻，国有好文之士，朝无不学之臣，二十年间，野无遗逸，此其力也”）；而在影视剧中，则描绘的更加不堪入目，演绎的是二人为了情情爱爱互生怨怼，最后挚友倒戈，两败俱伤。随着这样信息的传播，二人的关系在世人眼中表现得水火不容。知道</a:t>
            </a:r>
            <a:r>
              <a:rPr lang="en-US" altLang="zh-CN" dirty="0"/>
              <a:t>2021</a:t>
            </a:r>
            <a:r>
              <a:rPr lang="zh-CN" altLang="en-US" dirty="0"/>
              <a:t>年考古工作人员发现了沉睡千年的上官婉儿墓碑。</a:t>
            </a:r>
          </a:p>
        </p:txBody>
      </p:sp>
    </p:spTree>
    <p:extLst>
      <p:ext uri="{BB962C8B-B14F-4D97-AF65-F5344CB8AC3E}">
        <p14:creationId xmlns:p14="http://schemas.microsoft.com/office/powerpoint/2010/main" val="3427118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二、考古的重大意义</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304801" y="1949470"/>
            <a:ext cx="7938051" cy="4120025"/>
          </a:xfrm>
        </p:spPr>
        <p:txBody>
          <a:bodyPr>
            <a:normAutofit/>
          </a:bodyPr>
          <a:lstStyle/>
          <a:p>
            <a:r>
              <a:rPr lang="zh-CN" altLang="en-US" dirty="0"/>
              <a:t>据记载，此碑文由太平公主亲笔所书，交由府中工匠刻下，一句‘千年万岁，椒花颂声’，不仅推翻了有心者对二人关系的意淫和编排，更证实了二人友谊之深切。</a:t>
            </a:r>
            <a:endParaRPr lang="en-US" altLang="zh-CN" dirty="0"/>
          </a:p>
          <a:p>
            <a:r>
              <a:rPr lang="zh-CN" altLang="en-US" dirty="0"/>
              <a:t>此外，再进一步的研究过后，考古工作者还发现，作为中宗昭容的上官氏并未陪葬定陵，而葬于太平公主家族墓中，昭示着二人不仅是好友，更是彼此至关重要的亲人。是想若这块碑，没有被考古学者发现，那二人友谊有从何而知？或许他们将同其他不愿屈服于所谓</a:t>
            </a:r>
            <a:r>
              <a:rPr lang="en-US" altLang="zh-CN" dirty="0"/>
              <a:t>"</a:t>
            </a:r>
            <a:r>
              <a:rPr lang="zh-CN" altLang="en-US" dirty="0"/>
              <a:t>三从四德</a:t>
            </a:r>
            <a:r>
              <a:rPr lang="en-US" altLang="zh-CN" dirty="0"/>
              <a:t>"</a:t>
            </a:r>
            <a:r>
              <a:rPr lang="zh-CN" altLang="en-US" dirty="0"/>
              <a:t>的女性一样，永远湮没在历史长河之中。</a:t>
            </a:r>
            <a:endParaRPr lang="en-US" altLang="zh-CN" dirty="0"/>
          </a:p>
          <a:p>
            <a:r>
              <a:rPr lang="zh-CN" altLang="en-US" dirty="0"/>
              <a:t>而我们，作为后来者，也将难以看穿有心者制造的迷瘴，了解到千年前女性之觉醒和历史的真实面貌。</a:t>
            </a:r>
          </a:p>
        </p:txBody>
      </p:sp>
      <p:pic>
        <p:nvPicPr>
          <p:cNvPr id="4" name="图片 3">
            <a:extLst>
              <a:ext uri="{FF2B5EF4-FFF2-40B4-BE49-F238E27FC236}">
                <a16:creationId xmlns:a16="http://schemas.microsoft.com/office/drawing/2014/main" id="{10EA2809-A0A9-4E69-8CBD-6642D473FE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19788" y="218661"/>
            <a:ext cx="3017719" cy="6420678"/>
          </a:xfrm>
          <a:prstGeom prst="rect">
            <a:avLst/>
          </a:prstGeom>
        </p:spPr>
      </p:pic>
    </p:spTree>
    <p:extLst>
      <p:ext uri="{BB962C8B-B14F-4D97-AF65-F5344CB8AC3E}">
        <p14:creationId xmlns:p14="http://schemas.microsoft.com/office/powerpoint/2010/main" val="3982262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二、考古的重大意义</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历史文献记载缺失的内容，因为无数的考古资料与科学研究变得丰满起来，那些通过出土遗迹和文物而还原的、因岁月流逝而风化腐蚀掉的细节，向我们讲述的是那历史长河里的中国故事。</a:t>
            </a:r>
          </a:p>
          <a:p>
            <a:r>
              <a:rPr lang="zh-CN" altLang="en-US" dirty="0"/>
              <a:t>而考古出土的遗物和遗迹，不仅为历史研究提供了新的研究课题，而且还在一定程度上为历史研究的某些领域提供了新的材料，这对纠正前人研究错误、丰富前人研究成果、弥补前人研究不足、发现历史、教育现今等等具有重大的现实意义。</a:t>
            </a:r>
          </a:p>
        </p:txBody>
      </p:sp>
    </p:spTree>
    <p:extLst>
      <p:ext uri="{BB962C8B-B14F-4D97-AF65-F5344CB8AC3E}">
        <p14:creationId xmlns:p14="http://schemas.microsoft.com/office/powerpoint/2010/main" val="2371603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二、考古的重大意义</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考古工作是展示和构建中华民族历史、中华文明瑰宝的重要工作。中华文明，是中华民族在数千年缔造统一的多民族国家的历史发展过程中，所创造的物质文明、政治文明和精神文明成果。</a:t>
            </a:r>
            <a:endParaRPr lang="en-US" altLang="zh-CN" dirty="0"/>
          </a:p>
          <a:p>
            <a:r>
              <a:rPr lang="zh-CN" altLang="en-US" dirty="0"/>
              <a:t>我国考古工作既展示了中华文明起源和发展的历史脉络、中华文明的灿烂成就，也展示了中华文明对世界文明的重大贡献，尤其通过发掘中华民族和中华文明多元一体、家国一体的形成发展过程，展示中华民族生生不息、长盛不衰的精神品格和文化基因，增强了民族凝聚力和自豪感，汇聚起实现中华民族伟大复兴的磅礴力量。</a:t>
            </a:r>
          </a:p>
          <a:p>
            <a:endParaRPr lang="zh-CN" altLang="en-US" dirty="0"/>
          </a:p>
        </p:txBody>
      </p:sp>
    </p:spTree>
    <p:extLst>
      <p:ext uri="{BB962C8B-B14F-4D97-AF65-F5344CB8AC3E}">
        <p14:creationId xmlns:p14="http://schemas.microsoft.com/office/powerpoint/2010/main" val="978977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三、新时代考古和历史研究的正确发展途径</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其一，应强化国家属性，突出全国一盘棋。要求全国的考古工作者在中央统一领导下，围绕努力建设中国特色、中国风格、中国气派的考古学，互相协作，准确把握我国考古和历史研究工作的现状，既要看到我们面临的重要机遇和取得的成绩，也要看到制约发展的瓶颈问题及挑战。抓住机遇主动作为，加快构建中国特色哲学社会科学，为传承中华文明、增强文化自信贡献力量。</a:t>
            </a:r>
          </a:p>
          <a:p>
            <a:endParaRPr lang="zh-CN" altLang="en-US" dirty="0"/>
          </a:p>
        </p:txBody>
      </p:sp>
    </p:spTree>
    <p:extLst>
      <p:ext uri="{BB962C8B-B14F-4D97-AF65-F5344CB8AC3E}">
        <p14:creationId xmlns:p14="http://schemas.microsoft.com/office/powerpoint/2010/main" val="801594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三、新时代考古和历史研究的正确发展途径</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其二，应提升科技展示技术水平，以丰富全社会的文化素养。运用科技化手段，让文物“活过来”，系统开展、创新各类举措，促进文明交流，扩大中华文化的国际影响力和感召力，同时注重文创产品的作用，运用人民大众更易于接受的形式来传播历史文化，提升全社会的科学文化素养，也能够使更多的人认识考古、热爱考古，使其不再被归为“冷门”专业，也不再如北大考古系一般几乎“代代单传”。另一方面，也能够带领人们认识更加真实的历史，避免有心之人和营销号的误导。</a:t>
            </a:r>
          </a:p>
          <a:p>
            <a:r>
              <a:rPr lang="zh-CN" altLang="en-US" dirty="0"/>
              <a:t>“以史为鉴，可以知兴替；以人为鉴，可以明得失”，在飞速发展的当代，明确我国的历史文化则显得更为重要。青少年将对中华文明有更加深刻的理解，提升自身文化自信，他们也将通过这样的方式从前人手中接过历史的接力棒，开创出属于他们的新时代。</a:t>
            </a:r>
          </a:p>
        </p:txBody>
      </p:sp>
    </p:spTree>
    <p:extLst>
      <p:ext uri="{BB962C8B-B14F-4D97-AF65-F5344CB8AC3E}">
        <p14:creationId xmlns:p14="http://schemas.microsoft.com/office/powerpoint/2010/main" val="195517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D0C25158-CD19-43C1-9F89-58B78605E240}"/>
              </a:ext>
            </a:extLst>
          </p:cNvPr>
          <p:cNvSpPr>
            <a:spLocks noGrp="1"/>
          </p:cNvSpPr>
          <p:nvPr>
            <p:ph type="title"/>
          </p:nvPr>
        </p:nvSpPr>
        <p:spPr/>
        <p:txBody>
          <a:bodyPr>
            <a:normAutofit/>
          </a:bodyPr>
          <a:lstStyle/>
          <a:p>
            <a:pPr algn="ctr"/>
            <a:r>
              <a:rPr lang="zh-CN" altLang="en-US" sz="8800" b="1" dirty="0"/>
              <a:t>谢谢观看</a:t>
            </a:r>
          </a:p>
        </p:txBody>
      </p:sp>
      <p:sp>
        <p:nvSpPr>
          <p:cNvPr id="5" name="文本占位符 4">
            <a:extLst>
              <a:ext uri="{FF2B5EF4-FFF2-40B4-BE49-F238E27FC236}">
                <a16:creationId xmlns:a16="http://schemas.microsoft.com/office/drawing/2014/main" id="{E1516CF8-AB6D-4E2B-80E7-787D7EE24AF8}"/>
              </a:ext>
            </a:extLst>
          </p:cNvPr>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64671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8AD2D9-ADB0-4253-9DF4-E137E79266F0}"/>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关键词：</a:t>
            </a:r>
            <a:br>
              <a:rPr lang="zh-CN" altLang="en-US" dirty="0"/>
            </a:br>
            <a:endParaRPr lang="zh-CN" altLang="en-US" dirty="0"/>
          </a:p>
        </p:txBody>
      </p:sp>
      <p:sp>
        <p:nvSpPr>
          <p:cNvPr id="3" name="内容占位符 2">
            <a:extLst>
              <a:ext uri="{FF2B5EF4-FFF2-40B4-BE49-F238E27FC236}">
                <a16:creationId xmlns:a16="http://schemas.microsoft.com/office/drawing/2014/main" id="{5D469DB1-4AE4-4C5F-B650-03D1D4090802}"/>
              </a:ext>
            </a:extLst>
          </p:cNvPr>
          <p:cNvSpPr>
            <a:spLocks noGrp="1"/>
          </p:cNvSpPr>
          <p:nvPr>
            <p:ph idx="1"/>
          </p:nvPr>
        </p:nvSpPr>
        <p:spPr/>
        <p:txBody>
          <a:bodyPr>
            <a:normAutofit fontScale="92500" lnSpcReduction="20000"/>
          </a:bodyPr>
          <a:lstStyle/>
          <a:p>
            <a:r>
              <a:rPr lang="zh-CN" altLang="en-US" dirty="0"/>
              <a:t>考古</a:t>
            </a:r>
            <a:endParaRPr lang="en-US" altLang="zh-CN" dirty="0"/>
          </a:p>
          <a:p>
            <a:r>
              <a:rPr lang="zh-CN" altLang="en-US" dirty="0"/>
              <a:t>历史研究</a:t>
            </a:r>
            <a:endParaRPr lang="en-US" altLang="zh-CN" dirty="0"/>
          </a:p>
          <a:p>
            <a:r>
              <a:rPr lang="zh-CN" altLang="en-US" dirty="0"/>
              <a:t>含义</a:t>
            </a:r>
            <a:endParaRPr lang="en-US" altLang="zh-CN" dirty="0"/>
          </a:p>
          <a:p>
            <a:r>
              <a:rPr lang="zh-CN" altLang="en-US" dirty="0"/>
              <a:t>发展历程</a:t>
            </a:r>
            <a:endParaRPr lang="en-US" altLang="zh-CN" dirty="0"/>
          </a:p>
          <a:p>
            <a:r>
              <a:rPr lang="zh-CN" altLang="en-US"/>
              <a:t>意义</a:t>
            </a:r>
            <a:endParaRPr lang="en-US" altLang="zh-CN" dirty="0"/>
          </a:p>
          <a:p>
            <a:r>
              <a:rPr lang="zh-CN" altLang="en-US" dirty="0"/>
              <a:t>当代价值</a:t>
            </a:r>
            <a:endParaRPr lang="en-US" altLang="zh-CN" dirty="0"/>
          </a:p>
          <a:p>
            <a:r>
              <a:rPr lang="zh-CN" altLang="en-US" dirty="0"/>
              <a:t>考古发掘和历史研究的相互作用</a:t>
            </a:r>
            <a:endParaRPr lang="en-US" altLang="zh-CN" dirty="0"/>
          </a:p>
          <a:p>
            <a:r>
              <a:rPr lang="zh-CN" altLang="en-US" dirty="0"/>
              <a:t>考古学在社会主义新时代的发展途径</a:t>
            </a:r>
          </a:p>
        </p:txBody>
      </p:sp>
    </p:spTree>
    <p:extLst>
      <p:ext uri="{BB962C8B-B14F-4D97-AF65-F5344CB8AC3E}">
        <p14:creationId xmlns:p14="http://schemas.microsoft.com/office/powerpoint/2010/main" val="1623696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F32FA0-1832-4B60-B334-1FF7D395C446}"/>
              </a:ext>
            </a:extLst>
          </p:cNvPr>
          <p:cNvSpPr>
            <a:spLocks noGrp="1"/>
          </p:cNvSpPr>
          <p:nvPr>
            <p:ph type="title"/>
          </p:nvPr>
        </p:nvSpPr>
        <p:spPr>
          <a:xfrm>
            <a:off x="1451579" y="1351722"/>
            <a:ext cx="9603275" cy="424069"/>
          </a:xfrm>
        </p:spPr>
        <p:txBody>
          <a:bodyPr>
            <a:normAutofit fontScale="90000"/>
          </a:bodyPr>
          <a:lstStyle/>
          <a:p>
            <a:r>
              <a:rPr lang="zh-CN" altLang="en-US" b="1" dirty="0">
                <a:latin typeface="+mn-ea"/>
                <a:ea typeface="+mn-ea"/>
              </a:rPr>
              <a:t>前言：</a:t>
            </a:r>
          </a:p>
        </p:txBody>
      </p:sp>
      <p:sp>
        <p:nvSpPr>
          <p:cNvPr id="3" name="内容占位符 2">
            <a:extLst>
              <a:ext uri="{FF2B5EF4-FFF2-40B4-BE49-F238E27FC236}">
                <a16:creationId xmlns:a16="http://schemas.microsoft.com/office/drawing/2014/main" id="{9696AE6A-6AB2-4607-AF93-3B9C54997A43}"/>
              </a:ext>
            </a:extLst>
          </p:cNvPr>
          <p:cNvSpPr>
            <a:spLocks noGrp="1"/>
          </p:cNvSpPr>
          <p:nvPr>
            <p:ph idx="1"/>
          </p:nvPr>
        </p:nvSpPr>
        <p:spPr>
          <a:xfrm>
            <a:off x="1451579" y="2015732"/>
            <a:ext cx="9603275" cy="4120025"/>
          </a:xfrm>
        </p:spPr>
        <p:txBody>
          <a:bodyPr>
            <a:normAutofit/>
          </a:bodyPr>
          <a:lstStyle/>
          <a:p>
            <a:r>
              <a:rPr lang="en-US" altLang="zh-CN" dirty="0"/>
              <a:t>2019</a:t>
            </a:r>
            <a:r>
              <a:rPr lang="zh-CN" altLang="en-US" dirty="0"/>
              <a:t>年，良渚遗址被列入世界文化遗产名录，标志着中华五千年文明史得到了国际社会的认可。而像良渚遗址般的历史遗迹，诸如三星堆、殷墟等，也随着考古工作的开展而逐步退去历史的沉枷，为人们展现出千百年前的人间百态和社会风貌。但作为一个几乎“与世隔绝”的专业，考古并不常出现在人们的视野之中。</a:t>
            </a:r>
            <a:endParaRPr lang="en-US" altLang="zh-CN" dirty="0"/>
          </a:p>
          <a:p>
            <a:r>
              <a:rPr lang="zh-CN" altLang="en-US" dirty="0"/>
              <a:t>而在</a:t>
            </a:r>
            <a:r>
              <a:rPr lang="en-US" altLang="zh-CN" dirty="0"/>
              <a:t>2021</a:t>
            </a:r>
            <a:r>
              <a:rPr lang="zh-CN" altLang="en-US" dirty="0"/>
              <a:t>年，以</a:t>
            </a:r>
            <a:r>
              <a:rPr lang="en-US" altLang="zh-CN" dirty="0"/>
              <a:t>676</a:t>
            </a:r>
            <a:r>
              <a:rPr lang="zh-CN" altLang="en-US" dirty="0"/>
              <a:t>高分报考北大考古系的女孩钟芳蓉引起了全社会广泛关注，一时“考古”一词一跃登上热搜榜，同时也引起了网友的激烈讨论。或以为考古即“天坑专业”，一入必悔；或以为考古研究意义重大，是为一个不错的选择。</a:t>
            </a:r>
            <a:endParaRPr lang="en-US" altLang="zh-CN" dirty="0"/>
          </a:p>
          <a:p>
            <a:r>
              <a:rPr lang="zh-CN" altLang="en-US" dirty="0"/>
              <a:t>本课题旨在研究考古发掘和历史研究对当代社会产生的影响，以此昭示其重要性，并通过这样的方式增强当代青年人对于中华优秀传统文化的自信和热爱。</a:t>
            </a:r>
          </a:p>
        </p:txBody>
      </p:sp>
    </p:spTree>
    <p:extLst>
      <p:ext uri="{BB962C8B-B14F-4D97-AF65-F5344CB8AC3E}">
        <p14:creationId xmlns:p14="http://schemas.microsoft.com/office/powerpoint/2010/main" val="347337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E59FE2-994C-45AE-BA7D-E9494A111B05}"/>
              </a:ext>
            </a:extLst>
          </p:cNvPr>
          <p:cNvSpPr>
            <a:spLocks noGrp="1"/>
          </p:cNvSpPr>
          <p:nvPr>
            <p:ph type="title"/>
          </p:nvPr>
        </p:nvSpPr>
        <p:spPr>
          <a:xfrm>
            <a:off x="1451578" y="1391655"/>
            <a:ext cx="9603275" cy="1049235"/>
          </a:xfrm>
        </p:spPr>
        <p:txBody>
          <a:bodyPr/>
          <a:lstStyle/>
          <a:p>
            <a:r>
              <a:rPr lang="zh-CN" altLang="en-US" b="1" dirty="0">
                <a:latin typeface="+mn-ea"/>
                <a:ea typeface="+mn-ea"/>
              </a:rPr>
              <a:t>正文：</a:t>
            </a:r>
          </a:p>
        </p:txBody>
      </p:sp>
      <p:sp>
        <p:nvSpPr>
          <p:cNvPr id="3" name="内容占位符 2">
            <a:extLst>
              <a:ext uri="{FF2B5EF4-FFF2-40B4-BE49-F238E27FC236}">
                <a16:creationId xmlns:a16="http://schemas.microsoft.com/office/drawing/2014/main" id="{3F6B5E1C-FA8F-4BC3-A167-8BA0B13EACEE}"/>
              </a:ext>
            </a:extLst>
          </p:cNvPr>
          <p:cNvSpPr>
            <a:spLocks noGrp="1"/>
          </p:cNvSpPr>
          <p:nvPr>
            <p:ph idx="1"/>
          </p:nvPr>
        </p:nvSpPr>
        <p:spPr/>
        <p:txBody>
          <a:bodyPr/>
          <a:lstStyle/>
          <a:p>
            <a:r>
              <a:rPr lang="zh-CN" altLang="en-US" dirty="0"/>
              <a:t>在中华五千年文明史中，华夏民族继承前人之智慧，不断开创出属于自己的一个又一个盛世。而在科技飞速发展的当代，历史长河中璀璨的明星逐渐蒙上尘埃，人们似乎更倾向于接受所谓</a:t>
            </a:r>
            <a:r>
              <a:rPr lang="en-US" altLang="zh-CN" dirty="0"/>
              <a:t>"</a:t>
            </a:r>
            <a:r>
              <a:rPr lang="zh-CN" altLang="en-US" dirty="0"/>
              <a:t>专家</a:t>
            </a:r>
            <a:r>
              <a:rPr lang="en-US" altLang="zh-CN" dirty="0"/>
              <a:t>"</a:t>
            </a:r>
            <a:r>
              <a:rPr lang="zh-CN" altLang="en-US" dirty="0"/>
              <a:t>和营销号的夸大其词、胡编乱造，而不愿意亲身探索平淡却有真实的历史内容。</a:t>
            </a:r>
            <a:endParaRPr lang="en-US" altLang="zh-CN" dirty="0"/>
          </a:p>
          <a:p>
            <a:endParaRPr lang="en-US" altLang="zh-CN" dirty="0"/>
          </a:p>
          <a:p>
            <a:r>
              <a:rPr lang="zh-CN" altLang="en-US" dirty="0"/>
              <a:t>而本课题的目的便在于重生，考古发掘和历史研究的当代以后对青少年的影响，以此引起民众对历史研究的重视，提高民众的文化素养，对历史事实有客观清晰的认知，从而坚定文化自信，以史为鉴，助力社会主义新时代。</a:t>
            </a:r>
          </a:p>
          <a:p>
            <a:endParaRPr lang="zh-CN" altLang="en-US" dirty="0"/>
          </a:p>
        </p:txBody>
      </p:sp>
    </p:spTree>
    <p:extLst>
      <p:ext uri="{BB962C8B-B14F-4D97-AF65-F5344CB8AC3E}">
        <p14:creationId xmlns:p14="http://schemas.microsoft.com/office/powerpoint/2010/main" val="2394775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2"/>
            <a:ext cx="9603275" cy="3748964"/>
          </a:xfrm>
        </p:spPr>
        <p:txBody>
          <a:bodyPr/>
          <a:lstStyle/>
          <a:p>
            <a:r>
              <a:rPr lang="zh-CN" altLang="en-US" dirty="0"/>
              <a:t>“考古”这一名词，在汉语中出现很早，如北宋时期的学者吕大临就曾著</a:t>
            </a:r>
            <a:r>
              <a:rPr lang="en-US" altLang="zh-CN" dirty="0"/>
              <a:t>《</a:t>
            </a:r>
            <a:r>
              <a:rPr lang="zh-CN" altLang="en-US" dirty="0"/>
              <a:t>考古图</a:t>
            </a:r>
            <a:r>
              <a:rPr lang="en-US" altLang="zh-CN" dirty="0"/>
              <a:t>》</a:t>
            </a:r>
            <a:r>
              <a:rPr lang="zh-CN" altLang="en-US" dirty="0"/>
              <a:t>一书，但当时所谓“考古”，仅限于对一些传世的青铜器和石刻等物的搜集和整理，与近代意义上的考古学含义有很大的区别。</a:t>
            </a:r>
          </a:p>
          <a:p>
            <a:r>
              <a:rPr lang="zh-CN" altLang="en-US" dirty="0"/>
              <a:t>考古的前身是宋元时期兴盛的“金石学”。“金石”一词，最早出现于北宋时曾巩的</a:t>
            </a:r>
            <a:r>
              <a:rPr lang="en-US" altLang="zh-CN" dirty="0"/>
              <a:t>《</a:t>
            </a:r>
            <a:r>
              <a:rPr lang="zh-CN" altLang="en-US" dirty="0"/>
              <a:t>金石录</a:t>
            </a:r>
            <a:r>
              <a:rPr lang="en-US" altLang="zh-CN" dirty="0"/>
              <a:t>》</a:t>
            </a:r>
            <a:r>
              <a:rPr lang="zh-CN" altLang="en-US" dirty="0"/>
              <a:t>（其书不传）一书，清代王鸣盛等人正式提出“金石之学”的名称。</a:t>
            </a:r>
          </a:p>
          <a:p>
            <a:r>
              <a:rPr lang="zh-CN" altLang="en-US" dirty="0"/>
              <a:t>所谓“金石学”，是以传世的或少量出土商周以来有铭文的铜器（金）和秦汉以来的石刻文字（石）等为主要研究对象，是一门偏重于著录和文字考证，以达到证经补史之目的的学问。</a:t>
            </a:r>
          </a:p>
          <a:p>
            <a:endParaRPr lang="zh-CN" altLang="en-US" dirty="0"/>
          </a:p>
        </p:txBody>
      </p:sp>
    </p:spTree>
    <p:extLst>
      <p:ext uri="{BB962C8B-B14F-4D97-AF65-F5344CB8AC3E}">
        <p14:creationId xmlns:p14="http://schemas.microsoft.com/office/powerpoint/2010/main" val="2609603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考古学研究的对象是实物。主要是物质的遗存，或者说是遗物与遗迹。而这些遗存应该是古代人类的活动遗留下来的。考古学的研究集中在对过去的研究上，包括过去文化所遗留下来的各种资料。实物资料包括各种遗迹和遗物，它们多埋没在地下，必须经过科学的调查发掘，才能被系统地、完整地揭示和收集。</a:t>
            </a:r>
          </a:p>
          <a:p>
            <a:r>
              <a:rPr lang="zh-CN" altLang="en-US" dirty="0"/>
              <a:t>虽说中华历史悠久，但真正意义上的考古学却是在</a:t>
            </a:r>
            <a:r>
              <a:rPr lang="en-US" altLang="zh-CN" dirty="0"/>
              <a:t>19</a:t>
            </a:r>
            <a:r>
              <a:rPr lang="zh-CN" altLang="en-US" dirty="0"/>
              <a:t>世纪末期才开始传入中国。</a:t>
            </a:r>
            <a:r>
              <a:rPr lang="en-US" altLang="zh-CN" dirty="0"/>
              <a:t>19</a:t>
            </a:r>
            <a:r>
              <a:rPr lang="zh-CN" altLang="en-US" dirty="0"/>
              <a:t>世纪与</a:t>
            </a:r>
            <a:r>
              <a:rPr lang="en-US" altLang="zh-CN" dirty="0"/>
              <a:t>20</a:t>
            </a:r>
            <a:r>
              <a:rPr lang="zh-CN" altLang="en-US" dirty="0"/>
              <a:t>世纪之交，西方帝国主义列强对中国进行殖民侵略和文化掠夺，纷纷派遣考察团或探险队进入我国境内进行调查和挖掘，主要在我国的新疆、甘肃、内蒙、东北地区、北京、河南等地。主要有</a:t>
            </a:r>
            <a:r>
              <a:rPr lang="en-US" altLang="zh-CN" dirty="0"/>
              <a:t>:</a:t>
            </a:r>
            <a:r>
              <a:rPr lang="zh-CN" altLang="en-US" dirty="0"/>
              <a:t>英国的斯坦因、法国的桑志华、瑞典的斯文赫定、安特生、日本的鸟居龙藏、俄国的克列缅茨、科兹洛夫等。中国文物大量流失海外，同时西方的考古知识与实践传入中国，为中国考古学的产生起了促进作用。</a:t>
            </a:r>
          </a:p>
          <a:p>
            <a:endParaRPr lang="zh-CN" altLang="en-US" dirty="0"/>
          </a:p>
        </p:txBody>
      </p:sp>
    </p:spTree>
    <p:extLst>
      <p:ext uri="{BB962C8B-B14F-4D97-AF65-F5344CB8AC3E}">
        <p14:creationId xmlns:p14="http://schemas.microsoft.com/office/powerpoint/2010/main" val="1821916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en-US" altLang="zh-CN" dirty="0"/>
              <a:t>19</a:t>
            </a:r>
            <a:r>
              <a:rPr lang="zh-CN" altLang="en-US" dirty="0"/>
              <a:t>世纪、</a:t>
            </a:r>
            <a:r>
              <a:rPr lang="en-US" altLang="zh-CN" dirty="0"/>
              <a:t>20</a:t>
            </a:r>
            <a:r>
              <a:rPr lang="zh-CN" altLang="en-US" dirty="0"/>
              <a:t>世纪之交，中国学术界有三大震惊世界的重大发现，这些新发现</a:t>
            </a:r>
            <a:r>
              <a:rPr lang="en-US" altLang="zh-CN" dirty="0"/>
              <a:t>(</a:t>
            </a:r>
            <a:r>
              <a:rPr lang="zh-CN" altLang="en-US" dirty="0"/>
              <a:t>甲骨文、敦煌文书、初流沙坠简</a:t>
            </a:r>
            <a:r>
              <a:rPr lang="en-US" altLang="zh-CN" dirty="0"/>
              <a:t>)</a:t>
            </a:r>
            <a:r>
              <a:rPr lang="zh-CN" altLang="en-US" dirty="0"/>
              <a:t>给中国传统学术带来了新的机会，以此为契机，中国学术由古代学术向近代学术转变。同时期世界考古发掘和研究的地区从欧洲和近东向东扩展至中国，中国近代考古学出现萌芽。</a:t>
            </a:r>
            <a:endParaRPr lang="en-US" altLang="zh-CN" dirty="0"/>
          </a:p>
          <a:p>
            <a:r>
              <a:rPr lang="zh-CN" altLang="en-US" dirty="0"/>
              <a:t>此后正式拉开了中国近代考古学的序幕。河南渑池仰韶村、山西夏县西阴村、河南安阳殷墟、山东章丘城子崖、北京周口店等一批在中国考古学发展史上占有重要地位的考古发掘就是在这个时期开始的，并取得了十分重大的成果。从这些发掘，特别是安阳殷墟的考古发掘中逐渐摸索出来的一整套发掘和记录方法为田野考古奠定了基础，在中国考古学发展史上具有划时代意义。</a:t>
            </a:r>
          </a:p>
        </p:txBody>
      </p:sp>
    </p:spTree>
    <p:extLst>
      <p:ext uri="{BB962C8B-B14F-4D97-AF65-F5344CB8AC3E}">
        <p14:creationId xmlns:p14="http://schemas.microsoft.com/office/powerpoint/2010/main" val="2319934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1451579" y="2015731"/>
            <a:ext cx="9603275" cy="4120025"/>
          </a:xfrm>
        </p:spPr>
        <p:txBody>
          <a:bodyPr>
            <a:normAutofit/>
          </a:bodyPr>
          <a:lstStyle/>
          <a:p>
            <a:r>
              <a:rPr lang="zh-CN" altLang="en-US" dirty="0"/>
              <a:t>中华人民共和国建立后，中国考古学进入了一个新的发展时期。政府颁布了关于保护古代文物的法令，并恢复了周口店、殷墟两项中断十多年的考古发掘。</a:t>
            </a:r>
            <a:endParaRPr lang="en-US" altLang="zh-CN" dirty="0"/>
          </a:p>
          <a:p>
            <a:r>
              <a:rPr lang="zh-CN" altLang="en-US" dirty="0"/>
              <a:t>随后，在国家文化部设立文物局，主管全国的文物保护工作。在中国科学院设立考古研究所（现属中国社会科学院），专门从事考古研究工作。各大行政区和地方政府，也相继成立了文物管理委员会，负责当地的文物保护工作。北京大学等学校还创办考古专业，培养考古专门人才。在考古发掘和研究的实践中，各地考古队伍日益健全。</a:t>
            </a:r>
            <a:endParaRPr lang="en-US" altLang="zh-CN" dirty="0"/>
          </a:p>
          <a:p>
            <a:r>
              <a:rPr lang="en-US" altLang="zh-CN" dirty="0"/>
              <a:t>1979</a:t>
            </a:r>
            <a:r>
              <a:rPr lang="zh-CN" altLang="en-US" dirty="0"/>
              <a:t>年</a:t>
            </a:r>
            <a:r>
              <a:rPr lang="en-US" altLang="zh-CN" dirty="0"/>
              <a:t>4</a:t>
            </a:r>
            <a:r>
              <a:rPr lang="zh-CN" altLang="en-US" dirty="0"/>
              <a:t>月，中国考古学会正式成立，这是中国考古事业走向繁荣的重要标志。</a:t>
            </a:r>
          </a:p>
        </p:txBody>
      </p:sp>
    </p:spTree>
    <p:extLst>
      <p:ext uri="{BB962C8B-B14F-4D97-AF65-F5344CB8AC3E}">
        <p14:creationId xmlns:p14="http://schemas.microsoft.com/office/powerpoint/2010/main" val="3354742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609B76-1027-440B-8ADB-EFA55647E066}"/>
              </a:ext>
            </a:extLst>
          </p:cNvPr>
          <p:cNvSpPr>
            <a:spLocks noGrp="1"/>
          </p:cNvSpPr>
          <p:nvPr>
            <p:ph type="title"/>
          </p:nvPr>
        </p:nvSpPr>
        <p:spPr>
          <a:xfrm>
            <a:off x="1451579" y="1391655"/>
            <a:ext cx="9603275" cy="462099"/>
          </a:xfrm>
        </p:spPr>
        <p:txBody>
          <a:bodyPr>
            <a:normAutofit fontScale="90000"/>
          </a:bodyPr>
          <a:lstStyle/>
          <a:p>
            <a:r>
              <a:rPr lang="zh-CN" altLang="en-US" b="1" dirty="0">
                <a:latin typeface="+mn-ea"/>
                <a:ea typeface="+mn-ea"/>
              </a:rPr>
              <a:t>一、考古的定义和发展历程</a:t>
            </a:r>
          </a:p>
        </p:txBody>
      </p:sp>
      <p:sp>
        <p:nvSpPr>
          <p:cNvPr id="6" name="内容占位符 5">
            <a:extLst>
              <a:ext uri="{FF2B5EF4-FFF2-40B4-BE49-F238E27FC236}">
                <a16:creationId xmlns:a16="http://schemas.microsoft.com/office/drawing/2014/main" id="{17DF00B2-820B-4394-9C32-F23EDDACBF88}"/>
              </a:ext>
            </a:extLst>
          </p:cNvPr>
          <p:cNvSpPr>
            <a:spLocks noGrp="1"/>
          </p:cNvSpPr>
          <p:nvPr>
            <p:ph idx="1"/>
          </p:nvPr>
        </p:nvSpPr>
        <p:spPr>
          <a:xfrm>
            <a:off x="616226" y="1974573"/>
            <a:ext cx="5784574" cy="4161183"/>
          </a:xfrm>
        </p:spPr>
        <p:txBody>
          <a:bodyPr>
            <a:normAutofit/>
          </a:bodyPr>
          <a:lstStyle/>
          <a:p>
            <a:r>
              <a:rPr lang="en-US" altLang="zh-CN" dirty="0"/>
              <a:t>20</a:t>
            </a:r>
            <a:r>
              <a:rPr lang="zh-CN" altLang="en-US" dirty="0"/>
              <a:t>世纪</a:t>
            </a:r>
            <a:r>
              <a:rPr lang="en-US" altLang="zh-CN" dirty="0"/>
              <a:t>50—60</a:t>
            </a:r>
            <a:r>
              <a:rPr lang="zh-CN" altLang="en-US" dirty="0"/>
              <a:t>年代前期，中国科学院考古研究所和黄河、长江流域的部分省级文物单位，对史前时期的半坡遗址、北首岭遗址、庙底沟遗址、大汶口墓地、屈家岭遗址、北阴阳营遗址，商周时期（公元前</a:t>
            </a:r>
            <a:r>
              <a:rPr lang="en-US" altLang="zh-CN" dirty="0"/>
              <a:t>17</a:t>
            </a:r>
            <a:r>
              <a:rPr lang="zh-CN" altLang="en-US" dirty="0"/>
              <a:t>世纪</a:t>
            </a:r>
            <a:r>
              <a:rPr lang="en-US" altLang="zh-CN" dirty="0"/>
              <a:t>—</a:t>
            </a:r>
            <a:r>
              <a:rPr lang="zh-CN" altLang="en-US" dirty="0"/>
              <a:t>公元前</a:t>
            </a:r>
            <a:r>
              <a:rPr lang="en-US" altLang="zh-CN" dirty="0"/>
              <a:t>3</a:t>
            </a:r>
            <a:r>
              <a:rPr lang="zh-CN" altLang="en-US" dirty="0"/>
              <a:t>世纪）的二里头遗址、郑州商代遗址、丰镐遗址、洛阳东周城、侯马晋城遗址，以及汉唐两京城址、元大都遗址和其他重要遗址，分别进行规模较大的发掘。在此过程中，中国的田野考古工作日趋完善，并真正成为科学化的学术研究工作。</a:t>
            </a:r>
          </a:p>
        </p:txBody>
      </p:sp>
      <p:pic>
        <p:nvPicPr>
          <p:cNvPr id="4" name="图片 3">
            <a:extLst>
              <a:ext uri="{FF2B5EF4-FFF2-40B4-BE49-F238E27FC236}">
                <a16:creationId xmlns:a16="http://schemas.microsoft.com/office/drawing/2014/main" id="{DB3D22AB-C742-498A-9FC2-88952E44C1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5663" y="2113724"/>
            <a:ext cx="4641572" cy="3094381"/>
          </a:xfrm>
          <a:prstGeom prst="rect">
            <a:avLst/>
          </a:prstGeom>
        </p:spPr>
      </p:pic>
    </p:spTree>
    <p:extLst>
      <p:ext uri="{BB962C8B-B14F-4D97-AF65-F5344CB8AC3E}">
        <p14:creationId xmlns:p14="http://schemas.microsoft.com/office/powerpoint/2010/main" val="3580599904"/>
      </p:ext>
    </p:extLst>
  </p:cSld>
  <p:clrMapOvr>
    <a:masterClrMapping/>
  </p:clrMapOvr>
</p:sld>
</file>

<file path=ppt/theme/theme1.xml><?xml version="1.0" encoding="utf-8"?>
<a:theme xmlns:a="http://schemas.openxmlformats.org/drawingml/2006/main" name="画廊">
  <a:themeElements>
    <a:clrScheme name="画廊">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画廊">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画廊">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24</TotalTime>
  <Words>2349</Words>
  <Application>Microsoft Office PowerPoint</Application>
  <PresentationFormat>宽屏</PresentationFormat>
  <Paragraphs>57</Paragraphs>
  <Slides>17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17</vt:i4>
      </vt:variant>
    </vt:vector>
  </HeadingPairs>
  <TitlesOfParts>
    <vt:vector size="22" baseType="lpstr">
      <vt:lpstr>等线</vt:lpstr>
      <vt:lpstr>等线 Light</vt:lpstr>
      <vt:lpstr>Arial</vt:lpstr>
      <vt:lpstr>Gill Sans MT</vt:lpstr>
      <vt:lpstr>画廊</vt:lpstr>
      <vt:lpstr>考古发掘和历史研究的当代意义</vt:lpstr>
      <vt:lpstr>关键词： </vt:lpstr>
      <vt:lpstr>前言：</vt:lpstr>
      <vt:lpstr>正文：</vt:lpstr>
      <vt:lpstr>一、考古的定义和发展历程</vt:lpstr>
      <vt:lpstr>一、考古的定义和发展历程</vt:lpstr>
      <vt:lpstr>一、考古的定义和发展历程</vt:lpstr>
      <vt:lpstr>一、考古的定义和发展历程</vt:lpstr>
      <vt:lpstr>一、考古的定义和发展历程</vt:lpstr>
      <vt:lpstr>一、考古的定义和发展历程</vt:lpstr>
      <vt:lpstr>二、考古的重大意义</vt:lpstr>
      <vt:lpstr>二、考古的重大意义</vt:lpstr>
      <vt:lpstr>二、考古的重大意义</vt:lpstr>
      <vt:lpstr>二、考古的重大意义</vt:lpstr>
      <vt:lpstr>三、新时代考古和历史研究的正确发展途径</vt:lpstr>
      <vt:lpstr>三、新时代考古和历史研究的正确发展途径</vt:lpstr>
      <vt:lpstr>谢谢观看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考古发掘和历史研究的当代意义</dc:title>
  <dc:creator>wxy</dc:creator>
  <cp:lastModifiedBy>wxy</cp:lastModifiedBy>
  <cp:revision>4</cp:revision>
  <dcterms:created xsi:type="dcterms:W3CDTF">2022-10-17T13:02:43Z</dcterms:created>
  <dcterms:modified xsi:type="dcterms:W3CDTF">2022-10-17T13:28:20Z</dcterms:modified>
</cp:coreProperties>
</file>