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10"/>
  </p:notesMasterIdLst>
  <p:sldIdLst>
    <p:sldId id="271" r:id="rId4"/>
    <p:sldId id="319" r:id="rId5"/>
    <p:sldId id="272" r:id="rId6"/>
    <p:sldId id="274" r:id="rId7"/>
    <p:sldId id="308" r:id="rId8"/>
    <p:sldId id="294" r:id="rId9"/>
    <p:sldId id="341" r:id="rId11"/>
    <p:sldId id="342" r:id="rId12"/>
    <p:sldId id="343" r:id="rId13"/>
    <p:sldId id="344" r:id="rId14"/>
    <p:sldId id="345" r:id="rId15"/>
    <p:sldId id="346" r:id="rId16"/>
    <p:sldId id="309" r:id="rId17"/>
    <p:sldId id="302" r:id="rId18"/>
    <p:sldId id="31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D7B"/>
    <a:srgbClr val="0187D0"/>
    <a:srgbClr val="26323E"/>
    <a:srgbClr val="8BC43F"/>
    <a:srgbClr val="3B4E5D"/>
    <a:srgbClr val="79A4C7"/>
    <a:srgbClr val="BA2B1B"/>
    <a:srgbClr val="293C4B"/>
    <a:srgbClr val="376AA7"/>
    <a:srgbClr val="013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9" autoAdjust="0"/>
    <p:restoredTop sz="94660"/>
  </p:normalViewPr>
  <p:slideViewPr>
    <p:cSldViewPr snapToGrid="0">
      <p:cViewPr varScale="1">
        <p:scale>
          <a:sx n="56" d="100"/>
          <a:sy n="56" d="100"/>
        </p:scale>
        <p:origin x="-90" y="-1476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F9F9F-8801-4F41-A506-4C1F4E7AE6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325228" y="673488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www.1ppt.com/hangye/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www.1ppt.com/sucai/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www.1ppt.com/tubiao/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www.1ppt.com/powerpoint/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www.1ppt.com/excel/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www.1ppt.com/kejian/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www.1ppt.com/shiti/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</a:rPr>
              <a:t>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>
                    <a:lumMod val="95000"/>
                  </a:schemeClr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</a:rPr>
              <a:t>www.1ppt.com/ziti/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zh-CN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6720849"/>
            <a:ext cx="12192000" cy="274302"/>
          </a:xfrm>
          <a:prstGeom prst="rect">
            <a:avLst/>
          </a:prstGeom>
          <a:solidFill>
            <a:srgbClr val="26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6323E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14702" y="304835"/>
            <a:ext cx="4970462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2632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ltVert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325228" y="673488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www.1ppt.com/hangye/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www.1ppt.com/sucai/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www.1ppt.com/tubiao/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www.1ppt.com/powerpoint/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www.1ppt.com/excel/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www.1ppt.com/kejian/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www.1ppt.com/shiti/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</a:rPr>
              <a:t>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>
                    <a:lumMod val="95000"/>
                  </a:schemeClr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</a:rPr>
              <a:t>www.1ppt.com/ziti/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zh-CN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6720849"/>
            <a:ext cx="12192000" cy="274302"/>
          </a:xfrm>
          <a:prstGeom prst="rect">
            <a:avLst/>
          </a:prstGeom>
          <a:solidFill>
            <a:srgbClr val="26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6323E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14702" y="304835"/>
            <a:ext cx="4970462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2632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600306"/>
            <a:ext cx="12192000" cy="274302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23D7B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23015" y="363475"/>
            <a:ext cx="4970462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 smtClean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600306"/>
            <a:ext cx="12192000" cy="274302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23D7B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23015" y="363475"/>
            <a:ext cx="4970462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 smtClean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ltVert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2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microsoft.com/office/2007/relationships/hdphoto" Target="../media/image41.wdp"/><Relationship Id="rId7" Type="http://schemas.openxmlformats.org/officeDocument/2006/relationships/image" Target="../media/image40.png"/><Relationship Id="rId6" Type="http://schemas.microsoft.com/office/2007/relationships/hdphoto" Target="../media/image39.wdp"/><Relationship Id="rId5" Type="http://schemas.openxmlformats.org/officeDocument/2006/relationships/image" Target="../media/image38.png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2.xml"/><Relationship Id="rId12" Type="http://schemas.microsoft.com/office/2007/relationships/hdphoto" Target="../media/image45.wdp"/><Relationship Id="rId11" Type="http://schemas.openxmlformats.org/officeDocument/2006/relationships/image" Target="../media/image44.png"/><Relationship Id="rId10" Type="http://schemas.microsoft.com/office/2007/relationships/hdphoto" Target="../media/image43.wdp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microsoft.com/office/2007/relationships/hdphoto" Target="../media/image10.wdp"/><Relationship Id="rId7" Type="http://schemas.openxmlformats.org/officeDocument/2006/relationships/image" Target="../media/image9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2.wav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2.wav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2.wav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343896" y="3111602"/>
            <a:ext cx="7513522" cy="2431743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4709584" y="2857501"/>
            <a:ext cx="8467" cy="6351"/>
          </a:xfrm>
          <a:custGeom>
            <a:avLst/>
            <a:gdLst>
              <a:gd name="connsiteX0" fmla="*/ 6805 w 7344"/>
              <a:gd name="connsiteY0" fmla="*/ 0 h 5371"/>
              <a:gd name="connsiteX1" fmla="*/ 7344 w 7344"/>
              <a:gd name="connsiteY1" fmla="*/ 5371 h 5371"/>
              <a:gd name="connsiteX2" fmla="*/ 0 w 7344"/>
              <a:gd name="connsiteY2" fmla="*/ 5371 h 5371"/>
              <a:gd name="connsiteX3" fmla="*/ 6805 w 7344"/>
              <a:gd name="connsiteY3" fmla="*/ 0 h 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" h="5371">
                <a:moveTo>
                  <a:pt x="6805" y="0"/>
                </a:moveTo>
                <a:lnTo>
                  <a:pt x="7344" y="5371"/>
                </a:lnTo>
                <a:lnTo>
                  <a:pt x="0" y="5371"/>
                </a:lnTo>
                <a:lnTo>
                  <a:pt x="680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8467" y="5729818"/>
            <a:ext cx="12183533" cy="1147233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10155768" y="3001434"/>
            <a:ext cx="4233" cy="6351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72" name="KSO_Shape"/>
          <p:cNvSpPr/>
          <p:nvPr/>
        </p:nvSpPr>
        <p:spPr>
          <a:xfrm>
            <a:off x="9756776" y="3473981"/>
            <a:ext cx="797984" cy="41486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/>
          <p:nvPr/>
        </p:nvSpPr>
        <p:spPr bwMode="auto">
          <a:xfrm>
            <a:off x="1348318" y="771848"/>
            <a:ext cx="768349" cy="42121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827616" y="4130594"/>
            <a:ext cx="660400" cy="36406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16455" y="1457960"/>
            <a:ext cx="8615045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航空公司智能航班登机亭值机系统设计</a:t>
            </a:r>
            <a:r>
              <a:rPr 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sz="6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4372005" y="5287597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服务结束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687100" y="5265584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650" y="364110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</a:t>
            </a:r>
            <a:endParaRPr lang="zh-CN" altLang="en-US" dirty="0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8734455" y="5265372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后台数据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调取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138555"/>
            <a:ext cx="3299460" cy="3874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1148715"/>
            <a:ext cx="3299460" cy="3854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4110" y="1895475"/>
            <a:ext cx="4452620" cy="21920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650" y="364110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系统展示——提示</a:t>
            </a:r>
            <a:r>
              <a:rPr lang="zh-CN" altLang="en-US" dirty="0"/>
              <a:t>功能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47495"/>
            <a:ext cx="7027545" cy="137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13297"/>
          <a:stretch>
            <a:fillRect/>
          </a:stretch>
        </p:blipFill>
        <p:spPr>
          <a:xfrm>
            <a:off x="563245" y="3131820"/>
            <a:ext cx="3335655" cy="2011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65" y="3131820"/>
            <a:ext cx="2924175" cy="264604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536644" y="1547246"/>
            <a:ext cx="3634217" cy="2112235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p>
            <a:pPr defTabSz="121920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提示检查信息正确性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提示信息填写完整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650" y="364110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系统展示——警告</a:t>
            </a:r>
            <a:r>
              <a:rPr lang="zh-CN" altLang="en-US" dirty="0"/>
              <a:t>功能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536644" y="1547246"/>
            <a:ext cx="3634217" cy="2112235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p>
            <a:pPr defTabSz="121920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警告信息填写错误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警告操作失败</a:t>
            </a:r>
            <a:endParaRPr lang="zh-CN" altLang="en-US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警告信息填写格式错误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129030"/>
            <a:ext cx="2606675" cy="2566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1122045"/>
            <a:ext cx="2756535" cy="28632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875" y="3893820"/>
            <a:ext cx="2210435" cy="2548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780" y="4481830"/>
            <a:ext cx="3190875" cy="16764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/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/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610848" y="648483"/>
            <a:ext cx="501777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219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使用分区测试技术和驱动开发</a:t>
            </a: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测试（TDD）</a:t>
            </a:r>
            <a:endParaRPr lang="zh-CN" altLang="en-US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具体的工具是JUnit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95840" y="2207866"/>
            <a:ext cx="282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代码模块化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实现代码的复用，减少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工作量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66432" y="3825927"/>
            <a:ext cx="38404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219200"/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diagram</a:t>
            </a: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将所有信息和操作画图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有实体类，边界类，控制类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和实用程序类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00923" y="3787794"/>
            <a:ext cx="28244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运用敏感开发技术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多次迭代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根据功能优先级进行迭代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04123" y="2207866"/>
            <a:ext cx="262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用户画像分析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9200"/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根据优先级来完成用户需求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817286" y="5190075"/>
            <a:ext cx="2376805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原型设计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920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主要进行页面的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GUI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9200"/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8080" y="1110149"/>
            <a:ext cx="1725661" cy="1487639"/>
            <a:chOff x="3563888" y="1312005"/>
            <a:chExt cx="1294246" cy="1115729"/>
          </a:xfrm>
          <a:solidFill>
            <a:srgbClr val="223D7B"/>
          </a:solidFill>
        </p:grpSpPr>
        <p:sp>
          <p:nvSpPr>
            <p:cNvPr id="4" name="六边形 3"/>
            <p:cNvSpPr/>
            <p:nvPr/>
          </p:nvSpPr>
          <p:spPr>
            <a:xfrm>
              <a:off x="3563888" y="1312005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6" name="Picture 2" descr="F:\1-原创素材\4_ks02\PPT\PPT-0_小图标\002.png"/>
            <p:cNvPicPr>
              <a:picLocks noChangeAspect="1" noChangeArrowheads="1"/>
            </p:cNvPicPr>
            <p:nvPr/>
          </p:nvPicPr>
          <p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292" y="1605473"/>
              <a:ext cx="674121" cy="531126"/>
            </a:xfrm>
            <a:prstGeom prst="rect">
              <a:avLst/>
            </a:prstGeom>
            <a:grpFill/>
          </p:spPr>
        </p:pic>
      </p:grpSp>
      <p:grpSp>
        <p:nvGrpSpPr>
          <p:cNvPr id="12" name="组合 11"/>
          <p:cNvGrpSpPr/>
          <p:nvPr/>
        </p:nvGrpSpPr>
        <p:grpSpPr>
          <a:xfrm>
            <a:off x="3606608" y="3510414"/>
            <a:ext cx="1725661" cy="1487639"/>
            <a:chOff x="2445284" y="3112204"/>
            <a:chExt cx="1294246" cy="1115729"/>
          </a:xfrm>
          <a:solidFill>
            <a:srgbClr val="223D7B"/>
          </a:solidFill>
        </p:grpSpPr>
        <p:sp>
          <p:nvSpPr>
            <p:cNvPr id="38" name="六边形 37"/>
            <p:cNvSpPr/>
            <p:nvPr/>
          </p:nvSpPr>
          <p:spPr>
            <a:xfrm>
              <a:off x="2445284" y="3112204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7" name="Picture 3" descr="F:\1-原创素材\4_ks02\PPT\PPT-0_小图标\003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182" y="3384316"/>
              <a:ext cx="482954" cy="621540"/>
            </a:xfrm>
            <a:prstGeom prst="rect">
              <a:avLst/>
            </a:prstGeom>
            <a:grpFill/>
          </p:spPr>
        </p:pic>
      </p:grpSp>
      <p:grpSp>
        <p:nvGrpSpPr>
          <p:cNvPr id="13" name="组合 12"/>
          <p:cNvGrpSpPr/>
          <p:nvPr/>
        </p:nvGrpSpPr>
        <p:grpSpPr>
          <a:xfrm>
            <a:off x="3606608" y="1925711"/>
            <a:ext cx="1725661" cy="1487639"/>
            <a:chOff x="2445284" y="1923677"/>
            <a:chExt cx="1294246" cy="1115729"/>
          </a:xfrm>
          <a:solidFill>
            <a:srgbClr val="223D7B"/>
          </a:solidFill>
        </p:grpSpPr>
        <p:sp>
          <p:nvSpPr>
            <p:cNvPr id="39" name="六边形 38"/>
            <p:cNvSpPr/>
            <p:nvPr/>
          </p:nvSpPr>
          <p:spPr>
            <a:xfrm>
              <a:off x="2445284" y="1923677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8" name="Picture 4" descr="F:\1-原创素材\4_ks02\PPT\PPT-0_小图标\004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724" y="2159665"/>
              <a:ext cx="641535" cy="561613"/>
            </a:xfrm>
            <a:prstGeom prst="rect">
              <a:avLst/>
            </a:prstGeom>
            <a:grpFill/>
          </p:spPr>
        </p:pic>
      </p:grpSp>
      <p:grpSp>
        <p:nvGrpSpPr>
          <p:cNvPr id="9" name="组合 8"/>
          <p:cNvGrpSpPr/>
          <p:nvPr/>
        </p:nvGrpSpPr>
        <p:grpSpPr>
          <a:xfrm>
            <a:off x="6538240" y="3510415"/>
            <a:ext cx="1725661" cy="1487639"/>
            <a:chOff x="4644008" y="3112205"/>
            <a:chExt cx="1294246" cy="1115729"/>
          </a:xfrm>
          <a:solidFill>
            <a:srgbClr val="223D7B"/>
          </a:solidFill>
        </p:grpSpPr>
        <p:sp>
          <p:nvSpPr>
            <p:cNvPr id="32" name="六边形 31"/>
            <p:cNvSpPr/>
            <p:nvPr/>
          </p:nvSpPr>
          <p:spPr>
            <a:xfrm>
              <a:off x="4644008" y="3112205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9" name="Picture 5" descr="F:\1-原创素材\4_ks02\PPT\PPT-0_小图标\007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641" y="3411792"/>
              <a:ext cx="647219" cy="566589"/>
            </a:xfrm>
            <a:prstGeom prst="rect">
              <a:avLst/>
            </a:prstGeom>
            <a:grpFill/>
          </p:spPr>
        </p:pic>
      </p:grpSp>
      <p:grpSp>
        <p:nvGrpSpPr>
          <p:cNvPr id="10" name="组合 9"/>
          <p:cNvGrpSpPr/>
          <p:nvPr/>
        </p:nvGrpSpPr>
        <p:grpSpPr>
          <a:xfrm>
            <a:off x="5064984" y="4270969"/>
            <a:ext cx="1725661" cy="1487639"/>
            <a:chOff x="3539066" y="3682620"/>
            <a:chExt cx="1294246" cy="1115729"/>
          </a:xfrm>
          <a:solidFill>
            <a:srgbClr val="223D7B"/>
          </a:solidFill>
        </p:grpSpPr>
        <p:sp>
          <p:nvSpPr>
            <p:cNvPr id="33" name="六边形 32"/>
            <p:cNvSpPr/>
            <p:nvPr/>
          </p:nvSpPr>
          <p:spPr>
            <a:xfrm>
              <a:off x="3539066" y="3682620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70" name="Picture 6" descr="F:\1-原创素材\4_ks02\PPT\PPT-0_小图标\008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064" y="3890476"/>
              <a:ext cx="662249" cy="646641"/>
            </a:xfrm>
            <a:prstGeom prst="rect">
              <a:avLst/>
            </a:prstGeom>
            <a:grpFill/>
          </p:spPr>
        </p:pic>
      </p:grpSp>
      <p:grpSp>
        <p:nvGrpSpPr>
          <p:cNvPr id="8" name="组合 7"/>
          <p:cNvGrpSpPr/>
          <p:nvPr/>
        </p:nvGrpSpPr>
        <p:grpSpPr>
          <a:xfrm>
            <a:off x="6538240" y="1925713"/>
            <a:ext cx="1725661" cy="1487639"/>
            <a:chOff x="4644008" y="1923678"/>
            <a:chExt cx="1294246" cy="1115729"/>
          </a:xfrm>
          <a:solidFill>
            <a:srgbClr val="223D7B"/>
          </a:solidFill>
        </p:grpSpPr>
        <p:sp>
          <p:nvSpPr>
            <p:cNvPr id="31" name="六边形 30"/>
            <p:cNvSpPr/>
            <p:nvPr/>
          </p:nvSpPr>
          <p:spPr>
            <a:xfrm>
              <a:off x="4644008" y="1923678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71" name="Picture 7" descr="F:\1-原创素材\4_ks02\PPT\PPT-0_小图标\010.pn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839" y="2155335"/>
              <a:ext cx="588383" cy="608956"/>
            </a:xfrm>
            <a:prstGeom prst="rect">
              <a:avLst/>
            </a:prstGeom>
            <a:grpFill/>
          </p:spPr>
        </p:pic>
      </p:grp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89280"/>
          </a:xfrm>
        </p:spPr>
        <p:txBody>
          <a:bodyPr/>
          <a:lstStyle/>
          <a:p>
            <a:r>
              <a:rPr lang="zh-CN" altLang="en-US" dirty="0"/>
              <a:t>多样的技术</a:t>
            </a:r>
            <a:r>
              <a:rPr lang="zh-CN" altLang="en-US" dirty="0"/>
              <a:t>使用</a:t>
            </a:r>
            <a:endParaRPr lang="zh-CN" altLang="en-US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373106" y="3111602"/>
            <a:ext cx="7513522" cy="2431743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4709584" y="2857501"/>
            <a:ext cx="8467" cy="6351"/>
          </a:xfrm>
          <a:custGeom>
            <a:avLst/>
            <a:gdLst>
              <a:gd name="connsiteX0" fmla="*/ 6805 w 7344"/>
              <a:gd name="connsiteY0" fmla="*/ 0 h 5371"/>
              <a:gd name="connsiteX1" fmla="*/ 7344 w 7344"/>
              <a:gd name="connsiteY1" fmla="*/ 5371 h 5371"/>
              <a:gd name="connsiteX2" fmla="*/ 0 w 7344"/>
              <a:gd name="connsiteY2" fmla="*/ 5371 h 5371"/>
              <a:gd name="connsiteX3" fmla="*/ 6805 w 7344"/>
              <a:gd name="connsiteY3" fmla="*/ 0 h 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" h="5371">
                <a:moveTo>
                  <a:pt x="6805" y="0"/>
                </a:moveTo>
                <a:lnTo>
                  <a:pt x="7344" y="5371"/>
                </a:lnTo>
                <a:lnTo>
                  <a:pt x="0" y="5371"/>
                </a:lnTo>
                <a:lnTo>
                  <a:pt x="680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8467" y="5729818"/>
            <a:ext cx="12183533" cy="1147233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10155768" y="3001434"/>
            <a:ext cx="4233" cy="6351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/>
          </a:p>
        </p:txBody>
      </p:sp>
      <p:sp>
        <p:nvSpPr>
          <p:cNvPr id="72" name="KSO_Shape"/>
          <p:cNvSpPr/>
          <p:nvPr/>
        </p:nvSpPr>
        <p:spPr>
          <a:xfrm>
            <a:off x="9756776" y="3473981"/>
            <a:ext cx="797984" cy="41486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/>
          <p:nvPr/>
        </p:nvSpPr>
        <p:spPr bwMode="auto">
          <a:xfrm>
            <a:off x="1348318" y="771848"/>
            <a:ext cx="768349" cy="42121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827616" y="4130594"/>
            <a:ext cx="660400" cy="36406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400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16667" y="1640592"/>
            <a:ext cx="7958666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447595" y="2274900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defTabSz="1219200"/>
            <a:endParaRPr lang="zh-CN" altLang="en-US" sz="24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74622" y="978756"/>
            <a:ext cx="4190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4000" kern="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kern="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000" kern="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48123" y="2353613"/>
            <a:ext cx="6329680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219200"/>
            <a:r>
              <a:rPr lang="zh-CN" altLang="en-US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关于我们和产品  </a:t>
            </a:r>
            <a:r>
              <a:rPr lang="en-US" altLang="zh-CN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US AND SMART KIOSK</a:t>
            </a:r>
            <a:endParaRPr lang="en-US" altLang="zh-CN" sz="213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47595" y="3235007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defTabSz="1219200"/>
            <a:endParaRPr lang="zh-CN" altLang="en-US" sz="24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3448123" y="3313720"/>
            <a:ext cx="4010660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实物</a:t>
            </a:r>
            <a:r>
              <a:rPr lang="zh-CN" altLang="en-US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  </a:t>
            </a:r>
            <a:r>
              <a:rPr lang="en-US" altLang="zh-CN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  <a:endParaRPr lang="zh-CN" altLang="en-US" sz="213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47595" y="4195114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defTabSz="1219200"/>
            <a:endParaRPr lang="zh-CN" altLang="en-US" sz="24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3448123" y="4273827"/>
            <a:ext cx="4186555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主要技术  </a:t>
            </a:r>
            <a:r>
              <a:rPr lang="en-US" altLang="zh-CN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</a:t>
            </a:r>
            <a:r>
              <a:rPr lang="en-US" altLang="zh-CN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TECHNOLOGY</a:t>
            </a:r>
            <a:endParaRPr lang="en-US" altLang="zh-CN" sz="213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447595" y="5155220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defTabSz="1219200"/>
            <a:endParaRPr lang="zh-CN" altLang="en-US" sz="24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3448123" y="5233933"/>
            <a:ext cx="2030730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  </a:t>
            </a:r>
            <a:r>
              <a:rPr lang="en-US" altLang="zh-CN" sz="213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213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15259" y="4260927"/>
            <a:ext cx="492443" cy="492443"/>
            <a:chOff x="2186444" y="3089162"/>
            <a:chExt cx="369332" cy="369332"/>
          </a:xfrm>
        </p:grpSpPr>
        <p:sp>
          <p:nvSpPr>
            <p:cNvPr id="12" name="椭圆 11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3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915259" y="3300820"/>
            <a:ext cx="492443" cy="492443"/>
            <a:chOff x="2186444" y="2369082"/>
            <a:chExt cx="369332" cy="369332"/>
          </a:xfrm>
        </p:grpSpPr>
        <p:sp>
          <p:nvSpPr>
            <p:cNvPr id="15" name="椭圆 14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6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915259" y="5227443"/>
            <a:ext cx="492443" cy="492443"/>
            <a:chOff x="2186444" y="3814049"/>
            <a:chExt cx="369332" cy="369332"/>
          </a:xfrm>
        </p:grpSpPr>
        <p:sp>
          <p:nvSpPr>
            <p:cNvPr id="18" name="椭圆 17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9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2915259" y="2353613"/>
            <a:ext cx="492443" cy="492443"/>
            <a:chOff x="2186444" y="1658677"/>
            <a:chExt cx="369332" cy="369332"/>
          </a:xfrm>
        </p:grpSpPr>
        <p:sp>
          <p:nvSpPr>
            <p:cNvPr id="21" name="椭圆 20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920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2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4" grpId="0"/>
      <p:bldP spid="5" grpId="0" animBg="1"/>
      <p:bldP spid="5" grpId="1" animBg="1"/>
      <p:bldP spid="6" grpId="0"/>
      <p:bldP spid="7" grpId="0" animBg="1"/>
      <p:bldP spid="7" grpId="1" animBg="1"/>
      <p:bldP spid="8" grpId="0"/>
      <p:bldP spid="9" grpId="0" animBg="1"/>
      <p:bldP spid="9" grpId="1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/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r>
              <a:rPr lang="zh-CN" altLang="en-US" sz="6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和产品</a:t>
            </a:r>
            <a:endParaRPr lang="en-US" altLang="zh-CN" sz="66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/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821" y="336053"/>
            <a:ext cx="4970462" cy="589280"/>
          </a:xfrm>
        </p:spPr>
        <p:txBody>
          <a:bodyPr/>
          <a:lstStyle/>
          <a:p>
            <a:r>
              <a:rPr lang="zh-CN" altLang="en-US" sz="3600" dirty="0"/>
              <a:t>关于我们和</a:t>
            </a:r>
            <a:r>
              <a:rPr lang="zh-CN" altLang="en-US" sz="3600" dirty="0"/>
              <a:t>项目</a:t>
            </a:r>
            <a:endParaRPr lang="zh-CN" altLang="en-US" sz="3600" dirty="0"/>
          </a:p>
        </p:txBody>
      </p:sp>
      <p:sp>
        <p:nvSpPr>
          <p:cNvPr id="265" name="梯形 264"/>
          <p:cNvSpPr/>
          <p:nvPr/>
        </p:nvSpPr>
        <p:spPr>
          <a:xfrm rot="16200000">
            <a:off x="2811263" y="-2811262"/>
            <a:ext cx="6569476" cy="12192001"/>
          </a:xfrm>
          <a:prstGeom prst="trapezoid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zh-CN" altLang="en-US" sz="2000" kern="0">
              <a:solidFill>
                <a:sysClr val="windowText" lastClr="000000"/>
              </a:solidFill>
            </a:endParaRPr>
          </a:p>
        </p:txBody>
      </p:sp>
      <p:sp>
        <p:nvSpPr>
          <p:cNvPr id="268" name="TextBox 10"/>
          <p:cNvSpPr txBox="1"/>
          <p:nvPr/>
        </p:nvSpPr>
        <p:spPr>
          <a:xfrm>
            <a:off x="4651903" y="962500"/>
            <a:ext cx="708767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该软件是一个航空公司的智能航班登机亭，包括一个为希望获得登机牌的用户开发的简短而高效的登机系统。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当用户使用这个软件时，他们可以通过三种不同的方式登录，选择他们喜欢坐的座位，可以选择不同的餐食来满足他们，最终确定他们的选择并为之付费，然后获得自己的登机牌。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王光耀：负责后端代码和生成Javadocs和自述文件，进行存储文件设计，实现用于与XML文件交互的相关方法，完成控制类的编码工作、存储文件、xml文件的设计和编写。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杨成宇：编写部分单元测试，设计和绘制整个原型，撰写并整理最终报告，完成大部分GUI，完善返回、弹出提醒、提示，完成用户手册。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1536065"/>
            <a:ext cx="2997200" cy="1712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620" y="3411220"/>
            <a:ext cx="1712595" cy="171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/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实物展示</a:t>
            </a:r>
            <a:endParaRPr lang="en-US" altLang="zh-CN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/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7458105" y="5550487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用户可以选择三种登录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2619405" y="5440844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576705"/>
            <a:ext cx="40005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5110" y="931545"/>
            <a:ext cx="3888105" cy="44862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5095270" y="5212667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输入用户的登录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085880" y="5212879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输入机票预定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号码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1376680"/>
            <a:ext cx="3155950" cy="3596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705" y="1376680"/>
            <a:ext cx="3155315" cy="3568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680" y="1376680"/>
            <a:ext cx="3042920" cy="3568065"/>
          </a:xfrm>
          <a:prstGeom prst="rect">
            <a:avLst/>
          </a:prstGeom>
        </p:spPr>
      </p:pic>
      <p:sp>
        <p:nvSpPr>
          <p:cNvPr id="8" name="AutoShape 11"/>
          <p:cNvSpPr>
            <a:spLocks noChangeArrowheads="1"/>
          </p:cNvSpPr>
          <p:nvPr/>
        </p:nvSpPr>
        <p:spPr bwMode="gray">
          <a:xfrm>
            <a:off x="8990360" y="5213302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扫描用户的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5023515" y="5287597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查询完成后弹出登机提示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315750" y="5265584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登录后会显示查询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的机票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650" y="364110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085215"/>
            <a:ext cx="3571240" cy="4048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765" y="1151255"/>
            <a:ext cx="3422015" cy="39897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255" y="1151255"/>
            <a:ext cx="3406140" cy="3982085"/>
          </a:xfrm>
          <a:prstGeom prst="rect">
            <a:avLst/>
          </a:prstGeom>
        </p:spPr>
      </p:pic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8974485" y="5265372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之后即可进行飞机选座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5023515" y="5287597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选座和选餐完成后，进行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付款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190020" y="5265584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进行餐食类型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650" y="364110"/>
            <a:ext cx="4970462" cy="589280"/>
          </a:xfrm>
        </p:spPr>
        <p:txBody>
          <a:bodyPr/>
          <a:lstStyle/>
          <a:p>
            <a:r>
              <a:rPr lang="zh-CN" altLang="en-US" dirty="0"/>
              <a:t>系统展示</a:t>
            </a:r>
            <a:endParaRPr lang="zh-CN" altLang="en-US" dirty="0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8974485" y="5265372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p>
            <a:pPr algn="ctr" defTabSz="1219200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码，确定所有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" y="1144270"/>
            <a:ext cx="3379470" cy="393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115" y="1158240"/>
            <a:ext cx="3355975" cy="3916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555" y="1140460"/>
            <a:ext cx="3313430" cy="39122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 bldLvl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KSO_WPP_MARK_KEY" val="5506e1eb-fbb2-4fa5-a79f-ead74fc20423"/>
  <p:tag name="COMMONDATA" val="eyJoZGlkIjoiN2Q0NWMxNDhlMjliMTc3NTZjM2Y0NWRkMTFiMTBmYj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自定义</PresentationFormat>
  <Paragraphs>109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等线</vt:lpstr>
      <vt:lpstr>Arial Unicode MS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飞机</dc:title>
  <dc:creator>第一PPT</dc:creator>
  <cp:keywords>www.1ppt.com</cp:keywords>
  <cp:lastModifiedBy>太阳</cp:lastModifiedBy>
  <cp:revision>215</cp:revision>
  <dcterms:created xsi:type="dcterms:W3CDTF">2023-03-13T09:20:00Z</dcterms:created>
  <dcterms:modified xsi:type="dcterms:W3CDTF">2023-03-14T06:19:05Z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CD24EBF0F6A0F396D1EA0E645DEB3247</vt:lpwstr>
  </property>
  <property fmtid="{D5CDD505-2E9C-101B-9397-08002B2CF9AE}" pid="3" name="KSOProductBuildVer">
    <vt:lpwstr>2052-11.1.0.12970</vt:lpwstr>
  </property>
</Properties>
</file>