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60" r:id="rId7"/>
    <p:sldId id="261" r:id="rId8"/>
    <p:sldId id="268" r:id="rId9"/>
    <p:sldId id="269" r:id="rId10"/>
    <p:sldId id="270" r:id="rId11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  <p:cmAuthor id="2" name="DELL" initials="D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720" y="-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153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8" Type="http://schemas.openxmlformats.org/officeDocument/2006/relationships/theme" Target="../theme/theme2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6.xml"/><Relationship Id="rId1" Type="http://schemas.openxmlformats.org/officeDocument/2006/relationships/tags" Target="../tags/tag12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139.xml"/><Relationship Id="rId12" Type="http://schemas.openxmlformats.org/officeDocument/2006/relationships/tags" Target="../tags/tag138.xml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tags" Target="../tags/tag12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42.xml"/><Relationship Id="rId4" Type="http://schemas.openxmlformats.org/officeDocument/2006/relationships/image" Target="../media/image2.jpeg"/><Relationship Id="rId3" Type="http://schemas.openxmlformats.org/officeDocument/2006/relationships/image" Target="../media/image1.jpeg"/><Relationship Id="rId2" Type="http://schemas.openxmlformats.org/officeDocument/2006/relationships/tags" Target="../tags/tag141.xml"/><Relationship Id="rId1" Type="http://schemas.openxmlformats.org/officeDocument/2006/relationships/tags" Target="../tags/tag140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image" Target="../media/image3.jpeg"/><Relationship Id="rId1" Type="http://schemas.openxmlformats.org/officeDocument/2006/relationships/tags" Target="../tags/tag1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tags" Target="../tags/tag150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151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zh-CN" dirty="0" smtClean="0">
                <a:latin typeface="方正硬笔楷书简体" panose="03000509000000000000" charset="-122"/>
                <a:ea typeface="方正硬笔楷书简体" panose="03000509000000000000" charset="-122"/>
              </a:rPr>
              <a:t>食品</a:t>
            </a:r>
            <a:r>
              <a:rPr lang="zh-CN" altLang="en-US" dirty="0" smtClean="0">
                <a:latin typeface="方正硬笔楷书简体" panose="03000509000000000000" charset="-122"/>
                <a:ea typeface="方正硬笔楷书简体" panose="03000509000000000000" charset="-122"/>
              </a:rPr>
              <a:t>添加剂</a:t>
            </a:r>
            <a:r>
              <a:rPr lang="zh-CN" altLang="zh-CN" dirty="0" smtClean="0">
                <a:latin typeface="方正硬笔楷书简体" panose="03000509000000000000" charset="-122"/>
                <a:ea typeface="方正硬笔楷书简体" panose="03000509000000000000" charset="-122"/>
              </a:rPr>
              <a:t>与</a:t>
            </a:r>
            <a:r>
              <a:rPr lang="zh-CN" altLang="zh-CN" dirty="0">
                <a:latin typeface="方正硬笔楷书简体" panose="03000509000000000000" charset="-122"/>
                <a:ea typeface="方正硬笔楷书简体" panose="03000509000000000000" charset="-122"/>
              </a:rPr>
              <a:t>化学</a:t>
            </a:r>
            <a:endParaRPr lang="zh-CN" altLang="zh-CN" dirty="0">
              <a:latin typeface="方正硬笔楷书简体" panose="03000509000000000000" charset="-122"/>
              <a:ea typeface="方正硬笔楷书简体" panose="03000509000000000000" charset="-122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1198880" y="3773170"/>
            <a:ext cx="9799320" cy="1672590"/>
          </a:xfrm>
        </p:spPr>
        <p:txBody>
          <a:bodyPr>
            <a:normAutofit lnSpcReduction="10000"/>
          </a:bodyPr>
          <a:lstStyle/>
          <a:p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石珮雯，孙艺丹</a:t>
            </a:r>
            <a:endParaRPr lang="zh-CN" altLang="en-US" b="1"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指导老师：崔杰</a:t>
            </a:r>
            <a:endParaRPr lang="zh-CN" altLang="en-US" b="1"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徐州市矿大实验学校</a:t>
            </a:r>
            <a:endParaRPr lang="zh-CN" altLang="en-US" b="1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>
            <p:custDataLst>
              <p:tags r:id="rId1"/>
            </p:custDataLst>
          </p:nvPr>
        </p:nvSpPr>
        <p:spPr>
          <a:xfrm>
            <a:off x="5768975" y="1936113"/>
            <a:ext cx="958850" cy="7683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4400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01.</a:t>
            </a:r>
            <a:endParaRPr lang="en-US" altLang="zh-CN" sz="4400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>
            <p:custDataLst>
              <p:tags r:id="rId2"/>
            </p:custDataLst>
          </p:nvPr>
        </p:nvSpPr>
        <p:spPr>
          <a:xfrm>
            <a:off x="5768975" y="2948305"/>
            <a:ext cx="958850" cy="7683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4400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02.</a:t>
            </a:r>
            <a:endParaRPr lang="en-US" altLang="zh-CN" sz="4400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>
            <p:custDataLst>
              <p:tags r:id="rId3"/>
            </p:custDataLst>
          </p:nvPr>
        </p:nvSpPr>
        <p:spPr>
          <a:xfrm>
            <a:off x="5768975" y="3960494"/>
            <a:ext cx="958850" cy="7683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4400" b="1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03.</a:t>
            </a:r>
            <a:endParaRPr lang="en-US" altLang="zh-CN" sz="4400" b="1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38" name="直接连接符 37"/>
          <p:cNvCxnSpPr/>
          <p:nvPr>
            <p:custDataLst>
              <p:tags r:id="rId4"/>
            </p:custDataLst>
          </p:nvPr>
        </p:nvCxnSpPr>
        <p:spPr>
          <a:xfrm>
            <a:off x="5876925" y="1515110"/>
            <a:ext cx="524827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887096" y="1393190"/>
            <a:ext cx="1851660" cy="768350"/>
          </a:xfrm>
          <a:prstGeom prst="rect">
            <a:avLst/>
          </a:prstGeom>
          <a:noFill/>
        </p:spPr>
        <p:txBody>
          <a:bodyPr wrap="square" rtlCol="0">
            <a:normAutofit fontScale="95000" lnSpcReduction="10000"/>
          </a:bodyPr>
          <a:lstStyle/>
          <a:p>
            <a:pPr algn="r"/>
            <a:r>
              <a:rPr lang="zh-CN" altLang="en-US" sz="4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目录</a:t>
            </a:r>
            <a:endParaRPr lang="zh-CN" altLang="en-US" sz="4400" b="1" spc="3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6"/>
            </p:custDataLst>
          </p:nvPr>
        </p:nvSpPr>
        <p:spPr>
          <a:xfrm>
            <a:off x="887095" y="2161540"/>
            <a:ext cx="1851660" cy="3683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r"/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CONTENTS</a:t>
            </a:r>
            <a:endParaRPr lang="en-US" altLang="zh-CN" spc="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>
            <p:custDataLst>
              <p:tags r:id="rId7"/>
            </p:custDataLst>
          </p:nvPr>
        </p:nvSpPr>
        <p:spPr>
          <a:xfrm>
            <a:off x="2897505" y="1515110"/>
            <a:ext cx="76200" cy="9226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8"/>
            </p:custDataLst>
          </p:nvPr>
        </p:nvSpPr>
        <p:spPr>
          <a:xfrm>
            <a:off x="6727825" y="2946400"/>
            <a:ext cx="4246245" cy="770400"/>
          </a:xfrm>
          <a:prstGeom prst="rect">
            <a:avLst/>
          </a:prstGeom>
          <a:noFill/>
        </p:spPr>
        <p:txBody>
          <a:bodyPr wrap="square" bIns="46990" rtlCol="0" anchor="ctr" anchorCtr="0">
            <a:norm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添加剂的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影响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9"/>
            </p:custDataLst>
          </p:nvPr>
        </p:nvSpPr>
        <p:spPr>
          <a:xfrm>
            <a:off x="6727825" y="3956684"/>
            <a:ext cx="4246245" cy="770400"/>
          </a:xfrm>
          <a:prstGeom prst="rect">
            <a:avLst/>
          </a:prstGeom>
          <a:noFill/>
        </p:spPr>
        <p:txBody>
          <a:bodyPr wrap="square" bIns="46990" rtlCol="0" anchor="ctr" anchorCtr="0">
            <a:norm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关于食品安全问题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7734935" y="225107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6727825" y="2160905"/>
            <a:ext cx="2904490" cy="5454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indent="0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什么是食品添加剂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5768975" y="4972684"/>
            <a:ext cx="958850" cy="76835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r>
              <a:rPr lang="en-US" altLang="zh-CN" sz="4400" b="1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04.</a:t>
            </a:r>
            <a:endParaRPr lang="en-US" altLang="zh-CN" sz="4400" b="1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2"/>
            </p:custDataLst>
          </p:nvPr>
        </p:nvSpPr>
        <p:spPr>
          <a:xfrm>
            <a:off x="6727825" y="4966969"/>
            <a:ext cx="4246245" cy="770400"/>
          </a:xfrm>
          <a:prstGeom prst="rect">
            <a:avLst/>
          </a:prstGeom>
          <a:noFill/>
        </p:spPr>
        <p:txBody>
          <a:bodyPr wrap="square" bIns="46990" rtlCol="0" anchor="ctr" anchorCtr="0">
            <a:normAutofit/>
          </a:bodyPr>
          <a:p>
            <a:pPr fontAlgn="auto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食品中对人体有害的化学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物质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0" grpId="0"/>
      <p:bldP spid="26" grpId="0"/>
      <p:bldP spid="19" grpId="0"/>
      <p:bldP spid="29" grpId="0"/>
      <p:bldP spid="20" grpId="0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>
            <p:custDataLst>
              <p:tags r:id="rId1"/>
            </p:custDataLst>
          </p:nvPr>
        </p:nvSpPr>
        <p:spPr>
          <a:xfrm>
            <a:off x="612775" y="1940560"/>
            <a:ext cx="4876800" cy="43129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什么是食品添加剂？</a:t>
            </a:r>
            <a:endParaRPr lang="zh-CN" altLang="en-US" sz="160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食品添加剂是指用于改善食品品质、延长食品保存期、便于食品加工和增加食品营养成分的一类化学合成或天然物质</a:t>
            </a:r>
            <a:endParaRPr lang="zh-CN" altLang="en-US" sz="160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"/>
            </p:custDataLst>
          </p:nvPr>
        </p:nvSpPr>
        <p:spPr>
          <a:xfrm>
            <a:off x="612775" y="261620"/>
            <a:ext cx="4876800" cy="1502409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algn="ctr"/>
            <a:r>
              <a:rPr lang="zh-CN" altLang="en-US" sz="3600" b="1" spc="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什么是食品添加剂</a:t>
            </a:r>
            <a:endParaRPr lang="zh-CN" altLang="en-US" sz="3600" b="1" spc="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2775" y="3633279"/>
            <a:ext cx="4876800" cy="1821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食品添加剂有哪些？</a:t>
            </a:r>
            <a:endParaRPr lang="zh-CN" altLang="en-US" sz="160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我国在食品加工过程中，较常用的添加剂包括以下6种：防腐剂、漂白剂、着色剂（包括食用合成色素和食用天然色素两大类）、甜味剂、护色剂、增味剂，抗氧化剂。</a:t>
            </a:r>
            <a:endParaRPr lang="zh-CN" altLang="en-US" sz="160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3"/>
          <a:stretch>
            <a:fillRect/>
          </a:stretch>
        </p:blipFill>
        <p:spPr>
          <a:xfrm>
            <a:off x="5739130" y="143510"/>
            <a:ext cx="5238115" cy="32086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图片 100"/>
          <p:cNvPicPr/>
          <p:nvPr/>
        </p:nvPicPr>
        <p:blipFill>
          <a:blip r:embed="rId4"/>
          <a:stretch>
            <a:fillRect/>
          </a:stretch>
        </p:blipFill>
        <p:spPr>
          <a:xfrm>
            <a:off x="5739130" y="3488690"/>
            <a:ext cx="5238115" cy="315404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>
            <p:custDataLst>
              <p:tags r:id="rId1"/>
            </p:custDataLst>
          </p:nvPr>
        </p:nvSpPr>
        <p:spPr>
          <a:xfrm>
            <a:off x="1213485" y="2981325"/>
            <a:ext cx="3434080" cy="318643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</a:pPr>
            <a:r>
              <a:rPr lang="zh-CN" altLang="en-US" sz="1600" b="1" dirty="0">
                <a:solidFill>
                  <a:srgbClr val="FF0000"/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zh-CN" altLang="en-US" sz="1600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食品添加剂是</a:t>
            </a:r>
            <a:r>
              <a:rPr lang="en-US" altLang="zh-CN" sz="1600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“</a:t>
            </a:r>
            <a:r>
              <a:rPr lang="zh-CN" altLang="en-US" sz="1600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科技与狠活</a:t>
            </a:r>
            <a:r>
              <a:rPr lang="en-US" altLang="zh-CN" sz="1600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”</a:t>
            </a:r>
            <a:r>
              <a:rPr lang="zh-CN" altLang="en-US" sz="1600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？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</a:pPr>
            <a:r>
              <a:rPr lang="zh-CN" altLang="en-US" sz="2000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食品添加剂</a:t>
            </a:r>
            <a:r>
              <a:rPr lang="en-US" altLang="zh-CN" sz="2000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zh-CN" altLang="en-US" sz="2000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≠ 违法添加物</a:t>
            </a:r>
            <a:r>
              <a:rPr lang="en-US" altLang="zh-CN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en-US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！</a:t>
            </a:r>
            <a:endParaRPr lang="en-US" altLang="zh-CN" sz="16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</a:pPr>
            <a:r>
              <a:rPr lang="zh-CN" altLang="en-US" sz="1600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食品添加剂带来的只是坏处？</a:t>
            </a:r>
            <a:endParaRPr lang="zh-CN" altLang="en-US" sz="16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</a:pPr>
            <a:endParaRPr lang="zh-CN" altLang="en-US" sz="16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"/>
            </p:custDataLst>
          </p:nvPr>
        </p:nvSpPr>
        <p:spPr>
          <a:xfrm>
            <a:off x="612775" y="512445"/>
            <a:ext cx="4876800" cy="1502409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食品添加剂的影响</a:t>
            </a:r>
            <a:endParaRPr lang="en-US" altLang="zh-CN" sz="36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88940" y="397510"/>
            <a:ext cx="5733415" cy="58559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b="1"/>
              <a:t>防止变质</a:t>
            </a:r>
            <a:endParaRPr lang="zh-CN" altLang="en-US" b="1"/>
          </a:p>
          <a:p>
            <a:r>
              <a:rPr lang="zh-CN" altLang="en-US"/>
              <a:t>防腐剂可以防止由微生物引起的食品腐败变质，延长食品的保存期，同时还具有防止由微生物污染引起的食物中毒作用。</a:t>
            </a:r>
            <a:endParaRPr lang="zh-CN" altLang="en-US"/>
          </a:p>
          <a:p>
            <a:r>
              <a:rPr lang="zh-CN" altLang="en-US"/>
              <a:t>抗氧化剂可阻止或推迟食品的氧化变质，以提供食品的稳定性和耐藏性，同时也可防止可能有害的油脂自动氧化物质的形成。</a:t>
            </a:r>
            <a:endParaRPr lang="zh-CN" altLang="en-US"/>
          </a:p>
          <a:p>
            <a:r>
              <a:rPr lang="zh-CN" altLang="en-US" b="1"/>
              <a:t>改善食品感官性状</a:t>
            </a:r>
            <a:endParaRPr lang="zh-CN" altLang="en-US"/>
          </a:p>
          <a:p>
            <a:r>
              <a:rPr lang="zh-CN" altLang="en-US"/>
              <a:t>适当使用着色剂、护色剂、漂白剂、食用香料以及乳化剂、增稠剂等食品添加剂，可以明显提高食品的感官质量，满足人们的不同需要。</a:t>
            </a:r>
            <a:endParaRPr lang="zh-CN" altLang="en-US"/>
          </a:p>
          <a:p>
            <a:r>
              <a:rPr lang="zh-CN" altLang="en-US" b="1"/>
              <a:t>保持营养</a:t>
            </a:r>
            <a:endParaRPr lang="zh-CN" altLang="en-US"/>
          </a:p>
          <a:p>
            <a:r>
              <a:rPr lang="zh-CN" altLang="en-US"/>
              <a:t>在食品加工时适当地添加某些属于天然营养范围的食品营养强化剂，可以大大提高食品的营养价值。</a:t>
            </a:r>
            <a:endParaRPr lang="zh-CN" altLang="en-US"/>
          </a:p>
          <a:p>
            <a:r>
              <a:rPr lang="zh-CN" altLang="en-US" b="1"/>
              <a:t>方便加工</a:t>
            </a:r>
            <a:endParaRPr lang="zh-CN" altLang="en-US" b="1"/>
          </a:p>
          <a:p>
            <a:r>
              <a:rPr lang="zh-CN" altLang="en-US"/>
              <a:t>在食品加工中使用消泡剂、助滤剂、稳定和凝固剂等，可有利于食品的加工操作。例如，当使用葡萄糖酸δ内酯作为豆腐凝固剂时，可有利于豆腐生产的机械化和自动化。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" grpId="0"/>
      <p:bldP spid="2" grpId="0"/>
      <p:bldP spid="1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DELL\Desktop\微信图片_20230806195637.jpg微信图片_2023080619563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3893" r="3893"/>
          <a:stretch>
            <a:fillRect/>
          </a:stretch>
        </p:blipFill>
        <p:spPr>
          <a:xfrm>
            <a:off x="6102986" y="777241"/>
            <a:ext cx="5476240" cy="5476240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612775" y="2252345"/>
            <a:ext cx="4876800" cy="400113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近日，关于阿斯巴甜的话题，在网络上层出不迭，人们对于阿斯巴甜是否致癌的讨论愈发激烈。目前世卫组织表示阿斯巴甜是可能的致癌物，虽然没有科学证据能直接证明阿斯巴甜会致癌，但这应当引起人们对于食品安全问题的思考。过量食用食品添加剂、食物搭配不当等都会导致致癌、致畸、致突变、食物中毒等危害人体健康的问题。因此，在日常生活中，我们应该注重食物搭配，在超市购物时检查配料表，以保障食品安全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4"/>
            </p:custDataLst>
          </p:nvPr>
        </p:nvSpPr>
        <p:spPr>
          <a:xfrm>
            <a:off x="612775" y="502285"/>
            <a:ext cx="4876800" cy="1502409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关于食品安全问题</a:t>
            </a:r>
            <a:endParaRPr lang="en-US" altLang="zh-CN" sz="36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微信图片_20230806200704"/>
          <p:cNvPicPr>
            <a:picLocks noGrp="1" noChangeAspect="1"/>
          </p:cNvPicPr>
          <p:nvPr>
            <p:ph type="pic" idx="1"/>
          </p:nvPr>
        </p:nvPicPr>
        <p:blipFill>
          <a:blip r:embed="rId1"/>
          <a:stretch>
            <a:fillRect/>
          </a:stretch>
        </p:blipFill>
        <p:spPr>
          <a:xfrm>
            <a:off x="227330" y="118110"/>
            <a:ext cx="3653790" cy="6622415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sz="half" idx="2"/>
          </p:nvPr>
        </p:nvSpPr>
        <p:spPr>
          <a:xfrm>
            <a:off x="5651500" y="2321560"/>
            <a:ext cx="4719320" cy="3947160"/>
          </a:xfrm>
        </p:spPr>
        <p:txBody>
          <a:bodyPr/>
          <a:lstStyle/>
          <a:p>
            <a:r>
              <a:rPr lang="en-US" altLang="zh-CN"/>
              <a:t>  </a:t>
            </a:r>
            <a:r>
              <a:rPr lang="en-US" altLang="zh-CN" sz="1800"/>
              <a:t> </a:t>
            </a:r>
            <a:r>
              <a:rPr lang="zh-CN" altLang="en-US" sz="1800"/>
              <a:t>三鹿毒奶粉事件轰动一时。三鹿奶粉中的化工原料三聚氰胺使万千家庭遭受到毁灭性的打击。这是一起重大的食品安全事故，所以我们应从这件事上吸取教训，了解常见的对人体有害的化学物质或食品添加剂，在日常生活中加以规避。</a:t>
            </a:r>
            <a:endParaRPr lang="zh-CN" altLang="en-US" sz="180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900930" y="608330"/>
            <a:ext cx="6676390" cy="705485"/>
          </a:xfrm>
        </p:spPr>
        <p:txBody>
          <a:bodyPr>
            <a:noAutofit/>
          </a:bodyPr>
          <a:lstStyle/>
          <a:p>
            <a:r>
              <a:rPr lang="zh-CN" altLang="en-US" sz="28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三鹿毒奶粉事件让我们明白了</a:t>
            </a:r>
            <a:r>
              <a:rPr lang="en-US" altLang="zh-CN" sz="28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……</a:t>
            </a:r>
            <a:endParaRPr lang="en-US" altLang="zh-CN" sz="280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微信图片_20230806202754"/>
          <p:cNvPicPr>
            <a:picLocks noGrp="1" noChangeAspect="1"/>
          </p:cNvPicPr>
          <p:nvPr>
            <p:ph type="pic" idx="1"/>
          </p:nvPr>
        </p:nvPicPr>
        <p:blipFill>
          <a:blip r:embed="rId1"/>
          <a:stretch>
            <a:fillRect/>
          </a:stretch>
        </p:blipFill>
        <p:spPr>
          <a:xfrm>
            <a:off x="395605" y="2430780"/>
            <a:ext cx="2857500" cy="2857500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sz="half" idx="2"/>
          </p:nvPr>
        </p:nvSpPr>
        <p:spPr>
          <a:xfrm>
            <a:off x="4940300" y="1555115"/>
            <a:ext cx="5151120" cy="4608195"/>
          </a:xfrm>
        </p:spPr>
        <p:txBody>
          <a:bodyPr/>
          <a:lstStyle/>
          <a:p>
            <a:r>
              <a:rPr lang="en-US" altLang="zh-CN"/>
              <a:t>1.</a:t>
            </a:r>
            <a:r>
              <a:rPr lang="zh-CN" altLang="en-US"/>
              <a:t>自然毒素如发芽的马铃薯中的龙葵毒素；</a:t>
            </a:r>
            <a:endParaRPr lang="zh-CN" altLang="en-US"/>
          </a:p>
          <a:p>
            <a:r>
              <a:rPr lang="en-US" altLang="zh-CN"/>
              <a:t>   </a:t>
            </a:r>
            <a:r>
              <a:rPr lang="zh-CN" altLang="en-US"/>
              <a:t>鱼胆中含有的</a:t>
            </a:r>
            <a:r>
              <a:rPr lang="en-US" altLang="zh-CN"/>
              <a:t>5-a</a:t>
            </a:r>
            <a:r>
              <a:rPr lang="zh-CN" altLang="en-US"/>
              <a:t>鲤醇；</a:t>
            </a:r>
            <a:endParaRPr lang="zh-CN" altLang="en-US"/>
          </a:p>
          <a:p>
            <a:r>
              <a:rPr lang="en-US" altLang="zh-CN"/>
              <a:t>   </a:t>
            </a:r>
            <a:r>
              <a:rPr lang="zh-CN" altLang="en-US"/>
              <a:t>霉变甘蔗中的</a:t>
            </a:r>
            <a:r>
              <a:rPr lang="en-US" altLang="zh-CN"/>
              <a:t>3-</a:t>
            </a:r>
            <a:r>
              <a:rPr lang="zh-CN" altLang="en-US"/>
              <a:t>硝基丙醇</a:t>
            </a:r>
            <a:r>
              <a:rPr lang="en-US" altLang="zh-CN"/>
              <a:t>……</a:t>
            </a:r>
            <a:endParaRPr lang="en-US" altLang="zh-CN"/>
          </a:p>
          <a:p>
            <a:r>
              <a:rPr lang="en-US" altLang="zh-CN"/>
              <a:t>2.</a:t>
            </a:r>
            <a:r>
              <a:rPr lang="zh-CN" altLang="en-US"/>
              <a:t>过量的柠檬酸，甜菊糖苷，阿斯巴甜，甜蜜素，芬兰白色素，香兰素，柠檬酸钠</a:t>
            </a:r>
            <a:r>
              <a:rPr lang="en-US" altLang="zh-CN"/>
              <a:t>……</a:t>
            </a:r>
            <a:endParaRPr lang="en-US" altLang="zh-CN"/>
          </a:p>
          <a:p>
            <a:endParaRPr lang="en-US" altLang="zh-CN"/>
          </a:p>
          <a:p>
            <a:r>
              <a:rPr lang="en-US" altLang="zh-CN" sz="2800" b="1"/>
              <a:t>so</a:t>
            </a:r>
            <a:r>
              <a:rPr lang="zh-CN" altLang="en-US" sz="2000"/>
              <a:t>，</a:t>
            </a:r>
            <a:r>
              <a:rPr lang="zh-CN" altLang="en-US"/>
              <a:t>大家在购置食品时要注意观察配料表，一般来说添加剂越少越好</a:t>
            </a:r>
            <a:r>
              <a:rPr lang="en-US" altLang="zh-CN"/>
              <a:t>……</a:t>
            </a:r>
            <a:endParaRPr lang="en-US" altLang="zh-CN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食品中对人体有危害的化学物质有</a:t>
            </a:r>
            <a:r>
              <a:rPr lang="en-US" altLang="zh-CN"/>
              <a:t>……</a:t>
            </a:r>
            <a:endParaRPr lang="en-US" altLang="zh-CN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latin typeface="华文中宋" panose="02010600040101010101" charset="-122"/>
                <a:ea typeface="华文中宋" panose="02010600040101010101" charset="-122"/>
              </a:rPr>
              <a:t>谢谢观看</a:t>
            </a:r>
            <a:endParaRPr lang="zh-CN" altLang="en-US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ID" val="custom20205176_1*a*1"/>
  <p:tag name="KSO_WM_TEMPLATE_CATEGORY" val="custom"/>
  <p:tag name="KSO_WM_TEMPLATE_INDEX" val="20205176"/>
  <p:tag name="KSO_WM_UNIT_LAYERLEVEL" val="1"/>
  <p:tag name="KSO_WM_TAG_VERSION" val="1.0"/>
</p:tagLst>
</file>

<file path=ppt/tags/tag12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5176_4*l_h_i*1_1_1"/>
  <p:tag name="KSO_WM_TEMPLATE_CATEGORY" val="custom"/>
  <p:tag name="KSO_WM_TEMPLATE_INDEX" val="20205176"/>
  <p:tag name="KSO_WM_UNIT_LAYERLEVEL" val="1_1_1"/>
  <p:tag name="KSO_WM_TAG_VERSION" val="1.0"/>
  <p:tag name="KSO_WM_UNIT_TEXT_FILL_FORE_SCHEMECOLOR_INDEX" val="13"/>
  <p:tag name="KSO_WM_UNIT_TEXT_FILL_TYPE" val="1"/>
  <p:tag name="KSO_WM_UNIT_USESOURCEFORMAT_APPLY" val="1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5176_4*l_h_i*1_2_1"/>
  <p:tag name="KSO_WM_TEMPLATE_CATEGORY" val="custom"/>
  <p:tag name="KSO_WM_TEMPLATE_INDEX" val="20205176"/>
  <p:tag name="KSO_WM_UNIT_LAYERLEVEL" val="1_1_1"/>
  <p:tag name="KSO_WM_TAG_VERSION" val="1.0"/>
  <p:tag name="KSO_WM_UNIT_TEXT_FILL_FORE_SCHEMECOLOR_INDEX" val="13"/>
  <p:tag name="KSO_WM_UNIT_TEXT_FILL_TYPE" val="1"/>
  <p:tag name="KSO_WM_UNIT_USESOURCEFORMAT_APPLY" val="1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5176_4*l_h_i*1_3_1"/>
  <p:tag name="KSO_WM_TEMPLATE_CATEGORY" val="custom"/>
  <p:tag name="KSO_WM_TEMPLATE_INDEX" val="20205176"/>
  <p:tag name="KSO_WM_UNIT_LAYERLEVEL" val="1_1_1"/>
  <p:tag name="KSO_WM_TAG_VERSION" val="1.0"/>
  <p:tag name="KSO_WM_UNIT_TEXT_FILL_FORE_SCHEMECOLOR_INDEX" val="13"/>
  <p:tag name="KSO_WM_UNIT_TEXT_FILL_TYPE" val="1"/>
  <p:tag name="KSO_WM_UNIT_USESOURCEFORMAT_APPLY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05176_4*i*2"/>
  <p:tag name="KSO_WM_TEMPLATE_CATEGORY" val="custom"/>
  <p:tag name="KSO_WM_TEMPLATE_INDEX" val="20205176"/>
  <p:tag name="KSO_WM_UNIT_LAYERLEVEL" val="1"/>
  <p:tag name="KSO_WM_TAG_VERSION" val="1.0"/>
  <p:tag name="KSO_WM_BEAUTIFY_FLAG" val="#wm#"/>
  <p:tag name="KSO_WM_UNIT_LINE_FORE_SCHEMECOLOR_INDEX" val="14"/>
  <p:tag name="KSO_WM_UNIT_LINE_FILL_TYPE" val="2"/>
  <p:tag name="KSO_WM_UNIT_USESOURCEFORMAT_APPLY" val="1"/>
</p:tagLst>
</file>

<file path=ppt/tags/tag131.xml><?xml version="1.0" encoding="utf-8"?>
<p:tagLst xmlns:p="http://schemas.openxmlformats.org/presentationml/2006/main">
  <p:tag name="KSO_WM_UNIT_ISCONTENTSTITLE" val="1"/>
  <p:tag name="KSO_WM_UNIT_PRESET_TEXT" val="目录"/>
  <p:tag name="KSO_WM_UNIT_NOCLEAR" val="1"/>
  <p:tag name="KSO_WM_UNIT_VALUE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5176_4*a*1"/>
  <p:tag name="KSO_WM_TEMPLATE_CATEGORY" val="custom"/>
  <p:tag name="KSO_WM_TEMPLATE_INDEX" val="20205176"/>
  <p:tag name="KSO_WM_UNIT_LAYERLEVEL" val="1"/>
  <p:tag name="KSO_WM_TAG_VERSION" val="1.0"/>
  <p:tag name="KSO_WM_BEAUTIFY_FLAG" val="#wm#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32.xml><?xml version="1.0" encoding="utf-8"?>
<p:tagLst xmlns:p="http://schemas.openxmlformats.org/presentationml/2006/main">
  <p:tag name="KSO_WM_UNIT_ISCONTENTSTITLE" val="0"/>
  <p:tag name="KSO_WM_UNIT_PRESET_TEXT" val="CONTENTS"/>
  <p:tag name="KSO_WM_UNIT_NOCLEAR" val="1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b"/>
  <p:tag name="KSO_WM_UNIT_INDEX" val="1"/>
  <p:tag name="KSO_WM_UNIT_ID" val="custom20205176_4*b*1"/>
  <p:tag name="KSO_WM_TEMPLATE_CATEGORY" val="custom"/>
  <p:tag name="KSO_WM_TEMPLATE_INDEX" val="20205176"/>
  <p:tag name="KSO_WM_UNIT_LAYERLEVEL" val="1"/>
  <p:tag name="KSO_WM_TAG_VERSION" val="1.0"/>
  <p:tag name="KSO_WM_BEAUTIFY_FLAG" val="#wm#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5176_4*i*1"/>
  <p:tag name="KSO_WM_TEMPLATE_CATEGORY" val="custom"/>
  <p:tag name="KSO_WM_TEMPLATE_INDEX" val="20205176"/>
  <p:tag name="KSO_WM_UNIT_LAYERLEVEL" val="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34.xml><?xml version="1.0" encoding="utf-8"?>
<p:tagLst xmlns:p="http://schemas.openxmlformats.org/presentationml/2006/main">
  <p:tag name="KSO_WM_UNIT_ISCONTENTSTITLE" val="0"/>
  <p:tag name="KSO_WM_UNIT_PRESET_TEXT" val="单击输入章节标题......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5176_4*l_h_f*1_2_1"/>
  <p:tag name="KSO_WM_TEMPLATE_CATEGORY" val="custom"/>
  <p:tag name="KSO_WM_TEMPLATE_INDEX" val="20205176"/>
  <p:tag name="KSO_WM_UNIT_LAYERLEVEL" val="1_1_1"/>
  <p:tag name="KSO_WM_TAG_VERSION" val="1.0"/>
  <p:tag name="KSO_WM_UNIT_SHOW_EDIT_AREA_INDICATION" val="1"/>
  <p:tag name="KSO_WM_UNIT_TEXT_FILL_FORE_SCHEMECOLOR_INDEX" val="13"/>
  <p:tag name="KSO_WM_UNIT_TEXT_FILL_TYPE" val="1"/>
  <p:tag name="KSO_WM_UNIT_USESOURCEFORMAT_APPLY" val="1"/>
</p:tagLst>
</file>

<file path=ppt/tags/tag135.xml><?xml version="1.0" encoding="utf-8"?>
<p:tagLst xmlns:p="http://schemas.openxmlformats.org/presentationml/2006/main">
  <p:tag name="KSO_WM_UNIT_ISCONTENTSTITLE" val="0"/>
  <p:tag name="KSO_WM_UNIT_PRESET_TEXT" val="单击输入章节标题......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5176_4*l_h_f*1_3_1"/>
  <p:tag name="KSO_WM_TEMPLATE_CATEGORY" val="custom"/>
  <p:tag name="KSO_WM_TEMPLATE_INDEX" val="20205176"/>
  <p:tag name="KSO_WM_UNIT_LAYERLEVEL" val="1_1_1"/>
  <p:tag name="KSO_WM_TAG_VERSION" val="1.0"/>
  <p:tag name="KSO_WM_UNIT_SHOW_EDIT_AREA_INDICATION" val="1"/>
  <p:tag name="KSO_WM_UNIT_TEXT_FILL_FORE_SCHEMECOLOR_INDEX" val="13"/>
  <p:tag name="KSO_WM_UNIT_TEXT_FILL_TYPE" val="1"/>
  <p:tag name="KSO_WM_UNIT_USESOURCEFORMAT_APPLY" val="1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5176_4*l_h_i*1_3_1"/>
  <p:tag name="KSO_WM_TEMPLATE_CATEGORY" val="custom"/>
  <p:tag name="KSO_WM_TEMPLATE_INDEX" val="20205176"/>
  <p:tag name="KSO_WM_UNIT_LAYERLEVEL" val="1_1_1"/>
  <p:tag name="KSO_WM_TAG_VERSION" val="1.0"/>
  <p:tag name="KSO_WM_UNIT_TEXT_FILL_FORE_SCHEMECOLOR_INDEX" val="13"/>
  <p:tag name="KSO_WM_UNIT_TEXT_FILL_TYPE" val="1"/>
  <p:tag name="KSO_WM_UNIT_USESOURCEFORMAT_APPLY" val="1"/>
  <p:tag name="KSO_WM_BEAUTIFY_FLAG" val=""/>
</p:tagLst>
</file>

<file path=ppt/tags/tag138.xml><?xml version="1.0" encoding="utf-8"?>
<p:tagLst xmlns:p="http://schemas.openxmlformats.org/presentationml/2006/main">
  <p:tag name="KSO_WM_UNIT_ISCONTENTSTITLE" val="0"/>
  <p:tag name="KSO_WM_UNIT_PRESET_TEXT" val="单击输入章节标题......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5176_4*l_h_f*1_3_1"/>
  <p:tag name="KSO_WM_TEMPLATE_CATEGORY" val="custom"/>
  <p:tag name="KSO_WM_TEMPLATE_INDEX" val="20205176"/>
  <p:tag name="KSO_WM_UNIT_LAYERLEVEL" val="1_1_1"/>
  <p:tag name="KSO_WM_TAG_VERSION" val="1.0"/>
  <p:tag name="KSO_WM_UNIT_SHOW_EDIT_AREA_INDICATION" val="1"/>
  <p:tag name="KSO_WM_UNIT_TEXT_FILL_FORE_SCHEMECOLOR_INDEX" val="13"/>
  <p:tag name="KSO_WM_UNIT_TEXT_FILL_TYPE" val="1"/>
  <p:tag name="KSO_WM_UNIT_USESOURCEFORMAT_APPLY" val="1"/>
  <p:tag name="KSO_WM_BEAUTIFY_FLAG" val=""/>
</p:tagLst>
</file>

<file path=ppt/tags/tag139.xml><?xml version="1.0" encoding="utf-8"?>
<p:tagLst xmlns:p="http://schemas.openxmlformats.org/presentationml/2006/main">
  <p:tag name="KSO_WM_SLIDE_ID" val="custom20205176_4"/>
  <p:tag name="KSO_WM_TEMPLATE_SUBCATEGORY" val="19"/>
  <p:tag name="KSO_WM_TEMPLATE_MASTER_TYPE" val="0"/>
  <p:tag name="KSO_WM_TEMPLATE_COLOR_TYPE" val="1"/>
  <p:tag name="KSO_WM_SLIDE_TYPE" val="contents"/>
  <p:tag name="KSO_WM_SLIDE_SUBTYPE" val="diag"/>
  <p:tag name="KSO_WM_SLIDE_ITEM_CNT" val="4"/>
  <p:tag name="KSO_WM_SLIDE_INDEX" val="4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5176"/>
  <p:tag name="KSO_WM_SLIDE_LAYOUT" val="a_b_l"/>
  <p:tag name="KSO_WM_SLIDE_LAYOUT_CNT" val="1_1_1"/>
  <p:tag name="KSO_WM_UNIT_SHOW_EDIT_AREA_INDICATION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176_14*f*1"/>
  <p:tag name="KSO_WM_TEMPLATE_CATEGORY" val="custom"/>
  <p:tag name="KSO_WM_TEMPLATE_INDEX" val="20205176"/>
  <p:tag name="KSO_WM_UNIT_LAYERLEVEL" val="1"/>
  <p:tag name="KSO_WM_TAG_VERSION" val="1.0"/>
  <p:tag name="KSO_WM_UNIT_PRESET_TEXT" val="点击此处添加正文"/>
  <p:tag name="KSO_WM_UNIT_NOCLEAR" val="0"/>
  <p:tag name="KSO_WM_UNIT_VALUE" val="230"/>
  <p:tag name="KSO_WM_UNIT_SHOW_EDIT_AREA_INDICATION" val="1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176_14*a*1"/>
  <p:tag name="KSO_WM_TEMPLATE_CATEGORY" val="custom"/>
  <p:tag name="KSO_WM_TEMPLATE_INDEX" val="20205176"/>
  <p:tag name="KSO_WM_UNIT_LAYERLEVEL" val="1"/>
  <p:tag name="KSO_WM_TAG_VERSION" val="1.0"/>
  <p:tag name="KSO_WM_UNIT_ISCONTENTSTITLE" val="0"/>
  <p:tag name="KSO_WM_UNIT_PRESET_TEXT" val="单击此处&#10;添加标题内容"/>
  <p:tag name="KSO_WM_UNIT_NOCLEAR" val="0"/>
  <p:tag name="KSO_WM_UNIT_VALUE" val="22"/>
  <p:tag name="KSO_WM_UNIT_SHOW_EDIT_AREA_INDICATION" val="1"/>
  <p:tag name="KSO_WM_UNIT_ISNUMDGMTITLE" val="0"/>
</p:tagLst>
</file>

<file path=ppt/tags/tag14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LIDE_ID" val="custom20205176_14"/>
  <p:tag name="KSO_WM_TEMPLATE_SUBCATEGORY" val="19"/>
  <p:tag name="KSO_WM_TEMPLATE_MASTER_TYPE" val="0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icTxt"/>
  <p:tag name="KSO_WM_SLIDE_SIZE" val="863*431"/>
  <p:tag name="KSO_WM_SLIDE_POSITION" val="48*61"/>
  <p:tag name="KSO_WM_SLIDE_LAYOUT" val="a_d_f"/>
  <p:tag name="KSO_WM_SLIDE_LAYOUT_CNT" val="1_1_1"/>
  <p:tag name="KSO_WM_UNIT_SHOW_EDIT_AREA_INDICATION" val="1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176_14*f*1"/>
  <p:tag name="KSO_WM_TEMPLATE_CATEGORY" val="custom"/>
  <p:tag name="KSO_WM_TEMPLATE_INDEX" val="20205176"/>
  <p:tag name="KSO_WM_UNIT_LAYERLEVEL" val="1"/>
  <p:tag name="KSO_WM_TAG_VERSION" val="1.0"/>
  <p:tag name="KSO_WM_UNIT_PRESET_TEXT" val="点击此处添加正文"/>
  <p:tag name="KSO_WM_UNIT_NOCLEAR" val="0"/>
  <p:tag name="KSO_WM_UNIT_VALUE" val="230"/>
  <p:tag name="KSO_WM_UNIT_SHOW_EDIT_AREA_INDICATION" val="1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176_14*a*1"/>
  <p:tag name="KSO_WM_TEMPLATE_CATEGORY" val="custom"/>
  <p:tag name="KSO_WM_TEMPLATE_INDEX" val="20205176"/>
  <p:tag name="KSO_WM_UNIT_LAYERLEVEL" val="1"/>
  <p:tag name="KSO_WM_TAG_VERSION" val="1.0"/>
  <p:tag name="KSO_WM_UNIT_ISCONTENTSTITLE" val="0"/>
  <p:tag name="KSO_WM_UNIT_PRESET_TEXT" val="单击此处&#10;添加标题内容"/>
  <p:tag name="KSO_WM_UNIT_NOCLEAR" val="0"/>
  <p:tag name="KSO_WM_UNIT_VALUE" val="22"/>
  <p:tag name="KSO_WM_UNIT_SHOW_EDIT_AREA_INDICATION" val="1"/>
  <p:tag name="KSO_WM_UNIT_ISNUMDGMTITLE" val="0"/>
</p:tagLst>
</file>

<file path=ppt/tags/tag14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LIDE_ID" val="custom20205176_14"/>
  <p:tag name="KSO_WM_TEMPLATE_SUBCATEGORY" val="19"/>
  <p:tag name="KSO_WM_TEMPLATE_MASTER_TYPE" val="0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icTxt"/>
  <p:tag name="KSO_WM_SLIDE_SIZE" val="863*431"/>
  <p:tag name="KSO_WM_SLIDE_POSITION" val="48*61"/>
  <p:tag name="KSO_WM_SLIDE_LAYOUT" val="a_d_f"/>
  <p:tag name="KSO_WM_SLIDE_LAYOUT_CNT" val="1_1_1"/>
  <p:tag name="KSO_WM_UNIT_SHOW_EDIT_AREA_INDICATION" val="1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176_14*d*1"/>
  <p:tag name="KSO_WM_TEMPLATE_CATEGORY" val="custom"/>
  <p:tag name="KSO_WM_TEMPLATE_INDEX" val="20205176"/>
  <p:tag name="KSO_WM_UNIT_LAYERLEVEL" val="1"/>
  <p:tag name="KSO_WM_TAG_VERSION" val="1.0"/>
  <p:tag name="KSO_WM_UNIT_VALUE" val="1520*1520"/>
  <p:tag name="KSO_WM_UNIT_SUPPORT_UNIT_TYPE" val="[&quot;all&quot;]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176_14*f*1"/>
  <p:tag name="KSO_WM_TEMPLATE_CATEGORY" val="custom"/>
  <p:tag name="KSO_WM_TEMPLATE_INDEX" val="20205176"/>
  <p:tag name="KSO_WM_UNIT_LAYERLEVEL" val="1"/>
  <p:tag name="KSO_WM_TAG_VERSION" val="1.0"/>
  <p:tag name="KSO_WM_UNIT_PRESET_TEXT" val="点击此处添加正文"/>
  <p:tag name="KSO_WM_UNIT_NOCLEAR" val="0"/>
  <p:tag name="KSO_WM_UNIT_VALUE" val="230"/>
  <p:tag name="KSO_WM_UNIT_SHOW_EDIT_AREA_INDICATION" val="1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176_14*a*1"/>
  <p:tag name="KSO_WM_TEMPLATE_CATEGORY" val="custom"/>
  <p:tag name="KSO_WM_TEMPLATE_INDEX" val="20205176"/>
  <p:tag name="KSO_WM_UNIT_LAYERLEVEL" val="1"/>
  <p:tag name="KSO_WM_TAG_VERSION" val="1.0"/>
  <p:tag name="KSO_WM_UNIT_ISCONTENTSTITLE" val="0"/>
  <p:tag name="KSO_WM_UNIT_PRESET_TEXT" val="单击此处&#10;添加标题内容"/>
  <p:tag name="KSO_WM_UNIT_NOCLEAR" val="0"/>
  <p:tag name="KSO_WM_UNIT_VALUE" val="22"/>
  <p:tag name="KSO_WM_UNIT_SHOW_EDIT_AREA_INDICATION" val="1"/>
  <p:tag name="KSO_WM_UNIT_ISNUMDGMTITLE" val="0"/>
</p:tagLst>
</file>

<file path=ppt/tags/tag14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LIDE_ID" val="custom20205176_14"/>
  <p:tag name="KSO_WM_TEMPLATE_SUBCATEGORY" val="19"/>
  <p:tag name="KSO_WM_TEMPLATE_MASTER_TYPE" val="0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icTxt"/>
  <p:tag name="KSO_WM_SLIDE_SIZE" val="863*431"/>
  <p:tag name="KSO_WM_SLIDE_POSITION" val="48*61"/>
  <p:tag name="KSO_WM_SLIDE_LAYOUT" val="a_d_f"/>
  <p:tag name="KSO_WM_SLIDE_LAYOUT_CNT" val="1_1_1"/>
  <p:tag name="KSO_WM_UNIT_SHOW_EDIT_AREA_INDICATION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5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5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53.xml><?xml version="1.0" encoding="utf-8"?>
<p:tagLst xmlns:p="http://schemas.openxmlformats.org/presentationml/2006/main">
  <p:tag name="COMMONDATA" val="eyJoZGlkIjoiMGI2YzBiNzU2Yzc1MzRhYTg1NDEwOGI1N2FlNzNjYTAifQ=="/>
  <p:tag name="KSO_WPP_MARK_KEY" val="6e8f3d8e-70b4-41bf-aa2e-41f5906af3ff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1069</Words>
  <Application>WPS 演示</Application>
  <PresentationFormat>自定义</PresentationFormat>
  <Paragraphs>70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Wingdings</vt:lpstr>
      <vt:lpstr>微软雅黑</vt:lpstr>
      <vt:lpstr>方正硬笔楷书简体</vt:lpstr>
      <vt:lpstr>华文中宋</vt:lpstr>
      <vt:lpstr>Arial Unicode MS</vt:lpstr>
      <vt:lpstr>Calibri</vt:lpstr>
      <vt:lpstr>Office 主题​​</vt:lpstr>
      <vt:lpstr>1_Office 主题​​</vt:lpstr>
      <vt:lpstr>食品添加剂与化学</vt:lpstr>
      <vt:lpstr>PowerPoint 演示文稿</vt:lpstr>
      <vt:lpstr>PowerPoint 演示文稿</vt:lpstr>
      <vt:lpstr>PowerPoint 演示文稿</vt:lpstr>
      <vt:lpstr>PowerPoint 演示文稿</vt:lpstr>
      <vt:lpstr>三鹿毒奶粉事件让我们明白了……</vt:lpstr>
      <vt:lpstr>食品中对人体有危害的化学物质有……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食品添加剂与化学</dc:title>
  <dc:creator/>
  <cp:lastModifiedBy>Administrator</cp:lastModifiedBy>
  <cp:revision>183</cp:revision>
  <dcterms:created xsi:type="dcterms:W3CDTF">2019-06-19T02:08:00Z</dcterms:created>
  <dcterms:modified xsi:type="dcterms:W3CDTF">2023-09-23T00:19:04Z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CA56F0146AF74D158E24FF7DE38A7505_11</vt:lpwstr>
  </property>
</Properties>
</file>