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8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031"/>
    <p:restoredTop sz="96327"/>
  </p:normalViewPr>
  <p:slideViewPr>
    <p:cSldViewPr snapToGrid="0" snapToObjects="1">
      <p:cViewPr varScale="1">
        <p:scale>
          <a:sx n="112" d="100"/>
          <a:sy n="112" d="100"/>
        </p:scale>
        <p:origin x="200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3/18/23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3/18/23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3/18/23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61B1C2-63F8-2D4E-BBBE-0D37651586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sz="5400" b="1" kern="100" dirty="0">
                <a:effectLst/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平面上</a:t>
            </a:r>
            <a:r>
              <a:rPr lang="en-US" altLang="zh-CN" sz="5400" b="1" kern="100" dirty="0">
                <a:effectLst/>
                <a:latin typeface="微软雅黑" panose="020B0503020204020204" pitchFamily="34" charset="-122"/>
                <a:ea typeface="宋体" panose="02010600030101010101" pitchFamily="2" charset="-122"/>
                <a:cs typeface="微软雅黑" panose="020B0503020204020204" pitchFamily="34" charset="-122"/>
              </a:rPr>
              <a:t>10</a:t>
            </a:r>
            <a:r>
              <a:rPr lang="zh-CN" altLang="zh-CN" sz="5400" b="1" kern="100" dirty="0">
                <a:effectLst/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个点相互连接组成三角形个数最值及其结论的推广</a:t>
            </a:r>
            <a:endParaRPr kumimoji="1"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0E347DF-048C-3242-8BA1-B4081F7CC1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zh-CN" altLang="en-US" sz="48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结题汇报</a:t>
            </a:r>
            <a:endParaRPr kumimoji="1" lang="en-US" altLang="zh-CN" sz="4800" b="1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r"/>
            <a:r>
              <a:rPr kumimoji="1" lang="zh-CN" altLang="en-US" sz="16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汇报人：赵常景行</a:t>
            </a:r>
          </a:p>
        </p:txBody>
      </p:sp>
    </p:spTree>
    <p:extLst>
      <p:ext uri="{BB962C8B-B14F-4D97-AF65-F5344CB8AC3E}">
        <p14:creationId xmlns:p14="http://schemas.microsoft.com/office/powerpoint/2010/main" val="560898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F4A1A1-3074-AE41-A668-ECB38F78F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982" y="3106310"/>
            <a:ext cx="3501197" cy="642938"/>
          </a:xfrm>
        </p:spPr>
        <p:txBody>
          <a:bodyPr/>
          <a:lstStyle/>
          <a:p>
            <a:r>
              <a:rPr kumimoji="1" lang="zh-CN" altLang="en-US" sz="40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另法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86C2C47-9C71-9B40-BEAF-75559AE57D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/>
              <a:t>另有张金阳、陈雨提出两种计数方法，相较于最优解而言较为繁杂，故不在此汇报（均可得到正确结果）。详见</a:t>
            </a:r>
            <a:r>
              <a:rPr kumimoji="1" lang="en-US" altLang="zh-CN" dirty="0"/>
              <a:t>word</a:t>
            </a:r>
            <a:r>
              <a:rPr kumimoji="1" lang="zh-CN" altLang="en-US" dirty="0"/>
              <a:t>版报告</a:t>
            </a:r>
          </a:p>
        </p:txBody>
      </p:sp>
    </p:spTree>
    <p:extLst>
      <p:ext uri="{BB962C8B-B14F-4D97-AF65-F5344CB8AC3E}">
        <p14:creationId xmlns:p14="http://schemas.microsoft.com/office/powerpoint/2010/main" val="2743191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ECD95C-B062-434B-8463-9A8650AE8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总结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FF5D5AD-CC8A-6143-ACED-125E6540A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1496" y="2436133"/>
            <a:ext cx="6281873" cy="1985734"/>
          </a:xfrm>
        </p:spPr>
        <p:txBody>
          <a:bodyPr/>
          <a:lstStyle/>
          <a:p>
            <a:pPr indent="266700" algn="just"/>
            <a:r>
              <a:rPr lang="zh-CN" altLang="zh-CN" sz="1800" kern="100" dirty="0">
                <a:effectLst/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本次问题探讨使用了分析解构法和规律计数法，相同或相似的思路可以广泛的应用于计算机算法中，借助计算机的算力优势，以较优算法快速解决问题。可适用问题有城市内</a:t>
            </a:r>
            <a:r>
              <a:rPr lang="en-US" altLang="zh-CN" sz="1800" kern="100" dirty="0">
                <a:effectLst/>
                <a:latin typeface="微软雅黑" panose="020B0503020204020204" pitchFamily="34" charset="-122"/>
                <a:ea typeface="宋体" panose="02010600030101010101" pitchFamily="2" charset="-122"/>
                <a:cs typeface="微软雅黑" panose="020B0503020204020204" pitchFamily="34" charset="-122"/>
              </a:rPr>
              <a:t>/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间运输点规划、可能路径遴选等实际问题。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084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50642E-16DC-7543-8668-3A0964F41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0888" y="2328862"/>
            <a:ext cx="5490224" cy="220027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3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课题组成员：陈雨  石永烨  张金阳  赵常景行</a:t>
            </a:r>
            <a:br>
              <a:rPr kumimoji="1" lang="en-US" altLang="zh-CN" sz="3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</a:br>
            <a:r>
              <a:rPr kumimoji="1" lang="zh-CN" altLang="en-US" sz="3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指导教师：李杨</a:t>
            </a:r>
          </a:p>
        </p:txBody>
      </p:sp>
    </p:spTree>
    <p:extLst>
      <p:ext uri="{BB962C8B-B14F-4D97-AF65-F5344CB8AC3E}">
        <p14:creationId xmlns:p14="http://schemas.microsoft.com/office/powerpoint/2010/main" val="3712836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6AC132-5055-E542-BFE3-BE9EEB1C70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/>
              <a:t>THANKS</a:t>
            </a:r>
            <a:r>
              <a:rPr kumimoji="1" lang="zh-CN" altLang="en-US" dirty="0"/>
              <a:t> </a:t>
            </a:r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WATCHING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91400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2757AB-B846-DB42-AD54-3FF2F2339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问题提出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1A94C34-DE59-6047-B1AF-7EB4600838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1800" kern="100" dirty="0">
                <a:effectLst/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平面上给定</a:t>
            </a:r>
            <a:r>
              <a:rPr lang="en-US" altLang="zh-CN" sz="1800" kern="100" dirty="0">
                <a:effectLst/>
                <a:latin typeface="微软雅黑" panose="020B0503020204020204" pitchFamily="34" charset="-122"/>
                <a:ea typeface="宋体" panose="02010600030101010101" pitchFamily="2" charset="-122"/>
                <a:cs typeface="微软雅黑" panose="020B0503020204020204" pitchFamily="34" charset="-122"/>
              </a:rPr>
              <a:t>10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个随机点，彼此连接，求由这些连线构成三角形个数的最大值。</a:t>
            </a: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142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ECB830-882F-D447-B1A4-CE4D0666A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最优解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1D8736B-B965-804D-A5CD-97E86BBDB8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>
                <a:latin typeface="Microsoft YaHei Light" panose="020B0503020204020204" pitchFamily="34" charset="-122"/>
                <a:ea typeface="Microsoft YaHei Light" panose="020B0503020204020204" pitchFamily="34" charset="-122"/>
              </a:rPr>
              <a:t>（赵常景行、石永烨方法，陈雨整理）</a:t>
            </a:r>
          </a:p>
        </p:txBody>
      </p:sp>
    </p:spTree>
    <p:extLst>
      <p:ext uri="{BB962C8B-B14F-4D97-AF65-F5344CB8AC3E}">
        <p14:creationId xmlns:p14="http://schemas.microsoft.com/office/powerpoint/2010/main" val="1143537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A6D28A-622C-B24A-A9F8-11B6F78F3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解构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F800147C-5319-4341-95A0-BF1F8199C71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kumimoji="1" lang="zh-CN" altLang="en-US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将点连线情况进行解构，归纳出最简模型，进而求出通项。</a:t>
                </a:r>
                <a:endParaRPr kumimoji="1" lang="en-US" altLang="zh-CN" dirty="0">
                  <a:latin typeface="Microsoft YaHei" panose="020B0503020204020204" pitchFamily="34" charset="-122"/>
                  <a:ea typeface="Microsoft YaHei" panose="020B0503020204020204" pitchFamily="34" charset="-122"/>
                </a:endParaRPr>
              </a:p>
              <a:p>
                <a:r>
                  <a:rPr kumimoji="1" lang="zh-CN" altLang="en-US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经过分析可以发现，平面上点连线总共有如下</a:t>
                </a:r>
                <a:r>
                  <a:rPr kumimoji="1" lang="en-US" altLang="zh-CN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4</a:t>
                </a:r>
                <a:r>
                  <a:rPr kumimoji="1" lang="zh-CN" altLang="en-US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种情况：</a:t>
                </a:r>
                <a:endParaRPr kumimoji="1" lang="en-US" altLang="zh-CN" dirty="0">
                  <a:latin typeface="Microsoft YaHei" panose="020B0503020204020204" pitchFamily="34" charset="-122"/>
                  <a:ea typeface="Microsoft YaHei" panose="020B0503020204020204" pitchFamily="34" charset="-122"/>
                </a:endParaRPr>
              </a:p>
              <a:p>
                <a:r>
                  <a:rPr kumimoji="1" lang="zh-CN" altLang="en-US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三点式：</a:t>
                </a:r>
                <a:r>
                  <a:rPr lang="zh-CN" altLang="zh-CN" sz="1800" kern="100" dirty="0">
                    <a:effectLst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即只用三个端点构成的三角形，而任意三个端点能且只能构成一个三角形，因此三个点在图形中每一种排列方式最多对应一个三角形，因此三点式三角形共有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effectLst/>
                            <a:latin typeface="Cambria Math" panose="02040503050406030204" pitchFamily="18" charset="0"/>
                            <a:ea typeface="DejaVu Math TeX Gyre"/>
                            <a:cs typeface="微软雅黑" panose="020B0503020204020204" pitchFamily="34" charset="-122"/>
                          </a:rPr>
                        </m:ctrlPr>
                      </m:sSubSupPr>
                      <m:e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𝐶</m:t>
                        </m:r>
                      </m:e>
                      <m:sub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𝑛</m:t>
                        </m:r>
                      </m:sub>
                      <m:sup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zh-CN" altLang="zh-CN" sz="1800" kern="100" dirty="0">
                    <a:effectLst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个。</a:t>
                </a:r>
                <a:r>
                  <a:rPr lang="zh-CN" altLang="zh-CN" dirty="0">
                    <a:effectLst/>
                  </a:rPr>
                  <a:t> </a:t>
                </a:r>
                <a:endParaRPr kumimoji="1"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F800147C-5319-4341-95A0-BF1F8199C7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808" t="-1058" r="-42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FB6B7840-6F4D-0B40-908F-1A8C19EF6FD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51760" y="3185838"/>
            <a:ext cx="3500828" cy="2538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4749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942D86-B9AF-DF41-B524-2F1D4719F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解构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3126875-7A12-9446-9B8A-C6AB7D6D6F08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5108903" y="1571428"/>
                <a:ext cx="6269591" cy="1536482"/>
              </a:xfrm>
            </p:spPr>
            <p:txBody>
              <a:bodyPr/>
              <a:lstStyle/>
              <a:p>
                <a:r>
                  <a:rPr lang="zh-CN" altLang="zh-CN" sz="1800" kern="100" dirty="0">
                    <a:effectLst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四点式：必须用四个端点才能构成的三角形，由一个交点和两个端点构成，而每两个相邻的端点可以充当一次三角形的底边，因此每四个点的每一种排列方式都最多对应四个四点式三角形，因此这种三角形共有</a:t>
                </a:r>
                <a:r>
                  <a:rPr lang="en-US" altLang="zh-CN" sz="1800" kern="100" dirty="0">
                    <a:effectLst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4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effectLst/>
                            <a:latin typeface="Cambria Math" panose="02040503050406030204" pitchFamily="18" charset="0"/>
                            <a:ea typeface="DejaVu Math TeX Gyre"/>
                            <a:cs typeface="微软雅黑" panose="020B0503020204020204" pitchFamily="34" charset="-122"/>
                          </a:rPr>
                        </m:ctrlPr>
                      </m:sSubSupPr>
                      <m:e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𝐶</m:t>
                        </m:r>
                      </m:e>
                      <m:sub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𝑛</m:t>
                        </m:r>
                      </m:sub>
                      <m:sup>
                        <m:r>
                          <a:rPr lang="en-US" altLang="zh-CN" sz="1800" kern="100">
                            <a:effectLst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zh-CN" altLang="zh-CN" sz="1800" kern="100" dirty="0">
                    <a:effectLst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个</a:t>
                </a:r>
                <a:r>
                  <a:rPr lang="zh-CN" altLang="zh-CN" dirty="0">
                    <a:effectLst/>
                  </a:rPr>
                  <a:t> </a:t>
                </a:r>
                <a:endParaRPr kumimoji="1"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3126875-7A12-9446-9B8A-C6AB7D6D6F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108903" y="1571428"/>
                <a:ext cx="6269591" cy="1536482"/>
              </a:xfrm>
              <a:blipFill>
                <a:blip r:embed="rId2"/>
                <a:stretch>
                  <a:fillRect l="-808" t="-8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39C732DA-DD25-EE40-8443-1F62B8FF3AD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3429000"/>
            <a:ext cx="3990105" cy="24700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3374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942D86-B9AF-DF41-B524-2F1D4719F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解构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3126875-7A12-9446-9B8A-C6AB7D6D6F08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5108903" y="1571428"/>
                <a:ext cx="6269591" cy="1536482"/>
              </a:xfrm>
            </p:spPr>
            <p:txBody>
              <a:bodyPr/>
              <a:lstStyle/>
              <a:p>
                <a:r>
                  <a:rPr lang="zh-CN" altLang="zh-CN" sz="1800" kern="100" dirty="0">
                    <a:effectLst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四点式：必须用四个端点才能构成的三角形，由一个交点和两个端点构成，而每两个相邻的端点可以充当一次三角形的底边，因此每四个点的每一种排列方式都最多对应四个四点式三角形，因此这种三角形共有</a:t>
                </a:r>
                <a:r>
                  <a:rPr lang="en-US" altLang="zh-CN" sz="1800" kern="100" dirty="0">
                    <a:effectLst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4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effectLst/>
                            <a:latin typeface="Cambria Math" panose="02040503050406030204" pitchFamily="18" charset="0"/>
                            <a:ea typeface="DejaVu Math TeX Gyre"/>
                            <a:cs typeface="微软雅黑" panose="020B0503020204020204" pitchFamily="34" charset="-122"/>
                          </a:rPr>
                        </m:ctrlPr>
                      </m:sSubSupPr>
                      <m:e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𝐶</m:t>
                        </m:r>
                      </m:e>
                      <m:sub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𝑛</m:t>
                        </m:r>
                      </m:sub>
                      <m:sup>
                        <m:r>
                          <a:rPr lang="en-US" altLang="zh-CN" sz="1800" kern="100">
                            <a:effectLst/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2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zh-CN" altLang="zh-CN" sz="1800" kern="100" dirty="0">
                    <a:effectLst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个</a:t>
                </a:r>
                <a:r>
                  <a:rPr lang="zh-CN" altLang="zh-CN" dirty="0">
                    <a:effectLst/>
                  </a:rPr>
                  <a:t> </a:t>
                </a:r>
                <a:endParaRPr kumimoji="1"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3126875-7A12-9446-9B8A-C6AB7D6D6F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108903" y="1571428"/>
                <a:ext cx="6269591" cy="1536482"/>
              </a:xfrm>
              <a:blipFill>
                <a:blip r:embed="rId2"/>
                <a:stretch>
                  <a:fillRect l="-808" t="-8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39C732DA-DD25-EE40-8443-1F62B8FF3AD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3429000"/>
            <a:ext cx="3990105" cy="24700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4445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942D86-B9AF-DF41-B524-2F1D4719F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解构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3126875-7A12-9446-9B8A-C6AB7D6D6F08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5108903" y="1571428"/>
                <a:ext cx="6269591" cy="1536482"/>
              </a:xfrm>
            </p:spPr>
            <p:txBody>
              <a:bodyPr/>
              <a:lstStyle/>
              <a:p>
                <a:r>
                  <a:rPr lang="zh-CN" altLang="zh-CN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五点式：必须用到五个端点才能构成的三角形，由一个端点和两个交点构成，每个端点都可以充当一次五点式三角形的顶点，因此每五个点的一种排列方式最多对应</a:t>
                </a:r>
                <a:r>
                  <a:rPr lang="en-US" altLang="zh-CN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5</a:t>
                </a:r>
                <a:r>
                  <a:rPr lang="zh-CN" altLang="zh-CN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个三角形，这类三角形一共有</a:t>
                </a:r>
                <a:r>
                  <a:rPr lang="en-US" altLang="zh-CN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5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zh-CN" altLang="zh-CN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个。</a:t>
                </a:r>
                <a:endParaRPr kumimoji="1" lang="zh-CN" altLang="en-US" dirty="0">
                  <a:latin typeface="Microsoft YaHei" panose="020B0503020204020204" pitchFamily="34" charset="-122"/>
                  <a:ea typeface="Microsoft YaHei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3126875-7A12-9446-9B8A-C6AB7D6D6F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108903" y="1571428"/>
                <a:ext cx="6269591" cy="1536482"/>
              </a:xfrm>
              <a:blipFill>
                <a:blip r:embed="rId2"/>
                <a:stretch>
                  <a:fillRect l="-808" t="-820" r="-6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内容占位符 7">
            <a:extLst>
              <a:ext uri="{FF2B5EF4-FFF2-40B4-BE49-F238E27FC236}">
                <a16:creationId xmlns:a16="http://schemas.microsoft.com/office/drawing/2014/main" id="{60ACF6B6-50D9-1D4D-BAA2-97BC426D7F6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46765" y="3107910"/>
            <a:ext cx="2993866" cy="23029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7379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942D86-B9AF-DF41-B524-2F1D4719F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解构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3126875-7A12-9446-9B8A-C6AB7D6D6F08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5108903" y="1571428"/>
                <a:ext cx="6269591" cy="1536482"/>
              </a:xfrm>
            </p:spPr>
            <p:txBody>
              <a:bodyPr/>
              <a:lstStyle/>
              <a:p>
                <a:r>
                  <a:rPr lang="zh-CN" altLang="zh-CN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六点式（图</a:t>
                </a:r>
                <a:r>
                  <a:rPr lang="en-US" altLang="zh-CN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1-4</a:t>
                </a:r>
                <a:r>
                  <a:rPr lang="zh-CN" altLang="zh-CN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）：必须用到六个点才能围成的三角形，只能由三个交点构成，每六个点的一种排列方式最多能对应一个六点式三角形，因此此类三角形有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zh-CN" altLang="zh-CN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个。 </a:t>
                </a:r>
                <a:endParaRPr kumimoji="1" lang="zh-CN" altLang="en-US" dirty="0">
                  <a:latin typeface="Microsoft YaHei" panose="020B0503020204020204" pitchFamily="34" charset="-122"/>
                  <a:ea typeface="Microsoft YaHei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3126875-7A12-9446-9B8A-C6AB7D6D6F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108903" y="1571428"/>
                <a:ext cx="6269591" cy="1536482"/>
              </a:xfrm>
              <a:blipFill>
                <a:blip r:embed="rId2"/>
                <a:stretch>
                  <a:fillRect l="-808" t="-820" r="-6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18ACD389-C283-A84F-8F72-3D3301AD54D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0" r="4376"/>
          <a:stretch>
            <a:fillRect/>
          </a:stretch>
        </p:blipFill>
        <p:spPr>
          <a:xfrm flipH="1">
            <a:off x="6906529" y="3429000"/>
            <a:ext cx="2674337" cy="2305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7043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942D86-B9AF-DF41-B524-2F1D4719F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解构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>
                <a:extLst>
                  <a:ext uri="{FF2B5EF4-FFF2-40B4-BE49-F238E27FC236}">
                    <a16:creationId xmlns:a16="http://schemas.microsoft.com/office/drawing/2014/main" id="{E36460C8-8BE1-6443-89B3-2EA98ADBCB8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5033409" y="1728788"/>
                <a:ext cx="6269591" cy="3443288"/>
              </a:xfrm>
            </p:spPr>
            <p:txBody>
              <a:bodyPr>
                <a:normAutofit/>
              </a:bodyPr>
              <a:lstStyle/>
              <a:p>
                <a:r>
                  <a:rPr lang="zh-CN" altLang="zh-CN" sz="1800" kern="100" dirty="0">
                    <a:effectLst/>
                    <a:latin typeface="Calibri" panose="020F0502020204030204" pitchFamily="34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六点以上式：当点的数量大于等于</a:t>
                </a:r>
                <a:r>
                  <a:rPr lang="en-US" altLang="zh-CN" sz="1800" kern="100" dirty="0">
                    <a:effectLst/>
                    <a:latin typeface="Calibri" panose="020F0502020204030204" pitchFamily="34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7</a:t>
                </a:r>
                <a:r>
                  <a:rPr lang="zh-CN" altLang="zh-CN" sz="1800" kern="100" dirty="0">
                    <a:effectLst/>
                    <a:latin typeface="Calibri" panose="020F0502020204030204" pitchFamily="34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个时，要全部利用时连线至少有四条，不能形成一个三角形，所以这种三角形是不存在的。</a:t>
                </a:r>
                <a:endParaRPr lang="en-US" altLang="zh-CN" kern="100" dirty="0">
                  <a:latin typeface="Calibri" panose="020F0502020204030204" pitchFamily="34" charset="0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  <a:p>
                <a:r>
                  <a:rPr lang="zh-CN" altLang="zh-CN" sz="1800" kern="100" dirty="0">
                    <a:effectLst/>
                    <a:latin typeface="Calibri" panose="020F0502020204030204" pitchFamily="34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且当</a:t>
                </a:r>
                <a:r>
                  <a:rPr lang="en-US" altLang="zh-CN" sz="1800" kern="100" dirty="0">
                    <a:effectLst/>
                    <a:latin typeface="Calibri" panose="020F0502020204030204" pitchFamily="34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n</a:t>
                </a:r>
                <a:r>
                  <a:rPr lang="zh-CN" altLang="zh-CN" sz="1800" kern="100" dirty="0">
                    <a:effectLst/>
                    <a:latin typeface="Calibri" panose="020F0502020204030204" pitchFamily="34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个点满足围成一个凸</a:t>
                </a:r>
                <a:r>
                  <a:rPr lang="en-US" altLang="zh-CN" sz="1800" kern="100" dirty="0">
                    <a:effectLst/>
                    <a:latin typeface="Calibri" panose="020F0502020204030204" pitchFamily="34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n</a:t>
                </a:r>
                <a:r>
                  <a:rPr lang="zh-CN" altLang="zh-CN" sz="1800" kern="100" dirty="0">
                    <a:effectLst/>
                    <a:latin typeface="Calibri" panose="020F0502020204030204" pitchFamily="34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边形，除端点外没有任何一个点同时被三条线段经过时，上述每一组假设都可取到“最多”。</a:t>
                </a:r>
                <a:endParaRPr lang="en-US" altLang="zh-CN" kern="100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zh-CN" altLang="zh-CN" sz="1800" kern="100" dirty="0">
                    <a:effectLst/>
                    <a:latin typeface="Calibri" panose="020F0502020204030204" pitchFamily="34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综上所述，</a:t>
                </a:r>
                <a:r>
                  <a:rPr lang="en-US" altLang="zh-CN" sz="1800" kern="100" dirty="0">
                    <a:effectLst/>
                    <a:latin typeface="Calibri" panose="020F0502020204030204" pitchFamily="34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n</a:t>
                </a:r>
                <a:r>
                  <a:rPr lang="zh-CN" altLang="zh-CN" sz="1800" kern="100" dirty="0">
                    <a:effectLst/>
                    <a:latin typeface="Calibri" panose="020F0502020204030204" pitchFamily="34" charset="0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个点两两相连最多形成的三角形数为：</a:t>
                </a:r>
                <a:endParaRPr lang="en-US" altLang="zh-CN" sz="1800" kern="100" dirty="0">
                  <a:effectLst/>
                  <a:latin typeface="Calibri" panose="020F0502020204030204" pitchFamily="34" charset="0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18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bSup>
                    <m:r>
                      <a:rPr lang="en-US" altLang="zh-CN" sz="1800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sz="18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bSup>
                    <m:r>
                      <a:rPr lang="en-US" altLang="zh-CN" sz="1800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+5</m:t>
                    </m:r>
                    <m:sSubSup>
                      <m:sSubSupPr>
                        <m:ctrlPr>
                          <a:rPr lang="zh-CN" altLang="zh-CN" sz="18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5</m:t>
                        </m:r>
                      </m:sup>
                    </m:sSubSup>
                    <m:r>
                      <a:rPr lang="en-US" altLang="zh-CN" sz="1800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+</m:t>
                    </m:r>
                    <m:sSubSup>
                      <m:sSubSupPr>
                        <m:ctrlPr>
                          <a:rPr lang="zh-CN" altLang="zh-CN" sz="18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bSup>
                    <m:r>
                      <a:rPr lang="en-US" altLang="zh-CN" sz="1800" i="1" kern="100">
                        <a:effectLst/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1800" i="1" kern="10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−1)(</m:t>
                        </m:r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−2)(</m:t>
                        </m:r>
                        <m:sSup>
                          <m:sSupPr>
                            <m:ctrlPr>
                              <a:rPr lang="zh-CN" altLang="zh-CN" sz="18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800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+18</m:t>
                        </m:r>
                        <m:sSup>
                          <m:sSupPr>
                            <m:ctrlPr>
                              <a:rPr lang="zh-CN" altLang="zh-CN" sz="1800" i="1" kern="10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800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i="1" kern="100"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−43</m:t>
                        </m:r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+60)</m:t>
                        </m:r>
                      </m:num>
                      <m:den>
                        <m:r>
                          <a:rPr lang="en-US" altLang="zh-CN" sz="1800" i="1" kern="100"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720</m:t>
                        </m:r>
                      </m:den>
                    </m:f>
                  </m:oMath>
                </a14:m>
                <a:endParaRPr lang="zh-CN" altLang="zh-CN" sz="1800" kern="100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endParaRPr lang="zh-CN" altLang="zh-CN" sz="1800" kern="100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4">
                <a:extLst>
                  <a:ext uri="{FF2B5EF4-FFF2-40B4-BE49-F238E27FC236}">
                    <a16:creationId xmlns:a16="http://schemas.microsoft.com/office/drawing/2014/main" id="{E36460C8-8BE1-6443-89B3-2EA98ADBCB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033409" y="1728788"/>
                <a:ext cx="6269591" cy="3443288"/>
              </a:xfrm>
              <a:blipFill>
                <a:blip r:embed="rId2"/>
                <a:stretch>
                  <a:fillRect l="-810" t="-735" r="-4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5559960"/>
      </p:ext>
    </p:extLst>
  </p:cSld>
  <p:clrMapOvr>
    <a:masterClrMapping/>
  </p:clrMapOvr>
</p:sld>
</file>

<file path=ppt/theme/theme1.xml><?xml version="1.0" encoding="utf-8"?>
<a:theme xmlns:a="http://schemas.openxmlformats.org/drawingml/2006/main" name="地图集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地图集</Template>
  <TotalTime>29</TotalTime>
  <Words>646</Words>
  <Application>Microsoft Macintosh PowerPoint</Application>
  <PresentationFormat>宽屏</PresentationFormat>
  <Paragraphs>30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微软雅黑</vt:lpstr>
      <vt:lpstr>微软雅黑</vt:lpstr>
      <vt:lpstr>Microsoft YaHei Light</vt:lpstr>
      <vt:lpstr>Calibri</vt:lpstr>
      <vt:lpstr>Calibri Light</vt:lpstr>
      <vt:lpstr>Cambria Math</vt:lpstr>
      <vt:lpstr>Rockwell</vt:lpstr>
      <vt:lpstr>Wingdings</vt:lpstr>
      <vt:lpstr>地图集</vt:lpstr>
      <vt:lpstr>平面上10个点相互连接组成三角形个数最值及其结论的推广</vt:lpstr>
      <vt:lpstr>问题提出</vt:lpstr>
      <vt:lpstr>最优解</vt:lpstr>
      <vt:lpstr>解构</vt:lpstr>
      <vt:lpstr>解构</vt:lpstr>
      <vt:lpstr>解构</vt:lpstr>
      <vt:lpstr>解构</vt:lpstr>
      <vt:lpstr>解构</vt:lpstr>
      <vt:lpstr>解构</vt:lpstr>
      <vt:lpstr>另法</vt:lpstr>
      <vt:lpstr>总结</vt:lpstr>
      <vt:lpstr>课题组成员：陈雨  石永烨  张金阳  赵常景行 指导教师：李杨</vt:lpstr>
      <vt:lpstr>THANKS FOR WATCHING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平面上10个点相互连接组成三角形个数最值及其结论的推广</dc:title>
  <dc:creator>赵 常景行</dc:creator>
  <cp:lastModifiedBy>赵 常景行</cp:lastModifiedBy>
  <cp:revision>3</cp:revision>
  <dcterms:created xsi:type="dcterms:W3CDTF">2023-03-17T18:29:20Z</dcterms:created>
  <dcterms:modified xsi:type="dcterms:W3CDTF">2023-03-17T18:59:52Z</dcterms:modified>
</cp:coreProperties>
</file>