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21" r:id="rId3"/>
    <p:sldId id="322" r:id="rId5"/>
    <p:sldId id="330" r:id="rId6"/>
    <p:sldId id="323" r:id="rId7"/>
    <p:sldId id="331" r:id="rId8"/>
    <p:sldId id="324" r:id="rId9"/>
    <p:sldId id="325" r:id="rId10"/>
    <p:sldId id="326" r:id="rId11"/>
    <p:sldId id="332" r:id="rId12"/>
    <p:sldId id="327" r:id="rId13"/>
    <p:sldId id="328" r:id="rId14"/>
    <p:sldId id="329" r:id="rId15"/>
  </p:sldIdLst>
  <p:sldSz cx="12192000" cy="6858000"/>
  <p:notesSz cx="6858000" cy="9144000"/>
  <p:custDataLst>
    <p:tags r:id="rId19"/>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FZHei-B01S"/>
        <a:cs typeface="FZHei-B01S"/>
      </a:defRPr>
    </a:lvl1pPr>
    <a:lvl2pPr marL="457200" algn="l" rtl="0" fontAlgn="base">
      <a:spcBef>
        <a:spcPct val="0"/>
      </a:spcBef>
      <a:spcAft>
        <a:spcPct val="0"/>
      </a:spcAft>
      <a:defRPr kern="1200">
        <a:solidFill>
          <a:schemeClr val="tx1"/>
        </a:solidFill>
        <a:latin typeface="Arial" panose="020B0604020202020204" pitchFamily="34" charset="0"/>
        <a:ea typeface="FZHei-B01S"/>
        <a:cs typeface="FZHei-B01S"/>
      </a:defRPr>
    </a:lvl2pPr>
    <a:lvl3pPr marL="914400" algn="l" rtl="0" fontAlgn="base">
      <a:spcBef>
        <a:spcPct val="0"/>
      </a:spcBef>
      <a:spcAft>
        <a:spcPct val="0"/>
      </a:spcAft>
      <a:defRPr kern="1200">
        <a:solidFill>
          <a:schemeClr val="tx1"/>
        </a:solidFill>
        <a:latin typeface="Arial" panose="020B0604020202020204" pitchFamily="34" charset="0"/>
        <a:ea typeface="FZHei-B01S"/>
        <a:cs typeface="FZHei-B01S"/>
      </a:defRPr>
    </a:lvl3pPr>
    <a:lvl4pPr marL="1371600" algn="l" rtl="0" fontAlgn="base">
      <a:spcBef>
        <a:spcPct val="0"/>
      </a:spcBef>
      <a:spcAft>
        <a:spcPct val="0"/>
      </a:spcAft>
      <a:defRPr kern="1200">
        <a:solidFill>
          <a:schemeClr val="tx1"/>
        </a:solidFill>
        <a:latin typeface="Arial" panose="020B0604020202020204" pitchFamily="34" charset="0"/>
        <a:ea typeface="FZHei-B01S"/>
        <a:cs typeface="FZHei-B01S"/>
      </a:defRPr>
    </a:lvl4pPr>
    <a:lvl5pPr marL="1828800" algn="l" rtl="0" fontAlgn="base">
      <a:spcBef>
        <a:spcPct val="0"/>
      </a:spcBef>
      <a:spcAft>
        <a:spcPct val="0"/>
      </a:spcAft>
      <a:defRPr kern="1200">
        <a:solidFill>
          <a:schemeClr val="tx1"/>
        </a:solidFill>
        <a:latin typeface="Arial" panose="020B0604020202020204" pitchFamily="34" charset="0"/>
        <a:ea typeface="FZHei-B01S"/>
        <a:cs typeface="FZHei-B01S"/>
      </a:defRPr>
    </a:lvl5pPr>
    <a:lvl6pPr marL="2286000" algn="l" defTabSz="914400" rtl="0" eaLnBrk="1" latinLnBrk="0" hangingPunct="1">
      <a:defRPr kern="1200">
        <a:solidFill>
          <a:schemeClr val="tx1"/>
        </a:solidFill>
        <a:latin typeface="Arial" panose="020B0604020202020204" pitchFamily="34" charset="0"/>
        <a:ea typeface="FZHei-B01S"/>
        <a:cs typeface="FZHei-B01S"/>
      </a:defRPr>
    </a:lvl6pPr>
    <a:lvl7pPr marL="2743200" algn="l" defTabSz="914400" rtl="0" eaLnBrk="1" latinLnBrk="0" hangingPunct="1">
      <a:defRPr kern="1200">
        <a:solidFill>
          <a:schemeClr val="tx1"/>
        </a:solidFill>
        <a:latin typeface="Arial" panose="020B0604020202020204" pitchFamily="34" charset="0"/>
        <a:ea typeface="FZHei-B01S"/>
        <a:cs typeface="FZHei-B01S"/>
      </a:defRPr>
    </a:lvl7pPr>
    <a:lvl8pPr marL="3200400" algn="l" defTabSz="914400" rtl="0" eaLnBrk="1" latinLnBrk="0" hangingPunct="1">
      <a:defRPr kern="1200">
        <a:solidFill>
          <a:schemeClr val="tx1"/>
        </a:solidFill>
        <a:latin typeface="Arial" panose="020B0604020202020204" pitchFamily="34" charset="0"/>
        <a:ea typeface="FZHei-B01S"/>
        <a:cs typeface="FZHei-B01S"/>
      </a:defRPr>
    </a:lvl8pPr>
    <a:lvl9pPr marL="3657600" algn="l" defTabSz="914400" rtl="0" eaLnBrk="1" latinLnBrk="0" hangingPunct="1">
      <a:defRPr kern="1200">
        <a:solidFill>
          <a:schemeClr val="tx1"/>
        </a:solidFill>
        <a:latin typeface="Arial" panose="020B0604020202020204" pitchFamily="34" charset="0"/>
        <a:ea typeface="FZHei-B01S"/>
        <a:cs typeface="FZHei-B01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FA2"/>
    <a:srgbClr val="B5042B"/>
    <a:srgbClr val="DD3F5F"/>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3" d="100"/>
          <a:sy n="83" d="100"/>
        </p:scale>
        <p:origin x="658" y="62"/>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E2F667DA-EEC7-4606-8CA6-41AAC78E7FDC}"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E4736ACD-C5B1-4409-8F3D-87050C8E72C7}"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bwMode="auto">
          <a:noFill/>
          <a:ln>
            <a:solidFill>
              <a:srgbClr val="000000"/>
            </a:solidFill>
            <a:miter lim="800000"/>
          </a:ln>
        </p:spPr>
      </p:sp>
      <p:sp>
        <p:nvSpPr>
          <p:cNvPr id="19458"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048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CE566F63-607F-4FC1-9993-133C51F946C6}" type="slidenum">
              <a:rPr lang="zh-CN" altLang="en-US">
                <a:cs typeface="FZHei-B01S"/>
              </a:rPr>
            </a:fld>
            <a:endParaRPr lang="zh-CN" altLang="en-US">
              <a:cs typeface="FZHei-B01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bwMode="auto">
          <a:noFill/>
          <a:ln>
            <a:solidFill>
              <a:srgbClr val="000000"/>
            </a:solidFill>
            <a:miter lim="800000"/>
          </a:ln>
        </p:spPr>
      </p:sp>
      <p:sp>
        <p:nvSpPr>
          <p:cNvPr id="19458"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048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CE566F63-607F-4FC1-9993-133C51F946C6}" type="slidenum">
              <a:rPr lang="zh-CN" altLang="en-US">
                <a:cs typeface="FZHei-B01S"/>
              </a:rPr>
            </a:fld>
            <a:endParaRPr lang="zh-CN" altLang="en-US">
              <a:cs typeface="FZHei-B01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bwMode="auto">
          <a:noFill/>
          <a:ln>
            <a:solidFill>
              <a:srgbClr val="000000"/>
            </a:solidFill>
            <a:miter lim="800000"/>
          </a:ln>
        </p:spPr>
      </p:sp>
      <p:sp>
        <p:nvSpPr>
          <p:cNvPr id="19458"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048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CE566F63-607F-4FC1-9993-133C51F946C6}" type="slidenum">
              <a:rPr lang="zh-CN" altLang="en-US">
                <a:cs typeface="FZHei-B01S"/>
              </a:rPr>
            </a:fld>
            <a:endParaRPr lang="zh-CN" altLang="en-US">
              <a:cs typeface="FZHei-B01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bwMode="auto">
          <a:noFill/>
          <a:ln>
            <a:solidFill>
              <a:srgbClr val="000000"/>
            </a:solidFill>
            <a:miter lim="800000"/>
          </a:ln>
        </p:spPr>
      </p:sp>
      <p:sp>
        <p:nvSpPr>
          <p:cNvPr id="19458"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048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CE566F63-607F-4FC1-9993-133C51F946C6}" type="slidenum">
              <a:rPr lang="zh-CN" altLang="en-US">
                <a:cs typeface="FZHei-B01S"/>
              </a:rPr>
            </a:fld>
            <a:endParaRPr lang="zh-CN" altLang="en-US">
              <a:cs typeface="FZHei-B01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bwMode="auto">
          <a:noFill/>
          <a:ln>
            <a:solidFill>
              <a:srgbClr val="000000"/>
            </a:solidFill>
            <a:miter lim="800000"/>
          </a:ln>
        </p:spPr>
      </p:sp>
      <p:sp>
        <p:nvSpPr>
          <p:cNvPr id="19458"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048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CE566F63-607F-4FC1-9993-133C51F946C6}" type="slidenum">
              <a:rPr lang="zh-CN" altLang="en-US">
                <a:cs typeface="FZHei-B01S"/>
              </a:rPr>
            </a:fld>
            <a:endParaRPr lang="zh-CN" altLang="en-US">
              <a:cs typeface="FZHei-B01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bwMode="auto">
          <a:noFill/>
          <a:ln>
            <a:solidFill>
              <a:srgbClr val="000000"/>
            </a:solidFill>
            <a:miter lim="800000"/>
          </a:ln>
        </p:spPr>
      </p:sp>
      <p:sp>
        <p:nvSpPr>
          <p:cNvPr id="19458"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048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CE566F63-607F-4FC1-9993-133C51F946C6}" type="slidenum">
              <a:rPr lang="zh-CN" altLang="en-US">
                <a:cs typeface="FZHei-B01S"/>
              </a:rPr>
            </a:fld>
            <a:endParaRPr lang="zh-CN" altLang="en-US">
              <a:cs typeface="FZHei-B01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bwMode="auto">
          <a:noFill/>
          <a:ln>
            <a:solidFill>
              <a:srgbClr val="000000"/>
            </a:solidFill>
            <a:miter lim="800000"/>
          </a:ln>
        </p:spPr>
      </p:sp>
      <p:sp>
        <p:nvSpPr>
          <p:cNvPr id="19458"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048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CE566F63-607F-4FC1-9993-133C51F946C6}" type="slidenum">
              <a:rPr lang="zh-CN" altLang="en-US">
                <a:cs typeface="FZHei-B01S"/>
              </a:rPr>
            </a:fld>
            <a:endParaRPr lang="zh-CN" altLang="en-US">
              <a:cs typeface="FZHei-B01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bwMode="auto">
          <a:noFill/>
          <a:ln>
            <a:solidFill>
              <a:srgbClr val="000000"/>
            </a:solidFill>
            <a:miter lim="800000"/>
          </a:ln>
        </p:spPr>
      </p:sp>
      <p:sp>
        <p:nvSpPr>
          <p:cNvPr id="19458"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048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CE566F63-607F-4FC1-9993-133C51F946C6}" type="slidenum">
              <a:rPr lang="zh-CN" altLang="en-US">
                <a:cs typeface="FZHei-B01S"/>
              </a:rPr>
            </a:fld>
            <a:endParaRPr lang="zh-CN" altLang="en-US">
              <a:cs typeface="FZHei-B01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bwMode="auto">
          <a:noFill/>
          <a:ln>
            <a:solidFill>
              <a:srgbClr val="000000"/>
            </a:solidFill>
            <a:miter lim="800000"/>
          </a:ln>
        </p:spPr>
      </p:sp>
      <p:sp>
        <p:nvSpPr>
          <p:cNvPr id="19458"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048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CE566F63-607F-4FC1-9993-133C51F946C6}" type="slidenum">
              <a:rPr lang="zh-CN" altLang="en-US">
                <a:cs typeface="FZHei-B01S"/>
              </a:rPr>
            </a:fld>
            <a:endParaRPr lang="zh-CN" altLang="en-US">
              <a:cs typeface="FZHei-B01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bwMode="auto">
          <a:noFill/>
          <a:ln>
            <a:solidFill>
              <a:srgbClr val="000000"/>
            </a:solidFill>
            <a:miter lim="800000"/>
          </a:ln>
        </p:spPr>
      </p:sp>
      <p:sp>
        <p:nvSpPr>
          <p:cNvPr id="19458"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048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CE566F63-607F-4FC1-9993-133C51F946C6}" type="slidenum">
              <a:rPr lang="zh-CN" altLang="en-US">
                <a:cs typeface="FZHei-B01S"/>
              </a:rPr>
            </a:fld>
            <a:endParaRPr lang="zh-CN" altLang="en-US">
              <a:cs typeface="FZHei-B01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bwMode="auto">
          <a:noFill/>
          <a:ln>
            <a:solidFill>
              <a:srgbClr val="000000"/>
            </a:solidFill>
            <a:miter lim="800000"/>
          </a:ln>
        </p:spPr>
      </p:sp>
      <p:sp>
        <p:nvSpPr>
          <p:cNvPr id="19458"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048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CE566F63-607F-4FC1-9993-133C51F946C6}" type="slidenum">
              <a:rPr lang="zh-CN" altLang="en-US">
                <a:cs typeface="FZHei-B01S"/>
              </a:rPr>
            </a:fld>
            <a:endParaRPr lang="zh-CN" altLang="en-US">
              <a:cs typeface="FZHei-B01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bwMode="auto">
          <a:noFill/>
          <a:ln>
            <a:solidFill>
              <a:srgbClr val="000000"/>
            </a:solidFill>
            <a:miter lim="800000"/>
          </a:ln>
        </p:spPr>
      </p:sp>
      <p:sp>
        <p:nvSpPr>
          <p:cNvPr id="19458"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048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CE566F63-607F-4FC1-9993-133C51F946C6}" type="slidenum">
              <a:rPr lang="zh-CN" altLang="en-US">
                <a:cs typeface="FZHei-B01S"/>
              </a:rPr>
            </a:fld>
            <a:endParaRPr lang="zh-CN" altLang="en-US">
              <a:cs typeface="FZHei-B01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spTree>
  </p:cSld>
  <p:clrMapOvr>
    <a:masterClrMapping/>
  </p:clrMapOvr>
  <p:transition spd="slow" advClick="0" advTm="2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Click="0" advTm="2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2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Blank-2">
    <p:spTree>
      <p:nvGrpSpPr>
        <p:cNvPr id="1" name=""/>
        <p:cNvGrpSpPr/>
        <p:nvPr/>
      </p:nvGrpSpPr>
      <p:grpSpPr>
        <a:xfrm>
          <a:off x="0" y="0"/>
          <a:ext cx="0" cy="0"/>
          <a:chOff x="0" y="0"/>
          <a:chExt cx="0" cy="0"/>
        </a:xfrm>
      </p:grpSpPr>
    </p:spTree>
  </p:cSld>
  <p:clrMapOvr>
    <a:masterClrMapping/>
  </p:clrMapOvr>
  <p:transition spd="slow" advClick="0" advTm="2000">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714375" y="2168330"/>
            <a:ext cx="3868616" cy="3530991"/>
          </a:xfrm>
          <a:custGeom>
            <a:avLst/>
            <a:gdLst>
              <a:gd name="connsiteX0" fmla="*/ 0 w 3868616"/>
              <a:gd name="connsiteY0" fmla="*/ 0 h 3530991"/>
              <a:gd name="connsiteX1" fmla="*/ 3868616 w 3868616"/>
              <a:gd name="connsiteY1" fmla="*/ 0 h 3530991"/>
              <a:gd name="connsiteX2" fmla="*/ 3868616 w 3868616"/>
              <a:gd name="connsiteY2" fmla="*/ 3530991 h 3530991"/>
              <a:gd name="connsiteX3" fmla="*/ 0 w 3868616"/>
              <a:gd name="connsiteY3" fmla="*/ 3530991 h 3530991"/>
            </a:gdLst>
            <a:ahLst/>
            <a:cxnLst>
              <a:cxn ang="0">
                <a:pos x="connsiteX0" y="connsiteY0"/>
              </a:cxn>
              <a:cxn ang="0">
                <a:pos x="connsiteX1" y="connsiteY1"/>
              </a:cxn>
              <a:cxn ang="0">
                <a:pos x="connsiteX2" y="connsiteY2"/>
              </a:cxn>
              <a:cxn ang="0">
                <a:pos x="connsiteX3" y="connsiteY3"/>
              </a:cxn>
            </a:cxnLst>
            <a:rect l="l" t="t" r="r" b="b"/>
            <a:pathLst>
              <a:path w="3868616" h="3530991">
                <a:moveTo>
                  <a:pt x="0" y="0"/>
                </a:moveTo>
                <a:lnTo>
                  <a:pt x="3868616" y="0"/>
                </a:lnTo>
                <a:lnTo>
                  <a:pt x="3868616" y="3530991"/>
                </a:lnTo>
                <a:lnTo>
                  <a:pt x="0" y="3530991"/>
                </a:lnTo>
                <a:close/>
              </a:path>
            </a:pathLst>
          </a:custGeom>
        </p:spPr>
        <p:txBody>
          <a:bodyPr wrap="square">
            <a:noAutofit/>
          </a:bodyPr>
          <a:lstStyle/>
          <a:p>
            <a:pPr lvl="0"/>
            <a:endParaRPr lang="zh-CN" altLang="en-US" noProof="0"/>
          </a:p>
        </p:txBody>
      </p:sp>
    </p:spTree>
  </p:cSld>
  <p:clrMapOvr>
    <a:masterClrMapping/>
  </p:clrMapOvr>
  <p:transition spd="slow" advClick="0" advTm="200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6257050" y="1603156"/>
            <a:ext cx="2538589" cy="2119372"/>
          </a:xfrm>
          <a:custGeom>
            <a:avLst/>
            <a:gdLst>
              <a:gd name="connsiteX0" fmla="*/ 0 w 2538589"/>
              <a:gd name="connsiteY0" fmla="*/ 0 h 2119372"/>
              <a:gd name="connsiteX1" fmla="*/ 2538589 w 2538589"/>
              <a:gd name="connsiteY1" fmla="*/ 0 h 2119372"/>
              <a:gd name="connsiteX2" fmla="*/ 2538589 w 2538589"/>
              <a:gd name="connsiteY2" fmla="*/ 2119372 h 2119372"/>
              <a:gd name="connsiteX3" fmla="*/ 0 w 2538589"/>
              <a:gd name="connsiteY3" fmla="*/ 2119372 h 2119372"/>
            </a:gdLst>
            <a:ahLst/>
            <a:cxnLst>
              <a:cxn ang="0">
                <a:pos x="connsiteX0" y="connsiteY0"/>
              </a:cxn>
              <a:cxn ang="0">
                <a:pos x="connsiteX1" y="connsiteY1"/>
              </a:cxn>
              <a:cxn ang="0">
                <a:pos x="connsiteX2" y="connsiteY2"/>
              </a:cxn>
              <a:cxn ang="0">
                <a:pos x="connsiteX3" y="connsiteY3"/>
              </a:cxn>
            </a:cxnLst>
            <a:rect l="l" t="t" r="r" b="b"/>
            <a:pathLst>
              <a:path w="2538589" h="2119372">
                <a:moveTo>
                  <a:pt x="0" y="0"/>
                </a:moveTo>
                <a:lnTo>
                  <a:pt x="2538589" y="0"/>
                </a:lnTo>
                <a:lnTo>
                  <a:pt x="2538589" y="2119372"/>
                </a:lnTo>
                <a:lnTo>
                  <a:pt x="0" y="2119372"/>
                </a:lnTo>
                <a:close/>
              </a:path>
            </a:pathLst>
          </a:custGeom>
        </p:spPr>
        <p:txBody>
          <a:bodyPr wrap="square">
            <a:noAutofit/>
          </a:bodyPr>
          <a:lstStyle/>
          <a:p>
            <a:pPr lvl="0"/>
            <a:endParaRPr lang="zh-CN" altLang="en-US" noProof="0"/>
          </a:p>
        </p:txBody>
      </p:sp>
      <p:sp>
        <p:nvSpPr>
          <p:cNvPr id="8" name="图片占位符 7"/>
          <p:cNvSpPr>
            <a:spLocks noGrp="1"/>
          </p:cNvSpPr>
          <p:nvPr>
            <p:ph type="pic" sz="quarter" idx="11"/>
          </p:nvPr>
        </p:nvSpPr>
        <p:spPr>
          <a:xfrm>
            <a:off x="6249640" y="3813408"/>
            <a:ext cx="5067649" cy="2133134"/>
          </a:xfrm>
          <a:custGeom>
            <a:avLst/>
            <a:gdLst>
              <a:gd name="connsiteX0" fmla="*/ 0 w 5067649"/>
              <a:gd name="connsiteY0" fmla="*/ 0 h 2133134"/>
              <a:gd name="connsiteX1" fmla="*/ 5067649 w 5067649"/>
              <a:gd name="connsiteY1" fmla="*/ 0 h 2133134"/>
              <a:gd name="connsiteX2" fmla="*/ 5067649 w 5067649"/>
              <a:gd name="connsiteY2" fmla="*/ 2133134 h 2133134"/>
              <a:gd name="connsiteX3" fmla="*/ 0 w 5067649"/>
              <a:gd name="connsiteY3" fmla="*/ 2133134 h 2133134"/>
            </a:gdLst>
            <a:ahLst/>
            <a:cxnLst>
              <a:cxn ang="0">
                <a:pos x="connsiteX0" y="connsiteY0"/>
              </a:cxn>
              <a:cxn ang="0">
                <a:pos x="connsiteX1" y="connsiteY1"/>
              </a:cxn>
              <a:cxn ang="0">
                <a:pos x="connsiteX2" y="connsiteY2"/>
              </a:cxn>
              <a:cxn ang="0">
                <a:pos x="connsiteX3" y="connsiteY3"/>
              </a:cxn>
            </a:cxnLst>
            <a:rect l="l" t="t" r="r" b="b"/>
            <a:pathLst>
              <a:path w="5067649" h="2133134">
                <a:moveTo>
                  <a:pt x="0" y="0"/>
                </a:moveTo>
                <a:lnTo>
                  <a:pt x="5067649" y="0"/>
                </a:lnTo>
                <a:lnTo>
                  <a:pt x="5067649" y="2133134"/>
                </a:lnTo>
                <a:lnTo>
                  <a:pt x="0" y="2133134"/>
                </a:lnTo>
                <a:close/>
              </a:path>
            </a:pathLst>
          </a:custGeom>
        </p:spPr>
        <p:txBody>
          <a:bodyPr wrap="square">
            <a:noAutofit/>
          </a:bodyPr>
          <a:lstStyle/>
          <a:p>
            <a:pPr lvl="0"/>
            <a:endParaRPr lang="zh-CN" altLang="en-US" noProof="0"/>
          </a:p>
        </p:txBody>
      </p:sp>
    </p:spTree>
  </p:cSld>
  <p:clrMapOvr>
    <a:masterClrMapping/>
  </p:clrMapOvr>
  <p:transition spd="slow" advClick="0" advTm="200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4351109" y="2003727"/>
            <a:ext cx="3575672" cy="3575674"/>
          </a:xfrm>
          <a:custGeom>
            <a:avLst/>
            <a:gdLst>
              <a:gd name="connsiteX0" fmla="*/ 1787836 w 3575672"/>
              <a:gd name="connsiteY0" fmla="*/ 0 h 3575674"/>
              <a:gd name="connsiteX1" fmla="*/ 3575672 w 3575672"/>
              <a:gd name="connsiteY1" fmla="*/ 1787837 h 3575674"/>
              <a:gd name="connsiteX2" fmla="*/ 1787836 w 3575672"/>
              <a:gd name="connsiteY2" fmla="*/ 3575674 h 3575674"/>
              <a:gd name="connsiteX3" fmla="*/ 0 w 3575672"/>
              <a:gd name="connsiteY3" fmla="*/ 1787837 h 3575674"/>
              <a:gd name="connsiteX4" fmla="*/ 1787836 w 3575672"/>
              <a:gd name="connsiteY4" fmla="*/ 0 h 3575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5672" h="3575674">
                <a:moveTo>
                  <a:pt x="1787836" y="0"/>
                </a:moveTo>
                <a:cubicBezTo>
                  <a:pt x="2775231" y="0"/>
                  <a:pt x="3575672" y="800442"/>
                  <a:pt x="3575672" y="1787837"/>
                </a:cubicBezTo>
                <a:cubicBezTo>
                  <a:pt x="3575672" y="2775232"/>
                  <a:pt x="2775231" y="3575674"/>
                  <a:pt x="1787836" y="3575674"/>
                </a:cubicBezTo>
                <a:cubicBezTo>
                  <a:pt x="800441" y="3575674"/>
                  <a:pt x="0" y="2775232"/>
                  <a:pt x="0" y="1787837"/>
                </a:cubicBezTo>
                <a:cubicBezTo>
                  <a:pt x="0" y="800442"/>
                  <a:pt x="800441" y="0"/>
                  <a:pt x="1787836" y="0"/>
                </a:cubicBezTo>
                <a:close/>
              </a:path>
            </a:pathLst>
          </a:custGeom>
        </p:spPr>
        <p:txBody>
          <a:bodyPr wrap="square">
            <a:noAutofit/>
          </a:bodyPr>
          <a:lstStyle/>
          <a:p>
            <a:pPr lvl="0"/>
            <a:endParaRPr lang="zh-CN" altLang="en-US" noProof="0"/>
          </a:p>
        </p:txBody>
      </p:sp>
    </p:spTree>
  </p:cSld>
  <p:clrMapOvr>
    <a:masterClrMapping/>
  </p:clrMapOvr>
  <p:transition spd="slow" advClick="0" advTm="200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pPr lvl="0"/>
            <a:endParaRPr lang="en-US" noProof="0" dirty="0"/>
          </a:p>
        </p:txBody>
      </p:sp>
      <p:sp>
        <p:nvSpPr>
          <p:cNvPr id="8" name="Text Placeholder 7"/>
          <p:cNvSpPr>
            <a:spLocks noGrp="1"/>
          </p:cNvSpPr>
          <p:nvPr>
            <p:ph type="body" sz="quarter" idx="10"/>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zh-CN" altLang="en-US" dirty="0"/>
              <a:t>单击此处编辑母版文本样式</a:t>
            </a:r>
            <a:endParaRPr lang="zh-CN" altLang="en-US" dirty="0"/>
          </a:p>
        </p:txBody>
      </p:sp>
      <p:sp>
        <p:nvSpPr>
          <p:cNvPr id="9" name="Text Placeholder 7"/>
          <p:cNvSpPr>
            <a:spLocks noGrp="1"/>
          </p:cNvSpPr>
          <p:nvPr>
            <p:ph type="body" sz="quarter" idx="1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zh-CN" altLang="en-US" dirty="0" err="1"/>
              <a:t>单击此处编辑母版文本样式</a:t>
            </a:r>
            <a:endParaRPr lang="zh-CN" altLang="en-US" dirty="0" err="1"/>
          </a:p>
        </p:txBody>
      </p:sp>
      <p:sp>
        <p:nvSpPr>
          <p:cNvPr id="10" name="Text Placeholder 2"/>
          <p:cNvSpPr>
            <a:spLocks noGrp="1"/>
          </p:cNvSpPr>
          <p:nvPr>
            <p:ph type="body" sz="quarter" idx="16"/>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zh-CN" altLang="en-US" dirty="0" err="1"/>
              <a:t>单击此处编辑母版文本样式</a:t>
            </a:r>
            <a:endParaRPr lang="zh-CN" altLang="en-US" dirty="0" err="1"/>
          </a:p>
        </p:txBody>
      </p:sp>
    </p:spTree>
  </p:cSld>
  <p:clrMapOvr>
    <a:masterClrMapping/>
  </p:clrMapOvr>
  <p:transition spd="slow" advClick="0" advTm="2000">
    <p:fade/>
  </p:transition>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1.pn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2.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图片 1"/>
          <p:cNvPicPr>
            <a:picLocks noChangeAspect="1"/>
          </p:cNvPicPr>
          <p:nvPr userDrawn="1"/>
        </p:nvPicPr>
        <p:blipFill>
          <a:blip r:embed="rId9" cstate="print"/>
          <a:srcRect l="73122" b="43118"/>
          <a:stretch>
            <a:fillRect/>
          </a:stretch>
        </p:blipFill>
        <p:spPr bwMode="auto">
          <a:xfrm>
            <a:off x="0" y="0"/>
            <a:ext cx="1843088" cy="3167063"/>
          </a:xfrm>
          <a:prstGeom prst="rect">
            <a:avLst/>
          </a:prstGeom>
          <a:noFill/>
          <a:ln w="9525">
            <a:noFill/>
            <a:miter lim="800000"/>
            <a:headEnd/>
            <a:tailEnd/>
          </a:ln>
        </p:spPr>
      </p:pic>
      <p:pic>
        <p:nvPicPr>
          <p:cNvPr id="1027" name="图片 2"/>
          <p:cNvPicPr>
            <a:picLocks noChangeAspect="1"/>
          </p:cNvPicPr>
          <p:nvPr userDrawn="1"/>
        </p:nvPicPr>
        <p:blipFill>
          <a:blip r:embed="rId10" cstate="print"/>
          <a:srcRect t="43118" r="73122"/>
          <a:stretch>
            <a:fillRect/>
          </a:stretch>
        </p:blipFill>
        <p:spPr bwMode="auto">
          <a:xfrm>
            <a:off x="10348913" y="3690938"/>
            <a:ext cx="1843087" cy="3167062"/>
          </a:xfrm>
          <a:prstGeom prst="rect">
            <a:avLst/>
          </a:prstGeom>
          <a:noFill/>
          <a:ln w="9525">
            <a:noFill/>
            <a:miter lim="800000"/>
            <a:headEnd/>
            <a:tailEnd/>
          </a:ln>
        </p:spPr>
      </p:pic>
      <p:sp>
        <p:nvSpPr>
          <p:cNvPr id="4" name="文本框 3"/>
          <p:cNvSpPr txBox="1"/>
          <p:nvPr userDrawn="1"/>
        </p:nvSpPr>
        <p:spPr>
          <a:xfrm>
            <a:off x="4318000" y="2971800"/>
            <a:ext cx="3556000" cy="229870"/>
          </a:xfrm>
          <a:prstGeom prst="rect">
            <a:avLst/>
          </a:prstGeom>
          <a:noFill/>
        </p:spPr>
        <p:txBody>
          <a:bodyPr>
            <a:spAutoFit/>
          </a:bodyPr>
          <a:lstStyle/>
          <a:p>
            <a:pPr fontAlgn="auto">
              <a:spcBef>
                <a:spcPts val="0"/>
              </a:spcBef>
              <a:spcAft>
                <a:spcPts val="0"/>
              </a:spcAft>
              <a:defRPr/>
            </a:pPr>
            <a:r>
              <a:rPr lang="zh-CN" altLang="en-US" sz="300" dirty="0">
                <a:solidFill>
                  <a:schemeClr val="bg1">
                    <a:alpha val="0"/>
                  </a:schemeClr>
                </a:solidFill>
                <a:latin typeface="微软雅黑" panose="020B0503020204020204" pitchFamily="34" charset="-122"/>
                <a:ea typeface="微软雅黑" panose="020B0503020204020204" pitchFamily="34" charset="-122"/>
                <a:cs typeface="+mn-cs"/>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cs typeface="+mn-cs"/>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cs typeface="+mn-cs"/>
                <a:sym typeface="+mn-ea"/>
              </a:rPr>
              <a:t>作品，为了您和包图网以及原创作者的利益，请勿复制、传播、销售，否则将承担法律责任！包图网将对作品进行维权，按照传播下载次数进行十倍的索取赔偿！</a:t>
            </a:r>
            <a:endParaRPr lang="zh-CN" altLang="en-US" sz="300" dirty="0">
              <a:solidFill>
                <a:schemeClr val="bg1">
                  <a:alpha val="0"/>
                </a:schemeClr>
              </a:solidFill>
              <a:latin typeface="微软雅黑" panose="020B0503020204020204" pitchFamily="34" charset="-122"/>
              <a:ea typeface="微软雅黑" panose="020B0503020204020204" pitchFamily="34" charset="-122"/>
              <a:cs typeface="+mn-cs"/>
              <a:sym typeface="+mn-ea"/>
            </a:endParaRPr>
          </a:p>
          <a:p>
            <a:pPr fontAlgn="auto">
              <a:spcBef>
                <a:spcPts val="0"/>
              </a:spcBef>
              <a:spcAft>
                <a:spcPts val="0"/>
              </a:spcAft>
              <a:defRPr/>
            </a:pPr>
            <a:r>
              <a:rPr lang="en-US" altLang="zh-CN" sz="600" dirty="0">
                <a:solidFill>
                  <a:schemeClr val="bg1">
                    <a:alpha val="0"/>
                  </a:schemeClr>
                </a:solidFill>
                <a:latin typeface="微软雅黑" panose="020B0503020204020204" pitchFamily="34" charset="-122"/>
                <a:ea typeface="微软雅黑" panose="020B0503020204020204" pitchFamily="34" charset="-122"/>
                <a:cs typeface="+mn-cs"/>
                <a:sym typeface="+mn-ea"/>
              </a:rPr>
              <a:t>ibaotu.com</a:t>
            </a:r>
            <a:endParaRPr lang="en-US" altLang="zh-CN" sz="600" dirty="0">
              <a:solidFill>
                <a:schemeClr val="bg1">
                  <a:alpha val="0"/>
                </a:schemeClr>
              </a:solidFill>
              <a:latin typeface="微软雅黑" panose="020B0503020204020204" pitchFamily="34" charset="-122"/>
              <a:ea typeface="微软雅黑" panose="020B0503020204020204" pitchFamily="34" charset="-122"/>
              <a:cs typeface="+mn-cs"/>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spd="slow" advClick="0" advTm="2000">
    <p:fade/>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FZHei-B01S"/>
        </a:defRPr>
      </a:lvl1pPr>
      <a:lvl2pPr algn="l" rtl="0" eaLnBrk="0" fontAlgn="base" hangingPunct="0">
        <a:lnSpc>
          <a:spcPct val="90000"/>
        </a:lnSpc>
        <a:spcBef>
          <a:spcPct val="0"/>
        </a:spcBef>
        <a:spcAft>
          <a:spcPct val="0"/>
        </a:spcAft>
        <a:defRPr sz="4400">
          <a:solidFill>
            <a:schemeClr val="tx1"/>
          </a:solidFill>
          <a:latin typeface="FZZhengHeiS-R-GB"/>
          <a:ea typeface="FZHei-B01S"/>
          <a:cs typeface="FZHei-B01S"/>
        </a:defRPr>
      </a:lvl2pPr>
      <a:lvl3pPr algn="l" rtl="0" eaLnBrk="0" fontAlgn="base" hangingPunct="0">
        <a:lnSpc>
          <a:spcPct val="90000"/>
        </a:lnSpc>
        <a:spcBef>
          <a:spcPct val="0"/>
        </a:spcBef>
        <a:spcAft>
          <a:spcPct val="0"/>
        </a:spcAft>
        <a:defRPr sz="4400">
          <a:solidFill>
            <a:schemeClr val="tx1"/>
          </a:solidFill>
          <a:latin typeface="FZZhengHeiS-R-GB"/>
          <a:ea typeface="FZHei-B01S"/>
          <a:cs typeface="FZHei-B01S"/>
        </a:defRPr>
      </a:lvl3pPr>
      <a:lvl4pPr algn="l" rtl="0" eaLnBrk="0" fontAlgn="base" hangingPunct="0">
        <a:lnSpc>
          <a:spcPct val="90000"/>
        </a:lnSpc>
        <a:spcBef>
          <a:spcPct val="0"/>
        </a:spcBef>
        <a:spcAft>
          <a:spcPct val="0"/>
        </a:spcAft>
        <a:defRPr sz="4400">
          <a:solidFill>
            <a:schemeClr val="tx1"/>
          </a:solidFill>
          <a:latin typeface="FZZhengHeiS-R-GB"/>
          <a:ea typeface="FZHei-B01S"/>
          <a:cs typeface="FZHei-B01S"/>
        </a:defRPr>
      </a:lvl4pPr>
      <a:lvl5pPr algn="l" rtl="0" eaLnBrk="0" fontAlgn="base" hangingPunct="0">
        <a:lnSpc>
          <a:spcPct val="90000"/>
        </a:lnSpc>
        <a:spcBef>
          <a:spcPct val="0"/>
        </a:spcBef>
        <a:spcAft>
          <a:spcPct val="0"/>
        </a:spcAft>
        <a:defRPr sz="4400">
          <a:solidFill>
            <a:schemeClr val="tx1"/>
          </a:solidFill>
          <a:latin typeface="FZZhengHeiS-R-GB"/>
          <a:ea typeface="FZHei-B01S"/>
          <a:cs typeface="FZHei-B01S"/>
        </a:defRPr>
      </a:lvl5pPr>
      <a:lvl6pPr marL="457200" algn="l" rtl="0" fontAlgn="base">
        <a:lnSpc>
          <a:spcPct val="90000"/>
        </a:lnSpc>
        <a:spcBef>
          <a:spcPct val="0"/>
        </a:spcBef>
        <a:spcAft>
          <a:spcPct val="0"/>
        </a:spcAft>
        <a:defRPr sz="4400">
          <a:solidFill>
            <a:schemeClr val="tx1"/>
          </a:solidFill>
          <a:latin typeface="FZZhengHeiS-R-GB"/>
          <a:ea typeface="FZHei-B01S"/>
          <a:cs typeface="FZHei-B01S"/>
        </a:defRPr>
      </a:lvl6pPr>
      <a:lvl7pPr marL="914400" algn="l" rtl="0" fontAlgn="base">
        <a:lnSpc>
          <a:spcPct val="90000"/>
        </a:lnSpc>
        <a:spcBef>
          <a:spcPct val="0"/>
        </a:spcBef>
        <a:spcAft>
          <a:spcPct val="0"/>
        </a:spcAft>
        <a:defRPr sz="4400">
          <a:solidFill>
            <a:schemeClr val="tx1"/>
          </a:solidFill>
          <a:latin typeface="FZZhengHeiS-R-GB"/>
          <a:ea typeface="FZHei-B01S"/>
          <a:cs typeface="FZHei-B01S"/>
        </a:defRPr>
      </a:lvl7pPr>
      <a:lvl8pPr marL="1371600" algn="l" rtl="0" fontAlgn="base">
        <a:lnSpc>
          <a:spcPct val="90000"/>
        </a:lnSpc>
        <a:spcBef>
          <a:spcPct val="0"/>
        </a:spcBef>
        <a:spcAft>
          <a:spcPct val="0"/>
        </a:spcAft>
        <a:defRPr sz="4400">
          <a:solidFill>
            <a:schemeClr val="tx1"/>
          </a:solidFill>
          <a:latin typeface="FZZhengHeiS-R-GB"/>
          <a:ea typeface="FZHei-B01S"/>
          <a:cs typeface="FZHei-B01S"/>
        </a:defRPr>
      </a:lvl8pPr>
      <a:lvl9pPr marL="1828800" algn="l" rtl="0" fontAlgn="base">
        <a:lnSpc>
          <a:spcPct val="90000"/>
        </a:lnSpc>
        <a:spcBef>
          <a:spcPct val="0"/>
        </a:spcBef>
        <a:spcAft>
          <a:spcPct val="0"/>
        </a:spcAft>
        <a:defRPr sz="4400">
          <a:solidFill>
            <a:schemeClr val="tx1"/>
          </a:solidFill>
          <a:latin typeface="FZZhengHeiS-R-GB"/>
          <a:ea typeface="FZHei-B01S"/>
          <a:cs typeface="FZHei-B01S"/>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FZHei-B01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FZHei-B01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FZHei-B01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FZHei-B01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FZHei-B01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3.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14.jpe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3.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14.jpeg"/></Relationships>
</file>

<file path=ppt/slides/_rels/slide2.xml.rels><?xml version="1.0" encoding="UTF-8" standalone="yes"?>
<Relationships xmlns="http://schemas.openxmlformats.org/package/2006/relationships"><Relationship Id="rId9" Type="http://schemas.openxmlformats.org/officeDocument/2006/relationships/hyperlink" Target="https://baike.baidu.com/item/%E9%86%92%E8%84%91%E9%9D%99%E6%B3%A8%E5%B0%84%E6%B6%B2/8048111" TargetMode="External"/><Relationship Id="rId8" Type="http://schemas.openxmlformats.org/officeDocument/2006/relationships/hyperlink" Target="https://baike.baidu.com/item/%E7%97%B0%E7%83%AD%E6%B8%85%E6%B3%A8%E5%B0%84%E6%B6%B2/1286283" TargetMode="External"/><Relationship Id="rId7" Type="http://schemas.openxmlformats.org/officeDocument/2006/relationships/hyperlink" Target="https://baike.baidu.com/item/%E7%83%AD%E6%AF%92%E5%AE%81%E6%B3%A8%E5%B0%84%E6%B6%B2/853482" TargetMode="External"/><Relationship Id="rId6" Type="http://schemas.openxmlformats.org/officeDocument/2006/relationships/hyperlink" Target="https://baike.baidu.com/item/%E8%A1%80%E5%BF%85%E5%87%80%E6%B3%A8%E5%B0%84%E6%B6%B2/9192633" TargetMode="External"/><Relationship Id="rId5" Type="http://schemas.openxmlformats.org/officeDocument/2006/relationships/hyperlink" Target="https://baike.baidu.com/item/%E5%96%9C%E7%82%8E%E5%B9%B3%E6%B3%A8%E5%B0%84%E6%B6%B2/6456334" TargetMode="External"/><Relationship Id="rId4" Type="http://schemas.openxmlformats.org/officeDocument/2006/relationships/hyperlink" Target="https://baike.baidu.com/item/%E8%8B%8F%E5%90%88%E9%A6%99%E4%B8%B8/2735439" TargetMode="External"/><Relationship Id="rId3" Type="http://schemas.openxmlformats.org/officeDocument/2006/relationships/hyperlink" Target="https://baike.baidu.com/item/%E7%96%8F%E9%A3%8E%E8%A7%A3%E6%AF%92%E8%83%B6%E5%9B%8A/5374001" TargetMode="External"/><Relationship Id="rId2" Type="http://schemas.openxmlformats.org/officeDocument/2006/relationships/hyperlink" Target="https://baike.baidu.com/item/%E8%BF%9E%E8%8A%B1%E6%B8%85%E7%98%9F%E8%83%B6%E5%9B%8A/5106873" TargetMode="External"/><Relationship Id="rId18" Type="http://schemas.openxmlformats.org/officeDocument/2006/relationships/notesSlide" Target="../notesSlides/notesSlide2.xml"/><Relationship Id="rId17" Type="http://schemas.openxmlformats.org/officeDocument/2006/relationships/slideLayout" Target="../slideLayouts/slideLayout3.xml"/><Relationship Id="rId16" Type="http://schemas.openxmlformats.org/officeDocument/2006/relationships/image" Target="../media/image6.png"/><Relationship Id="rId15" Type="http://schemas.openxmlformats.org/officeDocument/2006/relationships/image" Target="../media/image5.png"/><Relationship Id="rId14" Type="http://schemas.openxmlformats.org/officeDocument/2006/relationships/image" Target="../media/image4.jpeg"/><Relationship Id="rId13" Type="http://schemas.openxmlformats.org/officeDocument/2006/relationships/image" Target="../media/image3.png"/><Relationship Id="rId12" Type="http://schemas.openxmlformats.org/officeDocument/2006/relationships/hyperlink" Target="https://baike.baidu.com/item/%E5%8F%82%E9%BA%A6%E6%B3%A8%E5%B0%84%E6%B6%B2/4052041" TargetMode="External"/><Relationship Id="rId11" Type="http://schemas.openxmlformats.org/officeDocument/2006/relationships/hyperlink" Target="https://baike.baidu.com/item/%E7%94%9F%E8%84%89%E6%B3%A8%E5%B0%84%E6%B6%B2/1741614" TargetMode="External"/><Relationship Id="rId10" Type="http://schemas.openxmlformats.org/officeDocument/2006/relationships/hyperlink" Target="https://baike.baidu.com/item/%E5%8F%82%E9%99%84%E6%B3%A8%E5%B0%84%E6%B6%B2/8971690" TargetMode="External"/><Relationship Id="rId1" Type="http://schemas.openxmlformats.org/officeDocument/2006/relationships/hyperlink" Target="https://baike.baidu.com/item/%E9%87%91%E8%8A%B1%E6%B8%85%E6%84%9F%E9%A2%97%E7%B2%92/3380902" TargetMode="Externa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image" Target="../media/image7.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8.jpe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3.xml"/><Relationship Id="rId4" Type="http://schemas.openxmlformats.org/officeDocument/2006/relationships/image" Target="../media/image9.png"/><Relationship Id="rId3" Type="http://schemas.openxmlformats.org/officeDocument/2006/relationships/image" Target="../media/image3.png"/><Relationship Id="rId2" Type="http://schemas.openxmlformats.org/officeDocument/2006/relationships/hyperlink" Target="https://baike.baidu.com/item/%E4%B8%AD%E8%8D%AF%E5%AD%A6/302207" TargetMode="External"/><Relationship Id="rId1" Type="http://schemas.openxmlformats.org/officeDocument/2006/relationships/hyperlink" Target="https://baike.baidu.com/item/%E4%BB%A3%E4%BB%A3/33739" TargetMode="Externa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3.png"/><Relationship Id="rId2" Type="http://schemas.openxmlformats.org/officeDocument/2006/relationships/hyperlink" Target="https://baike.baidu.com/item/%E5%85%AD%E5%91%B3%E5%9C%B0%E9%BB%84%E4%B8%B8/238452" TargetMode="External"/><Relationship Id="rId1" Type="http://schemas.openxmlformats.org/officeDocument/2006/relationships/hyperlink" Target="https://baike.baidu.com/item/%E5%B0%8F%E6%9F%B4%E8%83%A1%E6%B1%A4/4321034" TargetMode="Externa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3.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hyperlink" Target="https://baike.baidu.com/item/%E5%88%B6%E9%9C%9C/153681?fromModule=lemma_inlink" TargetMode="External"/></Relationships>
</file>

<file path=ppt/slides/_rels/slide8.xml.rels><?xml version="1.0" encoding="UTF-8" standalone="yes"?>
<Relationships xmlns="http://schemas.openxmlformats.org/package/2006/relationships"><Relationship Id="rId9" Type="http://schemas.openxmlformats.org/officeDocument/2006/relationships/image" Target="../media/image22.jpeg"/><Relationship Id="rId8" Type="http://schemas.openxmlformats.org/officeDocument/2006/relationships/image" Target="../media/image21.jpeg"/><Relationship Id="rId7" Type="http://schemas.openxmlformats.org/officeDocument/2006/relationships/image" Target="../media/image20.jpeg"/><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5.jpeg"/><Relationship Id="rId11" Type="http://schemas.openxmlformats.org/officeDocument/2006/relationships/notesSlide" Target="../notesSlides/notesSlide8.xml"/><Relationship Id="rId10" Type="http://schemas.openxmlformats.org/officeDocument/2006/relationships/slideLayout" Target="../slideLayouts/slideLayout3.xml"/><Relationship Id="rId1" Type="http://schemas.openxmlformats.org/officeDocument/2006/relationships/image" Target="../media/image14.jpe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3.xml"/><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7"/>
          <p:cNvSpPr>
            <a:spLocks noChangeArrowheads="1"/>
          </p:cNvSpPr>
          <p:nvPr/>
        </p:nvSpPr>
        <p:spPr bwMode="auto">
          <a:xfrm>
            <a:off x="2068944" y="4023011"/>
            <a:ext cx="8155710" cy="1557341"/>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r>
              <a:rPr lang="zh-CN" altLang="en-US" sz="2800" b="1" dirty="0" smtClean="0">
                <a:solidFill>
                  <a:srgbClr val="0070C0"/>
                </a:solidFill>
                <a:cs typeface="+mn-cs"/>
              </a:rPr>
              <a:t>主持人：</a:t>
            </a:r>
            <a:r>
              <a:rPr lang="zh-CN" altLang="zh-CN" sz="2800" b="1" dirty="0" smtClean="0">
                <a:solidFill>
                  <a:srgbClr val="0070C0"/>
                </a:solidFill>
                <a:cs typeface="+mn-cs"/>
              </a:rPr>
              <a:t>蒋屹轩</a:t>
            </a:r>
            <a:endParaRPr lang="en-US" altLang="zh-CN" sz="2800" b="1" dirty="0" smtClean="0">
              <a:solidFill>
                <a:srgbClr val="0070C0"/>
              </a:solidFill>
              <a:cs typeface="+mn-cs"/>
            </a:endParaRPr>
          </a:p>
          <a:p>
            <a:r>
              <a:rPr lang="zh-CN" altLang="en-US" sz="2800" b="1" dirty="0" smtClean="0">
                <a:solidFill>
                  <a:srgbClr val="0070C0"/>
                </a:solidFill>
                <a:cs typeface="+mn-cs"/>
              </a:rPr>
              <a:t>组员</a:t>
            </a:r>
            <a:r>
              <a:rPr lang="zh-CN" altLang="zh-CN" sz="2800" b="1" dirty="0" smtClean="0">
                <a:solidFill>
                  <a:srgbClr val="0070C0"/>
                </a:solidFill>
                <a:cs typeface="+mn-cs"/>
              </a:rPr>
              <a:t>：曹瀚文</a:t>
            </a:r>
            <a:r>
              <a:rPr lang="zh-CN" altLang="zh-CN" sz="2800" b="1" dirty="0">
                <a:solidFill>
                  <a:srgbClr val="0070C0"/>
                </a:solidFill>
                <a:cs typeface="+mn-cs"/>
              </a:rPr>
              <a:t>、周禹潼</a:t>
            </a:r>
            <a:endParaRPr lang="zh-CN" altLang="zh-CN" sz="2800" b="1" dirty="0">
              <a:solidFill>
                <a:srgbClr val="0070C0"/>
              </a:solidFill>
              <a:cs typeface="+mn-cs"/>
            </a:endParaRPr>
          </a:p>
          <a:p>
            <a:r>
              <a:rPr lang="zh-CN" altLang="zh-CN" sz="2800" b="1" dirty="0">
                <a:solidFill>
                  <a:srgbClr val="0070C0"/>
                </a:solidFill>
                <a:cs typeface="+mn-cs"/>
              </a:rPr>
              <a:t>指导老师：唐仕荣</a:t>
            </a:r>
            <a:endParaRPr lang="zh-CN" altLang="zh-CN" sz="2800" b="1" dirty="0">
              <a:solidFill>
                <a:srgbClr val="0070C0"/>
              </a:solidFill>
              <a:cs typeface="+mn-cs"/>
            </a:endParaRPr>
          </a:p>
        </p:txBody>
      </p:sp>
      <p:sp>
        <p:nvSpPr>
          <p:cNvPr id="14" name="文本框 13"/>
          <p:cNvSpPr txBox="1"/>
          <p:nvPr/>
        </p:nvSpPr>
        <p:spPr bwMode="auto">
          <a:xfrm>
            <a:off x="2306780" y="2287782"/>
            <a:ext cx="7680037" cy="732508"/>
          </a:xfrm>
          <a:prstGeom prst="rect">
            <a:avLst/>
          </a:prstGeom>
          <a:noFill/>
        </p:spPr>
        <p:txBody>
          <a:bodyPr wrap="square">
            <a:spAutoFit/>
          </a:bodyPr>
          <a:lstStyle/>
          <a:p>
            <a:pPr fontAlgn="auto">
              <a:lnSpc>
                <a:spcPct val="130000"/>
              </a:lnSpc>
              <a:spcBef>
                <a:spcPts val="0"/>
              </a:spcBef>
              <a:spcAft>
                <a:spcPts val="0"/>
              </a:spcAft>
              <a:defRPr/>
            </a:pPr>
            <a:r>
              <a:rPr lang="zh-CN" altLang="zh-CN" sz="3200" b="1" dirty="0" smtClean="0">
                <a:solidFill>
                  <a:srgbClr val="AE1A1A"/>
                </a:solidFill>
                <a:latin typeface="微软雅黑" panose="020B0503020204020204" pitchFamily="34" charset="-122"/>
                <a:ea typeface="微软雅黑" panose="020B0503020204020204" pitchFamily="34" charset="-122"/>
                <a:cs typeface="+mn-cs"/>
              </a:rPr>
              <a:t>中药</a:t>
            </a:r>
            <a:r>
              <a:rPr lang="zh-CN" altLang="zh-CN" sz="3200" b="1" dirty="0">
                <a:solidFill>
                  <a:srgbClr val="AE1A1A"/>
                </a:solidFill>
                <a:latin typeface="微软雅黑" panose="020B0503020204020204" pitchFamily="34" charset="-122"/>
                <a:ea typeface="微软雅黑" panose="020B0503020204020204" pitchFamily="34" charset="-122"/>
                <a:cs typeface="+mn-cs"/>
              </a:rPr>
              <a:t>的历史传承与现代化学活性成分分析</a:t>
            </a:r>
            <a:endParaRPr lang="zh-CN" altLang="en-US" sz="3200" b="1" dirty="0">
              <a:solidFill>
                <a:srgbClr val="AE1A1A"/>
              </a:solidFill>
              <a:latin typeface="微软雅黑" panose="020B0503020204020204" pitchFamily="34" charset="-122"/>
              <a:ea typeface="微软雅黑" panose="020B0503020204020204" pitchFamily="34" charset="-122"/>
              <a:cs typeface="+mn-cs"/>
              <a:sym typeface="思源黑体旧字形 Normal" panose="020B0400000000000000" pitchFamily="34" charset="-128"/>
            </a:endParaRPr>
          </a:p>
        </p:txBody>
      </p:sp>
      <p:pic>
        <p:nvPicPr>
          <p:cNvPr id="4" name="图片 3" descr="asf03736 拷贝.png"/>
          <p:cNvPicPr>
            <a:picLocks noChangeAspect="1"/>
          </p:cNvPicPr>
          <p:nvPr/>
        </p:nvPicPr>
        <p:blipFill>
          <a:blip r:embed="rId1"/>
          <a:srcRect l="4826" t="10913" b="-9129"/>
          <a:stretch>
            <a:fillRect/>
          </a:stretch>
        </p:blipFill>
        <p:spPr>
          <a:xfrm>
            <a:off x="8851690" y="204420"/>
            <a:ext cx="3155584" cy="2160089"/>
          </a:xfrm>
          <a:prstGeom prst="rect">
            <a:avLst/>
          </a:prstGeom>
        </p:spPr>
      </p:pic>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7"/>
          <p:cNvSpPr>
            <a:spLocks noChangeArrowheads="1"/>
          </p:cNvSpPr>
          <p:nvPr/>
        </p:nvSpPr>
        <p:spPr bwMode="auto">
          <a:xfrm>
            <a:off x="1930400" y="938125"/>
            <a:ext cx="7692912" cy="3600978"/>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en-US" altLang="zh-CN" sz="2400" dirty="0" smtClean="0">
                <a:solidFill>
                  <a:srgbClr val="0070C0"/>
                </a:solidFill>
              </a:rPr>
              <a:t>      </a:t>
            </a:r>
            <a:r>
              <a:rPr lang="zh-CN" altLang="zh-CN" sz="1800" dirty="0" smtClean="0">
                <a:solidFill>
                  <a:srgbClr val="0070C0"/>
                </a:solidFill>
              </a:rPr>
              <a:t>中药</a:t>
            </a:r>
            <a:r>
              <a:rPr lang="zh-CN" altLang="zh-CN" sz="1800" dirty="0">
                <a:solidFill>
                  <a:srgbClr val="0070C0"/>
                </a:solidFill>
              </a:rPr>
              <a:t>的疗效与化学活性成分具有科学关系，比如乌药止喘和麻黄平喘的化学成分麻黄碱、青蒿治疗疟疾的化学成分青蒿素、延胡索止痛的化学成分四羟掌叶防己碱、黄连和黄柏止痢的化学成分小檗碱（黄连素）</a:t>
            </a:r>
            <a:r>
              <a:rPr lang="zh-CN" altLang="zh-CN" sz="1800" dirty="0" smtClean="0">
                <a:solidFill>
                  <a:srgbClr val="0070C0"/>
                </a:solidFill>
              </a:rPr>
              <a:t>、</a:t>
            </a:r>
            <a:r>
              <a:rPr lang="zh-CN" altLang="en-US" sz="1800" dirty="0" smtClean="0">
                <a:solidFill>
                  <a:srgbClr val="0070C0"/>
                </a:solidFill>
              </a:rPr>
              <a:t>银杏叶中活血化瘀的化学成分银杏内酯、</a:t>
            </a:r>
            <a:r>
              <a:rPr lang="zh-CN" altLang="zh-CN" sz="1800" dirty="0" smtClean="0">
                <a:solidFill>
                  <a:srgbClr val="0070C0"/>
                </a:solidFill>
              </a:rPr>
              <a:t>黄芩</a:t>
            </a:r>
            <a:r>
              <a:rPr lang="zh-CN" altLang="zh-CN" sz="1800" dirty="0">
                <a:solidFill>
                  <a:srgbClr val="0070C0"/>
                </a:solidFill>
              </a:rPr>
              <a:t>抗菌的化学成分黄芩素、大黄泻下的主要化学成分番泻甙、补气养血生津安神的人参主要化学成分人参皂甙，红豆杉中的抗癌化学成分紫杉醇，丹参中活血化瘀的化学成分丹参酮</a:t>
            </a:r>
            <a:r>
              <a:rPr lang="zh-CN" altLang="zh-CN" sz="1800" baseline="30000" dirty="0">
                <a:solidFill>
                  <a:srgbClr val="0070C0"/>
                </a:solidFill>
              </a:rPr>
              <a:t>【</a:t>
            </a:r>
            <a:r>
              <a:rPr lang="en-US" altLang="zh-CN" sz="1800" baseline="30000" dirty="0">
                <a:solidFill>
                  <a:srgbClr val="0070C0"/>
                </a:solidFill>
              </a:rPr>
              <a:t>7</a:t>
            </a:r>
            <a:r>
              <a:rPr lang="zh-CN" altLang="zh-CN" sz="1800" baseline="30000" dirty="0">
                <a:solidFill>
                  <a:srgbClr val="0070C0"/>
                </a:solidFill>
              </a:rPr>
              <a:t>】</a:t>
            </a:r>
            <a:r>
              <a:rPr lang="zh-CN" altLang="zh-CN" sz="1800" dirty="0">
                <a:solidFill>
                  <a:srgbClr val="0070C0"/>
                </a:solidFill>
              </a:rPr>
              <a:t>，都已经通过现代分离技术获得活性化学成分，并得到证实其药物</a:t>
            </a:r>
            <a:r>
              <a:rPr lang="zh-CN" altLang="zh-CN" sz="1800" dirty="0" smtClean="0">
                <a:solidFill>
                  <a:srgbClr val="0070C0"/>
                </a:solidFill>
              </a:rPr>
              <a:t>活性。</a:t>
            </a:r>
            <a:r>
              <a:rPr lang="en-US" altLang="zh-CN" sz="2000" dirty="0">
                <a:solidFill>
                  <a:srgbClr val="0070C0"/>
                </a:solidFill>
              </a:rPr>
              <a:t> </a:t>
            </a:r>
            <a:endParaRPr lang="zh-CN" altLang="zh-CN" sz="2000" dirty="0">
              <a:solidFill>
                <a:srgbClr val="0070C0"/>
              </a:solidFill>
            </a:endParaRPr>
          </a:p>
        </p:txBody>
      </p:sp>
      <p:sp>
        <p:nvSpPr>
          <p:cNvPr id="14" name="文本框 13"/>
          <p:cNvSpPr txBox="1"/>
          <p:nvPr/>
        </p:nvSpPr>
        <p:spPr bwMode="auto">
          <a:xfrm>
            <a:off x="2039238" y="338150"/>
            <a:ext cx="8054108" cy="670120"/>
          </a:xfrm>
          <a:prstGeom prst="rect">
            <a:avLst/>
          </a:prstGeom>
          <a:noFill/>
        </p:spPr>
        <p:txBody>
          <a:bodyPr wrap="square">
            <a:spAutoFit/>
          </a:bodyPr>
          <a:lstStyle/>
          <a:p>
            <a:pPr fontAlgn="auto">
              <a:lnSpc>
                <a:spcPct val="130000"/>
              </a:lnSpc>
              <a:spcBef>
                <a:spcPts val="0"/>
              </a:spcBef>
              <a:spcAft>
                <a:spcPts val="0"/>
              </a:spcAft>
              <a:defRPr/>
            </a:pPr>
            <a:r>
              <a:rPr lang="zh-CN" altLang="zh-CN" sz="3200" b="1" dirty="0" smtClean="0">
                <a:solidFill>
                  <a:srgbClr val="AE1A1A"/>
                </a:solidFill>
                <a:latin typeface="微软雅黑" panose="020B0503020204020204" pitchFamily="34" charset="-122"/>
                <a:ea typeface="微软雅黑" panose="020B0503020204020204" pitchFamily="34" charset="-122"/>
                <a:cs typeface="+mn-cs"/>
              </a:rPr>
              <a:t>五</a:t>
            </a:r>
            <a:r>
              <a:rPr lang="zh-CN" altLang="zh-CN" sz="3200" b="1" dirty="0">
                <a:solidFill>
                  <a:srgbClr val="AE1A1A"/>
                </a:solidFill>
                <a:latin typeface="微软雅黑" panose="020B0503020204020204" pitchFamily="34" charset="-122"/>
                <a:ea typeface="微软雅黑" panose="020B0503020204020204" pitchFamily="34" charset="-122"/>
                <a:cs typeface="+mn-cs"/>
              </a:rPr>
              <a:t>、中药疗效与化学活性成分的科学</a:t>
            </a:r>
            <a:r>
              <a:rPr lang="zh-CN" altLang="zh-CN" sz="3200" b="1" dirty="0" smtClean="0">
                <a:solidFill>
                  <a:srgbClr val="AE1A1A"/>
                </a:solidFill>
                <a:latin typeface="微软雅黑" panose="020B0503020204020204" pitchFamily="34" charset="-122"/>
                <a:ea typeface="微软雅黑" panose="020B0503020204020204" pitchFamily="34" charset="-122"/>
                <a:cs typeface="+mn-cs"/>
              </a:rPr>
              <a:t>关系</a:t>
            </a:r>
            <a:endParaRPr lang="zh-CN" altLang="zh-CN" sz="3200" b="1" dirty="0">
              <a:solidFill>
                <a:srgbClr val="AE1A1A"/>
              </a:solidFill>
              <a:latin typeface="微软雅黑" panose="020B0503020204020204" pitchFamily="34" charset="-122"/>
              <a:ea typeface="微软雅黑" panose="020B0503020204020204" pitchFamily="34" charset="-122"/>
              <a:cs typeface="+mn-cs"/>
            </a:endParaRPr>
          </a:p>
        </p:txBody>
      </p:sp>
      <p:pic>
        <p:nvPicPr>
          <p:cNvPr id="5" name="图片 19" descr="2.jpg"/>
          <p:cNvPicPr>
            <a:picLocks noChangeAspect="1" noChangeArrowheads="1"/>
          </p:cNvPicPr>
          <p:nvPr/>
        </p:nvPicPr>
        <p:blipFill rotWithShape="1">
          <a:blip r:embed="rId1"/>
          <a:srcRect t="22225" r="11861" b="9916"/>
          <a:stretch>
            <a:fillRect/>
          </a:stretch>
        </p:blipFill>
        <p:spPr bwMode="auto">
          <a:xfrm>
            <a:off x="9400700" y="0"/>
            <a:ext cx="2791300" cy="2876551"/>
          </a:xfrm>
          <a:prstGeom prst="rect">
            <a:avLst/>
          </a:prstGeom>
          <a:noFill/>
          <a:ln w="9525">
            <a:noFill/>
            <a:miter lim="800000"/>
            <a:headEnd/>
            <a:tailEnd/>
          </a:ln>
        </p:spPr>
      </p:pic>
      <p:pic>
        <p:nvPicPr>
          <p:cNvPr id="2" name="图片 1"/>
          <p:cNvPicPr>
            <a:picLocks noChangeAspect="1"/>
          </p:cNvPicPr>
          <p:nvPr/>
        </p:nvPicPr>
        <p:blipFill>
          <a:blip r:embed="rId2"/>
          <a:stretch>
            <a:fillRect/>
          </a:stretch>
        </p:blipFill>
        <p:spPr>
          <a:xfrm>
            <a:off x="90364" y="4701084"/>
            <a:ext cx="4511194" cy="2156915"/>
          </a:xfrm>
          <a:prstGeom prst="rect">
            <a:avLst/>
          </a:prstGeom>
        </p:spPr>
      </p:pic>
      <p:pic>
        <p:nvPicPr>
          <p:cNvPr id="3" name="图片 2"/>
          <p:cNvPicPr>
            <a:picLocks noChangeAspect="1"/>
          </p:cNvPicPr>
          <p:nvPr/>
        </p:nvPicPr>
        <p:blipFill>
          <a:blip r:embed="rId3"/>
          <a:stretch>
            <a:fillRect/>
          </a:stretch>
        </p:blipFill>
        <p:spPr>
          <a:xfrm>
            <a:off x="6798429" y="4350326"/>
            <a:ext cx="2892798" cy="2406073"/>
          </a:xfrm>
          <a:prstGeom prst="rect">
            <a:avLst/>
          </a:prstGeom>
        </p:spPr>
      </p:pic>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7"/>
          <p:cNvSpPr>
            <a:spLocks noChangeArrowheads="1"/>
          </p:cNvSpPr>
          <p:nvPr/>
        </p:nvSpPr>
        <p:spPr bwMode="auto">
          <a:xfrm>
            <a:off x="1902691" y="568864"/>
            <a:ext cx="7498009" cy="3939532"/>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en-US" altLang="zh-CN" sz="2400" dirty="0" smtClean="0">
                <a:solidFill>
                  <a:srgbClr val="0070C0"/>
                </a:solidFill>
              </a:rPr>
              <a:t>      </a:t>
            </a:r>
            <a:r>
              <a:rPr lang="zh-CN" altLang="zh-CN" sz="2000" dirty="0" smtClean="0">
                <a:solidFill>
                  <a:srgbClr val="0070C0"/>
                </a:solidFill>
              </a:rPr>
              <a:t>中药</a:t>
            </a:r>
            <a:r>
              <a:rPr lang="zh-CN" altLang="zh-CN" sz="2000" dirty="0">
                <a:solidFill>
                  <a:srgbClr val="0070C0"/>
                </a:solidFill>
              </a:rPr>
              <a:t>的历史起源与传承是不断取其精华、去其糟粕的过程，具有明显疗效的传统中药，往往可以通过现代科学分析方法予以证实其化学活性成分，也往往可以通过现代科学提取方法获得具体的化学活性成分。</a:t>
            </a:r>
            <a:endParaRPr lang="zh-CN" altLang="zh-CN" sz="2000" dirty="0">
              <a:solidFill>
                <a:srgbClr val="0070C0"/>
              </a:solidFill>
            </a:endParaRPr>
          </a:p>
          <a:p>
            <a:pPr>
              <a:lnSpc>
                <a:spcPct val="150000"/>
              </a:lnSpc>
              <a:buNone/>
            </a:pPr>
            <a:r>
              <a:rPr lang="en-US" altLang="zh-CN" sz="2000" dirty="0" smtClean="0">
                <a:solidFill>
                  <a:srgbClr val="0070C0"/>
                </a:solidFill>
              </a:rPr>
              <a:t>      </a:t>
            </a:r>
            <a:r>
              <a:rPr lang="zh-CN" altLang="zh-CN" sz="2000" dirty="0" smtClean="0">
                <a:solidFill>
                  <a:srgbClr val="0070C0"/>
                </a:solidFill>
              </a:rPr>
              <a:t>中药</a:t>
            </a:r>
            <a:r>
              <a:rPr lang="zh-CN" altLang="zh-CN" sz="2000" dirty="0">
                <a:solidFill>
                  <a:srgbClr val="0070C0"/>
                </a:solidFill>
              </a:rPr>
              <a:t>是中华文化瑰宝，作为当代高中生，要有志于不断传承和发扬中药为人类服务，有志于通过临床试验和化学活性成分分离与分析来证实各种中药的疗效，有志于通过对传统中药进行提纯分离和化学合成修饰来增强</a:t>
            </a:r>
            <a:r>
              <a:rPr lang="zh-CN" altLang="zh-CN" sz="2000" dirty="0" smtClean="0">
                <a:solidFill>
                  <a:srgbClr val="0070C0"/>
                </a:solidFill>
              </a:rPr>
              <a:t>疗效。</a:t>
            </a:r>
            <a:endParaRPr lang="zh-CN" altLang="zh-CN" sz="2000" dirty="0">
              <a:solidFill>
                <a:srgbClr val="0070C0"/>
              </a:solidFill>
            </a:endParaRPr>
          </a:p>
        </p:txBody>
      </p:sp>
      <p:sp>
        <p:nvSpPr>
          <p:cNvPr id="14" name="文本框 13"/>
          <p:cNvSpPr txBox="1"/>
          <p:nvPr/>
        </p:nvSpPr>
        <p:spPr bwMode="auto">
          <a:xfrm>
            <a:off x="4292950" y="115100"/>
            <a:ext cx="3013053" cy="732508"/>
          </a:xfrm>
          <a:prstGeom prst="rect">
            <a:avLst/>
          </a:prstGeom>
          <a:noFill/>
        </p:spPr>
        <p:txBody>
          <a:bodyPr wrap="square">
            <a:spAutoFit/>
          </a:bodyPr>
          <a:lstStyle/>
          <a:p>
            <a:pPr fontAlgn="auto">
              <a:lnSpc>
                <a:spcPct val="130000"/>
              </a:lnSpc>
              <a:spcBef>
                <a:spcPts val="0"/>
              </a:spcBef>
              <a:spcAft>
                <a:spcPts val="0"/>
              </a:spcAft>
              <a:defRPr/>
            </a:pPr>
            <a:r>
              <a:rPr lang="zh-CN" altLang="zh-CN" sz="3200" b="1" dirty="0" smtClean="0">
                <a:solidFill>
                  <a:srgbClr val="AE1A1A"/>
                </a:solidFill>
                <a:latin typeface="微软雅黑" panose="020B0503020204020204" pitchFamily="34" charset="-122"/>
                <a:ea typeface="微软雅黑" panose="020B0503020204020204" pitchFamily="34" charset="-122"/>
                <a:cs typeface="+mn-cs"/>
              </a:rPr>
              <a:t>六</a:t>
            </a:r>
            <a:r>
              <a:rPr lang="zh-CN" altLang="zh-CN" sz="3200" b="1" dirty="0">
                <a:solidFill>
                  <a:srgbClr val="AE1A1A"/>
                </a:solidFill>
                <a:latin typeface="微软雅黑" panose="020B0503020204020204" pitchFamily="34" charset="-122"/>
                <a:ea typeface="微软雅黑" panose="020B0503020204020204" pitchFamily="34" charset="-122"/>
                <a:cs typeface="+mn-cs"/>
              </a:rPr>
              <a:t>、</a:t>
            </a:r>
            <a:r>
              <a:rPr lang="zh-CN" altLang="zh-CN" sz="3200" b="1" dirty="0" smtClean="0">
                <a:solidFill>
                  <a:srgbClr val="AE1A1A"/>
                </a:solidFill>
                <a:latin typeface="微软雅黑" panose="020B0503020204020204" pitchFamily="34" charset="-122"/>
                <a:ea typeface="微软雅黑" panose="020B0503020204020204" pitchFamily="34" charset="-122"/>
                <a:cs typeface="+mn-cs"/>
              </a:rPr>
              <a:t>总结</a:t>
            </a:r>
            <a:endParaRPr lang="zh-CN" altLang="zh-CN" sz="3200" b="1" dirty="0">
              <a:solidFill>
                <a:srgbClr val="AE1A1A"/>
              </a:solidFill>
              <a:latin typeface="微软雅黑" panose="020B0503020204020204" pitchFamily="34" charset="-122"/>
              <a:ea typeface="微软雅黑" panose="020B0503020204020204" pitchFamily="34" charset="-122"/>
              <a:cs typeface="+mn-cs"/>
            </a:endParaRPr>
          </a:p>
        </p:txBody>
      </p:sp>
      <p:pic>
        <p:nvPicPr>
          <p:cNvPr id="5" name="图片 19" descr="2.jpg"/>
          <p:cNvPicPr>
            <a:picLocks noChangeAspect="1" noChangeArrowheads="1"/>
          </p:cNvPicPr>
          <p:nvPr/>
        </p:nvPicPr>
        <p:blipFill rotWithShape="1">
          <a:blip r:embed="rId1"/>
          <a:srcRect t="22225" r="11861" b="9916"/>
          <a:stretch>
            <a:fillRect/>
          </a:stretch>
        </p:blipFill>
        <p:spPr bwMode="auto">
          <a:xfrm>
            <a:off x="9400700" y="0"/>
            <a:ext cx="2791300" cy="2876551"/>
          </a:xfrm>
          <a:prstGeom prst="rect">
            <a:avLst/>
          </a:prstGeom>
          <a:noFill/>
          <a:ln w="9525">
            <a:noFill/>
            <a:miter lim="800000"/>
            <a:headEnd/>
            <a:tailEnd/>
          </a:ln>
        </p:spPr>
      </p:pic>
      <p:pic>
        <p:nvPicPr>
          <p:cNvPr id="2" name="图片 1"/>
          <p:cNvPicPr>
            <a:picLocks noChangeAspect="1"/>
          </p:cNvPicPr>
          <p:nvPr/>
        </p:nvPicPr>
        <p:blipFill>
          <a:blip r:embed="rId2"/>
          <a:stretch>
            <a:fillRect/>
          </a:stretch>
        </p:blipFill>
        <p:spPr>
          <a:xfrm>
            <a:off x="3632587" y="4508397"/>
            <a:ext cx="3101379" cy="2322945"/>
          </a:xfrm>
          <a:prstGeom prst="rect">
            <a:avLst/>
          </a:prstGeom>
        </p:spPr>
      </p:pic>
      <p:pic>
        <p:nvPicPr>
          <p:cNvPr id="3" name="图片 2"/>
          <p:cNvPicPr>
            <a:picLocks noChangeAspect="1"/>
          </p:cNvPicPr>
          <p:nvPr/>
        </p:nvPicPr>
        <p:blipFill>
          <a:blip r:embed="rId3"/>
          <a:stretch>
            <a:fillRect/>
          </a:stretch>
        </p:blipFill>
        <p:spPr>
          <a:xfrm>
            <a:off x="197865" y="4508397"/>
            <a:ext cx="3132804" cy="2349603"/>
          </a:xfrm>
          <a:prstGeom prst="rect">
            <a:avLst/>
          </a:prstGeom>
        </p:spPr>
      </p:pic>
      <p:pic>
        <p:nvPicPr>
          <p:cNvPr id="6" name="图片 5"/>
          <p:cNvPicPr>
            <a:picLocks noChangeAspect="1"/>
          </p:cNvPicPr>
          <p:nvPr/>
        </p:nvPicPr>
        <p:blipFill>
          <a:blip r:embed="rId4"/>
          <a:stretch>
            <a:fillRect/>
          </a:stretch>
        </p:blipFill>
        <p:spPr>
          <a:xfrm>
            <a:off x="7035884" y="4508396"/>
            <a:ext cx="3131396" cy="2349603"/>
          </a:xfrm>
          <a:prstGeom prst="rect">
            <a:avLst/>
          </a:prstGeom>
        </p:spPr>
      </p:pic>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7"/>
          <p:cNvSpPr>
            <a:spLocks noChangeArrowheads="1"/>
          </p:cNvSpPr>
          <p:nvPr/>
        </p:nvSpPr>
        <p:spPr bwMode="auto">
          <a:xfrm>
            <a:off x="1828800" y="2876551"/>
            <a:ext cx="8477063" cy="3471712"/>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zh-CN" sz="1800" dirty="0" smtClean="0">
                <a:solidFill>
                  <a:srgbClr val="0070C0"/>
                </a:solidFill>
              </a:rPr>
              <a:t>【</a:t>
            </a:r>
            <a:r>
              <a:rPr lang="en-US" altLang="zh-CN" sz="1800" dirty="0">
                <a:solidFill>
                  <a:srgbClr val="0070C0"/>
                </a:solidFill>
              </a:rPr>
              <a:t>1</a:t>
            </a:r>
            <a:r>
              <a:rPr lang="zh-CN" altLang="zh-CN" sz="1800" dirty="0">
                <a:solidFill>
                  <a:srgbClr val="0070C0"/>
                </a:solidFill>
              </a:rPr>
              <a:t>】《新型冠状病毒感染的肺炎诊疗方案（试行第六版》，</a:t>
            </a:r>
            <a:r>
              <a:rPr lang="en-US" altLang="zh-CN" sz="1800" dirty="0">
                <a:solidFill>
                  <a:srgbClr val="0070C0"/>
                </a:solidFill>
              </a:rPr>
              <a:t>2020</a:t>
            </a:r>
            <a:r>
              <a:rPr lang="zh-CN" altLang="zh-CN" sz="1800" dirty="0">
                <a:solidFill>
                  <a:srgbClr val="0070C0"/>
                </a:solidFill>
              </a:rPr>
              <a:t>年</a:t>
            </a:r>
            <a:r>
              <a:rPr lang="en-US" altLang="zh-CN" sz="1800" dirty="0">
                <a:solidFill>
                  <a:srgbClr val="0070C0"/>
                </a:solidFill>
              </a:rPr>
              <a:t>2</a:t>
            </a:r>
            <a:r>
              <a:rPr lang="zh-CN" altLang="zh-CN" sz="1800" dirty="0">
                <a:solidFill>
                  <a:srgbClr val="0070C0"/>
                </a:solidFill>
              </a:rPr>
              <a:t>月</a:t>
            </a:r>
            <a:r>
              <a:rPr lang="en-US" altLang="zh-CN" sz="1800" dirty="0">
                <a:solidFill>
                  <a:srgbClr val="0070C0"/>
                </a:solidFill>
              </a:rPr>
              <a:t>18</a:t>
            </a:r>
            <a:r>
              <a:rPr lang="zh-CN" altLang="zh-CN" sz="1800" dirty="0">
                <a:solidFill>
                  <a:srgbClr val="0070C0"/>
                </a:solidFill>
              </a:rPr>
              <a:t>日</a:t>
            </a:r>
            <a:r>
              <a:rPr lang="en-US" altLang="zh-CN" sz="1800" dirty="0">
                <a:solidFill>
                  <a:srgbClr val="0070C0"/>
                </a:solidFill>
              </a:rPr>
              <a:t>.</a:t>
            </a:r>
            <a:endParaRPr lang="zh-CN" altLang="zh-CN" sz="1800" dirty="0">
              <a:solidFill>
                <a:srgbClr val="0070C0"/>
              </a:solidFill>
            </a:endParaRPr>
          </a:p>
          <a:p>
            <a:pPr>
              <a:buNone/>
            </a:pPr>
            <a:r>
              <a:rPr lang="zh-CN" altLang="zh-CN" sz="1800" dirty="0">
                <a:solidFill>
                  <a:srgbClr val="0070C0"/>
                </a:solidFill>
              </a:rPr>
              <a:t>【</a:t>
            </a:r>
            <a:r>
              <a:rPr lang="en-US" altLang="zh-CN" sz="1800" dirty="0">
                <a:solidFill>
                  <a:srgbClr val="0070C0"/>
                </a:solidFill>
              </a:rPr>
              <a:t>2</a:t>
            </a:r>
            <a:r>
              <a:rPr lang="zh-CN" altLang="zh-CN" sz="1800" dirty="0">
                <a:solidFill>
                  <a:srgbClr val="0070C0"/>
                </a:solidFill>
              </a:rPr>
              <a:t>】《本草学史和古代植物分类学史的分期及主要著作》，安徽中医学院学报，</a:t>
            </a:r>
            <a:r>
              <a:rPr lang="en-US" altLang="zh-CN" sz="1800" dirty="0">
                <a:solidFill>
                  <a:srgbClr val="0070C0"/>
                </a:solidFill>
              </a:rPr>
              <a:t>1983</a:t>
            </a:r>
            <a:r>
              <a:rPr lang="zh-CN" altLang="zh-CN" sz="1800" dirty="0">
                <a:solidFill>
                  <a:srgbClr val="0070C0"/>
                </a:solidFill>
              </a:rPr>
              <a:t>年第</a:t>
            </a:r>
            <a:r>
              <a:rPr lang="en-US" altLang="zh-CN" sz="1800" dirty="0">
                <a:solidFill>
                  <a:srgbClr val="0070C0"/>
                </a:solidFill>
              </a:rPr>
              <a:t>3</a:t>
            </a:r>
            <a:r>
              <a:rPr lang="zh-CN" altLang="zh-CN" sz="1800" dirty="0">
                <a:solidFill>
                  <a:srgbClr val="0070C0"/>
                </a:solidFill>
              </a:rPr>
              <a:t>期</a:t>
            </a:r>
            <a:r>
              <a:rPr lang="en-US" altLang="zh-CN" sz="1800" dirty="0">
                <a:solidFill>
                  <a:srgbClr val="0070C0"/>
                </a:solidFill>
              </a:rPr>
              <a:t>.</a:t>
            </a:r>
            <a:endParaRPr lang="zh-CN" altLang="zh-CN" sz="1800" dirty="0">
              <a:solidFill>
                <a:srgbClr val="0070C0"/>
              </a:solidFill>
            </a:endParaRPr>
          </a:p>
          <a:p>
            <a:pPr>
              <a:buNone/>
            </a:pPr>
            <a:r>
              <a:rPr lang="zh-CN" altLang="zh-CN" sz="1800" dirty="0">
                <a:solidFill>
                  <a:srgbClr val="0070C0"/>
                </a:solidFill>
              </a:rPr>
              <a:t>【</a:t>
            </a:r>
            <a:r>
              <a:rPr lang="en-US" altLang="zh-CN" sz="1800" dirty="0">
                <a:solidFill>
                  <a:srgbClr val="0070C0"/>
                </a:solidFill>
              </a:rPr>
              <a:t>3</a:t>
            </a:r>
            <a:r>
              <a:rPr lang="zh-CN" altLang="zh-CN" sz="1800" dirty="0">
                <a:solidFill>
                  <a:srgbClr val="0070C0"/>
                </a:solidFill>
              </a:rPr>
              <a:t>】《中药发展历史的几点启迪》，医学与哲学，</a:t>
            </a:r>
            <a:r>
              <a:rPr lang="en-US" altLang="zh-CN" sz="1800" dirty="0">
                <a:solidFill>
                  <a:srgbClr val="0070C0"/>
                </a:solidFill>
              </a:rPr>
              <a:t>1986</a:t>
            </a:r>
            <a:r>
              <a:rPr lang="zh-CN" altLang="zh-CN" sz="1800" dirty="0">
                <a:solidFill>
                  <a:srgbClr val="0070C0"/>
                </a:solidFill>
              </a:rPr>
              <a:t>年，第</a:t>
            </a:r>
            <a:r>
              <a:rPr lang="en-US" altLang="zh-CN" sz="1800" dirty="0">
                <a:solidFill>
                  <a:srgbClr val="0070C0"/>
                </a:solidFill>
              </a:rPr>
              <a:t>11</a:t>
            </a:r>
            <a:r>
              <a:rPr lang="zh-CN" altLang="zh-CN" sz="1800" dirty="0">
                <a:solidFill>
                  <a:srgbClr val="0070C0"/>
                </a:solidFill>
              </a:rPr>
              <a:t>期</a:t>
            </a:r>
            <a:r>
              <a:rPr lang="en-US" altLang="zh-CN" sz="1800" dirty="0">
                <a:solidFill>
                  <a:srgbClr val="0070C0"/>
                </a:solidFill>
              </a:rPr>
              <a:t>.</a:t>
            </a:r>
            <a:endParaRPr lang="zh-CN" altLang="zh-CN" sz="1800" dirty="0">
              <a:solidFill>
                <a:srgbClr val="0070C0"/>
              </a:solidFill>
            </a:endParaRPr>
          </a:p>
          <a:p>
            <a:pPr>
              <a:buNone/>
            </a:pPr>
            <a:r>
              <a:rPr lang="zh-CN" altLang="zh-CN" sz="1800" dirty="0">
                <a:solidFill>
                  <a:srgbClr val="0070C0"/>
                </a:solidFill>
              </a:rPr>
              <a:t>【</a:t>
            </a:r>
            <a:r>
              <a:rPr lang="en-US" altLang="zh-CN" sz="1800" dirty="0">
                <a:solidFill>
                  <a:srgbClr val="0070C0"/>
                </a:solidFill>
              </a:rPr>
              <a:t>4</a:t>
            </a:r>
            <a:r>
              <a:rPr lang="zh-CN" altLang="zh-CN" sz="1800" dirty="0">
                <a:solidFill>
                  <a:srgbClr val="0070C0"/>
                </a:solidFill>
              </a:rPr>
              <a:t>】《中药炮制历史沿革及现状分析》，湖北中医杂志，</a:t>
            </a:r>
            <a:r>
              <a:rPr lang="en-US" altLang="zh-CN" sz="1800" dirty="0">
                <a:solidFill>
                  <a:srgbClr val="0070C0"/>
                </a:solidFill>
              </a:rPr>
              <a:t>2023</a:t>
            </a:r>
            <a:r>
              <a:rPr lang="zh-CN" altLang="zh-CN" sz="1800" dirty="0">
                <a:solidFill>
                  <a:srgbClr val="0070C0"/>
                </a:solidFill>
              </a:rPr>
              <a:t>年</a:t>
            </a:r>
            <a:r>
              <a:rPr lang="en-US" altLang="zh-CN" sz="1800" dirty="0">
                <a:solidFill>
                  <a:srgbClr val="0070C0"/>
                </a:solidFill>
              </a:rPr>
              <a:t>1</a:t>
            </a:r>
            <a:r>
              <a:rPr lang="zh-CN" altLang="zh-CN" sz="1800" dirty="0">
                <a:solidFill>
                  <a:srgbClr val="0070C0"/>
                </a:solidFill>
              </a:rPr>
              <a:t>月，第</a:t>
            </a:r>
            <a:r>
              <a:rPr lang="en-US" altLang="zh-CN" sz="1800" dirty="0">
                <a:solidFill>
                  <a:srgbClr val="0070C0"/>
                </a:solidFill>
              </a:rPr>
              <a:t>45</a:t>
            </a:r>
            <a:r>
              <a:rPr lang="zh-CN" altLang="zh-CN" sz="1800" dirty="0">
                <a:solidFill>
                  <a:srgbClr val="0070C0"/>
                </a:solidFill>
              </a:rPr>
              <a:t>卷第</a:t>
            </a:r>
            <a:r>
              <a:rPr lang="en-US" altLang="zh-CN" sz="1800" dirty="0">
                <a:solidFill>
                  <a:srgbClr val="0070C0"/>
                </a:solidFill>
              </a:rPr>
              <a:t>1</a:t>
            </a:r>
            <a:r>
              <a:rPr lang="zh-CN" altLang="zh-CN" sz="1800" dirty="0">
                <a:solidFill>
                  <a:srgbClr val="0070C0"/>
                </a:solidFill>
              </a:rPr>
              <a:t>期</a:t>
            </a:r>
            <a:r>
              <a:rPr lang="en-US" altLang="zh-CN" sz="1800" dirty="0">
                <a:solidFill>
                  <a:srgbClr val="0070C0"/>
                </a:solidFill>
              </a:rPr>
              <a:t>.</a:t>
            </a:r>
            <a:endParaRPr lang="zh-CN" altLang="zh-CN" sz="1800" dirty="0">
              <a:solidFill>
                <a:srgbClr val="0070C0"/>
              </a:solidFill>
            </a:endParaRPr>
          </a:p>
          <a:p>
            <a:pPr>
              <a:buNone/>
            </a:pPr>
            <a:r>
              <a:rPr lang="zh-CN" altLang="zh-CN" sz="1800" dirty="0">
                <a:solidFill>
                  <a:srgbClr val="0070C0"/>
                </a:solidFill>
              </a:rPr>
              <a:t>【</a:t>
            </a:r>
            <a:r>
              <a:rPr lang="en-US" altLang="zh-CN" sz="1800" dirty="0">
                <a:solidFill>
                  <a:srgbClr val="0070C0"/>
                </a:solidFill>
              </a:rPr>
              <a:t>5</a:t>
            </a:r>
            <a:r>
              <a:rPr lang="zh-CN" altLang="zh-CN" sz="1800" dirty="0">
                <a:solidFill>
                  <a:srgbClr val="0070C0"/>
                </a:solidFill>
              </a:rPr>
              <a:t>】《中药质量控制技术方法的历史发展》，中成药，</a:t>
            </a:r>
            <a:r>
              <a:rPr lang="en-US" altLang="zh-CN" sz="1800" dirty="0">
                <a:solidFill>
                  <a:srgbClr val="0070C0"/>
                </a:solidFill>
              </a:rPr>
              <a:t>2003</a:t>
            </a:r>
            <a:r>
              <a:rPr lang="zh-CN" altLang="zh-CN" sz="1800" dirty="0">
                <a:solidFill>
                  <a:srgbClr val="0070C0"/>
                </a:solidFill>
              </a:rPr>
              <a:t>年</a:t>
            </a:r>
            <a:r>
              <a:rPr lang="en-US" altLang="zh-CN" sz="1800" dirty="0">
                <a:solidFill>
                  <a:srgbClr val="0070C0"/>
                </a:solidFill>
              </a:rPr>
              <a:t>9</a:t>
            </a:r>
            <a:r>
              <a:rPr lang="zh-CN" altLang="zh-CN" sz="1800" dirty="0">
                <a:solidFill>
                  <a:srgbClr val="0070C0"/>
                </a:solidFill>
              </a:rPr>
              <a:t>月，第</a:t>
            </a:r>
            <a:r>
              <a:rPr lang="en-US" altLang="zh-CN" sz="1800" dirty="0">
                <a:solidFill>
                  <a:srgbClr val="0070C0"/>
                </a:solidFill>
              </a:rPr>
              <a:t>25</a:t>
            </a:r>
            <a:r>
              <a:rPr lang="zh-CN" altLang="zh-CN" sz="1800" dirty="0">
                <a:solidFill>
                  <a:srgbClr val="0070C0"/>
                </a:solidFill>
              </a:rPr>
              <a:t>卷第</a:t>
            </a:r>
            <a:r>
              <a:rPr lang="en-US" altLang="zh-CN" sz="1800" dirty="0">
                <a:solidFill>
                  <a:srgbClr val="0070C0"/>
                </a:solidFill>
              </a:rPr>
              <a:t>9</a:t>
            </a:r>
            <a:r>
              <a:rPr lang="zh-CN" altLang="zh-CN" sz="1800" dirty="0">
                <a:solidFill>
                  <a:srgbClr val="0070C0"/>
                </a:solidFill>
              </a:rPr>
              <a:t>期</a:t>
            </a:r>
            <a:r>
              <a:rPr lang="en-US" altLang="zh-CN" sz="1800" dirty="0">
                <a:solidFill>
                  <a:srgbClr val="0070C0"/>
                </a:solidFill>
              </a:rPr>
              <a:t>.</a:t>
            </a:r>
            <a:endParaRPr lang="zh-CN" altLang="zh-CN" sz="1800" dirty="0">
              <a:solidFill>
                <a:srgbClr val="0070C0"/>
              </a:solidFill>
            </a:endParaRPr>
          </a:p>
          <a:p>
            <a:pPr>
              <a:buNone/>
            </a:pPr>
            <a:r>
              <a:rPr lang="zh-CN" altLang="zh-CN" sz="1800" dirty="0">
                <a:solidFill>
                  <a:srgbClr val="0070C0"/>
                </a:solidFill>
              </a:rPr>
              <a:t>【</a:t>
            </a:r>
            <a:r>
              <a:rPr lang="en-US" altLang="zh-CN" sz="1800" dirty="0">
                <a:solidFill>
                  <a:srgbClr val="0070C0"/>
                </a:solidFill>
              </a:rPr>
              <a:t>6</a:t>
            </a:r>
            <a:r>
              <a:rPr lang="zh-CN" altLang="zh-CN" sz="1800" dirty="0">
                <a:solidFill>
                  <a:srgbClr val="0070C0"/>
                </a:solidFill>
              </a:rPr>
              <a:t>】《中药化学成分提取分离方法的研究进展》，中国药学，</a:t>
            </a:r>
            <a:r>
              <a:rPr lang="en-US" altLang="zh-CN" sz="1800" dirty="0">
                <a:solidFill>
                  <a:srgbClr val="0070C0"/>
                </a:solidFill>
              </a:rPr>
              <a:t>2012</a:t>
            </a:r>
            <a:r>
              <a:rPr lang="zh-CN" altLang="zh-CN" sz="1800" dirty="0">
                <a:solidFill>
                  <a:srgbClr val="0070C0"/>
                </a:solidFill>
              </a:rPr>
              <a:t>年</a:t>
            </a:r>
            <a:r>
              <a:rPr lang="en-US" altLang="zh-CN" sz="1800" dirty="0">
                <a:solidFill>
                  <a:srgbClr val="0070C0"/>
                </a:solidFill>
              </a:rPr>
              <a:t>1</a:t>
            </a:r>
            <a:r>
              <a:rPr lang="zh-CN" altLang="zh-CN" sz="1800" dirty="0">
                <a:solidFill>
                  <a:srgbClr val="0070C0"/>
                </a:solidFill>
              </a:rPr>
              <a:t>月</a:t>
            </a:r>
            <a:r>
              <a:rPr lang="en-US" altLang="zh-CN" sz="1800" dirty="0">
                <a:solidFill>
                  <a:srgbClr val="0070C0"/>
                </a:solidFill>
              </a:rPr>
              <a:t>12</a:t>
            </a:r>
            <a:r>
              <a:rPr lang="zh-CN" altLang="zh-CN" sz="1800" dirty="0">
                <a:solidFill>
                  <a:srgbClr val="0070C0"/>
                </a:solidFill>
              </a:rPr>
              <a:t>日，第</a:t>
            </a:r>
            <a:r>
              <a:rPr lang="en-US" altLang="zh-CN" sz="1800" dirty="0">
                <a:solidFill>
                  <a:srgbClr val="0070C0"/>
                </a:solidFill>
              </a:rPr>
              <a:t>21</a:t>
            </a:r>
            <a:r>
              <a:rPr lang="zh-CN" altLang="zh-CN" sz="1800" dirty="0">
                <a:solidFill>
                  <a:srgbClr val="0070C0"/>
                </a:solidFill>
              </a:rPr>
              <a:t>卷第</a:t>
            </a:r>
            <a:r>
              <a:rPr lang="en-US" altLang="zh-CN" sz="1800" dirty="0">
                <a:solidFill>
                  <a:srgbClr val="0070C0"/>
                </a:solidFill>
              </a:rPr>
              <a:t>2</a:t>
            </a:r>
            <a:r>
              <a:rPr lang="zh-CN" altLang="zh-CN" sz="1800" dirty="0">
                <a:solidFill>
                  <a:srgbClr val="0070C0"/>
                </a:solidFill>
              </a:rPr>
              <a:t>期</a:t>
            </a:r>
            <a:r>
              <a:rPr lang="en-US" altLang="zh-CN" sz="1800" dirty="0">
                <a:solidFill>
                  <a:srgbClr val="0070C0"/>
                </a:solidFill>
              </a:rPr>
              <a:t>.</a:t>
            </a:r>
            <a:endParaRPr lang="zh-CN" altLang="zh-CN" sz="1800" dirty="0">
              <a:solidFill>
                <a:srgbClr val="0070C0"/>
              </a:solidFill>
            </a:endParaRPr>
          </a:p>
          <a:p>
            <a:pPr>
              <a:buNone/>
            </a:pPr>
            <a:r>
              <a:rPr lang="zh-CN" altLang="zh-CN" sz="1800" dirty="0">
                <a:solidFill>
                  <a:srgbClr val="0070C0"/>
                </a:solidFill>
              </a:rPr>
              <a:t>【</a:t>
            </a:r>
            <a:r>
              <a:rPr lang="en-US" altLang="zh-CN" sz="1800" dirty="0">
                <a:solidFill>
                  <a:srgbClr val="0070C0"/>
                </a:solidFill>
              </a:rPr>
              <a:t>7</a:t>
            </a:r>
            <a:r>
              <a:rPr lang="zh-CN" altLang="zh-CN" sz="1800" dirty="0">
                <a:solidFill>
                  <a:srgbClr val="0070C0"/>
                </a:solidFill>
              </a:rPr>
              <a:t>】《中药活性成分生物合成研究及应用》，中国科学</a:t>
            </a:r>
            <a:r>
              <a:rPr lang="en-US" altLang="zh-CN" sz="1800" dirty="0">
                <a:solidFill>
                  <a:srgbClr val="0070C0"/>
                </a:solidFill>
              </a:rPr>
              <a:t>: </a:t>
            </a:r>
            <a:r>
              <a:rPr lang="zh-CN" altLang="zh-CN" sz="1800" dirty="0">
                <a:solidFill>
                  <a:srgbClr val="0070C0"/>
                </a:solidFill>
              </a:rPr>
              <a:t>生命科学，</a:t>
            </a:r>
            <a:r>
              <a:rPr lang="en-US" altLang="zh-CN" sz="1800" dirty="0">
                <a:solidFill>
                  <a:srgbClr val="0070C0"/>
                </a:solidFill>
              </a:rPr>
              <a:t>2022 </a:t>
            </a:r>
            <a:r>
              <a:rPr lang="zh-CN" altLang="zh-CN" sz="1800" dirty="0">
                <a:solidFill>
                  <a:srgbClr val="0070C0"/>
                </a:solidFill>
              </a:rPr>
              <a:t>年，第</a:t>
            </a:r>
            <a:r>
              <a:rPr lang="en-US" altLang="zh-CN" sz="1800" dirty="0">
                <a:solidFill>
                  <a:srgbClr val="0070C0"/>
                </a:solidFill>
              </a:rPr>
              <a:t>52</a:t>
            </a:r>
            <a:r>
              <a:rPr lang="zh-CN" altLang="zh-CN" sz="1800" dirty="0">
                <a:solidFill>
                  <a:srgbClr val="0070C0"/>
                </a:solidFill>
              </a:rPr>
              <a:t>卷第</a:t>
            </a:r>
            <a:r>
              <a:rPr lang="en-US" altLang="zh-CN" sz="1800" dirty="0">
                <a:solidFill>
                  <a:srgbClr val="0070C0"/>
                </a:solidFill>
              </a:rPr>
              <a:t>6</a:t>
            </a:r>
            <a:r>
              <a:rPr lang="zh-CN" altLang="zh-CN" sz="1800" dirty="0">
                <a:solidFill>
                  <a:srgbClr val="0070C0"/>
                </a:solidFill>
              </a:rPr>
              <a:t>期</a:t>
            </a:r>
            <a:r>
              <a:rPr lang="en-US" altLang="zh-CN" sz="1800" dirty="0" smtClean="0">
                <a:solidFill>
                  <a:srgbClr val="0070C0"/>
                </a:solidFill>
              </a:rPr>
              <a:t>.</a:t>
            </a:r>
            <a:endParaRPr lang="zh-CN" altLang="zh-CN" sz="1800" dirty="0">
              <a:solidFill>
                <a:srgbClr val="0070C0"/>
              </a:solidFill>
            </a:endParaRPr>
          </a:p>
        </p:txBody>
      </p:sp>
      <p:sp>
        <p:nvSpPr>
          <p:cNvPr id="14" name="文本框 13"/>
          <p:cNvSpPr txBox="1"/>
          <p:nvPr/>
        </p:nvSpPr>
        <p:spPr bwMode="auto">
          <a:xfrm>
            <a:off x="4616183" y="1623723"/>
            <a:ext cx="3447162" cy="732508"/>
          </a:xfrm>
          <a:prstGeom prst="rect">
            <a:avLst/>
          </a:prstGeom>
          <a:noFill/>
        </p:spPr>
        <p:txBody>
          <a:bodyPr wrap="square">
            <a:spAutoFit/>
          </a:bodyPr>
          <a:lstStyle/>
          <a:p>
            <a:pPr fontAlgn="auto">
              <a:lnSpc>
                <a:spcPct val="130000"/>
              </a:lnSpc>
              <a:spcBef>
                <a:spcPts val="0"/>
              </a:spcBef>
              <a:spcAft>
                <a:spcPts val="0"/>
              </a:spcAft>
              <a:defRPr/>
            </a:pPr>
            <a:r>
              <a:rPr lang="zh-CN" altLang="zh-CN" sz="3200" b="1" dirty="0" smtClean="0">
                <a:solidFill>
                  <a:srgbClr val="AE1A1A"/>
                </a:solidFill>
                <a:latin typeface="微软雅黑" panose="020B0503020204020204" pitchFamily="34" charset="-122"/>
                <a:ea typeface="微软雅黑" panose="020B0503020204020204" pitchFamily="34" charset="-122"/>
                <a:cs typeface="+mn-cs"/>
              </a:rPr>
              <a:t>参考文献</a:t>
            </a:r>
            <a:endParaRPr lang="zh-CN" altLang="zh-CN" sz="3200" b="1" dirty="0">
              <a:solidFill>
                <a:srgbClr val="AE1A1A"/>
              </a:solidFill>
              <a:latin typeface="微软雅黑" panose="020B0503020204020204" pitchFamily="34" charset="-122"/>
              <a:ea typeface="微软雅黑" panose="020B0503020204020204" pitchFamily="34" charset="-122"/>
              <a:cs typeface="+mn-cs"/>
            </a:endParaRPr>
          </a:p>
        </p:txBody>
      </p:sp>
      <p:pic>
        <p:nvPicPr>
          <p:cNvPr id="5" name="图片 19" descr="2.jpg"/>
          <p:cNvPicPr>
            <a:picLocks noChangeAspect="1" noChangeArrowheads="1"/>
          </p:cNvPicPr>
          <p:nvPr/>
        </p:nvPicPr>
        <p:blipFill rotWithShape="1">
          <a:blip r:embed="rId1"/>
          <a:srcRect t="22225" r="11861" b="9916"/>
          <a:stretch>
            <a:fillRect/>
          </a:stretch>
        </p:blipFill>
        <p:spPr bwMode="auto">
          <a:xfrm>
            <a:off x="9400700" y="0"/>
            <a:ext cx="2791300" cy="2876551"/>
          </a:xfrm>
          <a:prstGeom prst="rect">
            <a:avLst/>
          </a:prstGeom>
          <a:noFill/>
          <a:ln w="9525">
            <a:noFill/>
            <a:miter lim="800000"/>
            <a:headEnd/>
            <a:tailEnd/>
          </a:ln>
        </p:spPr>
      </p:pic>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7"/>
          <p:cNvSpPr>
            <a:spLocks noChangeArrowheads="1"/>
          </p:cNvSpPr>
          <p:nvPr/>
        </p:nvSpPr>
        <p:spPr bwMode="auto">
          <a:xfrm>
            <a:off x="1838036" y="852510"/>
            <a:ext cx="7444508" cy="3508645"/>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en-US" altLang="zh-CN" sz="2800" dirty="0" smtClean="0">
                <a:solidFill>
                  <a:srgbClr val="0070C0"/>
                </a:solidFill>
              </a:rPr>
              <a:t>     </a:t>
            </a:r>
            <a:r>
              <a:rPr lang="zh-CN" altLang="zh-CN" sz="2000" dirty="0" smtClean="0">
                <a:solidFill>
                  <a:srgbClr val="0070C0"/>
                </a:solidFill>
              </a:rPr>
              <a:t>自</a:t>
            </a:r>
            <a:r>
              <a:rPr lang="en-US" altLang="zh-CN" sz="2000" dirty="0">
                <a:solidFill>
                  <a:srgbClr val="0070C0"/>
                </a:solidFill>
              </a:rPr>
              <a:t>2020</a:t>
            </a:r>
            <a:r>
              <a:rPr lang="zh-CN" altLang="zh-CN" sz="2000" dirty="0">
                <a:solidFill>
                  <a:srgbClr val="0070C0"/>
                </a:solidFill>
              </a:rPr>
              <a:t>年初新冠疫情爆发以来，中药在治疗和缓解新冠病症上起到了不可或缺的作用，比如藿香正气胶囊（丸、水、口服液）、</a:t>
            </a:r>
            <a:r>
              <a:rPr lang="en-US" altLang="zh-CN" sz="2000" dirty="0" err="1">
                <a:solidFill>
                  <a:srgbClr val="0070C0"/>
                </a:solidFill>
                <a:hlinkClick r:id="rId1"/>
              </a:rPr>
              <a:t>金花清感颗粒</a:t>
            </a:r>
            <a:r>
              <a:rPr lang="zh-CN" altLang="zh-CN" sz="2000" dirty="0">
                <a:solidFill>
                  <a:srgbClr val="0070C0"/>
                </a:solidFill>
              </a:rPr>
              <a:t>、</a:t>
            </a:r>
            <a:r>
              <a:rPr lang="en-US" altLang="zh-CN" sz="2000" dirty="0" err="1">
                <a:solidFill>
                  <a:srgbClr val="0070C0"/>
                </a:solidFill>
                <a:hlinkClick r:id="rId2"/>
              </a:rPr>
              <a:t>连花清瘟胶囊</a:t>
            </a:r>
            <a:r>
              <a:rPr lang="zh-CN" altLang="zh-CN" sz="2000" dirty="0">
                <a:solidFill>
                  <a:srgbClr val="0070C0"/>
                </a:solidFill>
              </a:rPr>
              <a:t>（颗粒）、</a:t>
            </a:r>
            <a:r>
              <a:rPr lang="en-US" altLang="zh-CN" sz="2000" dirty="0" err="1">
                <a:solidFill>
                  <a:srgbClr val="0070C0"/>
                </a:solidFill>
                <a:hlinkClick r:id="rId3"/>
              </a:rPr>
              <a:t>疏风解毒胶囊</a:t>
            </a:r>
            <a:r>
              <a:rPr lang="zh-CN" altLang="zh-CN" sz="2000" dirty="0">
                <a:solidFill>
                  <a:srgbClr val="0070C0"/>
                </a:solidFill>
              </a:rPr>
              <a:t>（颗粒）、</a:t>
            </a:r>
            <a:r>
              <a:rPr lang="en-US" altLang="zh-CN" sz="2000" dirty="0" err="1">
                <a:solidFill>
                  <a:srgbClr val="0070C0"/>
                </a:solidFill>
                <a:hlinkClick r:id="rId4"/>
              </a:rPr>
              <a:t>苏合香丸</a:t>
            </a:r>
            <a:r>
              <a:rPr lang="zh-CN" altLang="zh-CN" sz="2000" dirty="0">
                <a:solidFill>
                  <a:srgbClr val="0070C0"/>
                </a:solidFill>
              </a:rPr>
              <a:t>、安官牛黄丸、清肺排毒汤、</a:t>
            </a:r>
            <a:r>
              <a:rPr lang="en-US" altLang="zh-CN" sz="2000" dirty="0" err="1">
                <a:solidFill>
                  <a:srgbClr val="0070C0"/>
                </a:solidFill>
                <a:hlinkClick r:id="rId5"/>
              </a:rPr>
              <a:t>喜炎平注射液</a:t>
            </a:r>
            <a:r>
              <a:rPr lang="zh-CN" altLang="zh-CN" sz="2000" dirty="0">
                <a:solidFill>
                  <a:srgbClr val="0070C0"/>
                </a:solidFill>
              </a:rPr>
              <a:t>、</a:t>
            </a:r>
            <a:r>
              <a:rPr lang="en-US" altLang="zh-CN" sz="2000" dirty="0" err="1">
                <a:solidFill>
                  <a:srgbClr val="0070C0"/>
                </a:solidFill>
                <a:hlinkClick r:id="rId6"/>
              </a:rPr>
              <a:t>血必净注射液</a:t>
            </a:r>
            <a:r>
              <a:rPr lang="zh-CN" altLang="zh-CN" sz="2000" dirty="0">
                <a:solidFill>
                  <a:srgbClr val="0070C0"/>
                </a:solidFill>
              </a:rPr>
              <a:t>、</a:t>
            </a:r>
            <a:r>
              <a:rPr lang="en-US" altLang="zh-CN" sz="2000" dirty="0" err="1">
                <a:solidFill>
                  <a:srgbClr val="0070C0"/>
                </a:solidFill>
                <a:hlinkClick r:id="rId7"/>
              </a:rPr>
              <a:t>热毒宁注射液</a:t>
            </a:r>
            <a:r>
              <a:rPr lang="zh-CN" altLang="zh-CN" sz="2000" dirty="0">
                <a:solidFill>
                  <a:srgbClr val="0070C0"/>
                </a:solidFill>
              </a:rPr>
              <a:t>、</a:t>
            </a:r>
            <a:r>
              <a:rPr lang="en-US" altLang="zh-CN" sz="2000" dirty="0" err="1">
                <a:solidFill>
                  <a:srgbClr val="0070C0"/>
                </a:solidFill>
                <a:hlinkClick r:id="rId8"/>
              </a:rPr>
              <a:t>痰热清注射液</a:t>
            </a:r>
            <a:r>
              <a:rPr lang="zh-CN" altLang="zh-CN" sz="2000" dirty="0">
                <a:solidFill>
                  <a:srgbClr val="0070C0"/>
                </a:solidFill>
              </a:rPr>
              <a:t>、</a:t>
            </a:r>
            <a:r>
              <a:rPr lang="en-US" altLang="zh-CN" sz="2000" dirty="0" err="1">
                <a:solidFill>
                  <a:srgbClr val="0070C0"/>
                </a:solidFill>
                <a:hlinkClick r:id="rId9"/>
              </a:rPr>
              <a:t>醒脑静注射液</a:t>
            </a:r>
            <a:r>
              <a:rPr lang="zh-CN" altLang="zh-CN" sz="2000" dirty="0">
                <a:solidFill>
                  <a:srgbClr val="0070C0"/>
                </a:solidFill>
              </a:rPr>
              <a:t>、</a:t>
            </a:r>
            <a:r>
              <a:rPr lang="en-US" altLang="zh-CN" sz="2000" dirty="0" err="1">
                <a:solidFill>
                  <a:srgbClr val="0070C0"/>
                </a:solidFill>
                <a:hlinkClick r:id="rId10"/>
              </a:rPr>
              <a:t>参附注射液</a:t>
            </a:r>
            <a:r>
              <a:rPr lang="zh-CN" altLang="zh-CN" sz="2000" dirty="0">
                <a:solidFill>
                  <a:srgbClr val="0070C0"/>
                </a:solidFill>
              </a:rPr>
              <a:t>、</a:t>
            </a:r>
            <a:r>
              <a:rPr lang="en-US" altLang="zh-CN" sz="2000" dirty="0" err="1">
                <a:solidFill>
                  <a:srgbClr val="0070C0"/>
                </a:solidFill>
                <a:hlinkClick r:id="rId11"/>
              </a:rPr>
              <a:t>生脉注射液</a:t>
            </a:r>
            <a:r>
              <a:rPr lang="zh-CN" altLang="zh-CN" sz="2000" dirty="0">
                <a:solidFill>
                  <a:srgbClr val="0070C0"/>
                </a:solidFill>
              </a:rPr>
              <a:t>、</a:t>
            </a:r>
            <a:r>
              <a:rPr lang="en-US" altLang="zh-CN" sz="2000" dirty="0" err="1">
                <a:solidFill>
                  <a:srgbClr val="0070C0"/>
                </a:solidFill>
                <a:hlinkClick r:id="rId12"/>
              </a:rPr>
              <a:t>参麦注射液</a:t>
            </a:r>
            <a:r>
              <a:rPr lang="zh-CN" altLang="zh-CN" sz="2000" baseline="30000" dirty="0">
                <a:solidFill>
                  <a:srgbClr val="0070C0"/>
                </a:solidFill>
              </a:rPr>
              <a:t>【</a:t>
            </a:r>
            <a:r>
              <a:rPr lang="en-US" altLang="zh-CN" sz="2000" baseline="30000" dirty="0">
                <a:solidFill>
                  <a:srgbClr val="0070C0"/>
                </a:solidFill>
              </a:rPr>
              <a:t>1</a:t>
            </a:r>
            <a:r>
              <a:rPr lang="zh-CN" altLang="zh-CN" sz="2000" baseline="30000" dirty="0">
                <a:solidFill>
                  <a:srgbClr val="0070C0"/>
                </a:solidFill>
              </a:rPr>
              <a:t>】</a:t>
            </a:r>
            <a:r>
              <a:rPr lang="zh-CN" altLang="zh-CN" sz="2000" dirty="0">
                <a:solidFill>
                  <a:srgbClr val="0070C0"/>
                </a:solidFill>
              </a:rPr>
              <a:t>，等等</a:t>
            </a:r>
            <a:r>
              <a:rPr lang="zh-CN" altLang="zh-CN" sz="2000" dirty="0" smtClean="0">
                <a:solidFill>
                  <a:srgbClr val="0070C0"/>
                </a:solidFill>
              </a:rPr>
              <a:t>，这些中药有的是传统制法、有的是</a:t>
            </a:r>
            <a:r>
              <a:rPr lang="zh-CN" altLang="zh-CN" sz="2000" dirty="0">
                <a:solidFill>
                  <a:srgbClr val="0070C0"/>
                </a:solidFill>
              </a:rPr>
              <a:t>采用现代工艺设备</a:t>
            </a:r>
            <a:endParaRPr lang="zh-CN" altLang="zh-CN" sz="2000" dirty="0">
              <a:solidFill>
                <a:srgbClr val="0070C0"/>
              </a:solidFill>
            </a:endParaRPr>
          </a:p>
        </p:txBody>
      </p:sp>
      <p:sp>
        <p:nvSpPr>
          <p:cNvPr id="14" name="文本框 13"/>
          <p:cNvSpPr txBox="1"/>
          <p:nvPr/>
        </p:nvSpPr>
        <p:spPr bwMode="auto">
          <a:xfrm>
            <a:off x="3174239" y="273583"/>
            <a:ext cx="4645890" cy="732508"/>
          </a:xfrm>
          <a:prstGeom prst="rect">
            <a:avLst/>
          </a:prstGeom>
          <a:noFill/>
        </p:spPr>
        <p:txBody>
          <a:bodyPr wrap="square">
            <a:spAutoFit/>
          </a:bodyPr>
          <a:lstStyle/>
          <a:p>
            <a:pPr fontAlgn="auto">
              <a:lnSpc>
                <a:spcPct val="130000"/>
              </a:lnSpc>
              <a:spcBef>
                <a:spcPts val="0"/>
              </a:spcBef>
              <a:spcAft>
                <a:spcPts val="0"/>
              </a:spcAft>
              <a:defRPr/>
            </a:pPr>
            <a:r>
              <a:rPr lang="zh-CN" altLang="en-US" sz="3200" b="1" dirty="0" smtClean="0">
                <a:solidFill>
                  <a:srgbClr val="AE1A1A"/>
                </a:solidFill>
                <a:latin typeface="微软雅黑" panose="020B0503020204020204" pitchFamily="34" charset="-122"/>
                <a:ea typeface="微软雅黑" panose="020B0503020204020204" pitchFamily="34" charset="-122"/>
                <a:cs typeface="+mn-cs"/>
              </a:rPr>
              <a:t>一、研究背景与意义</a:t>
            </a:r>
            <a:endParaRPr lang="zh-CN" altLang="en-US" sz="3200" b="1" dirty="0">
              <a:solidFill>
                <a:srgbClr val="AE1A1A"/>
              </a:solidFill>
              <a:latin typeface="微软雅黑" panose="020B0503020204020204" pitchFamily="34" charset="-122"/>
              <a:ea typeface="微软雅黑" panose="020B0503020204020204" pitchFamily="34" charset="-122"/>
              <a:cs typeface="+mn-cs"/>
              <a:sym typeface="思源黑体旧字形 Normal" panose="020B0400000000000000" pitchFamily="34" charset="-128"/>
            </a:endParaRPr>
          </a:p>
        </p:txBody>
      </p:sp>
      <p:pic>
        <p:nvPicPr>
          <p:cNvPr id="4" name="图片 3" descr="asf03736 拷贝.png"/>
          <p:cNvPicPr>
            <a:picLocks noChangeAspect="1"/>
          </p:cNvPicPr>
          <p:nvPr/>
        </p:nvPicPr>
        <p:blipFill>
          <a:blip r:embed="rId13"/>
          <a:srcRect l="4826" t="10913" b="-9129"/>
          <a:stretch>
            <a:fillRect/>
          </a:stretch>
        </p:blipFill>
        <p:spPr>
          <a:xfrm>
            <a:off x="9018250" y="147781"/>
            <a:ext cx="3062916" cy="2096655"/>
          </a:xfrm>
          <a:prstGeom prst="rect">
            <a:avLst/>
          </a:prstGeom>
        </p:spPr>
      </p:pic>
      <p:pic>
        <p:nvPicPr>
          <p:cNvPr id="2" name="图片 1"/>
          <p:cNvPicPr>
            <a:picLocks noChangeAspect="1"/>
          </p:cNvPicPr>
          <p:nvPr/>
        </p:nvPicPr>
        <p:blipFill rotWithShape="1">
          <a:blip r:embed="rId14" cstate="print">
            <a:extLst>
              <a:ext uri="{28A0092B-C50C-407E-A947-70E740481C1C}">
                <a14:useLocalDpi xmlns:a14="http://schemas.microsoft.com/office/drawing/2010/main" val="0"/>
              </a:ext>
            </a:extLst>
          </a:blip>
          <a:srcRect t="8350" b="3973"/>
          <a:stretch>
            <a:fillRect/>
          </a:stretch>
        </p:blipFill>
        <p:spPr>
          <a:xfrm>
            <a:off x="363198" y="4207574"/>
            <a:ext cx="2949677" cy="2586181"/>
          </a:xfrm>
          <a:prstGeom prst="rect">
            <a:avLst/>
          </a:prstGeom>
        </p:spPr>
      </p:pic>
      <p:pic>
        <p:nvPicPr>
          <p:cNvPr id="3" name="图片 2"/>
          <p:cNvPicPr>
            <a:picLocks noChangeAspect="1"/>
          </p:cNvPicPr>
          <p:nvPr/>
        </p:nvPicPr>
        <p:blipFill>
          <a:blip r:embed="rId15"/>
          <a:stretch>
            <a:fillRect/>
          </a:stretch>
        </p:blipFill>
        <p:spPr>
          <a:xfrm>
            <a:off x="8503569" y="4548210"/>
            <a:ext cx="3018845" cy="2245545"/>
          </a:xfrm>
          <a:prstGeom prst="rect">
            <a:avLst/>
          </a:prstGeom>
        </p:spPr>
      </p:pic>
      <p:pic>
        <p:nvPicPr>
          <p:cNvPr id="5" name="图片 4"/>
          <p:cNvPicPr>
            <a:picLocks noChangeAspect="1"/>
          </p:cNvPicPr>
          <p:nvPr/>
        </p:nvPicPr>
        <p:blipFill>
          <a:blip r:embed="rId16"/>
          <a:stretch>
            <a:fillRect/>
          </a:stretch>
        </p:blipFill>
        <p:spPr>
          <a:xfrm>
            <a:off x="4456114" y="4548210"/>
            <a:ext cx="3125430" cy="2321131"/>
          </a:xfrm>
          <a:prstGeom prst="rect">
            <a:avLst/>
          </a:prstGeom>
        </p:spPr>
      </p:pic>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7"/>
          <p:cNvSpPr>
            <a:spLocks noChangeArrowheads="1"/>
          </p:cNvSpPr>
          <p:nvPr/>
        </p:nvSpPr>
        <p:spPr bwMode="auto">
          <a:xfrm>
            <a:off x="1874982" y="1824270"/>
            <a:ext cx="8294253" cy="2346275"/>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zh-CN" sz="2000" dirty="0" smtClean="0">
                <a:solidFill>
                  <a:srgbClr val="0070C0"/>
                </a:solidFill>
              </a:rPr>
              <a:t>制作</a:t>
            </a:r>
            <a:r>
              <a:rPr lang="zh-CN" altLang="zh-CN" sz="2000" dirty="0">
                <a:solidFill>
                  <a:srgbClr val="0070C0"/>
                </a:solidFill>
              </a:rPr>
              <a:t>而成，但实际上这些中药，也包括其他治疗各种病症的中药，大多都是历史传承下来的配方和疗效，有的几百年、有的上千年，那么中药的疗效是怎么历史传承的？传统中药采用什么方法能证明其疗效的科学性？对中药疗效的历史传承和中药现代活性化学成分进行相关探索，具有很强的社会意义。</a:t>
            </a:r>
            <a:endParaRPr lang="zh-CN" altLang="zh-CN" sz="2000" dirty="0">
              <a:solidFill>
                <a:srgbClr val="0070C0"/>
              </a:solidFill>
            </a:endParaRPr>
          </a:p>
        </p:txBody>
      </p:sp>
      <p:sp>
        <p:nvSpPr>
          <p:cNvPr id="14" name="文本框 13"/>
          <p:cNvSpPr txBox="1"/>
          <p:nvPr/>
        </p:nvSpPr>
        <p:spPr bwMode="auto">
          <a:xfrm>
            <a:off x="3158837" y="658681"/>
            <a:ext cx="8054108" cy="670120"/>
          </a:xfrm>
          <a:prstGeom prst="rect">
            <a:avLst/>
          </a:prstGeom>
          <a:noFill/>
        </p:spPr>
        <p:txBody>
          <a:bodyPr wrap="square">
            <a:spAutoFit/>
          </a:bodyPr>
          <a:lstStyle/>
          <a:p>
            <a:pPr fontAlgn="auto">
              <a:lnSpc>
                <a:spcPct val="130000"/>
              </a:lnSpc>
              <a:spcBef>
                <a:spcPts val="0"/>
              </a:spcBef>
              <a:spcAft>
                <a:spcPts val="0"/>
              </a:spcAft>
              <a:defRPr/>
            </a:pPr>
            <a:r>
              <a:rPr lang="zh-CN" altLang="en-US" sz="3200" b="1" dirty="0" smtClean="0">
                <a:solidFill>
                  <a:srgbClr val="AE1A1A"/>
                </a:solidFill>
                <a:latin typeface="微软雅黑" panose="020B0503020204020204" pitchFamily="34" charset="-122"/>
                <a:ea typeface="微软雅黑" panose="020B0503020204020204" pitchFamily="34" charset="-122"/>
                <a:cs typeface="+mn-cs"/>
              </a:rPr>
              <a:t>一、研究背景与意义</a:t>
            </a:r>
            <a:endParaRPr lang="zh-CN" altLang="en-US" sz="3200" b="1" dirty="0">
              <a:solidFill>
                <a:srgbClr val="AE1A1A"/>
              </a:solidFill>
              <a:latin typeface="微软雅黑" panose="020B0503020204020204" pitchFamily="34" charset="-122"/>
              <a:ea typeface="微软雅黑" panose="020B0503020204020204" pitchFamily="34" charset="-122"/>
              <a:cs typeface="+mn-cs"/>
              <a:sym typeface="思源黑体旧字形 Normal" panose="020B0400000000000000" pitchFamily="34" charset="-128"/>
            </a:endParaRPr>
          </a:p>
        </p:txBody>
      </p:sp>
      <p:pic>
        <p:nvPicPr>
          <p:cNvPr id="4" name="图片 3" descr="asf03736 拷贝.png"/>
          <p:cNvPicPr>
            <a:picLocks noChangeAspect="1"/>
          </p:cNvPicPr>
          <p:nvPr/>
        </p:nvPicPr>
        <p:blipFill>
          <a:blip r:embed="rId1"/>
          <a:srcRect l="4826" t="10913" b="-9129"/>
          <a:stretch>
            <a:fillRect/>
          </a:stretch>
        </p:blipFill>
        <p:spPr>
          <a:xfrm>
            <a:off x="8617527" y="175490"/>
            <a:ext cx="3416549" cy="2338727"/>
          </a:xfrm>
          <a:prstGeom prst="rect">
            <a:avLst/>
          </a:prstGeom>
        </p:spPr>
      </p:pic>
      <p:pic>
        <p:nvPicPr>
          <p:cNvPr id="2" name="图片 1"/>
          <p:cNvPicPr>
            <a:picLocks noChangeAspect="1"/>
          </p:cNvPicPr>
          <p:nvPr/>
        </p:nvPicPr>
        <p:blipFill>
          <a:blip r:embed="rId2"/>
          <a:stretch>
            <a:fillRect/>
          </a:stretch>
        </p:blipFill>
        <p:spPr>
          <a:xfrm>
            <a:off x="4397415" y="3733147"/>
            <a:ext cx="4330949" cy="3010880"/>
          </a:xfrm>
          <a:prstGeom prst="rect">
            <a:avLst/>
          </a:prstGeom>
        </p:spPr>
      </p:pic>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7"/>
          <p:cNvSpPr>
            <a:spLocks noChangeArrowheads="1"/>
          </p:cNvSpPr>
          <p:nvPr/>
        </p:nvSpPr>
        <p:spPr bwMode="auto">
          <a:xfrm>
            <a:off x="3953163" y="2528668"/>
            <a:ext cx="5932365" cy="2862314"/>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en-US" altLang="zh-CN" sz="2400" dirty="0" smtClean="0">
                <a:solidFill>
                  <a:srgbClr val="0070C0"/>
                </a:solidFill>
              </a:rPr>
              <a:t>      </a:t>
            </a:r>
            <a:r>
              <a:rPr lang="zh-CN" altLang="zh-CN" sz="2400" dirty="0" smtClean="0">
                <a:solidFill>
                  <a:srgbClr val="0070C0"/>
                </a:solidFill>
              </a:rPr>
              <a:t>神农</a:t>
            </a:r>
            <a:r>
              <a:rPr lang="zh-CN" altLang="zh-CN" sz="2400" dirty="0">
                <a:solidFill>
                  <a:srgbClr val="0070C0"/>
                </a:solidFill>
              </a:rPr>
              <a:t>尝百草，神农并不是一个神，也不是一个人，而是许许多多的人，许许多多的中医药探索者、继承者，传统中药通过远古时期的口口相传和文明时期的文字记载传承下来</a:t>
            </a:r>
            <a:r>
              <a:rPr lang="zh-CN" altLang="zh-CN" sz="2400" dirty="0" smtClean="0">
                <a:solidFill>
                  <a:srgbClr val="0070C0"/>
                </a:solidFill>
              </a:rPr>
              <a:t>。</a:t>
            </a:r>
            <a:endParaRPr lang="zh-CN" altLang="zh-CN" sz="2400" dirty="0">
              <a:solidFill>
                <a:srgbClr val="0070C0"/>
              </a:solidFill>
            </a:endParaRPr>
          </a:p>
        </p:txBody>
      </p:sp>
      <p:sp>
        <p:nvSpPr>
          <p:cNvPr id="14" name="文本框 13"/>
          <p:cNvSpPr txBox="1"/>
          <p:nvPr/>
        </p:nvSpPr>
        <p:spPr bwMode="auto">
          <a:xfrm>
            <a:off x="2464111" y="584790"/>
            <a:ext cx="8054108" cy="670120"/>
          </a:xfrm>
          <a:prstGeom prst="rect">
            <a:avLst/>
          </a:prstGeom>
          <a:noFill/>
        </p:spPr>
        <p:txBody>
          <a:bodyPr wrap="square">
            <a:spAutoFit/>
          </a:bodyPr>
          <a:lstStyle/>
          <a:p>
            <a:pPr fontAlgn="auto">
              <a:lnSpc>
                <a:spcPct val="130000"/>
              </a:lnSpc>
              <a:spcBef>
                <a:spcPts val="0"/>
              </a:spcBef>
              <a:spcAft>
                <a:spcPts val="0"/>
              </a:spcAft>
              <a:defRPr/>
            </a:pPr>
            <a:r>
              <a:rPr lang="zh-CN" altLang="zh-CN" sz="3200" b="1" dirty="0" smtClean="0">
                <a:solidFill>
                  <a:srgbClr val="AE1A1A"/>
                </a:solidFill>
                <a:latin typeface="微软雅黑" panose="020B0503020204020204" pitchFamily="34" charset="-122"/>
                <a:ea typeface="微软雅黑" panose="020B0503020204020204" pitchFamily="34" charset="-122"/>
                <a:cs typeface="+mn-cs"/>
              </a:rPr>
              <a:t>二</a:t>
            </a:r>
            <a:r>
              <a:rPr lang="zh-CN" altLang="zh-CN" sz="3200" b="1" dirty="0">
                <a:solidFill>
                  <a:srgbClr val="AE1A1A"/>
                </a:solidFill>
                <a:latin typeface="微软雅黑" panose="020B0503020204020204" pitchFamily="34" charset="-122"/>
                <a:ea typeface="微软雅黑" panose="020B0503020204020204" pitchFamily="34" charset="-122"/>
                <a:cs typeface="+mn-cs"/>
              </a:rPr>
              <a:t>、中药的历史起源与</a:t>
            </a:r>
            <a:r>
              <a:rPr lang="zh-CN" altLang="zh-CN" sz="3200" b="1" dirty="0" smtClean="0">
                <a:solidFill>
                  <a:srgbClr val="AE1A1A"/>
                </a:solidFill>
                <a:latin typeface="微软雅黑" panose="020B0503020204020204" pitchFamily="34" charset="-122"/>
                <a:ea typeface="微软雅黑" panose="020B0503020204020204" pitchFamily="34" charset="-122"/>
                <a:cs typeface="+mn-cs"/>
              </a:rPr>
              <a:t>传承</a:t>
            </a:r>
            <a:endParaRPr lang="zh-CN" altLang="en-US" sz="3200" b="1" dirty="0">
              <a:solidFill>
                <a:srgbClr val="AE1A1A"/>
              </a:solidFill>
              <a:latin typeface="微软雅黑" panose="020B0503020204020204" pitchFamily="34" charset="-122"/>
              <a:ea typeface="微软雅黑" panose="020B0503020204020204" pitchFamily="34" charset="-122"/>
              <a:cs typeface="+mn-cs"/>
              <a:sym typeface="思源黑体旧字形 Normal" panose="020B0400000000000000" pitchFamily="34" charset="-128"/>
            </a:endParaRPr>
          </a:p>
        </p:txBody>
      </p:sp>
      <p:pic>
        <p:nvPicPr>
          <p:cNvPr id="4" name="图片 3" descr="asf03736 拷贝.png"/>
          <p:cNvPicPr>
            <a:picLocks noChangeAspect="1"/>
          </p:cNvPicPr>
          <p:nvPr/>
        </p:nvPicPr>
        <p:blipFill>
          <a:blip r:embed="rId1"/>
          <a:srcRect l="4826" t="10913" b="-9129"/>
          <a:stretch>
            <a:fillRect/>
          </a:stretch>
        </p:blipFill>
        <p:spPr>
          <a:xfrm>
            <a:off x="8764127" y="120072"/>
            <a:ext cx="3305789" cy="2262909"/>
          </a:xfrm>
          <a:prstGeom prst="rect">
            <a:avLst/>
          </a:prstGeom>
        </p:spPr>
      </p:pic>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809" y="1930399"/>
            <a:ext cx="3631540" cy="4844474"/>
          </a:xfrm>
          <a:prstGeom prst="rect">
            <a:avLst/>
          </a:prstGeom>
        </p:spPr>
      </p:pic>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7"/>
          <p:cNvSpPr>
            <a:spLocks noChangeArrowheads="1"/>
          </p:cNvSpPr>
          <p:nvPr/>
        </p:nvSpPr>
        <p:spPr bwMode="auto">
          <a:xfrm>
            <a:off x="3537527" y="1798996"/>
            <a:ext cx="6505020" cy="5078305"/>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en-US" altLang="zh-CN" sz="2400" dirty="0" smtClean="0">
                <a:solidFill>
                  <a:srgbClr val="0070C0"/>
                </a:solidFill>
              </a:rPr>
              <a:t>      </a:t>
            </a:r>
            <a:r>
              <a:rPr lang="zh-CN" altLang="zh-CN" sz="2400" dirty="0" smtClean="0">
                <a:solidFill>
                  <a:srgbClr val="0070C0"/>
                </a:solidFill>
              </a:rPr>
              <a:t>《神农本草经》</a:t>
            </a:r>
            <a:r>
              <a:rPr lang="zh-CN" altLang="zh-CN" sz="2400" dirty="0">
                <a:solidFill>
                  <a:srgbClr val="0070C0"/>
                </a:solidFill>
              </a:rPr>
              <a:t>是我国现存的最早药学专著</a:t>
            </a:r>
            <a:r>
              <a:rPr lang="zh-CN" altLang="zh-CN" sz="2400" baseline="30000" dirty="0">
                <a:solidFill>
                  <a:srgbClr val="0070C0"/>
                </a:solidFill>
              </a:rPr>
              <a:t>【</a:t>
            </a:r>
            <a:r>
              <a:rPr lang="en-US" altLang="zh-CN" sz="2400" baseline="30000" dirty="0">
                <a:solidFill>
                  <a:srgbClr val="0070C0"/>
                </a:solidFill>
              </a:rPr>
              <a:t>2</a:t>
            </a:r>
            <a:r>
              <a:rPr lang="zh-CN" altLang="zh-CN" sz="2400" baseline="30000" dirty="0">
                <a:solidFill>
                  <a:srgbClr val="0070C0"/>
                </a:solidFill>
              </a:rPr>
              <a:t>】</a:t>
            </a:r>
            <a:r>
              <a:rPr lang="zh-CN" altLang="zh-CN" sz="2400" dirty="0">
                <a:solidFill>
                  <a:srgbClr val="0070C0"/>
                </a:solidFill>
              </a:rPr>
              <a:t>，相传起源于神农氏，</a:t>
            </a:r>
            <a:r>
              <a:rPr lang="en-US" altLang="zh-CN" sz="2400" dirty="0" err="1">
                <a:solidFill>
                  <a:srgbClr val="0070C0"/>
                </a:solidFill>
                <a:hlinkClick r:id="rId1"/>
              </a:rPr>
              <a:t>代代</a:t>
            </a:r>
            <a:r>
              <a:rPr lang="zh-CN" altLang="zh-CN" sz="2400" dirty="0">
                <a:solidFill>
                  <a:srgbClr val="0070C0"/>
                </a:solidFill>
              </a:rPr>
              <a:t>口耳相传，在西汉（公元前</a:t>
            </a:r>
            <a:r>
              <a:rPr lang="en-US" altLang="zh-CN" sz="2400" dirty="0">
                <a:solidFill>
                  <a:srgbClr val="0070C0"/>
                </a:solidFill>
              </a:rPr>
              <a:t>202-</a:t>
            </a:r>
            <a:r>
              <a:rPr lang="zh-CN" altLang="zh-CN" sz="2400" dirty="0">
                <a:solidFill>
                  <a:srgbClr val="0070C0"/>
                </a:solidFill>
              </a:rPr>
              <a:t>公元</a:t>
            </a:r>
            <a:r>
              <a:rPr lang="en-US" altLang="zh-CN" sz="2400" dirty="0">
                <a:solidFill>
                  <a:srgbClr val="0070C0"/>
                </a:solidFill>
              </a:rPr>
              <a:t>8</a:t>
            </a:r>
            <a:r>
              <a:rPr lang="zh-CN" altLang="zh-CN" sz="2400" dirty="0">
                <a:solidFill>
                  <a:srgbClr val="0070C0"/>
                </a:solidFill>
              </a:rPr>
              <a:t>年）时期已初具雏形，直到东汉末期（公元</a:t>
            </a:r>
            <a:r>
              <a:rPr lang="en-US" altLang="zh-CN" sz="2400" dirty="0">
                <a:solidFill>
                  <a:srgbClr val="0070C0"/>
                </a:solidFill>
              </a:rPr>
              <a:t>2</a:t>
            </a:r>
            <a:r>
              <a:rPr lang="zh-CN" altLang="zh-CN" sz="2400" dirty="0">
                <a:solidFill>
                  <a:srgbClr val="0070C0"/>
                </a:solidFill>
              </a:rPr>
              <a:t>世纪）成书，成书非一时，作者亦非一人，《神农本草经》记载了</a:t>
            </a:r>
            <a:r>
              <a:rPr lang="en-US" altLang="zh-CN" sz="2400" dirty="0">
                <a:solidFill>
                  <a:srgbClr val="0070C0"/>
                </a:solidFill>
              </a:rPr>
              <a:t>365</a:t>
            </a:r>
            <a:r>
              <a:rPr lang="zh-CN" altLang="zh-CN" sz="2400" dirty="0">
                <a:solidFill>
                  <a:srgbClr val="0070C0"/>
                </a:solidFill>
              </a:rPr>
              <a:t>种药物的疗效，药物适应病症达</a:t>
            </a:r>
            <a:r>
              <a:rPr lang="en-US" altLang="zh-CN" sz="2400" dirty="0">
                <a:solidFill>
                  <a:srgbClr val="0070C0"/>
                </a:solidFill>
              </a:rPr>
              <a:t>170</a:t>
            </a:r>
            <a:r>
              <a:rPr lang="zh-CN" altLang="zh-CN" sz="2400" dirty="0">
                <a:solidFill>
                  <a:srgbClr val="0070C0"/>
                </a:solidFill>
              </a:rPr>
              <a:t>多种，对</a:t>
            </a:r>
            <a:r>
              <a:rPr lang="en-US" altLang="zh-CN" sz="2400" dirty="0" err="1">
                <a:solidFill>
                  <a:srgbClr val="0070C0"/>
                </a:solidFill>
                <a:hlinkClick r:id="rId2"/>
              </a:rPr>
              <a:t>中药学</a:t>
            </a:r>
            <a:r>
              <a:rPr lang="zh-CN" altLang="zh-CN" sz="2400" dirty="0">
                <a:solidFill>
                  <a:srgbClr val="0070C0"/>
                </a:solidFill>
              </a:rPr>
              <a:t>起到了奠基作用，在几千年的用药实践中发挥了巨大作用，是中医药药物学理论发展的源头。</a:t>
            </a:r>
            <a:r>
              <a:rPr lang="en-US" altLang="zh-CN" sz="2000" dirty="0">
                <a:solidFill>
                  <a:srgbClr val="0070C0"/>
                </a:solidFill>
              </a:rPr>
              <a:t> </a:t>
            </a:r>
            <a:endParaRPr lang="zh-CN" altLang="zh-CN" sz="2000" dirty="0">
              <a:solidFill>
                <a:srgbClr val="0070C0"/>
              </a:solidFill>
            </a:endParaRPr>
          </a:p>
        </p:txBody>
      </p:sp>
      <p:sp>
        <p:nvSpPr>
          <p:cNvPr id="14" name="文本框 13"/>
          <p:cNvSpPr txBox="1"/>
          <p:nvPr/>
        </p:nvSpPr>
        <p:spPr bwMode="auto">
          <a:xfrm>
            <a:off x="2464111" y="584790"/>
            <a:ext cx="8054108" cy="670120"/>
          </a:xfrm>
          <a:prstGeom prst="rect">
            <a:avLst/>
          </a:prstGeom>
          <a:noFill/>
        </p:spPr>
        <p:txBody>
          <a:bodyPr wrap="square">
            <a:spAutoFit/>
          </a:bodyPr>
          <a:lstStyle/>
          <a:p>
            <a:pPr fontAlgn="auto">
              <a:lnSpc>
                <a:spcPct val="130000"/>
              </a:lnSpc>
              <a:spcBef>
                <a:spcPts val="0"/>
              </a:spcBef>
              <a:spcAft>
                <a:spcPts val="0"/>
              </a:spcAft>
              <a:defRPr/>
            </a:pPr>
            <a:r>
              <a:rPr lang="zh-CN" altLang="zh-CN" sz="3200" b="1" dirty="0" smtClean="0">
                <a:solidFill>
                  <a:srgbClr val="AE1A1A"/>
                </a:solidFill>
                <a:latin typeface="微软雅黑" panose="020B0503020204020204" pitchFamily="34" charset="-122"/>
                <a:ea typeface="微软雅黑" panose="020B0503020204020204" pitchFamily="34" charset="-122"/>
                <a:cs typeface="+mn-cs"/>
              </a:rPr>
              <a:t>二</a:t>
            </a:r>
            <a:r>
              <a:rPr lang="zh-CN" altLang="zh-CN" sz="3200" b="1" dirty="0">
                <a:solidFill>
                  <a:srgbClr val="AE1A1A"/>
                </a:solidFill>
                <a:latin typeface="微软雅黑" panose="020B0503020204020204" pitchFamily="34" charset="-122"/>
                <a:ea typeface="微软雅黑" panose="020B0503020204020204" pitchFamily="34" charset="-122"/>
                <a:cs typeface="+mn-cs"/>
              </a:rPr>
              <a:t>、中药的历史起源与</a:t>
            </a:r>
            <a:r>
              <a:rPr lang="zh-CN" altLang="zh-CN" sz="3200" b="1" dirty="0" smtClean="0">
                <a:solidFill>
                  <a:srgbClr val="AE1A1A"/>
                </a:solidFill>
                <a:latin typeface="微软雅黑" panose="020B0503020204020204" pitchFamily="34" charset="-122"/>
                <a:ea typeface="微软雅黑" panose="020B0503020204020204" pitchFamily="34" charset="-122"/>
                <a:cs typeface="+mn-cs"/>
              </a:rPr>
              <a:t>传承</a:t>
            </a:r>
            <a:endParaRPr lang="zh-CN" altLang="en-US" sz="3200" b="1" dirty="0">
              <a:solidFill>
                <a:srgbClr val="AE1A1A"/>
              </a:solidFill>
              <a:latin typeface="微软雅黑" panose="020B0503020204020204" pitchFamily="34" charset="-122"/>
              <a:ea typeface="微软雅黑" panose="020B0503020204020204" pitchFamily="34" charset="-122"/>
              <a:cs typeface="+mn-cs"/>
              <a:sym typeface="思源黑体旧字形 Normal" panose="020B0400000000000000" pitchFamily="34" charset="-128"/>
            </a:endParaRPr>
          </a:p>
        </p:txBody>
      </p:sp>
      <p:pic>
        <p:nvPicPr>
          <p:cNvPr id="4" name="图片 3" descr="asf03736 拷贝.png"/>
          <p:cNvPicPr>
            <a:picLocks noChangeAspect="1"/>
          </p:cNvPicPr>
          <p:nvPr/>
        </p:nvPicPr>
        <p:blipFill>
          <a:blip r:embed="rId3"/>
          <a:srcRect l="4826" t="10913" b="-9129"/>
          <a:stretch>
            <a:fillRect/>
          </a:stretch>
        </p:blipFill>
        <p:spPr>
          <a:xfrm>
            <a:off x="8848444" y="240145"/>
            <a:ext cx="3170858" cy="2170545"/>
          </a:xfrm>
          <a:prstGeom prst="rect">
            <a:avLst/>
          </a:prstGeom>
        </p:spPr>
      </p:pic>
      <p:pic>
        <p:nvPicPr>
          <p:cNvPr id="2" name="图片 1"/>
          <p:cNvPicPr>
            <a:picLocks noChangeAspect="1"/>
          </p:cNvPicPr>
          <p:nvPr/>
        </p:nvPicPr>
        <p:blipFill>
          <a:blip r:embed="rId4"/>
          <a:stretch>
            <a:fillRect/>
          </a:stretch>
        </p:blipFill>
        <p:spPr>
          <a:xfrm>
            <a:off x="299893" y="3491344"/>
            <a:ext cx="3138343" cy="3138343"/>
          </a:xfrm>
          <a:prstGeom prst="rect">
            <a:avLst/>
          </a:prstGeom>
        </p:spPr>
      </p:pic>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7"/>
          <p:cNvSpPr>
            <a:spLocks noChangeArrowheads="1"/>
          </p:cNvSpPr>
          <p:nvPr/>
        </p:nvSpPr>
        <p:spPr bwMode="auto">
          <a:xfrm>
            <a:off x="1954059" y="1254910"/>
            <a:ext cx="7704127" cy="5632303"/>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en-US" altLang="zh-CN" sz="2400" dirty="0" smtClean="0">
                <a:solidFill>
                  <a:srgbClr val="0070C0"/>
                </a:solidFill>
              </a:rPr>
              <a:t>      </a:t>
            </a:r>
            <a:r>
              <a:rPr lang="zh-CN" altLang="zh-CN" sz="2400" dirty="0" smtClean="0">
                <a:solidFill>
                  <a:srgbClr val="0070C0"/>
                </a:solidFill>
              </a:rPr>
              <a:t>历代</a:t>
            </a:r>
            <a:r>
              <a:rPr lang="zh-CN" altLang="zh-CN" sz="2400" dirty="0">
                <a:solidFill>
                  <a:srgbClr val="0070C0"/>
                </a:solidFill>
              </a:rPr>
              <a:t>本草中药都有很强的继承性，南北朝陶弘景（公元</a:t>
            </a:r>
            <a:r>
              <a:rPr lang="en-US" altLang="zh-CN" sz="2400" dirty="0">
                <a:solidFill>
                  <a:srgbClr val="0070C0"/>
                </a:solidFill>
              </a:rPr>
              <a:t>456-536</a:t>
            </a:r>
            <a:r>
              <a:rPr lang="zh-CN" altLang="zh-CN" sz="2400" dirty="0">
                <a:solidFill>
                  <a:srgbClr val="0070C0"/>
                </a:solidFill>
              </a:rPr>
              <a:t>年）的《本草经集注》，唐代政府编修的第一部国家药典《新修本草》（公元</a:t>
            </a:r>
            <a:r>
              <a:rPr lang="en-US" altLang="zh-CN" sz="2400" dirty="0">
                <a:solidFill>
                  <a:srgbClr val="0070C0"/>
                </a:solidFill>
              </a:rPr>
              <a:t>659</a:t>
            </a:r>
            <a:r>
              <a:rPr lang="zh-CN" altLang="zh-CN" sz="2400" dirty="0">
                <a:solidFill>
                  <a:srgbClr val="0070C0"/>
                </a:solidFill>
              </a:rPr>
              <a:t>年），北宋刘翰、马志等九人的《开宝本草》（公元</a:t>
            </a:r>
            <a:r>
              <a:rPr lang="en-US" altLang="zh-CN" sz="2400" dirty="0">
                <a:solidFill>
                  <a:srgbClr val="0070C0"/>
                </a:solidFill>
              </a:rPr>
              <a:t>973</a:t>
            </a:r>
            <a:r>
              <a:rPr lang="zh-CN" altLang="zh-CN" sz="2400" dirty="0">
                <a:solidFill>
                  <a:srgbClr val="0070C0"/>
                </a:solidFill>
              </a:rPr>
              <a:t>年），明代李时珍的《本草纲目》，都是在继承前人的基础上，有所选择、订正、补充和发展</a:t>
            </a:r>
            <a:r>
              <a:rPr lang="zh-CN" altLang="zh-CN" sz="2400" baseline="30000" dirty="0">
                <a:solidFill>
                  <a:srgbClr val="0070C0"/>
                </a:solidFill>
              </a:rPr>
              <a:t>【</a:t>
            </a:r>
            <a:r>
              <a:rPr lang="en-US" altLang="zh-CN" sz="2400" baseline="30000" dirty="0">
                <a:solidFill>
                  <a:srgbClr val="0070C0"/>
                </a:solidFill>
              </a:rPr>
              <a:t>3</a:t>
            </a:r>
            <a:r>
              <a:rPr lang="zh-CN" altLang="zh-CN" sz="2400" baseline="30000" dirty="0">
                <a:solidFill>
                  <a:srgbClr val="0070C0"/>
                </a:solidFill>
              </a:rPr>
              <a:t>】</a:t>
            </a:r>
            <a:r>
              <a:rPr lang="zh-CN" altLang="zh-CN" sz="2400" dirty="0">
                <a:solidFill>
                  <a:srgbClr val="0070C0"/>
                </a:solidFill>
              </a:rPr>
              <a:t>，有些中药在历史的实践中因为毒性太大、或者疗效不明显，而逐渐被摒弃，一些中药在历史的传承中得到疗效的认可而逐渐发扬光大，比如人参、三七等单味中药，又比如</a:t>
            </a:r>
            <a:r>
              <a:rPr lang="en-US" altLang="zh-CN" sz="2400" dirty="0" err="1">
                <a:solidFill>
                  <a:srgbClr val="0070C0"/>
                </a:solidFill>
                <a:hlinkClick r:id="rId1"/>
              </a:rPr>
              <a:t>小柴胡汤</a:t>
            </a:r>
            <a:r>
              <a:rPr lang="zh-CN" altLang="zh-CN" sz="2400" dirty="0">
                <a:solidFill>
                  <a:srgbClr val="0070C0"/>
                </a:solidFill>
              </a:rPr>
              <a:t>、</a:t>
            </a:r>
            <a:r>
              <a:rPr lang="en-US" altLang="zh-CN" sz="2400" dirty="0" err="1">
                <a:solidFill>
                  <a:srgbClr val="0070C0"/>
                </a:solidFill>
                <a:hlinkClick r:id="rId2"/>
              </a:rPr>
              <a:t>六味地黄丸</a:t>
            </a:r>
            <a:r>
              <a:rPr lang="zh-CN" altLang="zh-CN" sz="2400" dirty="0">
                <a:solidFill>
                  <a:srgbClr val="0070C0"/>
                </a:solidFill>
              </a:rPr>
              <a:t>等复方剂</a:t>
            </a:r>
            <a:r>
              <a:rPr lang="zh-CN" altLang="zh-CN" sz="2400" dirty="0" smtClean="0">
                <a:solidFill>
                  <a:srgbClr val="0070C0"/>
                </a:solidFill>
              </a:rPr>
              <a:t>。</a:t>
            </a:r>
            <a:r>
              <a:rPr lang="en-US" altLang="zh-CN" sz="2400" dirty="0">
                <a:solidFill>
                  <a:srgbClr val="0070C0"/>
                </a:solidFill>
              </a:rPr>
              <a:t> </a:t>
            </a:r>
            <a:endParaRPr lang="zh-CN" altLang="zh-CN" sz="2400" dirty="0">
              <a:solidFill>
                <a:srgbClr val="0070C0"/>
              </a:solidFill>
            </a:endParaRPr>
          </a:p>
        </p:txBody>
      </p:sp>
      <p:sp>
        <p:nvSpPr>
          <p:cNvPr id="14" name="文本框 13"/>
          <p:cNvSpPr txBox="1"/>
          <p:nvPr/>
        </p:nvSpPr>
        <p:spPr bwMode="auto">
          <a:xfrm>
            <a:off x="2464111" y="584790"/>
            <a:ext cx="8054108" cy="670120"/>
          </a:xfrm>
          <a:prstGeom prst="rect">
            <a:avLst/>
          </a:prstGeom>
          <a:noFill/>
        </p:spPr>
        <p:txBody>
          <a:bodyPr wrap="square">
            <a:spAutoFit/>
          </a:bodyPr>
          <a:lstStyle/>
          <a:p>
            <a:pPr fontAlgn="auto">
              <a:lnSpc>
                <a:spcPct val="130000"/>
              </a:lnSpc>
              <a:spcBef>
                <a:spcPts val="0"/>
              </a:spcBef>
              <a:spcAft>
                <a:spcPts val="0"/>
              </a:spcAft>
              <a:defRPr/>
            </a:pPr>
            <a:r>
              <a:rPr lang="zh-CN" altLang="zh-CN" sz="3200" b="1" dirty="0" smtClean="0">
                <a:solidFill>
                  <a:srgbClr val="AE1A1A"/>
                </a:solidFill>
                <a:latin typeface="微软雅黑" panose="020B0503020204020204" pitchFamily="34" charset="-122"/>
                <a:ea typeface="微软雅黑" panose="020B0503020204020204" pitchFamily="34" charset="-122"/>
                <a:cs typeface="+mn-cs"/>
              </a:rPr>
              <a:t>二</a:t>
            </a:r>
            <a:r>
              <a:rPr lang="zh-CN" altLang="zh-CN" sz="3200" b="1" dirty="0">
                <a:solidFill>
                  <a:srgbClr val="AE1A1A"/>
                </a:solidFill>
                <a:latin typeface="微软雅黑" panose="020B0503020204020204" pitchFamily="34" charset="-122"/>
                <a:ea typeface="微软雅黑" panose="020B0503020204020204" pitchFamily="34" charset="-122"/>
                <a:cs typeface="+mn-cs"/>
              </a:rPr>
              <a:t>、中药的历史起源与</a:t>
            </a:r>
            <a:r>
              <a:rPr lang="zh-CN" altLang="zh-CN" sz="3200" b="1" dirty="0" smtClean="0">
                <a:solidFill>
                  <a:srgbClr val="AE1A1A"/>
                </a:solidFill>
                <a:latin typeface="微软雅黑" panose="020B0503020204020204" pitchFamily="34" charset="-122"/>
                <a:ea typeface="微软雅黑" panose="020B0503020204020204" pitchFamily="34" charset="-122"/>
                <a:cs typeface="+mn-cs"/>
              </a:rPr>
              <a:t>传承</a:t>
            </a:r>
            <a:endParaRPr lang="zh-CN" altLang="en-US" sz="3200" b="1" dirty="0">
              <a:solidFill>
                <a:srgbClr val="AE1A1A"/>
              </a:solidFill>
              <a:latin typeface="微软雅黑" panose="020B0503020204020204" pitchFamily="34" charset="-122"/>
              <a:ea typeface="微软雅黑" panose="020B0503020204020204" pitchFamily="34" charset="-122"/>
              <a:cs typeface="+mn-cs"/>
              <a:sym typeface="思源黑体旧字形 Normal" panose="020B0400000000000000" pitchFamily="34" charset="-128"/>
            </a:endParaRPr>
          </a:p>
        </p:txBody>
      </p:sp>
      <p:pic>
        <p:nvPicPr>
          <p:cNvPr id="4" name="图片 3" descr="asf03736 拷贝.png"/>
          <p:cNvPicPr>
            <a:picLocks noChangeAspect="1"/>
          </p:cNvPicPr>
          <p:nvPr/>
        </p:nvPicPr>
        <p:blipFill>
          <a:blip r:embed="rId3"/>
          <a:srcRect l="4826" t="10913" b="-9129"/>
          <a:stretch>
            <a:fillRect/>
          </a:stretch>
        </p:blipFill>
        <p:spPr>
          <a:xfrm>
            <a:off x="8875145" y="203200"/>
            <a:ext cx="3286148" cy="2249464"/>
          </a:xfrm>
          <a:prstGeom prst="rect">
            <a:avLst/>
          </a:prstGeom>
        </p:spPr>
      </p:pic>
      <p:pic>
        <p:nvPicPr>
          <p:cNvPr id="3" name="图片 2"/>
          <p:cNvPicPr>
            <a:picLocks noChangeAspect="1"/>
          </p:cNvPicPr>
          <p:nvPr/>
        </p:nvPicPr>
        <p:blipFill>
          <a:blip r:embed="rId4"/>
          <a:stretch>
            <a:fillRect/>
          </a:stretch>
        </p:blipFill>
        <p:spPr>
          <a:xfrm>
            <a:off x="9755713" y="3594415"/>
            <a:ext cx="2308052" cy="3263585"/>
          </a:xfrm>
          <a:prstGeom prst="rect">
            <a:avLst/>
          </a:prstGeom>
        </p:spPr>
      </p:pic>
      <p:pic>
        <p:nvPicPr>
          <p:cNvPr id="6" name="图片 5"/>
          <p:cNvPicPr>
            <a:picLocks noChangeAspect="1"/>
          </p:cNvPicPr>
          <p:nvPr/>
        </p:nvPicPr>
        <p:blipFill rotWithShape="1">
          <a:blip r:embed="rId5"/>
          <a:srcRect l="13104" t="6130" r="10000" b="11370"/>
          <a:stretch>
            <a:fillRect/>
          </a:stretch>
        </p:blipFill>
        <p:spPr>
          <a:xfrm>
            <a:off x="110858" y="3860800"/>
            <a:ext cx="1712843" cy="2598461"/>
          </a:xfrm>
          <a:prstGeom prst="rect">
            <a:avLst/>
          </a:prstGeom>
        </p:spPr>
      </p:pic>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7"/>
          <p:cNvSpPr>
            <a:spLocks noChangeArrowheads="1"/>
          </p:cNvSpPr>
          <p:nvPr/>
        </p:nvSpPr>
        <p:spPr bwMode="auto">
          <a:xfrm>
            <a:off x="1820695" y="1446444"/>
            <a:ext cx="7974957" cy="2726508"/>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en-US" altLang="zh-CN" sz="2000" dirty="0" smtClean="0">
                <a:solidFill>
                  <a:srgbClr val="0070C0"/>
                </a:solidFill>
              </a:rPr>
              <a:t>      </a:t>
            </a:r>
            <a:r>
              <a:rPr lang="zh-CN" altLang="zh-CN" sz="1600" dirty="0" smtClean="0">
                <a:solidFill>
                  <a:srgbClr val="0070C0"/>
                </a:solidFill>
              </a:rPr>
              <a:t>中药</a:t>
            </a:r>
            <a:r>
              <a:rPr lang="zh-CN" altLang="zh-CN" sz="1600" dirty="0">
                <a:solidFill>
                  <a:srgbClr val="0070C0"/>
                </a:solidFill>
              </a:rPr>
              <a:t>炮制是我国传统医药的一大特色，对中药减毒增效方面有独特的作用</a:t>
            </a:r>
            <a:r>
              <a:rPr lang="zh-CN" altLang="zh-CN" sz="1600" baseline="30000" dirty="0">
                <a:solidFill>
                  <a:srgbClr val="0070C0"/>
                </a:solidFill>
              </a:rPr>
              <a:t>【</a:t>
            </a:r>
            <a:r>
              <a:rPr lang="en-US" altLang="zh-CN" sz="1600" baseline="30000" dirty="0">
                <a:solidFill>
                  <a:srgbClr val="0070C0"/>
                </a:solidFill>
              </a:rPr>
              <a:t>4</a:t>
            </a:r>
            <a:r>
              <a:rPr lang="zh-CN" altLang="zh-CN" sz="1600" baseline="30000" dirty="0">
                <a:solidFill>
                  <a:srgbClr val="0070C0"/>
                </a:solidFill>
              </a:rPr>
              <a:t>】</a:t>
            </a:r>
            <a:r>
              <a:rPr lang="zh-CN" altLang="zh-CN" sz="1600" dirty="0">
                <a:solidFill>
                  <a:srgbClr val="0070C0"/>
                </a:solidFill>
              </a:rPr>
              <a:t>，净制、切制、炮制、炒、煨、蒸、煅制、醋制、酒制、蜜制、姜汁制、水飞、</a:t>
            </a:r>
            <a:r>
              <a:rPr lang="en-US" altLang="zh-CN" sz="1600" dirty="0" err="1">
                <a:solidFill>
                  <a:srgbClr val="0070C0"/>
                </a:solidFill>
                <a:hlinkClick r:id="rId1"/>
              </a:rPr>
              <a:t>制霜</a:t>
            </a:r>
            <a:r>
              <a:rPr lang="zh-CN" altLang="zh-CN" sz="1600" dirty="0">
                <a:solidFill>
                  <a:srgbClr val="0070C0"/>
                </a:solidFill>
              </a:rPr>
              <a:t>、发酵、发芽等中药传统炮制方法，目的是为了较少毒性、增加疗效、方便用药，传统的中药剂型主要是丸剂、散剂、膏剂、丹剂、汤剂、酒剂。随着科技的发展，中药制剂技术和中药剂型也不断改进，疗效更好、药效稳定、使用方便的片剂、胶囊剂、颗粒剂、气雾剂、凝胶剂、口服液、注射剂等得到广泛应用，随着缓释技术、控释技术、纳米技术、靶向技术的逐渐成熟，中药缓释剂、控释剂、纳米制剂、靶向制剂越来越</a:t>
            </a:r>
            <a:r>
              <a:rPr lang="zh-CN" altLang="zh-CN" sz="1600" dirty="0" smtClean="0">
                <a:solidFill>
                  <a:srgbClr val="0070C0"/>
                </a:solidFill>
              </a:rPr>
              <a:t>多。</a:t>
            </a:r>
            <a:r>
              <a:rPr lang="en-US" altLang="zh-CN" sz="1600" dirty="0">
                <a:solidFill>
                  <a:srgbClr val="0070C0"/>
                </a:solidFill>
              </a:rPr>
              <a:t> </a:t>
            </a:r>
            <a:endParaRPr lang="zh-CN" altLang="zh-CN" sz="1600" dirty="0">
              <a:solidFill>
                <a:srgbClr val="0070C0"/>
              </a:solidFill>
            </a:endParaRPr>
          </a:p>
        </p:txBody>
      </p:sp>
      <p:sp>
        <p:nvSpPr>
          <p:cNvPr id="14" name="文本框 13"/>
          <p:cNvSpPr txBox="1"/>
          <p:nvPr/>
        </p:nvSpPr>
        <p:spPr bwMode="auto">
          <a:xfrm>
            <a:off x="2602656" y="550127"/>
            <a:ext cx="8054108" cy="670120"/>
          </a:xfrm>
          <a:prstGeom prst="rect">
            <a:avLst/>
          </a:prstGeom>
          <a:noFill/>
        </p:spPr>
        <p:txBody>
          <a:bodyPr wrap="square">
            <a:spAutoFit/>
          </a:bodyPr>
          <a:lstStyle/>
          <a:p>
            <a:pPr fontAlgn="auto">
              <a:lnSpc>
                <a:spcPct val="130000"/>
              </a:lnSpc>
              <a:spcBef>
                <a:spcPts val="0"/>
              </a:spcBef>
              <a:spcAft>
                <a:spcPts val="0"/>
              </a:spcAft>
              <a:defRPr/>
            </a:pPr>
            <a:r>
              <a:rPr lang="zh-CN" altLang="zh-CN" sz="3200" b="1" dirty="0" smtClean="0">
                <a:solidFill>
                  <a:srgbClr val="AE1A1A"/>
                </a:solidFill>
                <a:latin typeface="微软雅黑" panose="020B0503020204020204" pitchFamily="34" charset="-122"/>
                <a:ea typeface="微软雅黑" panose="020B0503020204020204" pitchFamily="34" charset="-122"/>
                <a:cs typeface="+mn-cs"/>
              </a:rPr>
              <a:t>三</a:t>
            </a:r>
            <a:r>
              <a:rPr lang="zh-CN" altLang="zh-CN" sz="3200" b="1" dirty="0">
                <a:solidFill>
                  <a:srgbClr val="AE1A1A"/>
                </a:solidFill>
                <a:latin typeface="微软雅黑" panose="020B0503020204020204" pitchFamily="34" charset="-122"/>
                <a:ea typeface="微软雅黑" panose="020B0503020204020204" pitchFamily="34" charset="-122"/>
                <a:cs typeface="+mn-cs"/>
              </a:rPr>
              <a:t>、中药制作方法的</a:t>
            </a:r>
            <a:r>
              <a:rPr lang="zh-CN" altLang="zh-CN" sz="3200" b="1" dirty="0" smtClean="0">
                <a:solidFill>
                  <a:srgbClr val="AE1A1A"/>
                </a:solidFill>
                <a:latin typeface="微软雅黑" panose="020B0503020204020204" pitchFamily="34" charset="-122"/>
                <a:ea typeface="微软雅黑" panose="020B0503020204020204" pitchFamily="34" charset="-122"/>
                <a:cs typeface="+mn-cs"/>
              </a:rPr>
              <a:t>历史发展</a:t>
            </a:r>
            <a:endParaRPr lang="zh-CN" altLang="zh-CN" sz="3200" b="1" dirty="0" smtClean="0">
              <a:solidFill>
                <a:srgbClr val="AE1A1A"/>
              </a:solidFill>
              <a:latin typeface="微软雅黑" panose="020B0503020204020204" pitchFamily="34" charset="-122"/>
              <a:ea typeface="微软雅黑" panose="020B0503020204020204" pitchFamily="34" charset="-122"/>
              <a:cs typeface="+mn-cs"/>
            </a:endParaRPr>
          </a:p>
        </p:txBody>
      </p:sp>
      <p:pic>
        <p:nvPicPr>
          <p:cNvPr id="4" name="图片 3" descr="asf03736 拷贝.png"/>
          <p:cNvPicPr>
            <a:picLocks noChangeAspect="1"/>
          </p:cNvPicPr>
          <p:nvPr/>
        </p:nvPicPr>
        <p:blipFill>
          <a:blip r:embed="rId2"/>
          <a:srcRect l="4826" t="10913" b="-9129"/>
          <a:stretch>
            <a:fillRect/>
          </a:stretch>
        </p:blipFill>
        <p:spPr>
          <a:xfrm>
            <a:off x="9013690" y="0"/>
            <a:ext cx="3286148" cy="2249464"/>
          </a:xfrm>
          <a:prstGeom prst="rect">
            <a:avLst/>
          </a:prstGeom>
        </p:spPr>
      </p:pic>
      <p:pic>
        <p:nvPicPr>
          <p:cNvPr id="2" name="图片 1"/>
          <p:cNvPicPr>
            <a:picLocks noChangeAspect="1"/>
          </p:cNvPicPr>
          <p:nvPr/>
        </p:nvPicPr>
        <p:blipFill>
          <a:blip r:embed="rId3"/>
          <a:stretch>
            <a:fillRect/>
          </a:stretch>
        </p:blipFill>
        <p:spPr>
          <a:xfrm>
            <a:off x="8131903" y="4625347"/>
            <a:ext cx="3546907" cy="2253946"/>
          </a:xfrm>
          <a:prstGeom prst="rect">
            <a:avLst/>
          </a:prstGeom>
        </p:spPr>
      </p:pic>
      <p:pic>
        <p:nvPicPr>
          <p:cNvPr id="3" name="图片 2"/>
          <p:cNvPicPr>
            <a:picLocks noChangeAspect="1"/>
          </p:cNvPicPr>
          <p:nvPr/>
        </p:nvPicPr>
        <p:blipFill>
          <a:blip r:embed="rId4"/>
          <a:stretch>
            <a:fillRect/>
          </a:stretch>
        </p:blipFill>
        <p:spPr>
          <a:xfrm>
            <a:off x="3844387" y="4646640"/>
            <a:ext cx="3271444" cy="2211360"/>
          </a:xfrm>
          <a:prstGeom prst="rect">
            <a:avLst/>
          </a:prstGeom>
        </p:spPr>
      </p:pic>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7"/>
          <p:cNvSpPr>
            <a:spLocks noChangeArrowheads="1"/>
          </p:cNvSpPr>
          <p:nvPr/>
        </p:nvSpPr>
        <p:spPr bwMode="auto">
          <a:xfrm>
            <a:off x="1811786" y="2120475"/>
            <a:ext cx="7566060" cy="2862314"/>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en-US" altLang="zh-CN" sz="2000" dirty="0" smtClean="0">
                <a:solidFill>
                  <a:srgbClr val="0070C0"/>
                </a:solidFill>
              </a:rPr>
              <a:t>      </a:t>
            </a:r>
            <a:r>
              <a:rPr lang="zh-CN" altLang="zh-CN" sz="2000" dirty="0" smtClean="0">
                <a:solidFill>
                  <a:srgbClr val="0070C0"/>
                </a:solidFill>
              </a:rPr>
              <a:t>具有</a:t>
            </a:r>
            <a:r>
              <a:rPr lang="zh-CN" altLang="zh-CN" sz="2000" dirty="0">
                <a:solidFill>
                  <a:srgbClr val="0070C0"/>
                </a:solidFill>
              </a:rPr>
              <a:t>明显疗效的中药，可以通过现代科学分析方法予以证实其化学活性成分，比如采用紫外光谱、红外光谱、荧光光谱、原子吸收光谱、薄层色谱、气相色谱、高效液相色谱、核磁共振、扫描电子显微镜、</a:t>
            </a:r>
            <a:r>
              <a:rPr lang="en-US" altLang="zh-CN" sz="2000" dirty="0">
                <a:solidFill>
                  <a:srgbClr val="0070C0"/>
                </a:solidFill>
              </a:rPr>
              <a:t>X</a:t>
            </a:r>
            <a:r>
              <a:rPr lang="zh-CN" altLang="zh-CN" sz="2000" dirty="0">
                <a:solidFill>
                  <a:srgbClr val="0070C0"/>
                </a:solidFill>
              </a:rPr>
              <a:t>衍射、电泳技术、差热分析技术、同功酶分析法、分子生物学技术、计算机图像分析、聚类分析等等科学、先进、完善的中药分析方法</a:t>
            </a:r>
            <a:r>
              <a:rPr lang="zh-CN" altLang="zh-CN" sz="2000" baseline="30000" dirty="0">
                <a:solidFill>
                  <a:srgbClr val="0070C0"/>
                </a:solidFill>
              </a:rPr>
              <a:t>【</a:t>
            </a:r>
            <a:r>
              <a:rPr lang="en-US" altLang="zh-CN" sz="2000" baseline="30000" dirty="0">
                <a:solidFill>
                  <a:srgbClr val="0070C0"/>
                </a:solidFill>
              </a:rPr>
              <a:t>5</a:t>
            </a:r>
            <a:r>
              <a:rPr lang="zh-CN" altLang="zh-CN" sz="2000" baseline="30000" dirty="0">
                <a:solidFill>
                  <a:srgbClr val="0070C0"/>
                </a:solidFill>
              </a:rPr>
              <a:t>】</a:t>
            </a:r>
            <a:r>
              <a:rPr lang="zh-CN" altLang="zh-CN" sz="2000" dirty="0" smtClean="0">
                <a:solidFill>
                  <a:srgbClr val="0070C0"/>
                </a:solidFill>
              </a:rPr>
              <a:t>。</a:t>
            </a:r>
            <a:r>
              <a:rPr lang="en-US" altLang="zh-CN" sz="2000" dirty="0">
                <a:solidFill>
                  <a:srgbClr val="0070C0"/>
                </a:solidFill>
              </a:rPr>
              <a:t> </a:t>
            </a:r>
            <a:endParaRPr lang="zh-CN" altLang="zh-CN" sz="2000" dirty="0">
              <a:solidFill>
                <a:srgbClr val="0070C0"/>
              </a:solidFill>
            </a:endParaRPr>
          </a:p>
        </p:txBody>
      </p:sp>
      <p:sp>
        <p:nvSpPr>
          <p:cNvPr id="14" name="文本框 13"/>
          <p:cNvSpPr txBox="1"/>
          <p:nvPr/>
        </p:nvSpPr>
        <p:spPr bwMode="auto">
          <a:xfrm>
            <a:off x="1872983" y="1258191"/>
            <a:ext cx="8054108" cy="670120"/>
          </a:xfrm>
          <a:prstGeom prst="rect">
            <a:avLst/>
          </a:prstGeom>
          <a:noFill/>
        </p:spPr>
        <p:txBody>
          <a:bodyPr wrap="square">
            <a:spAutoFit/>
          </a:bodyPr>
          <a:lstStyle/>
          <a:p>
            <a:pPr fontAlgn="auto">
              <a:lnSpc>
                <a:spcPct val="130000"/>
              </a:lnSpc>
              <a:spcBef>
                <a:spcPts val="0"/>
              </a:spcBef>
              <a:spcAft>
                <a:spcPts val="0"/>
              </a:spcAft>
              <a:defRPr/>
            </a:pPr>
            <a:r>
              <a:rPr lang="zh-CN" altLang="zh-CN" sz="3200" b="1" dirty="0" smtClean="0">
                <a:solidFill>
                  <a:srgbClr val="AE1A1A"/>
                </a:solidFill>
                <a:latin typeface="微软雅黑" panose="020B0503020204020204" pitchFamily="34" charset="-122"/>
                <a:ea typeface="微软雅黑" panose="020B0503020204020204" pitchFamily="34" charset="-122"/>
                <a:cs typeface="+mn-cs"/>
              </a:rPr>
              <a:t>四</a:t>
            </a:r>
            <a:r>
              <a:rPr lang="zh-CN" altLang="zh-CN" sz="3200" b="1" dirty="0">
                <a:solidFill>
                  <a:srgbClr val="AE1A1A"/>
                </a:solidFill>
                <a:latin typeface="微软雅黑" panose="020B0503020204020204" pitchFamily="34" charset="-122"/>
                <a:ea typeface="微软雅黑" panose="020B0503020204020204" pitchFamily="34" charset="-122"/>
                <a:cs typeface="+mn-cs"/>
              </a:rPr>
              <a:t>、中药化学活性成分的分离和分析</a:t>
            </a:r>
            <a:r>
              <a:rPr lang="zh-CN" altLang="zh-CN" sz="3200" b="1" dirty="0" smtClean="0">
                <a:solidFill>
                  <a:srgbClr val="AE1A1A"/>
                </a:solidFill>
                <a:latin typeface="微软雅黑" panose="020B0503020204020204" pitchFamily="34" charset="-122"/>
                <a:ea typeface="微软雅黑" panose="020B0503020204020204" pitchFamily="34" charset="-122"/>
                <a:cs typeface="+mn-cs"/>
              </a:rPr>
              <a:t>方法</a:t>
            </a:r>
            <a:endParaRPr lang="zh-CN" altLang="zh-CN" sz="3200" b="1" dirty="0">
              <a:solidFill>
                <a:srgbClr val="AE1A1A"/>
              </a:solidFill>
              <a:latin typeface="微软雅黑" panose="020B0503020204020204" pitchFamily="34" charset="-122"/>
              <a:ea typeface="微软雅黑" panose="020B0503020204020204" pitchFamily="34" charset="-122"/>
              <a:cs typeface="+mn-cs"/>
            </a:endParaRPr>
          </a:p>
        </p:txBody>
      </p:sp>
      <p:pic>
        <p:nvPicPr>
          <p:cNvPr id="5" name="图片 19" descr="2.jpg"/>
          <p:cNvPicPr>
            <a:picLocks noChangeAspect="1" noChangeArrowheads="1"/>
          </p:cNvPicPr>
          <p:nvPr/>
        </p:nvPicPr>
        <p:blipFill rotWithShape="1">
          <a:blip r:embed="rId1"/>
          <a:srcRect t="22225" r="11861" b="9916"/>
          <a:stretch>
            <a:fillRect/>
          </a:stretch>
        </p:blipFill>
        <p:spPr bwMode="auto">
          <a:xfrm>
            <a:off x="9400700" y="0"/>
            <a:ext cx="2791300" cy="2876551"/>
          </a:xfrm>
          <a:prstGeom prst="rect">
            <a:avLst/>
          </a:prstGeom>
          <a:noFill/>
          <a:ln w="9525">
            <a:noFill/>
            <a:miter lim="800000"/>
            <a:headEnd/>
            <a:tailEnd/>
          </a:ln>
        </p:spPr>
      </p:pic>
      <p:pic>
        <p:nvPicPr>
          <p:cNvPr id="6" name="图片 12" descr="01000000000000119086617197103_s.jpg"/>
          <p:cNvPicPr>
            <a:picLocks noChangeAspect="1"/>
          </p:cNvPicPr>
          <p:nvPr/>
        </p:nvPicPr>
        <p:blipFill>
          <a:blip r:embed="rId2" cstate="print"/>
          <a:srcRect/>
          <a:stretch>
            <a:fillRect/>
          </a:stretch>
        </p:blipFill>
        <p:spPr bwMode="auto">
          <a:xfrm>
            <a:off x="89508" y="3774655"/>
            <a:ext cx="1512168" cy="1208134"/>
          </a:xfrm>
          <a:prstGeom prst="rect">
            <a:avLst/>
          </a:prstGeom>
          <a:noFill/>
          <a:ln w="9525">
            <a:noFill/>
            <a:miter lim="800000"/>
            <a:headEnd/>
            <a:tailEnd/>
          </a:ln>
        </p:spPr>
      </p:pic>
      <p:pic>
        <p:nvPicPr>
          <p:cNvPr id="7" name="Picture 4" descr="C:\Documents and Settings\wangmin\桌面\离子色谱仪（ICS）.jpg"/>
          <p:cNvPicPr>
            <a:picLocks noChangeAspect="1" noChangeArrowheads="1"/>
          </p:cNvPicPr>
          <p:nvPr/>
        </p:nvPicPr>
        <p:blipFill>
          <a:blip r:embed="rId3" cstate="print"/>
          <a:srcRect/>
          <a:stretch>
            <a:fillRect/>
          </a:stretch>
        </p:blipFill>
        <p:spPr bwMode="auto">
          <a:xfrm>
            <a:off x="316814" y="5202534"/>
            <a:ext cx="681499" cy="1489299"/>
          </a:xfrm>
          <a:prstGeom prst="rect">
            <a:avLst/>
          </a:prstGeom>
          <a:noFill/>
        </p:spPr>
      </p:pic>
      <p:pic>
        <p:nvPicPr>
          <p:cNvPr id="8" name="Picture 5" descr="C:\Documents and Settings\wangmin\桌面\电感耦合等离子体发射光谱仪（ICP-OES）.jpg"/>
          <p:cNvPicPr>
            <a:picLocks noChangeAspect="1" noChangeArrowheads="1"/>
          </p:cNvPicPr>
          <p:nvPr/>
        </p:nvPicPr>
        <p:blipFill>
          <a:blip r:embed="rId4" cstate="print"/>
          <a:srcRect b="9614"/>
          <a:stretch>
            <a:fillRect/>
          </a:stretch>
        </p:blipFill>
        <p:spPr bwMode="auto">
          <a:xfrm>
            <a:off x="1456218" y="5636618"/>
            <a:ext cx="1651512" cy="1000132"/>
          </a:xfrm>
          <a:prstGeom prst="rect">
            <a:avLst/>
          </a:prstGeom>
          <a:noFill/>
        </p:spPr>
      </p:pic>
      <p:pic>
        <p:nvPicPr>
          <p:cNvPr id="9" name="Picture 2" descr="C:\Documents and Settings\wangmin\桌面\气相色谱仪（GC）.png"/>
          <p:cNvPicPr>
            <a:picLocks noChangeAspect="1" noChangeArrowheads="1"/>
          </p:cNvPicPr>
          <p:nvPr/>
        </p:nvPicPr>
        <p:blipFill>
          <a:blip r:embed="rId5" cstate="print"/>
          <a:srcRect b="8014"/>
          <a:stretch>
            <a:fillRect/>
          </a:stretch>
        </p:blipFill>
        <p:spPr bwMode="auto">
          <a:xfrm>
            <a:off x="3565635" y="5636618"/>
            <a:ext cx="1466983" cy="1224136"/>
          </a:xfrm>
          <a:prstGeom prst="rect">
            <a:avLst/>
          </a:prstGeom>
          <a:noFill/>
        </p:spPr>
      </p:pic>
      <p:pic>
        <p:nvPicPr>
          <p:cNvPr id="10" name="Picture 7" descr="C:\Documents and Settings\wangmin\桌面\红外光谱仪（IR）.jpg"/>
          <p:cNvPicPr>
            <a:picLocks noChangeAspect="1" noChangeArrowheads="1"/>
          </p:cNvPicPr>
          <p:nvPr/>
        </p:nvPicPr>
        <p:blipFill>
          <a:blip r:embed="rId6" cstate="print"/>
          <a:srcRect l="22623" r="23055"/>
          <a:stretch>
            <a:fillRect/>
          </a:stretch>
        </p:blipFill>
        <p:spPr bwMode="auto">
          <a:xfrm>
            <a:off x="5594716" y="5486602"/>
            <a:ext cx="1296144" cy="1300163"/>
          </a:xfrm>
          <a:prstGeom prst="rect">
            <a:avLst/>
          </a:prstGeom>
          <a:noFill/>
        </p:spPr>
      </p:pic>
      <p:pic>
        <p:nvPicPr>
          <p:cNvPr id="11" name="Picture 6" descr="C:\Documents and Settings\wangmin\桌面\原子吸收分光光度计（AAS）.jpg"/>
          <p:cNvPicPr>
            <a:picLocks noChangeAspect="1" noChangeArrowheads="1"/>
          </p:cNvPicPr>
          <p:nvPr/>
        </p:nvPicPr>
        <p:blipFill>
          <a:blip r:embed="rId7" cstate="print"/>
          <a:srcRect l="15922" t="10263" r="20672" b="8375"/>
          <a:stretch>
            <a:fillRect/>
          </a:stretch>
        </p:blipFill>
        <p:spPr bwMode="auto">
          <a:xfrm>
            <a:off x="7452958" y="5523855"/>
            <a:ext cx="1368152" cy="1262910"/>
          </a:xfrm>
          <a:prstGeom prst="rect">
            <a:avLst/>
          </a:prstGeom>
          <a:noFill/>
        </p:spPr>
      </p:pic>
      <p:pic>
        <p:nvPicPr>
          <p:cNvPr id="13" name="Picture 8" descr="C:\Documents and Settings\wangmin\桌面\紫外-可见分光光度计（UV-VIS）.jpg"/>
          <p:cNvPicPr>
            <a:picLocks noChangeAspect="1" noChangeArrowheads="1"/>
          </p:cNvPicPr>
          <p:nvPr/>
        </p:nvPicPr>
        <p:blipFill>
          <a:blip r:embed="rId8" cstate="print"/>
          <a:srcRect/>
          <a:stretch>
            <a:fillRect/>
          </a:stretch>
        </p:blipFill>
        <p:spPr bwMode="auto">
          <a:xfrm>
            <a:off x="9377846" y="5486602"/>
            <a:ext cx="1231752" cy="1231752"/>
          </a:xfrm>
          <a:prstGeom prst="rect">
            <a:avLst/>
          </a:prstGeom>
          <a:noFill/>
        </p:spPr>
      </p:pic>
      <p:pic>
        <p:nvPicPr>
          <p:cNvPr id="15" name="Picture 3" descr="C:\Documents and Settings\wangmin\桌面\薄层色谱仪（TLC）.jpg"/>
          <p:cNvPicPr>
            <a:picLocks noChangeAspect="1" noChangeArrowheads="1"/>
          </p:cNvPicPr>
          <p:nvPr/>
        </p:nvPicPr>
        <p:blipFill>
          <a:blip r:embed="rId9" cstate="print"/>
          <a:srcRect/>
          <a:stretch>
            <a:fillRect/>
          </a:stretch>
        </p:blipFill>
        <p:spPr bwMode="auto">
          <a:xfrm>
            <a:off x="9934540" y="4378722"/>
            <a:ext cx="1891526" cy="961460"/>
          </a:xfrm>
          <a:prstGeom prst="rect">
            <a:avLst/>
          </a:prstGeom>
          <a:noFill/>
        </p:spPr>
      </p:pic>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7"/>
          <p:cNvSpPr>
            <a:spLocks noChangeArrowheads="1"/>
          </p:cNvSpPr>
          <p:nvPr/>
        </p:nvSpPr>
        <p:spPr bwMode="auto">
          <a:xfrm>
            <a:off x="1993054" y="1738036"/>
            <a:ext cx="7501928" cy="1938984"/>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zh-CN" sz="2000" dirty="0" smtClean="0">
                <a:solidFill>
                  <a:srgbClr val="0070C0"/>
                </a:solidFill>
              </a:rPr>
              <a:t>中药</a:t>
            </a:r>
            <a:r>
              <a:rPr lang="zh-CN" altLang="zh-CN" sz="2000" dirty="0">
                <a:solidFill>
                  <a:srgbClr val="0070C0"/>
                </a:solidFill>
              </a:rPr>
              <a:t>的化学活性成分可以通过现代科学提取和分离方法获得，比如溶剂提取法、水蒸气蒸馏法、升华法、酶解法、微波萃取法、超临界流体萃取法等提取方法，萃取、离心、絮凝沉淀、超滤、树脂吸附法、膜分离技术、分子蒸馏等分离方法</a:t>
            </a:r>
            <a:r>
              <a:rPr lang="zh-CN" altLang="zh-CN" sz="2000" baseline="30000" dirty="0">
                <a:solidFill>
                  <a:srgbClr val="0070C0"/>
                </a:solidFill>
              </a:rPr>
              <a:t>【</a:t>
            </a:r>
            <a:r>
              <a:rPr lang="en-US" altLang="zh-CN" sz="2000" baseline="30000" dirty="0">
                <a:solidFill>
                  <a:srgbClr val="0070C0"/>
                </a:solidFill>
              </a:rPr>
              <a:t>6</a:t>
            </a:r>
            <a:r>
              <a:rPr lang="zh-CN" altLang="zh-CN" sz="2000" baseline="30000" dirty="0" smtClean="0">
                <a:solidFill>
                  <a:srgbClr val="0070C0"/>
                </a:solidFill>
              </a:rPr>
              <a:t>】</a:t>
            </a:r>
            <a:r>
              <a:rPr lang="zh-CN" altLang="zh-CN" sz="2000" dirty="0" smtClean="0">
                <a:solidFill>
                  <a:srgbClr val="0070C0"/>
                </a:solidFill>
              </a:rPr>
              <a:t>。</a:t>
            </a:r>
            <a:r>
              <a:rPr lang="en-US" altLang="zh-CN" sz="2000" dirty="0">
                <a:solidFill>
                  <a:srgbClr val="0070C0"/>
                </a:solidFill>
              </a:rPr>
              <a:t> </a:t>
            </a:r>
            <a:endParaRPr lang="zh-CN" altLang="zh-CN" sz="2000" dirty="0">
              <a:solidFill>
                <a:srgbClr val="0070C0"/>
              </a:solidFill>
            </a:endParaRPr>
          </a:p>
        </p:txBody>
      </p:sp>
      <p:sp>
        <p:nvSpPr>
          <p:cNvPr id="14" name="文本框 13"/>
          <p:cNvSpPr txBox="1"/>
          <p:nvPr/>
        </p:nvSpPr>
        <p:spPr bwMode="auto">
          <a:xfrm>
            <a:off x="1872983" y="605493"/>
            <a:ext cx="8054108" cy="670120"/>
          </a:xfrm>
          <a:prstGeom prst="rect">
            <a:avLst/>
          </a:prstGeom>
          <a:noFill/>
        </p:spPr>
        <p:txBody>
          <a:bodyPr wrap="square">
            <a:spAutoFit/>
          </a:bodyPr>
          <a:lstStyle/>
          <a:p>
            <a:pPr fontAlgn="auto">
              <a:lnSpc>
                <a:spcPct val="130000"/>
              </a:lnSpc>
              <a:spcBef>
                <a:spcPts val="0"/>
              </a:spcBef>
              <a:spcAft>
                <a:spcPts val="0"/>
              </a:spcAft>
              <a:defRPr/>
            </a:pPr>
            <a:r>
              <a:rPr lang="zh-CN" altLang="zh-CN" sz="3200" b="1" dirty="0" smtClean="0">
                <a:solidFill>
                  <a:srgbClr val="AE1A1A"/>
                </a:solidFill>
                <a:latin typeface="微软雅黑" panose="020B0503020204020204" pitchFamily="34" charset="-122"/>
                <a:ea typeface="微软雅黑" panose="020B0503020204020204" pitchFamily="34" charset="-122"/>
                <a:cs typeface="+mn-cs"/>
              </a:rPr>
              <a:t>四</a:t>
            </a:r>
            <a:r>
              <a:rPr lang="zh-CN" altLang="zh-CN" sz="3200" b="1" dirty="0">
                <a:solidFill>
                  <a:srgbClr val="AE1A1A"/>
                </a:solidFill>
                <a:latin typeface="微软雅黑" panose="020B0503020204020204" pitchFamily="34" charset="-122"/>
                <a:ea typeface="微软雅黑" panose="020B0503020204020204" pitchFamily="34" charset="-122"/>
                <a:cs typeface="+mn-cs"/>
              </a:rPr>
              <a:t>、中药化学活性成分的分离和分析</a:t>
            </a:r>
            <a:r>
              <a:rPr lang="zh-CN" altLang="zh-CN" sz="3200" b="1" dirty="0" smtClean="0">
                <a:solidFill>
                  <a:srgbClr val="AE1A1A"/>
                </a:solidFill>
                <a:latin typeface="微软雅黑" panose="020B0503020204020204" pitchFamily="34" charset="-122"/>
                <a:ea typeface="微软雅黑" panose="020B0503020204020204" pitchFamily="34" charset="-122"/>
                <a:cs typeface="+mn-cs"/>
              </a:rPr>
              <a:t>方法</a:t>
            </a:r>
            <a:endParaRPr lang="zh-CN" altLang="zh-CN" sz="3200" b="1" dirty="0">
              <a:solidFill>
                <a:srgbClr val="AE1A1A"/>
              </a:solidFill>
              <a:latin typeface="微软雅黑" panose="020B0503020204020204" pitchFamily="34" charset="-122"/>
              <a:ea typeface="微软雅黑" panose="020B0503020204020204" pitchFamily="34" charset="-122"/>
              <a:cs typeface="+mn-cs"/>
            </a:endParaRPr>
          </a:p>
        </p:txBody>
      </p:sp>
      <p:pic>
        <p:nvPicPr>
          <p:cNvPr id="5" name="图片 19" descr="2.jpg"/>
          <p:cNvPicPr>
            <a:picLocks noChangeAspect="1" noChangeArrowheads="1"/>
          </p:cNvPicPr>
          <p:nvPr/>
        </p:nvPicPr>
        <p:blipFill rotWithShape="1">
          <a:blip r:embed="rId1"/>
          <a:srcRect t="22225" r="11861" b="9916"/>
          <a:stretch>
            <a:fillRect/>
          </a:stretch>
        </p:blipFill>
        <p:spPr bwMode="auto">
          <a:xfrm>
            <a:off x="9400700" y="0"/>
            <a:ext cx="2791300" cy="2876551"/>
          </a:xfrm>
          <a:prstGeom prst="rect">
            <a:avLst/>
          </a:prstGeom>
          <a:noFill/>
          <a:ln w="9525">
            <a:noFill/>
            <a:miter lim="800000"/>
            <a:headEnd/>
            <a:tailEnd/>
          </a:ln>
        </p:spPr>
      </p:pic>
      <p:pic>
        <p:nvPicPr>
          <p:cNvPr id="6" name="Picture 3" descr="E:\TSI工作\工厂照片（汇总）\江阴技源\IMG_3321.jpg"/>
          <p:cNvPicPr>
            <a:picLocks noChangeAspect="1" noChangeArrowheads="1"/>
          </p:cNvPicPr>
          <p:nvPr/>
        </p:nvPicPr>
        <p:blipFill>
          <a:blip r:embed="rId2" cstate="print"/>
          <a:srcRect/>
          <a:stretch>
            <a:fillRect/>
          </a:stretch>
        </p:blipFill>
        <p:spPr bwMode="auto">
          <a:xfrm>
            <a:off x="164076" y="4184089"/>
            <a:ext cx="3833844" cy="2555431"/>
          </a:xfrm>
          <a:prstGeom prst="rect">
            <a:avLst/>
          </a:prstGeom>
          <a:ln>
            <a:noFill/>
          </a:ln>
          <a:effectLst>
            <a:outerShdw blurRad="292100" dist="139700" dir="2700000" algn="tl" rotWithShape="0">
              <a:srgbClr val="333333">
                <a:alpha val="65000"/>
              </a:srgbClr>
            </a:outerShdw>
          </a:effectLst>
        </p:spPr>
      </p:pic>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28336"/>
          <a:stretch>
            <a:fillRect/>
          </a:stretch>
        </p:blipFill>
        <p:spPr>
          <a:xfrm>
            <a:off x="8266893" y="3685287"/>
            <a:ext cx="3320396" cy="3172713"/>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08825" y="4228358"/>
            <a:ext cx="3447163" cy="2585373"/>
          </a:xfrm>
          <a:prstGeom prst="rect">
            <a:avLst/>
          </a:prstGeom>
        </p:spPr>
      </p:pic>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tags/tag1.xml><?xml version="1.0" encoding="utf-8"?>
<p:tagLst xmlns:p="http://schemas.openxmlformats.org/presentationml/2006/main">
  <p:tag name="ISPRING_ULTRA_SCORM_COURSE_ID" val="80DEC718-5A0B-4F6D-87D5-0BF2DE9FA93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04m"/>
</p:tagLst>
</file>

<file path=ppt/theme/theme1.xml><?xml version="1.0" encoding="utf-8"?>
<a:theme xmlns:a="http://schemas.openxmlformats.org/drawingml/2006/main" name="包图主题2">
  <a:themeElements>
    <a:clrScheme name="自定义 179">
      <a:dk1>
        <a:srgbClr val="000000"/>
      </a:dk1>
      <a:lt1>
        <a:srgbClr val="FFFFFF"/>
      </a:lt1>
      <a:dk2>
        <a:srgbClr val="778495"/>
      </a:dk2>
      <a:lt2>
        <a:srgbClr val="F0F0F0"/>
      </a:lt2>
      <a:accent1>
        <a:srgbClr val="CE1126"/>
      </a:accent1>
      <a:accent2>
        <a:srgbClr val="CE1126"/>
      </a:accent2>
      <a:accent3>
        <a:srgbClr val="CE1126"/>
      </a:accent3>
      <a:accent4>
        <a:srgbClr val="CE1126"/>
      </a:accent4>
      <a:accent5>
        <a:srgbClr val="CE1126"/>
      </a:accent5>
      <a:accent6>
        <a:srgbClr val="CE1126"/>
      </a:accent6>
      <a:hlink>
        <a:srgbClr val="0085C3"/>
      </a:hlink>
      <a:folHlink>
        <a:srgbClr val="BFBFBF"/>
      </a:folHlink>
    </a:clrScheme>
    <a:fontScheme name="ugvdzqhk">
      <a:majorFont>
        <a:latin typeface="FZZhengHeiS-R-GB"/>
        <a:ea typeface="FZHei-B01S"/>
        <a:cs typeface=""/>
      </a:majorFont>
      <a:minorFont>
        <a:latin typeface="FZZhengHeiS-R-GB"/>
        <a:ea typeface="FZHei-B01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2259</Words>
  <Application>WPS 演示</Application>
  <PresentationFormat>宽屏</PresentationFormat>
  <Paragraphs>57</Paragraphs>
  <Slides>12</Slides>
  <Notes>12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12</vt:i4>
      </vt:variant>
    </vt:vector>
  </HeadingPairs>
  <TitlesOfParts>
    <vt:vector size="28" baseType="lpstr">
      <vt:lpstr>Arial</vt:lpstr>
      <vt:lpstr>宋体</vt:lpstr>
      <vt:lpstr>Wingdings</vt:lpstr>
      <vt:lpstr>FZHei-B01S</vt:lpstr>
      <vt:lpstr>Segoe Print</vt:lpstr>
      <vt:lpstr>微软雅黑</vt:lpstr>
      <vt:lpstr>FZZhengHeiS-R-GB</vt:lpstr>
      <vt:lpstr>Lato Regular</vt:lpstr>
      <vt:lpstr>Lato Hairline</vt:lpstr>
      <vt:lpstr>Lato Light</vt:lpstr>
      <vt:lpstr>Calibri</vt:lpstr>
      <vt:lpstr>思源黑体旧字形 Normal</vt:lpstr>
      <vt:lpstr>黑体</vt:lpstr>
      <vt:lpstr>Arial Unicode MS</vt:lpstr>
      <vt:lpstr>等线</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04m</dc:title>
  <dc:creator>Administrator</dc:creator>
  <cp:lastModifiedBy>DELL</cp:lastModifiedBy>
  <cp:revision>322</cp:revision>
  <dcterms:created xsi:type="dcterms:W3CDTF">2017-09-19T03:01:00Z</dcterms:created>
  <dcterms:modified xsi:type="dcterms:W3CDTF">2023-03-10T06:30:23Z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858E1A21D711458E889A9F6F156648F8</vt:lpwstr>
  </property>
</Properties>
</file>