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ppt/tags/tag63.xml" ContentType="application/vnd.openxmlformats-officedocument.presentationml.tags+xml"/>
  <Override PartName="/ppt/notesSlides/notesSlide2.xml" ContentType="application/vnd.openxmlformats-officedocument.presentationml.notesSlide+xml"/>
  <Override PartName="/ppt/tags/tag64.xml" ContentType="application/vnd.openxmlformats-officedocument.presentationml.tags+xml"/>
  <Override PartName="/ppt/notesSlides/notesSlide3.xml" ContentType="application/vnd.openxmlformats-officedocument.presentationml.notesSlide+xml"/>
  <Override PartName="/ppt/tags/tag65.xml" ContentType="application/vnd.openxmlformats-officedocument.presentationml.tags+xml"/>
  <Override PartName="/ppt/notesSlides/notesSlide4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5.xml" ContentType="application/vnd.openxmlformats-officedocument.presentationml.notesSlide+xml"/>
  <Override PartName="/ppt/tags/tag69.xml" ContentType="application/vnd.openxmlformats-officedocument.presentationml.tags+xml"/>
  <Override PartName="/ppt/notesSlides/notesSlide6.xml" ContentType="application/vnd.openxmlformats-officedocument.presentationml.notesSlide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8.xml" ContentType="application/vnd.openxmlformats-officedocument.presentationml.notesSlide+xml"/>
  <Override PartName="/ppt/tags/tag73.xml" ContentType="application/vnd.openxmlformats-officedocument.presentationml.tags+xml"/>
  <Override PartName="/ppt/notesSlides/notesSlide9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comments/comment1.xml" ContentType="application/vnd.openxmlformats-officedocument.presentationml.comment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3" r:id="rId4"/>
    <p:sldId id="258" r:id="rId5"/>
    <p:sldId id="275" r:id="rId6"/>
    <p:sldId id="283" r:id="rId7"/>
    <p:sldId id="261" r:id="rId8"/>
    <p:sldId id="293" r:id="rId9"/>
    <p:sldId id="260" r:id="rId10"/>
    <p:sldId id="259" r:id="rId11"/>
    <p:sldId id="291" r:id="rId12"/>
    <p:sldId id="269" r:id="rId13"/>
    <p:sldId id="273" r:id="rId14"/>
    <p:sldId id="284" r:id="rId15"/>
    <p:sldId id="292" r:id="rId16"/>
    <p:sldId id="27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B6C4"/>
    <a:srgbClr val="DFA47E"/>
    <a:srgbClr val="5B9BD5"/>
    <a:srgbClr val="F2A57E"/>
    <a:srgbClr val="E5E4E2"/>
    <a:srgbClr val="DCDCDC"/>
    <a:srgbClr val="F0F0F0"/>
    <a:srgbClr val="E6E6E6"/>
    <a:srgbClr val="C8C8C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98" y="114"/>
      </p:cViewPr>
      <p:guideLst>
        <p:guide orient="horz" pos="2106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18T17:00:19.771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2022/1/26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comments" Target="../comments/comment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8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827066" y="844313"/>
            <a:ext cx="227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FF0000"/>
                </a:solidFill>
              </a:rPr>
              <a:t>研究性</a:t>
            </a:r>
            <a:r>
              <a:rPr lang="zh-CN" altLang="zh-CN" sz="2800" dirty="0" smtClean="0">
                <a:solidFill>
                  <a:srgbClr val="FF0000"/>
                </a:solidFill>
              </a:rPr>
              <a:t>学习</a:t>
            </a:r>
            <a:endParaRPr lang="zh-CN" altLang="zh-CN" sz="2800" dirty="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23763" y="4283424"/>
            <a:ext cx="4222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2060"/>
                </a:solidFill>
              </a:rPr>
              <a:t> 课题组成员：贾继昀  朱芷萱  平凡</a:t>
            </a:r>
            <a:endParaRPr lang="en-US" altLang="zh-CN" dirty="0">
              <a:solidFill>
                <a:srgbClr val="00206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47563" y="5253812"/>
            <a:ext cx="381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2060"/>
                </a:solidFill>
              </a:rPr>
              <a:t>   参评学校：中国矿业大学附属中学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77307" y="1968589"/>
            <a:ext cx="90210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7030A0"/>
                </a:solidFill>
              </a:rPr>
              <a:t>关于高中生</a:t>
            </a:r>
            <a:r>
              <a:rPr lang="zh-CN" altLang="zh-CN" sz="4000" b="1" dirty="0" smtClean="0">
                <a:solidFill>
                  <a:srgbClr val="7030A0"/>
                </a:solidFill>
              </a:rPr>
              <a:t>社会实践活动开展情况</a:t>
            </a:r>
            <a:r>
              <a:rPr lang="zh-CN" altLang="en-US" sz="4000" b="1" dirty="0" smtClean="0">
                <a:solidFill>
                  <a:srgbClr val="7030A0"/>
                </a:solidFill>
              </a:rPr>
              <a:t>的</a:t>
            </a:r>
            <a:endParaRPr lang="en-US" altLang="zh-CN" sz="4000" b="1" dirty="0" smtClean="0">
              <a:solidFill>
                <a:srgbClr val="7030A0"/>
              </a:solidFill>
            </a:endParaRPr>
          </a:p>
          <a:p>
            <a:pPr algn="ctr"/>
            <a:r>
              <a:rPr lang="zh-CN" altLang="en-US" sz="4000" b="1" dirty="0" smtClean="0">
                <a:solidFill>
                  <a:srgbClr val="7030A0"/>
                </a:solidFill>
              </a:rPr>
              <a:t>调查研究</a:t>
            </a:r>
            <a:endParaRPr lang="zh-CN" altLang="zh-CN" sz="4000" dirty="0">
              <a:solidFill>
                <a:srgbClr val="7030A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58152" y="4769134"/>
            <a:ext cx="3662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2060"/>
                </a:solidFill>
              </a:rPr>
              <a:t>指导教师：喻明</a:t>
            </a:r>
            <a:r>
              <a:rPr lang="zh-CN" altLang="en-US" dirty="0" smtClean="0">
                <a:solidFill>
                  <a:srgbClr val="002060"/>
                </a:solidFill>
              </a:rPr>
              <a:t>学  郭丽国</a:t>
            </a:r>
            <a:endParaRPr lang="en-US" altLang="zh-CN" dirty="0">
              <a:solidFill>
                <a:srgbClr val="00206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58152" y="3798746"/>
            <a:ext cx="3662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2060"/>
                </a:solidFill>
              </a:rPr>
              <a:t>课题主持人：贾继昀</a:t>
            </a:r>
            <a:endParaRPr lang="en-US" altLang="zh-CN" dirty="0">
              <a:solidFill>
                <a:srgbClr val="002060"/>
              </a:solidFill>
            </a:endParaRPr>
          </a:p>
        </p:txBody>
      </p:sp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1914728" y="84514"/>
            <a:ext cx="8064500" cy="1008063"/>
            <a:chOff x="385" y="1207"/>
            <a:chExt cx="5080" cy="635"/>
          </a:xfrm>
        </p:grpSpPr>
        <p:grpSp>
          <p:nvGrpSpPr>
            <p:cNvPr id="10" name="Group 34"/>
            <p:cNvGrpSpPr>
              <a:grpSpLocks/>
            </p:cNvGrpSpPr>
            <p:nvPr/>
          </p:nvGrpSpPr>
          <p:grpSpPr bwMode="auto">
            <a:xfrm>
              <a:off x="385" y="1207"/>
              <a:ext cx="5080" cy="635"/>
              <a:chOff x="1292" y="1392"/>
              <a:chExt cx="3176" cy="394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1292" y="1606"/>
                <a:ext cx="1452" cy="0"/>
              </a:xfrm>
              <a:prstGeom prst="line">
                <a:avLst/>
              </a:prstGeom>
              <a:ln>
                <a:solidFill>
                  <a:srgbClr val="A71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016" y="1606"/>
                <a:ext cx="1452" cy="0"/>
              </a:xfrm>
              <a:prstGeom prst="line">
                <a:avLst/>
              </a:prstGeom>
              <a:ln>
                <a:solidFill>
                  <a:srgbClr val="A71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9"/>
              <p:cNvCxnSpPr/>
              <p:nvPr/>
            </p:nvCxnSpPr>
            <p:spPr>
              <a:xfrm>
                <a:off x="1292" y="1606"/>
                <a:ext cx="1452" cy="0"/>
              </a:xfrm>
              <a:prstGeom prst="line">
                <a:avLst/>
              </a:prstGeom>
              <a:ln>
                <a:solidFill>
                  <a:srgbClr val="A71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1"/>
              <p:cNvCxnSpPr/>
              <p:nvPr/>
            </p:nvCxnSpPr>
            <p:spPr>
              <a:xfrm>
                <a:off x="3016" y="1606"/>
                <a:ext cx="1452" cy="0"/>
              </a:xfrm>
              <a:prstGeom prst="line">
                <a:avLst/>
              </a:prstGeom>
              <a:ln>
                <a:solidFill>
                  <a:srgbClr val="A71F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Picture 33" descr="2009-11-25-22-10-17 拷贝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" y="1392"/>
                <a:ext cx="394" cy="3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748" y="1298"/>
              <a:ext cx="190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1900" b="1">
                  <a:latin typeface="Tahoma" panose="020B0604030504040204" pitchFamily="34" charset="0"/>
                  <a:ea typeface="楷体" panose="02010609060101010101" pitchFamily="49" charset="-122"/>
                </a:rPr>
                <a:t>中国矿业大学附属中学</a:t>
              </a:r>
              <a:endParaRPr kumimoji="1" lang="zh-CN" altLang="en-US" sz="1900" b="1">
                <a:latin typeface="Tahoma" panose="020B0604030504040204" pitchFamily="34" charset="0"/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3424" y="1298"/>
              <a:ext cx="190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0000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1900" b="1">
                  <a:latin typeface="Tahoma" panose="020B0604030504040204" pitchFamily="34" charset="0"/>
                  <a:ea typeface="楷体" panose="02010609060101010101" pitchFamily="49" charset="-122"/>
                </a:rPr>
                <a:t>百年矿大    魅力附中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705752" y="5746971"/>
            <a:ext cx="2900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02060"/>
                </a:solidFill>
              </a:rPr>
              <a:t>时间：</a:t>
            </a:r>
            <a:r>
              <a:rPr lang="en-US" altLang="zh-CN" dirty="0" smtClean="0">
                <a:solidFill>
                  <a:srgbClr val="002060"/>
                </a:solidFill>
              </a:rPr>
              <a:t>2022</a:t>
            </a:r>
            <a:r>
              <a:rPr lang="zh-CN" altLang="en-US" dirty="0" smtClean="0">
                <a:solidFill>
                  <a:srgbClr val="002060"/>
                </a:solidFill>
              </a:rPr>
              <a:t>年</a:t>
            </a:r>
            <a:r>
              <a:rPr lang="en-US" altLang="zh-CN" dirty="0" smtClean="0">
                <a:solidFill>
                  <a:srgbClr val="002060"/>
                </a:solidFill>
              </a:rPr>
              <a:t>01</a:t>
            </a:r>
            <a:r>
              <a:rPr lang="zh-CN" altLang="en-US" dirty="0" smtClean="0">
                <a:solidFill>
                  <a:srgbClr val="002060"/>
                </a:solidFill>
              </a:rPr>
              <a:t>月</a:t>
            </a:r>
            <a:r>
              <a:rPr lang="en-US" altLang="zh-CN" dirty="0" smtClean="0">
                <a:solidFill>
                  <a:srgbClr val="002060"/>
                </a:solidFill>
              </a:rPr>
              <a:t>18</a:t>
            </a:r>
            <a:r>
              <a:rPr lang="zh-CN" altLang="en-US" dirty="0" smtClean="0">
                <a:solidFill>
                  <a:srgbClr val="002060"/>
                </a:solidFill>
              </a:rPr>
              <a:t>日</a:t>
            </a:r>
            <a:endParaRPr lang="zh-CN" altLang="en-US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同侧圆角矩形 16"/>
          <p:cNvSpPr/>
          <p:nvPr/>
        </p:nvSpPr>
        <p:spPr>
          <a:xfrm rot="5400000">
            <a:off x="9874250" y="1282700"/>
            <a:ext cx="819150" cy="1710690"/>
          </a:xfrm>
          <a:prstGeom prst="round2SameRect">
            <a:avLst/>
          </a:prstGeom>
          <a:solidFill>
            <a:srgbClr val="F2A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同侧圆角矩形 13"/>
          <p:cNvSpPr/>
          <p:nvPr/>
        </p:nvSpPr>
        <p:spPr>
          <a:xfrm rot="16200000">
            <a:off x="1497965" y="1302385"/>
            <a:ext cx="819150" cy="1671955"/>
          </a:xfrm>
          <a:prstGeom prst="round2SameRect">
            <a:avLst/>
          </a:prstGeom>
          <a:solidFill>
            <a:srgbClr val="A5B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655570" y="832485"/>
            <a:ext cx="6858000" cy="4917440"/>
            <a:chOff x="4182" y="1492"/>
            <a:chExt cx="10800" cy="3943"/>
          </a:xfrm>
        </p:grpSpPr>
        <p:sp>
          <p:nvSpPr>
            <p:cNvPr id="3" name="对角圆角矩形 2"/>
            <p:cNvSpPr/>
            <p:nvPr/>
          </p:nvSpPr>
          <p:spPr>
            <a:xfrm>
              <a:off x="9633" y="1492"/>
              <a:ext cx="5349" cy="3943"/>
            </a:xfrm>
            <a:prstGeom prst="round2DiagRect">
              <a:avLst/>
            </a:prstGeom>
            <a:solidFill>
              <a:srgbClr val="A5B6C4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对角圆角矩形 4"/>
            <p:cNvSpPr/>
            <p:nvPr/>
          </p:nvSpPr>
          <p:spPr>
            <a:xfrm rot="16200000">
              <a:off x="4903" y="790"/>
              <a:ext cx="3924" cy="5366"/>
            </a:xfrm>
            <a:prstGeom prst="round2DiagRect">
              <a:avLst/>
            </a:prstGeom>
            <a:solidFill>
              <a:srgbClr val="F2A57E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522470" y="123190"/>
            <a:ext cx="31464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/>
              <a:t>问题所在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97175" y="846455"/>
            <a:ext cx="3124200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ea"/>
                <a:sym typeface="+mn-ea"/>
              </a:rPr>
              <a:t> </a:t>
            </a:r>
            <a:r>
              <a:rPr lang="en-US" altLang="zh-CN" sz="1200" dirty="0"/>
              <a:t>Q7 </a:t>
            </a:r>
            <a:r>
              <a:rPr lang="zh-CN" altLang="zh-CN" sz="1200" dirty="0"/>
              <a:t>（多选）您认为你所做的社会实践是怎样的？</a:t>
            </a:r>
          </a:p>
          <a:p>
            <a:r>
              <a:rPr lang="en-US" altLang="zh-CN" sz="1200" dirty="0"/>
              <a:t>     </a:t>
            </a:r>
            <a:r>
              <a:rPr lang="en-US" altLang="zh-CN" sz="1200" dirty="0" smtClean="0"/>
              <a:t>o</a:t>
            </a:r>
            <a:r>
              <a:rPr lang="zh-CN" altLang="zh-CN" sz="1200" dirty="0"/>
              <a:t>十分有意义</a:t>
            </a:r>
            <a:r>
              <a:rPr lang="en-US" altLang="zh-CN" sz="1200" dirty="0"/>
              <a:t>  o</a:t>
            </a:r>
            <a:r>
              <a:rPr lang="zh-CN" altLang="zh-CN" sz="1200" dirty="0"/>
              <a:t>走流程只是为了证明</a:t>
            </a:r>
            <a:r>
              <a:rPr lang="en-US" altLang="zh-CN" sz="1200" dirty="0"/>
              <a:t>  </a:t>
            </a:r>
            <a:endParaRPr lang="en-US" altLang="zh-CN" sz="1200" dirty="0" smtClean="0"/>
          </a:p>
          <a:p>
            <a:r>
              <a:rPr lang="en-US" altLang="zh-CN" sz="1200" dirty="0" smtClean="0"/>
              <a:t>     o</a:t>
            </a:r>
            <a:r>
              <a:rPr lang="zh-CN" altLang="zh-CN" sz="1200" dirty="0"/>
              <a:t>很实在但与现实脱节</a:t>
            </a:r>
            <a:r>
              <a:rPr lang="en-US" altLang="zh-CN" sz="1200" dirty="0"/>
              <a:t>  o</a:t>
            </a:r>
            <a:r>
              <a:rPr lang="zh-CN" altLang="zh-CN" sz="1200" dirty="0"/>
              <a:t>对自身产生了负作用</a:t>
            </a:r>
            <a:endParaRPr lang="en-US" altLang="zh-CN" sz="3200" dirty="0" smtClean="0">
              <a:latin typeface="+mn-ea"/>
              <a:sym typeface="+mn-ea"/>
            </a:endParaRPr>
          </a:p>
          <a:p>
            <a:r>
              <a:rPr lang="en-US" altLang="zh-CN" sz="2000" dirty="0">
                <a:latin typeface="+mn-ea"/>
                <a:sym typeface="+mn-ea"/>
              </a:rPr>
              <a:t> </a:t>
            </a:r>
            <a:r>
              <a:rPr lang="en-US" altLang="zh-CN" sz="2000" dirty="0" smtClean="0">
                <a:latin typeface="+mn-ea"/>
                <a:sym typeface="+mn-ea"/>
              </a:rPr>
              <a:t>    </a:t>
            </a:r>
            <a:r>
              <a:rPr lang="en-US" altLang="zh-CN" sz="2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研究</a:t>
            </a:r>
            <a:r>
              <a:rPr sz="2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表明，近40%的学生参加社会实践的目的只是为了填写综评，还有少数同学认为，只有能使自己获得荣誉的社会实践才有意义。这些思想都太过功利性，忽视了社会实践原本的初心。而问题7表明，仅有近半数的学生认为参加社会实践非常有意义，甚至有4%的学生认为社会实践对自己产生了副作用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63640" y="856182"/>
            <a:ext cx="3249930" cy="4984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ea"/>
                <a:sym typeface="+mn-ea"/>
              </a:rPr>
              <a:t>  </a:t>
            </a:r>
            <a:r>
              <a:rPr lang="en-US" altLang="zh-CN" sz="1200" dirty="0"/>
              <a:t>Q9  </a:t>
            </a:r>
            <a:r>
              <a:rPr lang="zh-CN" altLang="zh-CN" sz="1200" dirty="0"/>
              <a:t>您认为哪些方面对社会实践活动的开展产生了不利影响？</a:t>
            </a:r>
          </a:p>
          <a:p>
            <a:r>
              <a:rPr lang="en-US" altLang="zh-CN" sz="1200" dirty="0"/>
              <a:t>     </a:t>
            </a:r>
            <a:r>
              <a:rPr lang="en-US" altLang="zh-CN" sz="1200" dirty="0" smtClean="0"/>
              <a:t>o</a:t>
            </a:r>
            <a:r>
              <a:rPr lang="zh-CN" altLang="zh-CN" sz="1200" dirty="0" smtClean="0"/>
              <a:t>课余</a:t>
            </a:r>
            <a:r>
              <a:rPr lang="zh-CN" altLang="zh-CN" sz="1200" dirty="0"/>
              <a:t>时间不足 </a:t>
            </a:r>
            <a:r>
              <a:rPr lang="en-US" altLang="zh-CN" sz="1200" dirty="0" smtClean="0"/>
              <a:t> o</a:t>
            </a:r>
            <a:r>
              <a:rPr lang="zh-CN" altLang="zh-CN" sz="1200" dirty="0"/>
              <a:t>社会秩序混乱 </a:t>
            </a:r>
            <a:r>
              <a:rPr lang="en-US" altLang="zh-CN" sz="1200" dirty="0" smtClean="0"/>
              <a:t> o</a:t>
            </a:r>
            <a:r>
              <a:rPr lang="zh-CN" altLang="zh-CN" sz="1200" dirty="0"/>
              <a:t>没有机会 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r>
              <a:rPr lang="en-US" altLang="zh-CN" sz="1200" dirty="0" smtClean="0"/>
              <a:t>    o</a:t>
            </a:r>
            <a:r>
              <a:rPr lang="zh-CN" altLang="zh-CN" sz="1200" dirty="0"/>
              <a:t>自身能力不足 </a:t>
            </a:r>
            <a:r>
              <a:rPr lang="en-US" altLang="zh-CN" sz="1200" dirty="0" smtClean="0"/>
              <a:t> o</a:t>
            </a:r>
            <a:r>
              <a:rPr lang="zh-CN" altLang="zh-CN" sz="1200" dirty="0"/>
              <a:t>资金不足 </a:t>
            </a:r>
            <a:r>
              <a:rPr lang="en-US" altLang="zh-CN" sz="1200" dirty="0"/>
              <a:t>  </a:t>
            </a:r>
            <a:endParaRPr lang="zh-CN" altLang="zh-CN" sz="1200" dirty="0"/>
          </a:p>
          <a:p>
            <a:endParaRPr lang="zh-CN" altLang="en-US" sz="1200" dirty="0"/>
          </a:p>
          <a:p>
            <a:r>
              <a:rPr lang="zh-CN" altLang="en-US" sz="2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研究</a:t>
            </a:r>
            <a:r>
              <a:rPr sz="2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9表明，大多数同学都认为自己缺少时间去进行社会实践活动，并且由于自身能力不足，有些专业性强的社会实践难以完成。这需要同学们充分利用空闲时间，合理规划，平日里不断培养自己解决问题的能力。同时也需要学校和老师的大力支持，给予技术、方法、途径等方面的帮助，指导学生更好地进行社会实践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797175" y="3628390"/>
            <a:ext cx="3124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>
              <a:latin typeface="+mn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76975" y="3395345"/>
            <a:ext cx="3124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+mn-ea"/>
                <a:sym typeface="+mn-ea"/>
              </a:rPr>
              <a:t>     </a:t>
            </a:r>
            <a:r>
              <a:rPr lang="zh-CN" altLang="en-US">
                <a:latin typeface="+mn-ea"/>
                <a:sym typeface="+mn-ea"/>
              </a:rPr>
              <a:t>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17575" y="1877060"/>
            <a:ext cx="1980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latin typeface="+mj-lt"/>
                <a:ea typeface="+mj-ea"/>
                <a:cs typeface="+mj-lt"/>
              </a:rPr>
              <a:t>1.</a:t>
            </a:r>
            <a:r>
              <a:rPr lang="zh-CN" altLang="en-US" sz="2400">
                <a:latin typeface="+mj-lt"/>
                <a:ea typeface="+mj-ea"/>
                <a:cs typeface="+mj-lt"/>
              </a:rPr>
              <a:t>学生思想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598025" y="1877695"/>
            <a:ext cx="1550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ea typeface="+mj-ea"/>
                <a:cs typeface="+mn-lt"/>
              </a:rPr>
              <a:t>2.</a:t>
            </a:r>
            <a:r>
              <a:rPr lang="zh-CN" altLang="en-US" sz="2800">
                <a:ea typeface="+mj-ea"/>
                <a:cs typeface="+mn-lt"/>
              </a:rPr>
              <a:t>个人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7037" y="475001"/>
            <a:ext cx="10852237" cy="899167"/>
          </a:xfrm>
        </p:spPr>
        <p:txBody>
          <a:bodyPr/>
          <a:lstStyle/>
          <a:p>
            <a:r>
              <a:rPr lang="zh-CN" altLang="en-US" sz="4800" dirty="0"/>
              <a:t>问题所在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7610" y="1743075"/>
            <a:ext cx="10852150" cy="5393055"/>
          </a:xfrm>
        </p:spPr>
        <p:txBody>
          <a:bodyPr/>
          <a:lstStyle/>
          <a:p>
            <a:pPr algn="l"/>
            <a:r>
              <a:rPr lang="en-US" altLang="zh-CN" sz="2000" dirty="0">
                <a:solidFill>
                  <a:schemeClr val="tx1"/>
                </a:solidFill>
                <a:latin typeface="+mn-ea"/>
                <a:sym typeface="+mn-ea"/>
              </a:rPr>
              <a:t>3.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sym typeface="+mn-ea"/>
              </a:rPr>
              <a:t>社会：</a:t>
            </a:r>
          </a:p>
          <a:p>
            <a:pPr algn="l"/>
            <a:r>
              <a:rPr lang="en-US" altLang="zh-CN" sz="2000" dirty="0">
                <a:solidFill>
                  <a:schemeClr val="tx1"/>
                </a:solidFill>
                <a:latin typeface="+mn-ea"/>
                <a:sym typeface="+mn-ea"/>
              </a:rPr>
              <a:t>	</a:t>
            </a:r>
            <a:r>
              <a:rPr lang="zh-CN" sz="2000" dirty="0">
                <a:solidFill>
                  <a:schemeClr val="tx1"/>
                </a:solidFill>
                <a:latin typeface="+mn-ea"/>
                <a:sym typeface="+mn-ea"/>
              </a:rPr>
              <a:t>研究</a:t>
            </a:r>
            <a:r>
              <a:rPr sz="2000" dirty="0" err="1">
                <a:solidFill>
                  <a:schemeClr val="tx1"/>
                </a:solidFill>
                <a:latin typeface="+mn-ea"/>
                <a:sym typeface="+mn-ea"/>
              </a:rPr>
              <a:t>表明，少部分同学认为社会秩序混乱，缺少机会，不利于社会实践活动的进行。这需要社会组织方面加强管理举措，为学生提供更加有序</a:t>
            </a:r>
            <a:r>
              <a:rPr sz="2000" dirty="0">
                <a:solidFill>
                  <a:schemeClr val="tx1"/>
                </a:solidFill>
                <a:latin typeface="+mn-ea"/>
                <a:sym typeface="+mn-ea"/>
              </a:rPr>
              <a:t>、</a:t>
            </a:r>
            <a:r>
              <a:rPr lang="zh-CN" sz="2000" dirty="0">
                <a:solidFill>
                  <a:schemeClr val="tx1"/>
                </a:solidFill>
                <a:latin typeface="+mn-ea"/>
                <a:sym typeface="+mn-ea"/>
              </a:rPr>
              <a:t>便</a:t>
            </a:r>
            <a:r>
              <a:rPr sz="2000" dirty="0" err="1">
                <a:solidFill>
                  <a:schemeClr val="tx1"/>
                </a:solidFill>
                <a:latin typeface="+mn-ea"/>
                <a:sym typeface="+mn-ea"/>
              </a:rPr>
              <a:t>捷的社会实践环境和多样的社会实践方式、活动内容</a:t>
            </a:r>
            <a:r>
              <a:rPr sz="2000" dirty="0">
                <a:solidFill>
                  <a:schemeClr val="tx1"/>
                </a:solidFill>
                <a:latin typeface="+mn-ea"/>
                <a:sym typeface="+mn-ea"/>
              </a:rPr>
              <a:t>。</a:t>
            </a:r>
          </a:p>
          <a:p>
            <a:pPr algn="l"/>
            <a:endParaRPr lang="en-US" altLang="zh-CN" sz="2000" dirty="0">
              <a:solidFill>
                <a:schemeClr val="tx1"/>
              </a:solidFill>
            </a:endParaRPr>
          </a:p>
          <a:p>
            <a:pPr algn="l"/>
            <a:r>
              <a:rPr lang="en-US" altLang="zh-CN" sz="2000" dirty="0">
                <a:solidFill>
                  <a:schemeClr val="tx1"/>
                </a:solidFill>
              </a:rPr>
              <a:t>4.</a:t>
            </a:r>
            <a:r>
              <a:rPr lang="zh-CN" altLang="en-US" sz="2000" dirty="0">
                <a:solidFill>
                  <a:schemeClr val="tx1"/>
                </a:solidFill>
              </a:rPr>
              <a:t>活动：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sym typeface="+mn-ea"/>
              </a:rPr>
              <a:t>  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sym typeface="+mn-ea"/>
              </a:rPr>
              <a:t> 研究表明少部分同学所做的社会实践与现实脱节，没有真正实践的方式或价值，甚至有极少数同学认为社会实践活动对自己产生了负面影响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  <a:sym typeface="+mn-ea"/>
              </a:rPr>
              <a:t>。</a:t>
            </a:r>
          </a:p>
          <a:p>
            <a:pPr algn="l"/>
            <a:r>
              <a:rPr lang="zh-CN" altLang="en-US" sz="2000" dirty="0" smtClean="0">
                <a:solidFill>
                  <a:schemeClr val="tx1"/>
                </a:solidFill>
                <a:latin typeface="+mn-ea"/>
                <a:sym typeface="+mn-ea"/>
              </a:rPr>
              <a:t>而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sym typeface="+mn-ea"/>
              </a:rPr>
              <a:t>问题8表明社会实践在组织方式和活动内容等方面都需要进一步完善。这说明活动组织者应切实深入生活实际，将理论与实践相结合，寻求活动方式和活动内容的创新发展，更好地帮助广大高中学生深入了解社会，树立正确的世界观、价值观、人生观。</a:t>
            </a:r>
          </a:p>
          <a:p>
            <a:pPr algn="l"/>
            <a:endParaRPr lang="zh-CN" altLang="en-US" sz="2000" dirty="0">
              <a:solidFill>
                <a:schemeClr val="tx1"/>
              </a:solidFill>
              <a:latin typeface="+mn-ea"/>
              <a:sym typeface="+mn-ea"/>
            </a:endParaRPr>
          </a:p>
          <a:p>
            <a:pPr algn="l"/>
            <a:endParaRPr lang="zh-CN" altLang="en-US" sz="2000" dirty="0">
              <a:solidFill>
                <a:schemeClr val="tx1"/>
              </a:solidFill>
            </a:endParaRPr>
          </a:p>
          <a:p>
            <a:pPr algn="l"/>
            <a:r>
              <a:rPr lang="en-US" altLang="zh-CN" sz="2000" dirty="0">
                <a:solidFill>
                  <a:schemeClr val="tx1"/>
                </a:solidFill>
              </a:rPr>
              <a:t>	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91515" y="1499235"/>
            <a:ext cx="10808970" cy="2876550"/>
            <a:chOff x="-806" y="2396"/>
            <a:chExt cx="17022" cy="4530"/>
          </a:xfrm>
        </p:grpSpPr>
        <p:pic>
          <p:nvPicPr>
            <p:cNvPr id="10" name="图片 12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4" y="3032"/>
              <a:ext cx="11172" cy="367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图片 13" descr="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806" y="2396"/>
              <a:ext cx="8303" cy="453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文本框 17"/>
          <p:cNvSpPr txBox="1"/>
          <p:nvPr/>
        </p:nvSpPr>
        <p:spPr>
          <a:xfrm>
            <a:off x="2355215" y="2609215"/>
            <a:ext cx="20510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latin typeface="+mj-ea"/>
                <a:ea typeface="+mj-ea"/>
              </a:rPr>
              <a:t>NO.3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74105" y="2609215"/>
            <a:ext cx="47694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latin typeface="+mj-ea"/>
                <a:ea typeface="+mj-ea"/>
              </a:rPr>
              <a:t>建议与呼吁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64870" y="1974850"/>
            <a:ext cx="10462895" cy="3369945"/>
            <a:chOff x="1208" y="3800"/>
            <a:chExt cx="16329" cy="497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" name="六边形 4"/>
            <p:cNvSpPr/>
            <p:nvPr/>
          </p:nvSpPr>
          <p:spPr>
            <a:xfrm>
              <a:off x="6473" y="3800"/>
              <a:ext cx="5753" cy="4977"/>
            </a:xfrm>
            <a:prstGeom prst="hexagon">
              <a:avLst/>
            </a:prstGeom>
            <a:solidFill>
              <a:srgbClr val="DFA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六边形 2"/>
            <p:cNvSpPr/>
            <p:nvPr/>
          </p:nvSpPr>
          <p:spPr>
            <a:xfrm>
              <a:off x="1208" y="3800"/>
              <a:ext cx="5753" cy="4977"/>
            </a:xfrm>
            <a:prstGeom prst="hexagon">
              <a:avLst/>
            </a:prstGeom>
            <a:solidFill>
              <a:srgbClr val="A5B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六边形 3"/>
            <p:cNvSpPr/>
            <p:nvPr/>
          </p:nvSpPr>
          <p:spPr>
            <a:xfrm>
              <a:off x="11785" y="3800"/>
              <a:ext cx="5753" cy="4977"/>
            </a:xfrm>
            <a:prstGeom prst="hexagon">
              <a:avLst/>
            </a:prstGeom>
            <a:solidFill>
              <a:srgbClr val="A5B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543685" y="2438400"/>
            <a:ext cx="22680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>
                <a:latin typeface="+mn-ea"/>
                <a:sym typeface="+mn-ea"/>
              </a:rPr>
              <a:t>   </a:t>
            </a:r>
            <a:r>
              <a:rPr lang="zh-CN" altLang="en-US">
                <a:latin typeface="+mn-ea"/>
                <a:sym typeface="+mn-ea"/>
              </a:rPr>
              <a:t>通过数据的分析，我们不难看出，大多数学生认为社会实践非常有意义，并在其中收获满满。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962525" y="2438400"/>
            <a:ext cx="226800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>
                <a:latin typeface="+mn-ea"/>
                <a:sym typeface="+mn-ea"/>
              </a:rPr>
              <a:t>   </a:t>
            </a:r>
            <a:r>
              <a:rPr lang="zh-CN" altLang="en-US">
                <a:latin typeface="+mn-ea"/>
                <a:sym typeface="+mn-ea"/>
              </a:rPr>
              <a:t>但同样，也有不少学生对社会实践有着更高的期望，认为应有着刚好的组织与活动，更加深入社会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381365" y="2140585"/>
            <a:ext cx="226800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>
                <a:latin typeface="+mn-ea"/>
                <a:sym typeface="+mn-ea"/>
              </a:rPr>
              <a:t>   </a:t>
            </a:r>
            <a:r>
              <a:rPr lang="zh-CN" altLang="en-US">
                <a:latin typeface="+mn-ea"/>
                <a:sym typeface="+mn-ea"/>
              </a:rPr>
              <a:t>因此，我们认为社会实践活动应以向更加贴近社会，更加深入社会的方向发展，进而让学生更好发挥自身价值，在其中收获更多。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39850" y="1582420"/>
            <a:ext cx="10852150" cy="6075045"/>
          </a:xfrm>
        </p:spPr>
        <p:txBody>
          <a:bodyPr/>
          <a:lstStyle/>
          <a:p>
            <a:pPr algn="l"/>
            <a:r>
              <a:rPr lang="zh-CN" altLang="en-US" dirty="0">
                <a:solidFill>
                  <a:schemeClr val="tx1"/>
                </a:solidFill>
              </a:rPr>
              <a:t>1.    开展和自身未来选择相关的活动</a:t>
            </a:r>
            <a:r>
              <a:rPr lang="en-US" altLang="zh-CN" dirty="0">
                <a:solidFill>
                  <a:schemeClr val="tx1"/>
                </a:solidFill>
              </a:rPr>
              <a:t>              </a:t>
            </a:r>
          </a:p>
          <a:p>
            <a:pPr algn="l"/>
            <a:r>
              <a:rPr lang="zh-CN" altLang="en-US" dirty="0">
                <a:solidFill>
                  <a:schemeClr val="tx1"/>
                </a:solidFill>
              </a:rPr>
              <a:t>2.    选择贴近社会生活的实践主题</a:t>
            </a: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3</a:t>
            </a:r>
            <a:r>
              <a:rPr lang="zh-CN" altLang="en-US" dirty="0">
                <a:solidFill>
                  <a:schemeClr val="tx1"/>
                </a:solidFill>
              </a:rPr>
              <a:t>.    设计活动内容用心一点</a:t>
            </a:r>
            <a:r>
              <a:rPr lang="en-US" altLang="zh-CN" dirty="0">
                <a:solidFill>
                  <a:schemeClr val="tx1"/>
                </a:solidFill>
              </a:rPr>
              <a:t>                           </a:t>
            </a: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4</a:t>
            </a:r>
            <a:r>
              <a:rPr lang="zh-CN" altLang="en-US" dirty="0">
                <a:solidFill>
                  <a:schemeClr val="tx1"/>
                </a:solidFill>
              </a:rPr>
              <a:t>.    多留出时间让学生与社会接触</a:t>
            </a: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5</a:t>
            </a:r>
            <a:r>
              <a:rPr lang="zh-CN" altLang="en-US" dirty="0">
                <a:solidFill>
                  <a:schemeClr val="tx1"/>
                </a:solidFill>
              </a:rPr>
              <a:t>.    提高人们的自觉性，让人自愿做，争着做</a:t>
            </a: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6</a:t>
            </a:r>
            <a:r>
              <a:rPr lang="zh-CN" altLang="en-US" dirty="0">
                <a:solidFill>
                  <a:schemeClr val="tx1"/>
                </a:solidFill>
              </a:rPr>
              <a:t>.    尽可能尝试自己没做过的而非重复性的活动</a:t>
            </a: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7</a:t>
            </a:r>
            <a:r>
              <a:rPr lang="zh-CN" altLang="en-US" dirty="0">
                <a:solidFill>
                  <a:schemeClr val="tx1"/>
                </a:solidFill>
              </a:rPr>
              <a:t>. </a:t>
            </a:r>
            <a:r>
              <a:rPr lang="en-US" altLang="zh-CN" dirty="0">
                <a:solidFill>
                  <a:schemeClr val="tx1"/>
                </a:solidFill>
              </a:rPr>
              <a:t>   </a:t>
            </a:r>
            <a:r>
              <a:rPr lang="zh-CN" altLang="en-US" dirty="0">
                <a:solidFill>
                  <a:schemeClr val="tx1"/>
                </a:solidFill>
              </a:rPr>
              <a:t>将实践与所学联系起来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8</a:t>
            </a:r>
            <a:r>
              <a:rPr lang="zh-CN" altLang="en-US" dirty="0" smtClean="0">
                <a:solidFill>
                  <a:schemeClr val="tx1"/>
                </a:solidFill>
              </a:rPr>
              <a:t>. </a:t>
            </a:r>
            <a:r>
              <a:rPr lang="en-US" altLang="zh-CN" dirty="0" smtClean="0">
                <a:solidFill>
                  <a:schemeClr val="tx1"/>
                </a:solidFill>
              </a:rPr>
              <a:t>   </a:t>
            </a:r>
            <a:r>
              <a:rPr lang="zh-CN" altLang="en-US" dirty="0" smtClean="0">
                <a:solidFill>
                  <a:schemeClr val="tx1"/>
                </a:solidFill>
              </a:rPr>
              <a:t>与</a:t>
            </a:r>
            <a:r>
              <a:rPr lang="zh-CN" altLang="en-US" dirty="0">
                <a:solidFill>
                  <a:schemeClr val="tx1"/>
                </a:solidFill>
              </a:rPr>
              <a:t>实际结合，发挥实际价值，做到实用，将实践活动成果运用到社会生活中</a:t>
            </a:r>
            <a:r>
              <a:rPr lang="zh-CN" altLang="en-US" dirty="0" smtClean="0">
                <a:solidFill>
                  <a:schemeClr val="tx1"/>
                </a:solidFill>
              </a:rPr>
              <a:t>去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94760" y="736600"/>
            <a:ext cx="4801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+mj-ea"/>
                <a:ea typeface="+mj-ea"/>
                <a:sym typeface="+mn-ea"/>
              </a:rPr>
              <a:t>措施与呼吁</a:t>
            </a:r>
            <a:endParaRPr lang="zh-CN" altLang="en-US" sz="2800">
              <a:latin typeface="+mj-ea"/>
              <a:ea typeface="+mj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39792" y="1819679"/>
            <a:ext cx="10852150" cy="3218815"/>
          </a:xfrm>
        </p:spPr>
        <p:txBody>
          <a:bodyPr/>
          <a:lstStyle/>
          <a:p>
            <a:pPr algn="l"/>
            <a:r>
              <a:rPr lang="en-US" altLang="zh-CN" dirty="0">
                <a:solidFill>
                  <a:schemeClr val="tx1"/>
                </a:solidFill>
                <a:sym typeface="+mn-ea"/>
              </a:rPr>
              <a:t>9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  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以实践为目的，而非以综评或盈利为目的，功利性少一点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  <a:sym typeface="+mn-ea"/>
              </a:rPr>
              <a:t>10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. 撸起袖子加油干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  <a:sym typeface="+mn-ea"/>
              </a:rPr>
              <a:t>11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. 关注热点问题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  <a:sym typeface="+mn-ea"/>
              </a:rPr>
              <a:t>12.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参与正式组织举办的社会实践活动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  <a:sym typeface="+mn-ea"/>
              </a:rPr>
              <a:t>13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. 丰富活动方式，不拘于死板的形式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  <a:sym typeface="+mn-ea"/>
              </a:rPr>
              <a:t>14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. 让实践不浮于表面的形式，而是脚踏实地学与做</a:t>
            </a:r>
            <a:endParaRPr lang="zh-CN" altLang="en-US" dirty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80765" y="1930400"/>
            <a:ext cx="514985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6600">
                <a:latin typeface="+mj-ea"/>
                <a:ea typeface="+mj-ea"/>
                <a:cs typeface="+mj-ea"/>
              </a:rPr>
              <a:t>谢谢观看</a:t>
            </a:r>
          </a:p>
        </p:txBody>
      </p:sp>
      <p:pic>
        <p:nvPicPr>
          <p:cNvPr id="10" name="图片 9" descr="(K13%IZ0H)ZP)1%I3LA62]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10" y="17780"/>
            <a:ext cx="989330" cy="862330"/>
          </a:xfrm>
          <a:prstGeom prst="rect">
            <a:avLst/>
          </a:prstGeom>
          <a:ln>
            <a:solidFill>
              <a:srgbClr val="E5E4E2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191510" y="2979420"/>
            <a:ext cx="5809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Thanks for watching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49875" y="4137660"/>
            <a:ext cx="1908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汇报人：贾继昀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4705350" y="4695825"/>
            <a:ext cx="2900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时间：</a:t>
            </a:r>
            <a:r>
              <a:rPr lang="en-US" altLang="zh-CN" dirty="0" smtClean="0"/>
              <a:t>2022</a:t>
            </a:r>
            <a:r>
              <a:rPr lang="zh-CN" altLang="en-US" dirty="0" smtClean="0"/>
              <a:t>年</a:t>
            </a:r>
            <a:r>
              <a:rPr lang="en-US" altLang="zh-CN" dirty="0" smtClean="0"/>
              <a:t>01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18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349115" y="1223645"/>
            <a:ext cx="4683442" cy="3968433"/>
            <a:chOff x="4100" y="1898"/>
            <a:chExt cx="7375" cy="6250"/>
          </a:xfrm>
        </p:grpSpPr>
        <p:pic>
          <p:nvPicPr>
            <p:cNvPr id="2" name="图片 12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8" y="2352"/>
              <a:ext cx="4787" cy="15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5" name="图片 13" descr="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00" y="1898"/>
              <a:ext cx="3773" cy="22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" name="图片 14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8" y="4344"/>
              <a:ext cx="4787" cy="15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" name="图片 15" descr="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00" y="3894"/>
              <a:ext cx="3773" cy="229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" name="图片 16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8" y="6300"/>
              <a:ext cx="4787" cy="15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" name="图片 17" descr="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00" y="5850"/>
              <a:ext cx="3773" cy="22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矩形 20"/>
            <p:cNvSpPr/>
            <p:nvPr/>
          </p:nvSpPr>
          <p:spPr>
            <a:xfrm>
              <a:off x="7873" y="6756"/>
              <a:ext cx="3488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我们的建议与呼吁</a:t>
              </a:r>
            </a:p>
          </p:txBody>
        </p:sp>
        <p:sp>
          <p:nvSpPr>
            <p:cNvPr id="9" name="矩形 21"/>
            <p:cNvSpPr/>
            <p:nvPr/>
          </p:nvSpPr>
          <p:spPr>
            <a:xfrm>
              <a:off x="8654" y="2832"/>
              <a:ext cx="1088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现状</a:t>
              </a:r>
            </a:p>
          </p:txBody>
        </p:sp>
        <p:sp>
          <p:nvSpPr>
            <p:cNvPr id="11" name="矩形 22"/>
            <p:cNvSpPr/>
            <p:nvPr/>
          </p:nvSpPr>
          <p:spPr>
            <a:xfrm>
              <a:off x="8254" y="4842"/>
              <a:ext cx="1888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数据报告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109470" y="2468245"/>
            <a:ext cx="1106170" cy="17919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/>
              <a:t>目录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327015" y="1724025"/>
            <a:ext cx="97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一、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327015" y="4286885"/>
            <a:ext cx="97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三、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27015" y="3022600"/>
            <a:ext cx="97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二、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3145155" y="2442210"/>
            <a:ext cx="6985" cy="1725295"/>
          </a:xfrm>
          <a:prstGeom prst="line">
            <a:avLst/>
          </a:prstGeom>
          <a:ln w="25400">
            <a:solidFill>
              <a:schemeClr val="tx1">
                <a:alpha val="9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215640" y="1987550"/>
            <a:ext cx="459740" cy="26352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DIRECTORY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91515" y="1499235"/>
            <a:ext cx="10808970" cy="2876550"/>
            <a:chOff x="-806" y="2396"/>
            <a:chExt cx="17022" cy="4530"/>
          </a:xfrm>
        </p:grpSpPr>
        <p:pic>
          <p:nvPicPr>
            <p:cNvPr id="10" name="图片 12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4" y="3032"/>
              <a:ext cx="11172" cy="367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图片 13" descr="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806" y="2396"/>
              <a:ext cx="8303" cy="453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文本框 17"/>
          <p:cNvSpPr txBox="1"/>
          <p:nvPr/>
        </p:nvSpPr>
        <p:spPr>
          <a:xfrm>
            <a:off x="2355215" y="2609215"/>
            <a:ext cx="20510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latin typeface="+mj-ea"/>
                <a:ea typeface="+mj-ea"/>
              </a:rPr>
              <a:t>NO.1</a:t>
            </a:r>
            <a:endParaRPr lang="zh-CN" altLang="en-US" sz="4800"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74105" y="2609215"/>
            <a:ext cx="47694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+mj-ea"/>
                <a:ea typeface="+mj-ea"/>
              </a:rPr>
              <a:t>现状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13410" y="1879600"/>
            <a:ext cx="798195" cy="406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dirty="0"/>
              <a:t>什么叫社会实践</a:t>
            </a:r>
          </a:p>
        </p:txBody>
      </p:sp>
      <p:grpSp>
        <p:nvGrpSpPr>
          <p:cNvPr id="18" name="组合 17"/>
          <p:cNvGrpSpPr/>
          <p:nvPr/>
        </p:nvGrpSpPr>
        <p:grpSpPr>
          <a:xfrm rot="10800000">
            <a:off x="3977640" y="0"/>
            <a:ext cx="5441950" cy="6078855"/>
            <a:chOff x="7785" y="380"/>
            <a:chExt cx="8570" cy="9573"/>
          </a:xfrm>
        </p:grpSpPr>
        <p:pic>
          <p:nvPicPr>
            <p:cNvPr id="4100" name="图片 27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85" y="380"/>
              <a:ext cx="4648" cy="95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" name="图片 27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07" y="395"/>
              <a:ext cx="4648" cy="955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1" name="文本框 20"/>
          <p:cNvSpPr txBox="1"/>
          <p:nvPr/>
        </p:nvSpPr>
        <p:spPr>
          <a:xfrm>
            <a:off x="4634230" y="652145"/>
            <a:ext cx="1833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广义的社会实践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026910" y="652145"/>
            <a:ext cx="1833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狭义的社会实践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409440" y="2294255"/>
            <a:ext cx="2283460" cy="2680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ea"/>
                <a:sym typeface="+mn-ea"/>
              </a:rPr>
              <a:t>广义的社会实践是讲人类认识世界、改造世界的各种活动的总和。即全人类或大多数人从事的各种活动，包括认识世界、利用世界、享受世界和改造世界等等。</a:t>
            </a:r>
          </a:p>
          <a:p>
            <a:pPr indent="457200" algn="l" fontAlgn="auto">
              <a:lnSpc>
                <a:spcPct val="150000"/>
              </a:lnSpc>
            </a:pPr>
            <a:endParaRPr lang="zh-CN" altLang="en-US" sz="1600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29120" y="2284730"/>
            <a:ext cx="2283460" cy="2962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50000"/>
              </a:lnSpc>
            </a:pPr>
            <a:r>
              <a:rPr lang="zh-CN" altLang="en-US" sz="1400" dirty="0">
                <a:latin typeface="+mn-ea"/>
                <a:sym typeface="+mn-ea"/>
              </a:rPr>
              <a:t>狭义的社会实践即假期实习或是在校外实习。对于在校大学生具有加深对本专业的了解、确认适合的职业、为向职场过渡做准备、增强就业竞争优势等多方面意义。也有些学生希望趁暑假打份零工，积攒一份零花钱。</a:t>
            </a:r>
            <a:endParaRPr lang="zh-CN" altLang="en-US" sz="1400" dirty="0">
              <a:solidFill>
                <a:schemeClr val="tx1"/>
              </a:solidFill>
              <a:latin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36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zh-CN" altLang="en-US"/>
              <a:t>工作的原理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296000"/>
            <a:ext cx="10944000" cy="53280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effectLst>
            <a:outerShdw blurRad="50800" dist="50800" dir="5400000" algn="ctr" rotWithShape="0">
              <a:schemeClr val="accent3">
                <a:alpha val="100000"/>
              </a:schemeClr>
            </a:outerShdw>
          </a:effectLst>
        </p:spPr>
        <p:txBody>
          <a:bodyPr/>
          <a:lstStyle/>
          <a:p>
            <a:r>
              <a:rPr lang="zh-CN" altLang="en-US" sz="2400" dirty="0"/>
              <a:t>（1）坚持育人为本，牢固树立实践育人的思想，把提高学生思想政治素质作为首要任务。</a:t>
            </a:r>
          </a:p>
          <a:p>
            <a:r>
              <a:rPr lang="zh-CN" altLang="en-US" sz="2400" dirty="0"/>
              <a:t>（2）坚持理论联系实际，提高社会实践的针对性实效性和吸引力感染力。</a:t>
            </a:r>
          </a:p>
          <a:p>
            <a:r>
              <a:rPr lang="zh-CN" altLang="en-US" sz="2400" dirty="0"/>
              <a:t>（3）坚持课内与课外相结合，集中与分散相结合，确保每一个学生都能参加社会实践，确保思想政治教育贯穿于社会实践的全过程。</a:t>
            </a:r>
          </a:p>
          <a:p>
            <a:r>
              <a:rPr lang="zh-CN" altLang="en-US" sz="2400" dirty="0"/>
              <a:t>（4）坚持受教育、长才干、做贡献，保证学生社会实践长期健康发展。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9925" y="539115"/>
            <a:ext cx="10852150" cy="5961380"/>
          </a:xfrm>
        </p:spPr>
        <p:txBody>
          <a:bodyPr/>
          <a:lstStyle/>
          <a:p>
            <a:r>
              <a:rPr lang="zh-CN" altLang="en-US" sz="4000"/>
              <a:t>问题与探究</a:t>
            </a:r>
          </a:p>
          <a:p>
            <a:pPr marL="0" lvl="0" indent="0" algn="l">
              <a:buNone/>
            </a:pPr>
            <a:r>
              <a:rPr lang="en-US" altLang="zh-CN" sz="3200">
                <a:solidFill>
                  <a:schemeClr val="tx1"/>
                </a:solidFill>
              </a:rPr>
              <a:t>	1.</a:t>
            </a:r>
            <a:r>
              <a:rPr lang="zh-CN" altLang="en-US" sz="3200">
                <a:solidFill>
                  <a:schemeClr val="tx1"/>
                </a:solidFill>
              </a:rPr>
              <a:t>在社会实践中，不乏有学生认为在参与实践时的收获未达到自己的预期，缺乏在实践后应有的奉献感与收获感。</a:t>
            </a:r>
          </a:p>
          <a:p>
            <a:pPr marL="0" lvl="0" indent="0" algn="l">
              <a:buNone/>
            </a:pPr>
            <a:r>
              <a:rPr lang="en-US" altLang="zh-CN" sz="3200">
                <a:solidFill>
                  <a:schemeClr val="tx1"/>
                </a:solidFill>
              </a:rPr>
              <a:t>	2.</a:t>
            </a:r>
            <a:r>
              <a:rPr lang="zh-CN" altLang="en-US" sz="3200">
                <a:solidFill>
                  <a:schemeClr val="tx1"/>
                </a:solidFill>
              </a:rPr>
              <a:t>同时，在许多的学生眼里，社会实践活动近乎成为了一项学习生活中的负担，在进行社会实践的过程中，为了得到有效的证明，可谓是“一章难求”，有的社会实践活动开展时间长、消耗的精力大，不适合学业繁重的高中学生。</a:t>
            </a:r>
          </a:p>
          <a:p>
            <a:pPr marL="0" lvl="0" indent="0" algn="l">
              <a:buNone/>
            </a:pPr>
            <a:r>
              <a:rPr lang="en-US" altLang="zh-CN" sz="3200">
                <a:solidFill>
                  <a:schemeClr val="tx1"/>
                </a:solidFill>
              </a:rPr>
              <a:t>	</a:t>
            </a:r>
            <a:r>
              <a:rPr lang="zh-CN" altLang="en-US" sz="32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因此，针对这些问题，我们展开了研究。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91515" y="1499235"/>
            <a:ext cx="10808970" cy="2876550"/>
            <a:chOff x="-806" y="2396"/>
            <a:chExt cx="17022" cy="4530"/>
          </a:xfrm>
        </p:grpSpPr>
        <p:pic>
          <p:nvPicPr>
            <p:cNvPr id="10" name="图片 12" descr="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4" y="3032"/>
              <a:ext cx="11172" cy="367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图片 13" descr="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806" y="2396"/>
              <a:ext cx="8303" cy="453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文本框 17"/>
          <p:cNvSpPr txBox="1"/>
          <p:nvPr/>
        </p:nvSpPr>
        <p:spPr>
          <a:xfrm>
            <a:off x="2355215" y="2609215"/>
            <a:ext cx="20510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latin typeface="+mj-ea"/>
                <a:ea typeface="+mj-ea"/>
              </a:rPr>
              <a:t>NO.2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74105" y="2609215"/>
            <a:ext cx="47694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latin typeface="+mj-ea"/>
                <a:ea typeface="+mj-ea"/>
              </a:rPr>
              <a:t>数据报告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299651"/>
            <a:ext cx="10852237" cy="648000"/>
          </a:xfrm>
        </p:spPr>
        <p:txBody>
          <a:bodyPr/>
          <a:lstStyle/>
          <a:p>
            <a:pPr algn="ctr"/>
            <a:r>
              <a:rPr lang="zh-CN" altLang="en-US" dirty="0"/>
              <a:t>调查</a:t>
            </a:r>
            <a:r>
              <a:rPr lang="zh-CN" altLang="en-US" dirty="0" smtClean="0"/>
              <a:t>问卷内容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47651"/>
            <a:ext cx="10852237" cy="5852159"/>
          </a:xfrm>
        </p:spPr>
        <p:txBody>
          <a:bodyPr/>
          <a:lstStyle/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Q1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您参加过社会实践活动（包括志愿者服务与实践性学习参观等活动）吗？</a:t>
            </a:r>
          </a:p>
          <a:p>
            <a:r>
              <a:rPr lang="en-US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否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Q2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（多选）您参加的社会实践是怎样组织的？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学校组织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个人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志愿者组织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家长组织安排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其他：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_____________________________</a:t>
            </a:r>
            <a:endParaRPr lang="zh-CN" altLang="zh-CN" sz="1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Q3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（多选）你参加的社会实践活动开展的地点在哪里？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en-US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公益性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场所（福利院、敬老院等）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街头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家长的工作单位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其他：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____________________</a:t>
            </a:r>
            <a:endParaRPr lang="zh-CN" altLang="zh-CN" sz="1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Q4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（多选）您进行社会实践活动的目的是什么？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填写学期末综合素质评价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主动认识社会了解社会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个人喜好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丰富自己的经验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其他：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____________________</a:t>
            </a:r>
            <a:endParaRPr lang="zh-CN" altLang="zh-CN" sz="1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Q5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您是否认为您在社会实践活动中获得了收获？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否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Q6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（多选）您认为什么样的社会实践活动才是有意义的？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为他人服务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能丰富自己的经验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能为社会做贡献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能使自己获得荣誉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en-US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其他：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____________________</a:t>
            </a:r>
            <a:endParaRPr lang="zh-CN" altLang="zh-CN" sz="1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Q7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（多选）您认为你所做的社会实践是怎样的？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十分有意义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走流程只是为了证明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很实在但与现实脱节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对自身产生了负作用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Q8 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您认为社会实践活动在哪些方面还有待提高？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组织形式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活动方式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en-US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en-US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其他</a:t>
            </a:r>
            <a:r>
              <a:rPr lang="en-US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_______________</a:t>
            </a:r>
          </a:p>
          <a:p>
            <a:r>
              <a:rPr lang="en-US" altLang="zh-CN" sz="100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Q9  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您认为哪些方面对社会实践活动的开展产生了不利影响？</a:t>
            </a:r>
          </a:p>
          <a:p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课余时间不足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社会秩序混乱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没有机会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自身能力不足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o</a:t>
            </a:r>
            <a:r>
              <a:rPr lang="zh-CN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资金不足 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endParaRPr lang="zh-CN" altLang="zh-CN" sz="1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8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215130" y="612140"/>
            <a:ext cx="3429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/>
              <a:t>积极方面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81529" y="1678594"/>
            <a:ext cx="8516736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+mn-ea"/>
                <a:sym typeface="+mn-ea"/>
              </a:rPr>
              <a:t>     </a:t>
            </a:r>
            <a:r>
              <a:rPr lang="zh-CN" altLang="en-US" sz="1600" dirty="0">
                <a:latin typeface="+mn-ea"/>
              </a:rPr>
              <a:t>Q1 您参加过社会实践活动（包括志愿者服务与实践性学习参观等活动）吗？</a:t>
            </a:r>
          </a:p>
          <a:p>
            <a:r>
              <a:rPr lang="zh-CN" altLang="en-US" sz="1600" dirty="0">
                <a:latin typeface="+mn-ea"/>
              </a:rPr>
              <a:t>                  o是              o否</a:t>
            </a:r>
          </a:p>
          <a:p>
            <a:r>
              <a:rPr lang="zh-CN" altLang="en-US" sz="1600" dirty="0">
                <a:latin typeface="+mn-ea"/>
              </a:rPr>
              <a:t>           Q5 您是否认为您在社会实践活动中获得了收获？</a:t>
            </a:r>
          </a:p>
          <a:p>
            <a:r>
              <a:rPr lang="zh-CN" altLang="en-US" sz="1600" dirty="0">
                <a:latin typeface="+mn-ea"/>
              </a:rPr>
              <a:t>                  o是      o否</a:t>
            </a:r>
          </a:p>
          <a:p>
            <a:pPr fontAlgn="auto">
              <a:lnSpc>
                <a:spcPct val="150000"/>
              </a:lnSpc>
            </a:pPr>
            <a:r>
              <a:rPr lang="en-US" altLang="zh-CN" dirty="0" smtClean="0">
                <a:latin typeface="+mn-ea"/>
                <a:sym typeface="+mn-ea"/>
              </a:rPr>
              <a:t>      </a:t>
            </a:r>
            <a:r>
              <a:rPr lang="zh-CN" altLang="en-US" dirty="0" smtClean="0">
                <a:latin typeface="+mn-ea"/>
                <a:sym typeface="+mn-ea"/>
              </a:rPr>
              <a:t>问题</a:t>
            </a:r>
            <a:r>
              <a:rPr lang="zh-CN" altLang="en-US" dirty="0">
                <a:latin typeface="+mn-ea"/>
                <a:sym typeface="+mn-ea"/>
              </a:rPr>
              <a:t>1和问题5表明，绝大多数的高中生都曾经参加过社会实践活动并有所收获。这说明社会实践在高中阶段的普及率很高，并且社会实践对高中生的学习生活产生了一定的积极影响。</a:t>
            </a:r>
          </a:p>
          <a:p>
            <a:pPr fontAlgn="auto">
              <a:lnSpc>
                <a:spcPct val="150000"/>
              </a:lnSpc>
            </a:pPr>
            <a:r>
              <a:rPr lang="en-US" altLang="zh-CN" dirty="0">
                <a:latin typeface="+mn-ea"/>
                <a:sym typeface="+mn-ea"/>
              </a:rPr>
              <a:t>      </a:t>
            </a:r>
            <a:r>
              <a:rPr lang="zh-CN" altLang="en-US" dirty="0">
                <a:latin typeface="+mn-ea"/>
                <a:sym typeface="+mn-ea"/>
              </a:rPr>
              <a:t>问题2和问题3表明学生们参与社会实践的方式和地点都多种多样，分布较为均匀，没有人云亦云的集中在某些方面。相对而言，更受学生欢迎的实践方式和地点为个人参加和街头，其他方式内容也受到广泛关注。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40483493602_1_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40483476884_1_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1159</Words>
  <Application>Microsoft Office PowerPoint</Application>
  <PresentationFormat>宽屏</PresentationFormat>
  <Paragraphs>118</Paragraphs>
  <Slides>16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仿宋</vt:lpstr>
      <vt:lpstr>华文楷体</vt:lpstr>
      <vt:lpstr>楷体</vt:lpstr>
      <vt:lpstr>宋体</vt:lpstr>
      <vt:lpstr>微软雅黑</vt:lpstr>
      <vt:lpstr>Arial</vt:lpstr>
      <vt:lpstr>Tahoma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工作的原理</vt:lpstr>
      <vt:lpstr>PowerPoint 演示文稿</vt:lpstr>
      <vt:lpstr>PowerPoint 演示文稿</vt:lpstr>
      <vt:lpstr>调查问卷内容</vt:lpstr>
      <vt:lpstr>PowerPoint 演示文稿</vt:lpstr>
      <vt:lpstr>PowerPoint 演示文稿</vt:lpstr>
      <vt:lpstr>问题所在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Sangfor</cp:lastModifiedBy>
  <cp:revision>56</cp:revision>
  <dcterms:created xsi:type="dcterms:W3CDTF">2019-06-19T02:08:00Z</dcterms:created>
  <dcterms:modified xsi:type="dcterms:W3CDTF">2022-01-26T09:02:15Z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KSOTemplateUUID">
    <vt:lpwstr>v1.0_mb_nha4RAwIx7Kv4pKdK75EJw==</vt:lpwstr>
  </property>
  <property fmtid="{D5CDD505-2E9C-101B-9397-08002B2CF9AE}" pid="4" name="ICV">
    <vt:lpwstr>49FA3DD8EA674F83AE396E0784420D97</vt:lpwstr>
  </property>
</Properties>
</file>