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media/image13.svg" ContentType="image/svg+xml"/>
  <Override PartName="/ppt/media/image15.svg" ContentType="image/svg+xml"/>
  <Override PartName="/ppt/media/image17.svg" ContentType="image/svg+xml"/>
  <Override PartName="/ppt/media/image19.svg" ContentType="image/svg+xml"/>
  <Override PartName="/ppt/media/image21.svg" ContentType="image/svg+xml"/>
  <Override PartName="/ppt/media/image23.svg" ContentType="image/svg+xml"/>
  <Override PartName="/ppt/media/image3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38.svg" ContentType="image/svg+xml"/>
  <Override PartName="/ppt/media/image44.svg" ContentType="image/svg+xml"/>
  <Override PartName="/ppt/media/image46.svg" ContentType="image/svg+xml"/>
  <Override PartName="/ppt/media/image48.svg" ContentType="image/svg+xml"/>
  <Override PartName="/ppt/media/image5.svg" ContentType="image/svg+xml"/>
  <Override PartName="/ppt/media/image50.svg" ContentType="image/svg+xml"/>
  <Override PartName="/ppt/media/image52.svg" ContentType="image/svg+xml"/>
  <Override PartName="/ppt/media/image54.svg" ContentType="image/svg+xml"/>
  <Override PartName="/ppt/media/image56.svg" ContentType="image/svg+xml"/>
  <Override PartName="/ppt/media/image58.svg" ContentType="image/svg+xml"/>
  <Override PartName="/ppt/media/image61.svg" ContentType="image/svg+xml"/>
  <Override PartName="/ppt/media/image63.svg" ContentType="image/svg+xml"/>
  <Override PartName="/ppt/media/image65.svg" ContentType="image/svg+xml"/>
  <Override PartName="/ppt/media/image67.svg" ContentType="image/svg+xml"/>
  <Override PartName="/ppt/media/image69.svg" ContentType="image/svg+xml"/>
  <Override PartName="/ppt/media/image7.svg" ContentType="image/svg+xml"/>
  <Override PartName="/ppt/media/image71.svg" ContentType="image/svg+xml"/>
  <Override PartName="/ppt/media/image74.svg" ContentType="image/svg+xml"/>
  <Override PartName="/ppt/media/image76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0" y="0"/>
      </p:cViewPr>
      <p:guideLst>
        <p:guide orient="horz" pos="162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大家好，今天我将为大家展示我们小组的研究性学习结题报告，主题是“徐州地理条件对特色产业的影响研究”。这份报告旨在探讨地理环境如何塑造和影响一个城市的产业发展。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通过研究，我们得出以下核心结论：地理条件是徐州特色产业形成和发展的先天基础；产业发展是地理、政策、技术等多因素共同作用的结果；徐州已形成“地理支撑产业，产业优化地理”的良性互动；未来应结合地理优势，优化发展路径，实现可持续发展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基于研究结论，我们对徐州未来发展提出了几点建议，涵盖农业、工业、文旅和物流四个方面。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在农业方面，建议扩大品牌影响力，发展深加工；工业方面，推动工程机械高端化和智能化；文旅方面，深挖汉文化内涵；物流方面，完善交通网络，巩固集散中心地位。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展望未来，我们相信，随着各项优势的进一步发挥，徐州必将发展成为一个更加繁荣、美丽、宜居的现代化城市。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我们也对本次研究进行了反思，认识到在数据搜集和分析深度上还有不足。但更重要的是，通过这次研究，我们不仅巩固了知识，提升了能力，更深入地了解和热爱我们的家乡徐州。我们的报告到此结束，感谢大家的聆听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本次报告将分为七个部分，首先概述我们的研究课题，然后回顾研究过程，接着分析徐州的地理条件和特色产业，探讨地理对产业的具体影响，最后得出结论并提出建议，同时分享我们的研究反思与体会。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我们的研究旨在探究徐州的地理条件如何影响其特色产业的发展。整个研究周期为12周，我们综合运用了文献查阅、实地走访、人物访谈和图表分析等多种方法，力求研究的全面性和深入性。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我们的研究过程严格遵循了科学的步骤，分为准备、实施、分析和总结四个阶段。在实施阶段，我们进行了大量的实地考察和访谈，收集了丰富的一手资料，为后续的分析总结奠定了坚实的基础。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徐州拥有得天独厚的地理条件。它地处四省交界，区位优势明显；广袤的平原、适宜的气候为农业发展提供了基础；发达的交通网络使其成为重要的物流中心；而丰富的矿产和历史资源则为工业和文旅产业发展提供了支撑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基于这些地理优势，徐州形成了五大特色产业：以徐工集团为龙头的工程机械产业；以大蒜、牛蒡为代表的特色农业；依托交通枢纽发展的现代物流业；融合汉文化与自然风光的文旅产业；以及正在崛起的新能源产业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首先来看地理对农业的影响。徐州平坦的地形、雨热同期的气候以及充足的水源，为农业发展提供了理想条件，直接催生了邳州大蒜、丰县牛蒡这样的特色农业产业，使其能够实现规模化种植并形成品牌效应。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工业和物流领域，地理的影响同样显著。徐州“五省通衢”的交通地位，极大地支撑了现代物流业和工程机械产业的发展，降低了成本，促进了交流。同时，丰富的矿产资源为工业发展奠定了基础，并正在推动新能源等新兴产业的崛起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在文旅产业方面，徐州深厚的汉文化底蕴和秀丽的湖光山色是其核心吸引力。这些宝贵的历史与自然景观，再加上便捷的交通，共同构成了徐州独特的文旅产业发展模式，吸引着八方来客。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标题幻灯片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标题和竖排文字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竖排标题与文本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标题和内容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节标题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两栏内容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比较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39" name="Shape 37"/>
          <p:cNvSpPr txBox="1"/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41" name="Shape 39"/>
          <p:cNvSpPr txBox="1"/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仅标题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空白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内容与标题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图片与标题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Shape 3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9" name="Shape 4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0" name="Shape 5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63.svg"/><Relationship Id="rId7" Type="http://schemas.openxmlformats.org/officeDocument/2006/relationships/image" Target="../media/image62.png"/><Relationship Id="rId6" Type="http://schemas.openxmlformats.org/officeDocument/2006/relationships/image" Target="../media/image61.svg"/><Relationship Id="rId5" Type="http://schemas.openxmlformats.org/officeDocument/2006/relationships/image" Target="../media/image60.png"/><Relationship Id="rId4" Type="http://schemas.openxmlformats.org/officeDocument/2006/relationships/image" Target="../media/image13.svg"/><Relationship Id="rId3" Type="http://schemas.openxmlformats.org/officeDocument/2006/relationships/image" Target="../media/image12.png"/><Relationship Id="rId2" Type="http://schemas.openxmlformats.org/officeDocument/2006/relationships/image" Target="../media/image48.svg"/><Relationship Id="rId10" Type="http://schemas.openxmlformats.org/officeDocument/2006/relationships/notesSlide" Target="../notesSlides/notesSlide10.xml"/><Relationship Id="rId1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0.png"/><Relationship Id="rId8" Type="http://schemas.openxmlformats.org/officeDocument/2006/relationships/image" Target="../media/image44.svg"/><Relationship Id="rId7" Type="http://schemas.openxmlformats.org/officeDocument/2006/relationships/image" Target="../media/image43.png"/><Relationship Id="rId6" Type="http://schemas.openxmlformats.org/officeDocument/2006/relationships/image" Target="../media/image69.svg"/><Relationship Id="rId5" Type="http://schemas.openxmlformats.org/officeDocument/2006/relationships/image" Target="../media/image68.png"/><Relationship Id="rId4" Type="http://schemas.openxmlformats.org/officeDocument/2006/relationships/image" Target="../media/image67.svg"/><Relationship Id="rId3" Type="http://schemas.openxmlformats.org/officeDocument/2006/relationships/image" Target="../media/image66.png"/><Relationship Id="rId2" Type="http://schemas.openxmlformats.org/officeDocument/2006/relationships/image" Target="../media/image65.svg"/><Relationship Id="rId13" Type="http://schemas.openxmlformats.org/officeDocument/2006/relationships/notesSlide" Target="../notesSlides/notesSlide11.xml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72.jpeg"/><Relationship Id="rId10" Type="http://schemas.openxmlformats.org/officeDocument/2006/relationships/image" Target="../media/image71.svg"/><Relationship Id="rId1" Type="http://schemas.openxmlformats.org/officeDocument/2006/relationships/image" Target="../media/image6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76.svg"/><Relationship Id="rId5" Type="http://schemas.openxmlformats.org/officeDocument/2006/relationships/image" Target="../media/image75.png"/><Relationship Id="rId4" Type="http://schemas.openxmlformats.org/officeDocument/2006/relationships/image" Target="../media/image65.svg"/><Relationship Id="rId3" Type="http://schemas.openxmlformats.org/officeDocument/2006/relationships/image" Target="../media/image64.png"/><Relationship Id="rId2" Type="http://schemas.openxmlformats.org/officeDocument/2006/relationships/image" Target="../media/image74.svg"/><Relationship Id="rId1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svg"/><Relationship Id="rId7" Type="http://schemas.openxmlformats.org/officeDocument/2006/relationships/image" Target="../media/image10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Relationship Id="rId3" Type="http://schemas.openxmlformats.org/officeDocument/2006/relationships/image" Target="../media/image6.png"/><Relationship Id="rId2" Type="http://schemas.openxmlformats.org/officeDocument/2006/relationships/image" Target="../media/image5.svg"/><Relationship Id="rId16" Type="http://schemas.openxmlformats.org/officeDocument/2006/relationships/notesSlide" Target="../notesSlides/notesSlide2.xml"/><Relationship Id="rId15" Type="http://schemas.openxmlformats.org/officeDocument/2006/relationships/slideLayout" Target="../slideLayouts/slideLayout12.xml"/><Relationship Id="rId14" Type="http://schemas.openxmlformats.org/officeDocument/2006/relationships/image" Target="../media/image17.svg"/><Relationship Id="rId13" Type="http://schemas.openxmlformats.org/officeDocument/2006/relationships/image" Target="../media/image16.png"/><Relationship Id="rId12" Type="http://schemas.openxmlformats.org/officeDocument/2006/relationships/image" Target="../media/image15.svg"/><Relationship Id="rId11" Type="http://schemas.openxmlformats.org/officeDocument/2006/relationships/image" Target="../media/image14.png"/><Relationship Id="rId10" Type="http://schemas.openxmlformats.org/officeDocument/2006/relationships/image" Target="../media/image13.sv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4.jpe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Relationship Id="rId3" Type="http://schemas.openxmlformats.org/officeDocument/2006/relationships/image" Target="../media/image20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image" Target="../media/image25.jpeg"/><Relationship Id="rId30" Type="http://schemas.openxmlformats.org/officeDocument/2006/relationships/notesSlide" Target="../notesSlides/notesSlide4.xml"/><Relationship Id="rId3" Type="http://schemas.openxmlformats.org/officeDocument/2006/relationships/tags" Target="../tags/tag3.xml"/><Relationship Id="rId29" Type="http://schemas.openxmlformats.org/officeDocument/2006/relationships/slideLayout" Target="../slideLayouts/slideLayout12.xml"/><Relationship Id="rId28" Type="http://schemas.openxmlformats.org/officeDocument/2006/relationships/tags" Target="../tags/tag24.xml"/><Relationship Id="rId27" Type="http://schemas.openxmlformats.org/officeDocument/2006/relationships/tags" Target="../tags/tag23.xml"/><Relationship Id="rId26" Type="http://schemas.openxmlformats.org/officeDocument/2006/relationships/tags" Target="../tags/tag22.xml"/><Relationship Id="rId25" Type="http://schemas.openxmlformats.org/officeDocument/2006/relationships/image" Target="../media/image28.jpeg"/><Relationship Id="rId24" Type="http://schemas.openxmlformats.org/officeDocument/2006/relationships/tags" Target="../tags/tag21.xml"/><Relationship Id="rId23" Type="http://schemas.openxmlformats.org/officeDocument/2006/relationships/tags" Target="../tags/tag20.xml"/><Relationship Id="rId22" Type="http://schemas.openxmlformats.org/officeDocument/2006/relationships/tags" Target="../tags/tag19.xml"/><Relationship Id="rId21" Type="http://schemas.openxmlformats.org/officeDocument/2006/relationships/tags" Target="../tags/tag18.xml"/><Relationship Id="rId20" Type="http://schemas.openxmlformats.org/officeDocument/2006/relationships/tags" Target="../tags/tag17.xml"/><Relationship Id="rId2" Type="http://schemas.openxmlformats.org/officeDocument/2006/relationships/tags" Target="../tags/tag2.xml"/><Relationship Id="rId19" Type="http://schemas.openxmlformats.org/officeDocument/2006/relationships/tags" Target="../tags/tag16.xml"/><Relationship Id="rId18" Type="http://schemas.openxmlformats.org/officeDocument/2006/relationships/image" Target="../media/image27.jpeg"/><Relationship Id="rId17" Type="http://schemas.openxmlformats.org/officeDocument/2006/relationships/tags" Target="../tags/tag15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image" Target="../media/image26.jpeg"/><Relationship Id="rId10" Type="http://schemas.openxmlformats.org/officeDocument/2006/relationships/tags" Target="../tags/tag9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png"/><Relationship Id="rId8" Type="http://schemas.openxmlformats.org/officeDocument/2006/relationships/image" Target="../media/image36.svg"/><Relationship Id="rId7" Type="http://schemas.openxmlformats.org/officeDocument/2006/relationships/image" Target="../media/image35.png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4" Type="http://schemas.openxmlformats.org/officeDocument/2006/relationships/image" Target="../media/image32.svg"/><Relationship Id="rId3" Type="http://schemas.openxmlformats.org/officeDocument/2006/relationships/image" Target="../media/image31.png"/><Relationship Id="rId2" Type="http://schemas.openxmlformats.org/officeDocument/2006/relationships/image" Target="../media/image30.svg"/><Relationship Id="rId13" Type="http://schemas.openxmlformats.org/officeDocument/2006/relationships/notesSlide" Target="../notesSlides/notesSlide5.xml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39.jpeg"/><Relationship Id="rId10" Type="http://schemas.openxmlformats.org/officeDocument/2006/relationships/image" Target="../media/image38.svg"/><Relationship Id="rId1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46.svg"/><Relationship Id="rId6" Type="http://schemas.openxmlformats.org/officeDocument/2006/relationships/image" Target="../media/image45.png"/><Relationship Id="rId5" Type="http://schemas.openxmlformats.org/officeDocument/2006/relationships/image" Target="../media/image44.svg"/><Relationship Id="rId4" Type="http://schemas.openxmlformats.org/officeDocument/2006/relationships/image" Target="../media/image43.png"/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41.jpeg"/><Relationship Id="rId6" Type="http://schemas.openxmlformats.org/officeDocument/2006/relationships/image" Target="../media/image50.svg"/><Relationship Id="rId5" Type="http://schemas.openxmlformats.org/officeDocument/2006/relationships/image" Target="../media/image49.png"/><Relationship Id="rId4" Type="http://schemas.openxmlformats.org/officeDocument/2006/relationships/image" Target="../media/image34.svg"/><Relationship Id="rId3" Type="http://schemas.openxmlformats.org/officeDocument/2006/relationships/image" Target="../media/image33.png"/><Relationship Id="rId2" Type="http://schemas.openxmlformats.org/officeDocument/2006/relationships/image" Target="../media/image48.svg"/><Relationship Id="rId1" Type="http://schemas.openxmlformats.org/officeDocument/2006/relationships/image" Target="../media/image47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56.svg"/><Relationship Id="rId6" Type="http://schemas.openxmlformats.org/officeDocument/2006/relationships/image" Target="../media/image55.png"/><Relationship Id="rId5" Type="http://schemas.openxmlformats.org/officeDocument/2006/relationships/image" Target="../media/image40.jpeg"/><Relationship Id="rId4" Type="http://schemas.openxmlformats.org/officeDocument/2006/relationships/image" Target="../media/image54.svg"/><Relationship Id="rId3" Type="http://schemas.openxmlformats.org/officeDocument/2006/relationships/image" Target="../media/image53.png"/><Relationship Id="rId2" Type="http://schemas.openxmlformats.org/officeDocument/2006/relationships/image" Target="../media/image52.svg"/><Relationship Id="rId1" Type="http://schemas.openxmlformats.org/officeDocument/2006/relationships/image" Target="../media/image5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9.png"/><Relationship Id="rId2" Type="http://schemas.openxmlformats.org/officeDocument/2006/relationships/image" Target="../media/image58.svg"/><Relationship Id="rId1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2C54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 l="1111" r="111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D2C54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0" y="0"/>
            <a:ext cx="12192000" cy="76200"/>
          </a:xfrm>
          <a:prstGeom prst="roundRect">
            <a:avLst>
              <a:gd name="adj" fmla="val 0"/>
            </a:avLst>
          </a:prstGeom>
          <a:solidFill>
            <a:srgbClr val="D9381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91200" y="1524000"/>
            <a:ext cx="609600" cy="6096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508000" y="2286000"/>
            <a:ext cx="1117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徐州地理条件对特色产业的影响研究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-17188">
            <a:off x="4826016" y="3168650"/>
            <a:ext cx="2540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A8763E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8" name="AutoShape 8"/>
          <p:cNvSpPr/>
          <p:nvPr/>
        </p:nvSpPr>
        <p:spPr>
          <a:xfrm>
            <a:off x="508000" y="3429000"/>
            <a:ext cx="1117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400" b="0" i="0" u="none" strike="noStrike" spc="200">
                <a:solidFill>
                  <a:srgbClr val="A8763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研究性学习结题报告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0" y="6781800"/>
            <a:ext cx="12192000" cy="76200"/>
          </a:xfrm>
          <a:prstGeom prst="roundRect">
            <a:avLst>
              <a:gd name="adj" fmla="val 0"/>
            </a:avLst>
          </a:prstGeom>
          <a:solidFill>
            <a:srgbClr val="D9381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0" y="6096000"/>
            <a:ext cx="1219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70196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2026 RESEARCH REPORT</a:t>
            </a:r>
            <a:endParaRPr lang="en-US" sz="1100"/>
          </a:p>
        </p:txBody>
      </p:sp>
      <p:sp>
        <p:nvSpPr>
          <p:cNvPr id="11" name="文本框 10"/>
          <p:cNvSpPr txBox="1"/>
          <p:nvPr/>
        </p:nvSpPr>
        <p:spPr>
          <a:xfrm>
            <a:off x="3903980" y="4485640"/>
            <a:ext cx="39522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defRPr/>
            </a:pPr>
            <a:r>
              <a:rPr lang="en-US" sz="2400" spc="200">
                <a:solidFill>
                  <a:srgbClr val="A8763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姓名：石天佑</a:t>
            </a:r>
            <a:endParaRPr lang="en-US" sz="2400" spc="200">
              <a:solidFill>
                <a:srgbClr val="A8763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ctr">
              <a:defRPr/>
            </a:pPr>
            <a:endParaRPr lang="en-US" sz="2400" spc="200">
              <a:solidFill>
                <a:srgbClr val="A8763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  <a:p>
            <a:pPr algn="ctr">
              <a:defRPr/>
            </a:pPr>
            <a:r>
              <a:rPr lang="en-US" sz="2400" spc="200">
                <a:solidFill>
                  <a:srgbClr val="A8763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指导老师：刘红萍</a:t>
            </a:r>
            <a:endParaRPr lang="en-US" sz="2400" spc="200">
              <a:solidFill>
                <a:srgbClr val="A8763E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2006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研究结论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270000"/>
            <a:ext cx="762000" cy="50800"/>
          </a:xfrm>
          <a:prstGeom prst="roundRect">
            <a:avLst>
              <a:gd name="adj" fmla="val 0"/>
            </a:avLst>
          </a:prstGeom>
          <a:solidFill>
            <a:srgbClr val="D9381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1435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1905000"/>
            <a:ext cx="508000" cy="5080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651000" y="1841500"/>
            <a:ext cx="4000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地理是产业发展的先天基础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651000" y="2286000"/>
            <a:ext cx="4000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不同的地理优势支撑了不同类型特色产业的兴起，是产业形成的根本依托。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286500" y="1651000"/>
            <a:ext cx="51435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40500" y="1905000"/>
            <a:ext cx="508000" cy="5080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7175500" y="1841500"/>
            <a:ext cx="4000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多因素共同作用的结果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7175500" y="2286000"/>
            <a:ext cx="4000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地理条件是基础，但政策引导、技术创新、市场需求等因素同样起到关键作用。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3810000"/>
            <a:ext cx="51435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064000"/>
            <a:ext cx="508000" cy="5080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651000" y="4000500"/>
            <a:ext cx="4000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形成良性互动格局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651000" y="4445000"/>
            <a:ext cx="4000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地理条件支撑产业发展，产业发展也在优化地理环境，体现了“人地协调发展”理念。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286500" y="3810000"/>
            <a:ext cx="51435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540500" y="4064000"/>
            <a:ext cx="508000" cy="5080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7175500" y="4000500"/>
            <a:ext cx="4000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优化路径，推动可持续发展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175500" y="4445000"/>
            <a:ext cx="4000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结合地理条件，发挥优势，优化发展路径，实现高质量、可持续的长远发展。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40259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发展建议与展望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143000"/>
            <a:ext cx="762000" cy="50800"/>
          </a:xfrm>
          <a:prstGeom prst="roundRect">
            <a:avLst>
              <a:gd name="adj" fmla="val 0"/>
            </a:avLst>
          </a:prstGeom>
          <a:solidFill>
            <a:srgbClr val="D9381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5334000" cy="889000"/>
          </a:xfrm>
          <a:prstGeom prst="roundRect">
            <a:avLst>
              <a:gd name="adj" fmla="val 1428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52500" y="17145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460500" y="1625600"/>
            <a:ext cx="4445000" cy="685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农业：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扩大品牌影响力，发展深加工，推广绿色技术。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2540000"/>
            <a:ext cx="5334000" cy="889000"/>
          </a:xfrm>
          <a:prstGeom prst="roundRect">
            <a:avLst>
              <a:gd name="adj" fmla="val 1428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2500" y="27305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460500" y="2641600"/>
            <a:ext cx="4445000" cy="685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工业：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推动工程机械高端化、智能化，壮大新能源产业。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762000" y="3556000"/>
            <a:ext cx="5334000" cy="889000"/>
          </a:xfrm>
          <a:prstGeom prst="roundRect">
            <a:avLst>
              <a:gd name="adj" fmla="val 1428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2500" y="37465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460500" y="3657600"/>
            <a:ext cx="4445000" cy="685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文旅：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深挖汉文化内涵，开发体验式产品，完善配套设施。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4572000"/>
            <a:ext cx="5334000" cy="889000"/>
          </a:xfrm>
          <a:prstGeom prst="roundRect">
            <a:avLst>
              <a:gd name="adj" fmla="val 1428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52500" y="4762500"/>
            <a:ext cx="406400" cy="406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460500" y="4673600"/>
            <a:ext cx="4445000" cy="685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物流：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完善交通网络，发展智慧物流，巩固集散中心地位。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5651500"/>
            <a:ext cx="5334000" cy="889000"/>
          </a:xfrm>
          <a:prstGeom prst="roundRect">
            <a:avLst>
              <a:gd name="adj" fmla="val 14285"/>
            </a:avLst>
          </a:prstGeom>
          <a:solidFill>
            <a:srgbClr val="0D2C54">
              <a:alpha val="5000"/>
            </a:srgbClr>
          </a:solidFill>
          <a:ln w="12700" cap="flat" cmpd="sng">
            <a:solidFill>
              <a:srgbClr val="0D2C54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52500" y="5842000"/>
            <a:ext cx="406400" cy="4064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1460500" y="5715000"/>
            <a:ext cx="444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未来展望：</a:t>
            </a:r>
            <a:r>
              <a:rPr lang="en-US" sz="13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优化交通与产业结构，发挥地理优势，打造兼具实力、特色与魅力的现代化城市。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477000" y="1524000"/>
            <a:ext cx="4953000" cy="3302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52400" dist="762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1"/>
          <a:srcRect t="1375" b="1375"/>
          <a:stretch>
            <a:fillRect/>
          </a:stretch>
        </p:blipFill>
        <p:spPr>
          <a:xfrm>
            <a:off x="6604000" y="1651000"/>
            <a:ext cx="4699000" cy="3048000"/>
          </a:xfrm>
          <a:prstGeom prst="roundRect">
            <a:avLst>
              <a:gd name="adj" fmla="val 4166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21" name="AutoShape 21"/>
          <p:cNvSpPr/>
          <p:nvPr/>
        </p:nvSpPr>
        <p:spPr>
          <a:xfrm>
            <a:off x="6477000" y="5080000"/>
            <a:ext cx="4953000" cy="1460500"/>
          </a:xfrm>
          <a:prstGeom prst="roundRect">
            <a:avLst>
              <a:gd name="adj" fmla="val 8695"/>
            </a:avLst>
          </a:prstGeom>
          <a:solidFill>
            <a:srgbClr val="0D2C54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2" name="AutoShape 22"/>
          <p:cNvSpPr/>
          <p:nvPr/>
        </p:nvSpPr>
        <p:spPr>
          <a:xfrm>
            <a:off x="6731000" y="5270500"/>
            <a:ext cx="4445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展望未来 · 徐州腾飞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FFFFFF">
                    <a:alpha val="8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经济与生态协调统一，建设繁荣、美丽、宜居的现代化强市。</a:t>
            </a:r>
            <a:endParaRPr lang="en-US" sz="1400" b="0" i="0" u="none" strike="noStrike">
              <a:solidFill>
                <a:srgbClr val="FFFFFF">
                  <a:alpha val="80000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35179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研究反思与体会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270000"/>
            <a:ext cx="762000" cy="50800"/>
          </a:xfrm>
          <a:prstGeom prst="roundRect">
            <a:avLst>
              <a:gd name="adj" fmla="val 0"/>
            </a:avLst>
          </a:prstGeom>
          <a:solidFill>
            <a:srgbClr val="D9381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080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5080000" cy="609600"/>
          </a:xfrm>
          <a:prstGeom prst="roundRect">
            <a:avLst>
              <a:gd name="adj" fmla="val 0"/>
            </a:avLst>
          </a:prstGeom>
          <a:solidFill>
            <a:srgbClr val="D9381E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52500" y="17780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97000" y="1727200"/>
            <a:ext cx="3810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9381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研究反思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952500" y="2413000"/>
            <a:ext cx="4699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90500" indent="-190500" algn="l">
              <a:lnSpc>
                <a:spcPct val="125000"/>
              </a:lnSpc>
              <a:buClr>
                <a:srgbClr val="333333"/>
              </a:buClr>
              <a:buFont typeface="Wingdings" panose="05000000000000000000"/>
              <a:buChar char="v"/>
              <a:defRPr/>
            </a:pPr>
            <a:r>
              <a:rPr lang="en-US" sz="15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部分产业数据搜集不够全面，影响了分析的深度。</a:t>
            </a:r>
            <a:endParaRPr lang="en-US" sz="1100"/>
          </a:p>
          <a:p>
            <a:pPr marL="190500" indent="-190500" algn="l">
              <a:lnSpc>
                <a:spcPct val="125000"/>
              </a:lnSpc>
              <a:buClr>
                <a:srgbClr val="333333"/>
              </a:buClr>
              <a:buFont typeface="Wingdings" panose="05000000000000000000"/>
              <a:buChar char="v"/>
            </a:pPr>
            <a:r>
              <a:rPr lang="en-US" sz="15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访谈对象范围有局限，未能覆盖全年龄段人群。</a:t>
            </a:r>
            <a:endParaRPr lang="en-US" sz="1500" b="0" i="0" u="none" strike="noStrike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190500" indent="-190500" algn="l">
              <a:lnSpc>
                <a:spcPct val="125000"/>
              </a:lnSpc>
              <a:buClr>
                <a:srgbClr val="333333"/>
              </a:buClr>
              <a:buFont typeface="Wingdings" panose="05000000000000000000"/>
              <a:buChar char="v"/>
            </a:pPr>
            <a:r>
              <a:rPr lang="en-US" sz="15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对政策、技术等其他影响因素的考量不够全面。</a:t>
            </a:r>
            <a:endParaRPr lang="en-US" sz="1500" b="0" i="0" u="none" strike="noStrike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6350000" y="1651000"/>
            <a:ext cx="5080000" cy="3048000"/>
          </a:xfrm>
          <a:prstGeom prst="roundRect">
            <a:avLst>
              <a:gd name="adj" fmla="val 41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6350000" y="1651000"/>
            <a:ext cx="5080000" cy="609600"/>
          </a:xfrm>
          <a:prstGeom prst="roundRect">
            <a:avLst>
              <a:gd name="adj" fmla="val 0"/>
            </a:avLst>
          </a:prstGeom>
          <a:solidFill>
            <a:srgbClr val="A8763E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40500" y="1778000"/>
            <a:ext cx="355600" cy="3556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6985000" y="1727200"/>
            <a:ext cx="3810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A8763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心得体会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540500" y="2413000"/>
            <a:ext cx="4699000" cy="203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90500" indent="-190500" algn="l">
              <a:lnSpc>
                <a:spcPct val="117000"/>
              </a:lnSpc>
              <a:buClr>
                <a:srgbClr val="333333"/>
              </a:buClr>
              <a:buChar char="•"/>
              <a:defRPr/>
            </a:pPr>
            <a:r>
              <a:rPr lang="en-US" sz="15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做到了学以致用，将地理知识与家乡实际结合。</a:t>
            </a:r>
            <a:endParaRPr lang="en-US" sz="1100"/>
          </a:p>
          <a:p>
            <a:pPr marL="190500" indent="-190500" algn="l">
              <a:lnSpc>
                <a:spcPct val="117000"/>
              </a:lnSpc>
              <a:buClr>
                <a:srgbClr val="333333"/>
              </a:buClr>
              <a:buChar char="•"/>
            </a:pPr>
            <a:r>
              <a:rPr lang="en-US" sz="15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深入了解了家乡，增强了认同感与自豪感。</a:t>
            </a:r>
            <a:endParaRPr lang="en-US" sz="1500" b="0" i="0" u="none" strike="noStrike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190500" indent="-190500" algn="l">
              <a:lnSpc>
                <a:spcPct val="117000"/>
              </a:lnSpc>
              <a:buClr>
                <a:srgbClr val="333333"/>
              </a:buClr>
              <a:buChar char="•"/>
            </a:pPr>
            <a:r>
              <a:rPr lang="en-US" sz="15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提升了观察、分析、沟通等综合能力。</a:t>
            </a:r>
            <a:endParaRPr lang="en-US" sz="1500" b="0" i="0" u="none" strike="noStrike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marL="190500" indent="-190500" algn="l">
              <a:lnSpc>
                <a:spcPct val="117000"/>
              </a:lnSpc>
              <a:buClr>
                <a:srgbClr val="333333"/>
              </a:buClr>
              <a:buChar char="•"/>
            </a:pPr>
            <a:r>
              <a:rPr lang="en-US" sz="15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深刻理解了“人地协调发展”的重要意义。</a:t>
            </a:r>
            <a:endParaRPr lang="en-US" sz="1500" b="0" i="0" u="none" strike="noStrike">
              <a:solidFill>
                <a:srgbClr val="33333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762000" y="4953000"/>
            <a:ext cx="10668000" cy="1016000"/>
          </a:xfrm>
          <a:prstGeom prst="roundRect">
            <a:avLst>
              <a:gd name="adj" fmla="val 12500"/>
            </a:avLst>
          </a:prstGeom>
          <a:solidFill>
            <a:srgbClr val="0D2C54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D2C54">
                <a:alpha val="3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064000" y="5207000"/>
            <a:ext cx="508000" cy="5080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4699000" y="5143500"/>
            <a:ext cx="508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感谢聆听！</a:t>
            </a:r>
            <a:endParaRPr lang="en-US"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5524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目录 / CONTENTS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33500"/>
            <a:ext cx="762000" cy="50800"/>
          </a:xfrm>
          <a:prstGeom prst="roundRect">
            <a:avLst>
              <a:gd name="adj" fmla="val 0"/>
            </a:avLst>
          </a:prstGeom>
          <a:solidFill>
            <a:srgbClr val="D9381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080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1968500"/>
            <a:ext cx="381000" cy="3810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24000" y="1778000"/>
            <a:ext cx="406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01. 课题研究概述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2667000"/>
            <a:ext cx="5080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2857500"/>
            <a:ext cx="381000" cy="381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524000" y="2667000"/>
            <a:ext cx="406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02. 研究过程回顾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762000" y="3556000"/>
            <a:ext cx="5080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746500"/>
            <a:ext cx="381000" cy="381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1524000" y="3556000"/>
            <a:ext cx="406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03. 徐州核心地理条件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762000" y="4445000"/>
            <a:ext cx="5080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4635500"/>
            <a:ext cx="381000" cy="3810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524000" y="4445000"/>
            <a:ext cx="406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04. 徐州主要特色产业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350000" y="1778000"/>
            <a:ext cx="5080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604000" y="1968500"/>
            <a:ext cx="381000" cy="3810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7112000" y="1778000"/>
            <a:ext cx="406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05. 地理条件对产业的影响分析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350000" y="2667000"/>
            <a:ext cx="5080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604000" y="2857500"/>
            <a:ext cx="381000" cy="3810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7112000" y="2667000"/>
            <a:ext cx="406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06. 研究结论与发展建议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6350000" y="3556000"/>
            <a:ext cx="5080000" cy="762000"/>
          </a:xfrm>
          <a:prstGeom prst="roundRect">
            <a:avLst>
              <a:gd name="adj" fmla="val 1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016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604000" y="3746500"/>
            <a:ext cx="381000" cy="3810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7112000" y="3556000"/>
            <a:ext cx="406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07. 研究反思与体会</a:t>
            </a:r>
            <a:endParaRPr lang="en-US"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35179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课题研究概述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270000"/>
            <a:ext cx="762000" cy="50800"/>
          </a:xfrm>
          <a:prstGeom prst="roundRect">
            <a:avLst>
              <a:gd name="adj" fmla="val 0"/>
            </a:avLst>
          </a:prstGeom>
          <a:solidFill>
            <a:srgbClr val="D9381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334000" cy="1270000"/>
          </a:xfrm>
          <a:prstGeom prst="roundRect">
            <a:avLst>
              <a:gd name="adj" fmla="val 10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D2C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1968500"/>
            <a:ext cx="406400" cy="4064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574800" y="18415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研究目的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574800" y="2184400"/>
            <a:ext cx="4191000" cy="609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探究徐州地理条件与特色产业的关联，分析地理对产业形成、布局与发展的影响，为家乡可持续发展提出建议。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3111500"/>
            <a:ext cx="5334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D2C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3416300"/>
            <a:ext cx="406400" cy="4064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574800" y="32385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研究周期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1574800" y="35814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共计</a:t>
            </a:r>
            <a:r>
              <a:rPr lang="en-US" sz="1400" b="1" i="0" u="none" strike="noStrike">
                <a:solidFill>
                  <a:srgbClr val="D9381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12周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，涵盖前期调研、中期分析与后期总结。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762000" y="4318000"/>
            <a:ext cx="5334000" cy="1016000"/>
          </a:xfrm>
          <a:prstGeom prst="roundRect">
            <a:avLst>
              <a:gd name="adj" fmla="val 125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D2C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46228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574800" y="4445000"/>
            <a:ext cx="4191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研究方法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574800" y="47879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综合运用文献查阅、实地调查、深度访谈及图表数据分析。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604000" y="1651000"/>
            <a:ext cx="3810000" cy="2540000"/>
          </a:xfrm>
          <a:prstGeom prst="roundRect">
            <a:avLst>
              <a:gd name="adj" fmla="val 5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90500" dist="76200" dir="5400000" algn="tl" rotWithShape="0">
              <a:srgbClr val="0D2C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7"/>
          <a:srcRect l="64" r="64"/>
          <a:stretch>
            <a:fillRect/>
          </a:stretch>
        </p:blipFill>
        <p:spPr>
          <a:xfrm>
            <a:off x="6731000" y="1727200"/>
            <a:ext cx="3556000" cy="2374900"/>
          </a:xfrm>
          <a:prstGeom prst="roundRect">
            <a:avLst>
              <a:gd name="adj" fmla="val 5347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8" name="AutoShape 18"/>
          <p:cNvSpPr/>
          <p:nvPr/>
        </p:nvSpPr>
        <p:spPr>
          <a:xfrm>
            <a:off x="6604000" y="43180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1" u="none" strike="noStrike">
                <a:solidFill>
                  <a:srgbClr val="A8763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探索 · 发现 · 分析</a:t>
            </a: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3022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研究过程回顾</a:t>
            </a:r>
            <a:endParaRPr lang="en-US" sz="1100"/>
          </a:p>
        </p:txBody>
      </p:sp>
      <p:sp>
        <p:nvSpPr>
          <p:cNvPr id="3" name="AutoShape 3"/>
          <p:cNvSpPr/>
          <p:nvPr>
            <p:custDataLst>
              <p:tags r:id="rId1"/>
            </p:custDataLst>
          </p:nvPr>
        </p:nvSpPr>
        <p:spPr>
          <a:xfrm>
            <a:off x="762000" y="1651000"/>
            <a:ext cx="2540000" cy="3048000"/>
          </a:xfrm>
          <a:prstGeom prst="roundRect">
            <a:avLst>
              <a:gd name="adj" fmla="val 5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>
            <p:custDataLst>
              <p:tags r:id="rId2"/>
            </p:custDataLst>
          </p:nvPr>
        </p:nvSpPr>
        <p:spPr>
          <a:xfrm>
            <a:off x="762000" y="1651000"/>
            <a:ext cx="2540000" cy="50800"/>
          </a:xfrm>
          <a:prstGeom prst="roundRect">
            <a:avLst>
              <a:gd name="adj" fmla="val 0"/>
            </a:avLst>
          </a:prstGeom>
          <a:solidFill>
            <a:srgbClr val="0D2C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1651000" y="1841500"/>
            <a:ext cx="762000" cy="762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>
            <p:custDataLst>
              <p:tags r:id="rId5"/>
            </p:custDataLst>
          </p:nvPr>
        </p:nvSpPr>
        <p:spPr>
          <a:xfrm>
            <a:off x="889000" y="26670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准备阶段</a:t>
            </a:r>
            <a:endParaRPr lang="en-US" sz="1100"/>
          </a:p>
        </p:txBody>
      </p:sp>
      <p:sp>
        <p:nvSpPr>
          <p:cNvPr id="7" name="AutoShape 7"/>
          <p:cNvSpPr/>
          <p:nvPr>
            <p:custDataLst>
              <p:tags r:id="rId6"/>
            </p:custDataLst>
          </p:nvPr>
        </p:nvSpPr>
        <p:spPr>
          <a:xfrm>
            <a:off x="889000" y="3048000"/>
            <a:ext cx="228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A8763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第1-2周</a:t>
            </a:r>
            <a:endParaRPr lang="en-US" sz="1100"/>
          </a:p>
        </p:txBody>
      </p:sp>
      <p:sp>
        <p:nvSpPr>
          <p:cNvPr id="8" name="AutoShape 8"/>
          <p:cNvSpPr/>
          <p:nvPr>
            <p:custDataLst>
              <p:tags r:id="rId7"/>
            </p:custDataLst>
          </p:nvPr>
        </p:nvSpPr>
        <p:spPr>
          <a:xfrm>
            <a:off x="889000" y="3429000"/>
            <a:ext cx="2286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确定方向，查阅资料，制定计划，完成开题报告。</a:t>
            </a:r>
            <a:endParaRPr lang="en-US" sz="1100"/>
          </a:p>
        </p:txBody>
      </p:sp>
      <p:sp>
        <p:nvSpPr>
          <p:cNvPr id="9" name="AutoShape 9"/>
          <p:cNvSpPr/>
          <p:nvPr>
            <p:custDataLst>
              <p:tags r:id="rId8"/>
            </p:custDataLst>
          </p:nvPr>
        </p:nvSpPr>
        <p:spPr>
          <a:xfrm>
            <a:off x="3556000" y="1651000"/>
            <a:ext cx="2540000" cy="3048000"/>
          </a:xfrm>
          <a:prstGeom prst="roundRect">
            <a:avLst>
              <a:gd name="adj" fmla="val 5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>
            <p:custDataLst>
              <p:tags r:id="rId9"/>
            </p:custDataLst>
          </p:nvPr>
        </p:nvSpPr>
        <p:spPr>
          <a:xfrm>
            <a:off x="3556000" y="1651000"/>
            <a:ext cx="2540000" cy="50800"/>
          </a:xfrm>
          <a:prstGeom prst="roundRect">
            <a:avLst>
              <a:gd name="adj" fmla="val 0"/>
            </a:avLst>
          </a:prstGeom>
          <a:solidFill>
            <a:srgbClr val="D9381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/>
          <a:stretch>
            <a:fillRect/>
          </a:stretch>
        </p:blipFill>
        <p:spPr>
          <a:xfrm>
            <a:off x="4445000" y="1841500"/>
            <a:ext cx="762000" cy="762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2" name="AutoShape 12"/>
          <p:cNvSpPr/>
          <p:nvPr>
            <p:custDataLst>
              <p:tags r:id="rId12"/>
            </p:custDataLst>
          </p:nvPr>
        </p:nvSpPr>
        <p:spPr>
          <a:xfrm>
            <a:off x="3683000" y="26670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实施阶段</a:t>
            </a:r>
            <a:endParaRPr lang="en-US" sz="1100"/>
          </a:p>
        </p:txBody>
      </p:sp>
      <p:sp>
        <p:nvSpPr>
          <p:cNvPr id="13" name="AutoShape 13"/>
          <p:cNvSpPr/>
          <p:nvPr>
            <p:custDataLst>
              <p:tags r:id="rId13"/>
            </p:custDataLst>
          </p:nvPr>
        </p:nvSpPr>
        <p:spPr>
          <a:xfrm>
            <a:off x="3683000" y="3048000"/>
            <a:ext cx="228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A8763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第3-8周</a:t>
            </a:r>
            <a:endParaRPr lang="en-US" sz="1100"/>
          </a:p>
        </p:txBody>
      </p:sp>
      <p:sp>
        <p:nvSpPr>
          <p:cNvPr id="14" name="AutoShape 14"/>
          <p:cNvSpPr/>
          <p:nvPr>
            <p:custDataLst>
              <p:tags r:id="rId14"/>
            </p:custDataLst>
          </p:nvPr>
        </p:nvSpPr>
        <p:spPr>
          <a:xfrm>
            <a:off x="3693160" y="3327400"/>
            <a:ext cx="2286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实地调查、访谈、资料整理。</a:t>
            </a:r>
            <a:endParaRPr lang="en-US" sz="1100"/>
          </a:p>
        </p:txBody>
      </p:sp>
      <p:sp>
        <p:nvSpPr>
          <p:cNvPr id="15" name="AutoShape 15"/>
          <p:cNvSpPr/>
          <p:nvPr>
            <p:custDataLst>
              <p:tags r:id="rId15"/>
            </p:custDataLst>
          </p:nvPr>
        </p:nvSpPr>
        <p:spPr>
          <a:xfrm>
            <a:off x="6350000" y="1651000"/>
            <a:ext cx="2540000" cy="3048000"/>
          </a:xfrm>
          <a:prstGeom prst="roundRect">
            <a:avLst>
              <a:gd name="adj" fmla="val 5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>
            <p:custDataLst>
              <p:tags r:id="rId16"/>
            </p:custDataLst>
          </p:nvPr>
        </p:nvSpPr>
        <p:spPr>
          <a:xfrm>
            <a:off x="6350000" y="1651000"/>
            <a:ext cx="2540000" cy="50800"/>
          </a:xfrm>
          <a:prstGeom prst="roundRect">
            <a:avLst>
              <a:gd name="adj" fmla="val 0"/>
            </a:avLst>
          </a:prstGeom>
          <a:solidFill>
            <a:srgbClr val="0D2C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rcRect/>
          <a:stretch>
            <a:fillRect/>
          </a:stretch>
        </p:blipFill>
        <p:spPr>
          <a:xfrm>
            <a:off x="7239000" y="1841500"/>
            <a:ext cx="762000" cy="762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8" name="AutoShape 18"/>
          <p:cNvSpPr/>
          <p:nvPr>
            <p:custDataLst>
              <p:tags r:id="rId19"/>
            </p:custDataLst>
          </p:nvPr>
        </p:nvSpPr>
        <p:spPr>
          <a:xfrm>
            <a:off x="6477000" y="26670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分析阶段</a:t>
            </a:r>
            <a:endParaRPr lang="en-US" sz="1100"/>
          </a:p>
        </p:txBody>
      </p:sp>
      <p:sp>
        <p:nvSpPr>
          <p:cNvPr id="19" name="AutoShape 19"/>
          <p:cNvSpPr/>
          <p:nvPr>
            <p:custDataLst>
              <p:tags r:id="rId20"/>
            </p:custDataLst>
          </p:nvPr>
        </p:nvSpPr>
        <p:spPr>
          <a:xfrm>
            <a:off x="6477000" y="3048000"/>
            <a:ext cx="228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A8763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第9-10周</a:t>
            </a:r>
            <a:endParaRPr lang="en-US" sz="1100"/>
          </a:p>
        </p:txBody>
      </p:sp>
      <p:sp>
        <p:nvSpPr>
          <p:cNvPr id="20" name="AutoShape 20"/>
          <p:cNvSpPr/>
          <p:nvPr>
            <p:custDataLst>
              <p:tags r:id="rId21"/>
            </p:custDataLst>
          </p:nvPr>
        </p:nvSpPr>
        <p:spPr>
          <a:xfrm>
            <a:off x="6477000" y="3429000"/>
            <a:ext cx="2286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结合地理知识，分析地理条件与产业的因果关系，完成分析报告初稿。</a:t>
            </a:r>
            <a:endParaRPr lang="en-US" sz="1100"/>
          </a:p>
        </p:txBody>
      </p:sp>
      <p:sp>
        <p:nvSpPr>
          <p:cNvPr id="21" name="AutoShape 21"/>
          <p:cNvSpPr/>
          <p:nvPr>
            <p:custDataLst>
              <p:tags r:id="rId22"/>
            </p:custDataLst>
          </p:nvPr>
        </p:nvSpPr>
        <p:spPr>
          <a:xfrm>
            <a:off x="9144000" y="1651000"/>
            <a:ext cx="2540000" cy="3048000"/>
          </a:xfrm>
          <a:prstGeom prst="roundRect">
            <a:avLst>
              <a:gd name="adj" fmla="val 500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2" name="AutoShape 22"/>
          <p:cNvSpPr/>
          <p:nvPr>
            <p:custDataLst>
              <p:tags r:id="rId23"/>
            </p:custDataLst>
          </p:nvPr>
        </p:nvSpPr>
        <p:spPr>
          <a:xfrm>
            <a:off x="9144000" y="1651000"/>
            <a:ext cx="2540000" cy="50800"/>
          </a:xfrm>
          <a:prstGeom prst="roundRect">
            <a:avLst>
              <a:gd name="adj" fmla="val 0"/>
            </a:avLst>
          </a:prstGeom>
          <a:solidFill>
            <a:srgbClr val="D9381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3" name="Picture 23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/>
          <a:srcRect/>
          <a:stretch>
            <a:fillRect/>
          </a:stretch>
        </p:blipFill>
        <p:spPr>
          <a:xfrm>
            <a:off x="10033000" y="1841500"/>
            <a:ext cx="762000" cy="762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24" name="AutoShape 24"/>
          <p:cNvSpPr/>
          <p:nvPr>
            <p:custDataLst>
              <p:tags r:id="rId26"/>
            </p:custDataLst>
          </p:nvPr>
        </p:nvSpPr>
        <p:spPr>
          <a:xfrm>
            <a:off x="9271000" y="2667000"/>
            <a:ext cx="228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总结阶段</a:t>
            </a:r>
            <a:endParaRPr lang="en-US" sz="1100"/>
          </a:p>
        </p:txBody>
      </p:sp>
      <p:sp>
        <p:nvSpPr>
          <p:cNvPr id="25" name="AutoShape 25"/>
          <p:cNvSpPr/>
          <p:nvPr>
            <p:custDataLst>
              <p:tags r:id="rId27"/>
            </p:custDataLst>
          </p:nvPr>
        </p:nvSpPr>
        <p:spPr>
          <a:xfrm>
            <a:off x="9271000" y="3048000"/>
            <a:ext cx="228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A8763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第11-12周</a:t>
            </a:r>
            <a:endParaRPr lang="en-US" sz="1100"/>
          </a:p>
        </p:txBody>
      </p:sp>
      <p:sp>
        <p:nvSpPr>
          <p:cNvPr id="26" name="AutoShape 26"/>
          <p:cNvSpPr/>
          <p:nvPr>
            <p:custDataLst>
              <p:tags r:id="rId28"/>
            </p:custDataLst>
          </p:nvPr>
        </p:nvSpPr>
        <p:spPr>
          <a:xfrm>
            <a:off x="9271000" y="3429000"/>
            <a:ext cx="2286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just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完善结论，提出建议，撰写结题报告，整理研究资料。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762000" y="5334000"/>
            <a:ext cx="10922000" cy="25400"/>
          </a:xfrm>
          <a:prstGeom prst="roundRect">
            <a:avLst>
              <a:gd name="adj" fmla="val 0"/>
            </a:avLst>
          </a:prstGeom>
          <a:solidFill>
            <a:srgbClr val="0D2C54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406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徐州核心地理条件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5080000" cy="4318000"/>
          </a:xfrm>
          <a:prstGeom prst="roundRect">
            <a:avLst>
              <a:gd name="adj" fmla="val 294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1651000"/>
            <a:ext cx="304800" cy="3048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460500" y="1600200"/>
            <a:ext cx="4127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区位优势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460500" y="1930400"/>
            <a:ext cx="41275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苏鲁豫皖四省交界，南北地理过渡地带，战略地位显著。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24765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460500" y="2425700"/>
            <a:ext cx="4127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地形特征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460500" y="2755900"/>
            <a:ext cx="41275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以黄淮平原为主，地势平坦开阔，平原占比超过90%。</a:t>
            </a:r>
            <a:endParaRPr lang="en-US" sz="110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3020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460500" y="3251200"/>
            <a:ext cx="4127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气候条件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1460500" y="3581400"/>
            <a:ext cx="41275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暖温带半湿润季风气候，四季分明，雨热同期，利于农业。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4127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1460500" y="4076700"/>
            <a:ext cx="4127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交通网络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1460500" y="4406900"/>
            <a:ext cx="41275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“铁公机水”四位一体，全国重要综合交通枢纽城市。</a:t>
            </a:r>
            <a:endParaRPr lang="en-US" sz="1100"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16000" y="49530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1460500" y="4902200"/>
            <a:ext cx="41275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资源禀赋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1460500" y="5232400"/>
            <a:ext cx="41275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矿产资源丰富，土地肥沃，历史文化底蕴深厚。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223000" y="1397000"/>
            <a:ext cx="4318000" cy="2946400"/>
          </a:xfrm>
          <a:prstGeom prst="roundRect">
            <a:avLst>
              <a:gd name="adj" fmla="val 4310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1"/>
          <a:srcRect l="73" r="73"/>
          <a:stretch>
            <a:fillRect/>
          </a:stretch>
        </p:blipFill>
        <p:spPr>
          <a:xfrm>
            <a:off x="6350000" y="1524000"/>
            <a:ext cx="4064000" cy="2692400"/>
          </a:xfrm>
          <a:prstGeom prst="roundRect">
            <a:avLst>
              <a:gd name="adj" fmla="val 2358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21" name="AutoShape 21"/>
          <p:cNvSpPr/>
          <p:nvPr/>
        </p:nvSpPr>
        <p:spPr>
          <a:xfrm>
            <a:off x="6223000" y="44450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徐州市地形示意图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762000" y="6096000"/>
            <a:ext cx="10668000" cy="50800"/>
          </a:xfrm>
          <a:prstGeom prst="roundRect">
            <a:avLst>
              <a:gd name="adj" fmla="val 0"/>
            </a:avLst>
          </a:prstGeom>
          <a:solidFill>
            <a:srgbClr val="0D2C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508000"/>
            <a:ext cx="40259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徐州主要特色产业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3302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/>
          <a:srcRect l="3216" r="3216"/>
          <a:stretch>
            <a:fillRect/>
          </a:stretch>
        </p:blipFill>
        <p:spPr>
          <a:xfrm>
            <a:off x="889000" y="1524000"/>
            <a:ext cx="2032000" cy="1143000"/>
          </a:xfrm>
          <a:prstGeom prst="roundRect">
            <a:avLst>
              <a:gd name="adj" fmla="val 5555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889000" y="2794000"/>
            <a:ext cx="304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工程机械产业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889000" y="3149600"/>
            <a:ext cx="304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以徐工集团为核心，被誉为“中国工程机械之都”。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4445000" y="1397000"/>
            <a:ext cx="3302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72000" y="1524000"/>
            <a:ext cx="2032000" cy="1143000"/>
          </a:xfrm>
          <a:prstGeom prst="roundRect">
            <a:avLst>
              <a:gd name="adj" fmla="val 5555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9" name="AutoShape 9"/>
          <p:cNvSpPr/>
          <p:nvPr/>
        </p:nvSpPr>
        <p:spPr>
          <a:xfrm>
            <a:off x="4572000" y="2794000"/>
            <a:ext cx="304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特色农业产业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572000" y="3149600"/>
            <a:ext cx="304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以邳州大蒜、丰县牛蒡为代表，享誉全国。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8128000" y="1397000"/>
            <a:ext cx="3302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rcRect t="12500" b="12500"/>
          <a:stretch>
            <a:fillRect/>
          </a:stretch>
        </p:blipFill>
        <p:spPr>
          <a:xfrm>
            <a:off x="8255000" y="1524000"/>
            <a:ext cx="2032000" cy="1143000"/>
          </a:xfrm>
          <a:prstGeom prst="roundRect">
            <a:avLst>
              <a:gd name="adj" fmla="val 5555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3" name="AutoShape 13"/>
          <p:cNvSpPr/>
          <p:nvPr/>
        </p:nvSpPr>
        <p:spPr>
          <a:xfrm>
            <a:off x="8255000" y="2794000"/>
            <a:ext cx="3048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文旅产业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255000" y="3149600"/>
            <a:ext cx="304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2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融合汉文化遗产（如龟山汉墓）与自然景观（如云龙湖）。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2603500" y="3937000"/>
            <a:ext cx="3302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94000" y="4127500"/>
            <a:ext cx="406400" cy="4064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3302000" y="4127500"/>
            <a:ext cx="2413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现代物流商贸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2794000" y="4635500"/>
            <a:ext cx="292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依托交通枢纽优势，构建辐射周边地区的物流网络。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286500" y="3937000"/>
            <a:ext cx="3302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4127500"/>
            <a:ext cx="406400" cy="4064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6985000" y="4127500"/>
            <a:ext cx="2413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新能源产业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6477000" y="4635500"/>
            <a:ext cx="292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战略性新兴产业，发展势头良好，前景广阔。</a:t>
            </a:r>
            <a:endParaRPr lang="en-US"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地理条件对产业的影响：特色农业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397000"/>
            <a:ext cx="5080000" cy="3556000"/>
          </a:xfrm>
          <a:prstGeom prst="roundRect">
            <a:avLst>
              <a:gd name="adj" fmla="val 3571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651000"/>
            <a:ext cx="457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D9381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地形与气候催生特色农业</a:t>
            </a:r>
            <a:endParaRPr lang="en-US" sz="1100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21590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397000" y="21336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平坦地形：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便于规模化、机械化种植，提升生产效率。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000" y="27940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97000" y="27686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雨热同期：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气候适宜，完美满足大蒜、牛蒡等作物生长需求。</a:t>
            </a:r>
            <a:endParaRPr lang="en-US" sz="1100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34290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397000" y="3403600"/>
            <a:ext cx="419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充足水源：</a:t>
            </a:r>
            <a:r>
              <a:rPr lang="en-US" sz="14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水系发达，为农业生产提供稳定的灌溉保障。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1016000" y="4064000"/>
            <a:ext cx="457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1" u="none" strike="noStrike">
                <a:solidFill>
                  <a:srgbClr val="A8763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“这些优越的自然条件共同造就了邳州大蒜、丰县牛蒡等全国知名的特色农业品牌。”</a:t>
            </a:r>
            <a:endParaRPr lang="en-US" sz="1100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7"/>
          <a:srcRect t="135" b="135"/>
          <a:stretch>
            <a:fillRect/>
          </a:stretch>
        </p:blipFill>
        <p:spPr>
          <a:xfrm>
            <a:off x="6223000" y="1397000"/>
            <a:ext cx="5207000" cy="2921000"/>
          </a:xfrm>
          <a:prstGeom prst="roundRect">
            <a:avLst>
              <a:gd name="adj" fmla="val 4347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13" name="AutoShape 13"/>
          <p:cNvSpPr/>
          <p:nvPr/>
        </p:nvSpPr>
        <p:spPr>
          <a:xfrm>
            <a:off x="6223000" y="4445000"/>
            <a:ext cx="520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图：邳州大蒜田丰收实景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762000" y="5334000"/>
            <a:ext cx="10668000" cy="50800"/>
          </a:xfrm>
          <a:prstGeom prst="roundRect">
            <a:avLst>
              <a:gd name="adj" fmla="val 0"/>
            </a:avLst>
          </a:prstGeom>
          <a:solidFill>
            <a:srgbClr val="0D2C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762000" y="5588000"/>
            <a:ext cx="1066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8080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农业产业发展 · 地理环境赋能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90551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地理条件对产业的影响：工业与物流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5080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D2C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714500"/>
            <a:ext cx="508000" cy="508000"/>
          </a:xfrm>
          <a:prstGeom prst="ellipse">
            <a:avLst/>
          </a:prstGeom>
          <a:solidFill>
            <a:srgbClr val="0D2C54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7600" y="18161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1651000" y="16764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交通枢纽支撑物流与工程机械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2222500"/>
            <a:ext cx="457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77800" indent="-177800" algn="l">
              <a:lnSpc>
                <a:spcPct val="125000"/>
              </a:lnSpc>
              <a:buClr>
                <a:srgbClr val="505050"/>
              </a:buClr>
              <a:buChar char="•"/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“五省通衢”降低运输成本，吸引物流企业集聚</a:t>
            </a:r>
            <a:endParaRPr lang="en-US" sz="1100"/>
          </a:p>
          <a:p>
            <a:pPr marL="177800" indent="-177800" algn="l">
              <a:lnSpc>
                <a:spcPct val="125000"/>
              </a:lnSpc>
              <a:buClr>
                <a:srgbClr val="505050"/>
              </a:buClr>
              <a:buChar char="•"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便利交通促进人才技术流动，助力产业研发创新</a:t>
            </a:r>
            <a:endParaRPr lang="en-US" sz="14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762000" y="3683000"/>
            <a:ext cx="5080000" cy="1905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D2C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1016000" y="3873500"/>
            <a:ext cx="508000" cy="508000"/>
          </a:xfrm>
          <a:prstGeom prst="ellipse">
            <a:avLst/>
          </a:prstGeom>
          <a:solidFill>
            <a:srgbClr val="A8763E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7600" y="39751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651000" y="38354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A8763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资源与工业基础推动产业升级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1016000" y="4381500"/>
            <a:ext cx="457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177800" indent="-177800" algn="l">
              <a:lnSpc>
                <a:spcPct val="125000"/>
              </a:lnSpc>
              <a:buClr>
                <a:srgbClr val="505050"/>
              </a:buClr>
              <a:buChar char="•"/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煤炭资源奠定工业基础，培养产业工人</a:t>
            </a:r>
            <a:endParaRPr lang="en-US" sz="1100"/>
          </a:p>
          <a:p>
            <a:pPr marL="177800" indent="-177800" algn="l">
              <a:lnSpc>
                <a:spcPct val="125000"/>
              </a:lnSpc>
              <a:buClr>
                <a:srgbClr val="505050"/>
              </a:buClr>
              <a:buChar char="•"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依托工业基础大力发展新能源，实现绿色转型</a:t>
            </a:r>
            <a:endParaRPr lang="en-US" sz="14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5"/>
          <a:srcRect l="283" r="283"/>
          <a:stretch>
            <a:fillRect/>
          </a:stretch>
        </p:blipFill>
        <p:spPr>
          <a:xfrm>
            <a:off x="6223000" y="1524000"/>
            <a:ext cx="4826000" cy="2540000"/>
          </a:xfrm>
          <a:prstGeom prst="roundRect">
            <a:avLst>
              <a:gd name="adj" fmla="val 5000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90500" dist="63500" dir="5400000" algn="tl" rotWithShape="0">
              <a:srgbClr val="000000">
                <a:alpha val="15000"/>
              </a:srgbClr>
            </a:outerShdw>
          </a:effectLst>
        </p:spPr>
      </p:pic>
      <p:sp>
        <p:nvSpPr>
          <p:cNvPr id="14" name="AutoShape 14"/>
          <p:cNvSpPr/>
          <p:nvPr/>
        </p:nvSpPr>
        <p:spPr>
          <a:xfrm>
            <a:off x="6223000" y="4318000"/>
            <a:ext cx="4826000" cy="1270000"/>
          </a:xfrm>
          <a:prstGeom prst="roundRect">
            <a:avLst>
              <a:gd name="adj" fmla="val 10000"/>
            </a:avLst>
          </a:prstGeom>
          <a:solidFill>
            <a:srgbClr val="0D2C54">
              <a:alpha val="5000"/>
            </a:srgbClr>
          </a:solidFill>
          <a:ln w="12700" cap="flat" cmpd="sng">
            <a:solidFill>
              <a:srgbClr val="0D2C54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77000" y="4508500"/>
            <a:ext cx="355600" cy="3556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6921500" y="4470400"/>
            <a:ext cx="3937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徐工集团智能制造基地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6477000" y="4889500"/>
            <a:ext cx="431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6464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依托地理优势与工业积淀，打造国家级智能制造示范工厂，引领行业绿色发展。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0" y="6604000"/>
            <a:ext cx="12192000" cy="254000"/>
          </a:xfrm>
          <a:prstGeom prst="roundRect">
            <a:avLst>
              <a:gd name="adj" fmla="val 0"/>
            </a:avLst>
          </a:prstGeom>
          <a:solidFill>
            <a:srgbClr val="0D2C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85471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地理条件对产业的影响：文旅产业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524000"/>
            <a:ext cx="4826000" cy="3302000"/>
          </a:xfrm>
          <a:prstGeom prst="roundRect">
            <a:avLst>
              <a:gd name="adj" fmla="val 384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D2C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1016000" y="17780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历史与自然景观助力文旅产业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1016000" y="2222500"/>
            <a:ext cx="508000" cy="50800"/>
          </a:xfrm>
          <a:prstGeom prst="roundRect">
            <a:avLst>
              <a:gd name="adj" fmla="val 0"/>
            </a:avLst>
          </a:prstGeom>
          <a:solidFill>
            <a:srgbClr val="D9381E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2413000"/>
            <a:ext cx="4318000" cy="215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spcBef>
                <a:spcPts val="1000"/>
              </a:spcBef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资源禀赋：</a:t>
            </a:r>
            <a:r>
              <a:rPr lang="en-US" sz="15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徐州拥有丰富的汉文化历史资源（如龟山汉墓）和优美的自然景观（如云龙山、云龙湖），构成了文旅产业的核心吸引力。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1000"/>
              </a:spcBef>
            </a:pPr>
            <a:r>
              <a:rPr lang="en-US" sz="1500" b="1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发展模式：</a:t>
            </a:r>
            <a:r>
              <a:rPr lang="en-US" sz="1500" b="0" i="0" u="none" strike="noStrike">
                <a:solidFill>
                  <a:srgbClr val="555555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独特的地理资源与便利的交通网络相结合，形成了极具竞争力的文旅发展模式，有效吸引了大量国内外游客。</a:t>
            </a:r>
            <a:endParaRPr lang="en-US" sz="1500" b="0" i="0" u="none" strike="noStrike">
              <a:solidFill>
                <a:srgbClr val="555555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6096000" y="46990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A8763E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徐州云龙湖：自然与人文交融的典范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762000" y="5207000"/>
            <a:ext cx="10668000" cy="762000"/>
          </a:xfrm>
          <a:prstGeom prst="roundRect">
            <a:avLst>
              <a:gd name="adj" fmla="val 16666"/>
            </a:avLst>
          </a:prstGeom>
          <a:solidFill>
            <a:srgbClr val="0D2C54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5397500"/>
            <a:ext cx="381000" cy="381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524000" y="5359400"/>
            <a:ext cx="9652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D2C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核心观点：</a:t>
            </a:r>
            <a:r>
              <a:rPr lang="en-US" sz="1600" b="0" i="0" u="none" strike="noStrike">
                <a:solidFill>
                  <a:srgbClr val="33333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得天独厚的地理条件是文旅产业发展的基石，需充分挖掘历史与自然价值，推动产业可持续发展。</a:t>
            </a:r>
            <a:endParaRPr lang="en-US" sz="110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3520" y="1548130"/>
            <a:ext cx="3977005" cy="3150870"/>
          </a:xfrm>
          <a:prstGeom prst="roundRect">
            <a:avLst>
              <a:gd name="adj" fmla="val 9572"/>
            </a:avLst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240,&quot;left&quot;:60,&quot;top&quot;:130,&quot;width&quot;:860}"/>
</p:tagLst>
</file>

<file path=ppt/tags/tag10.xml><?xml version="1.0" encoding="utf-8"?>
<p:tagLst xmlns:p="http://schemas.openxmlformats.org/presentationml/2006/main">
  <p:tag name="KSO_WM_DIAGRAM_VIRTUALLY_FRAME" val="{&quot;height&quot;:240,&quot;left&quot;:60,&quot;top&quot;:130,&quot;width&quot;:860}"/>
</p:tagLst>
</file>

<file path=ppt/tags/tag11.xml><?xml version="1.0" encoding="utf-8"?>
<p:tagLst xmlns:p="http://schemas.openxmlformats.org/presentationml/2006/main">
  <p:tag name="KSO_WM_DIAGRAM_VIRTUALLY_FRAME" val="{&quot;height&quot;:240,&quot;left&quot;:60,&quot;top&quot;:130,&quot;width&quot;:860}"/>
</p:tagLst>
</file>

<file path=ppt/tags/tag12.xml><?xml version="1.0" encoding="utf-8"?>
<p:tagLst xmlns:p="http://schemas.openxmlformats.org/presentationml/2006/main">
  <p:tag name="KSO_WM_DIAGRAM_VIRTUALLY_FRAME" val="{&quot;height&quot;:240,&quot;left&quot;:60,&quot;top&quot;:130,&quot;width&quot;:860}"/>
</p:tagLst>
</file>

<file path=ppt/tags/tag13.xml><?xml version="1.0" encoding="utf-8"?>
<p:tagLst xmlns:p="http://schemas.openxmlformats.org/presentationml/2006/main">
  <p:tag name="KSO_WM_DIAGRAM_VIRTUALLY_FRAME" val="{&quot;height&quot;:240,&quot;left&quot;:60,&quot;top&quot;:130,&quot;width&quot;:860}"/>
</p:tagLst>
</file>

<file path=ppt/tags/tag14.xml><?xml version="1.0" encoding="utf-8"?>
<p:tagLst xmlns:p="http://schemas.openxmlformats.org/presentationml/2006/main">
  <p:tag name="KSO_WM_DIAGRAM_VIRTUALLY_FRAME" val="{&quot;height&quot;:240,&quot;left&quot;:60,&quot;top&quot;:130,&quot;width&quot;:860}"/>
</p:tagLst>
</file>

<file path=ppt/tags/tag15.xml><?xml version="1.0" encoding="utf-8"?>
<p:tagLst xmlns:p="http://schemas.openxmlformats.org/presentationml/2006/main">
  <p:tag name="KSO_WM_DIAGRAM_VIRTUALLY_FRAME" val="{&quot;height&quot;:240,&quot;left&quot;:60,&quot;top&quot;:130,&quot;width&quot;:860}"/>
</p:tagLst>
</file>

<file path=ppt/tags/tag16.xml><?xml version="1.0" encoding="utf-8"?>
<p:tagLst xmlns:p="http://schemas.openxmlformats.org/presentationml/2006/main">
  <p:tag name="KSO_WM_DIAGRAM_VIRTUALLY_FRAME" val="{&quot;height&quot;:240,&quot;left&quot;:60,&quot;top&quot;:130,&quot;width&quot;:860}"/>
</p:tagLst>
</file>

<file path=ppt/tags/tag17.xml><?xml version="1.0" encoding="utf-8"?>
<p:tagLst xmlns:p="http://schemas.openxmlformats.org/presentationml/2006/main">
  <p:tag name="KSO_WM_DIAGRAM_VIRTUALLY_FRAME" val="{&quot;height&quot;:240,&quot;left&quot;:60,&quot;top&quot;:130,&quot;width&quot;:860}"/>
</p:tagLst>
</file>

<file path=ppt/tags/tag18.xml><?xml version="1.0" encoding="utf-8"?>
<p:tagLst xmlns:p="http://schemas.openxmlformats.org/presentationml/2006/main">
  <p:tag name="KSO_WM_DIAGRAM_VIRTUALLY_FRAME" val="{&quot;height&quot;:240,&quot;left&quot;:60,&quot;top&quot;:130,&quot;width&quot;:860}"/>
</p:tagLst>
</file>

<file path=ppt/tags/tag19.xml><?xml version="1.0" encoding="utf-8"?>
<p:tagLst xmlns:p="http://schemas.openxmlformats.org/presentationml/2006/main">
  <p:tag name="KSO_WM_DIAGRAM_VIRTUALLY_FRAME" val="{&quot;height&quot;:240,&quot;left&quot;:60,&quot;top&quot;:130,&quot;width&quot;:860}"/>
</p:tagLst>
</file>

<file path=ppt/tags/tag2.xml><?xml version="1.0" encoding="utf-8"?>
<p:tagLst xmlns:p="http://schemas.openxmlformats.org/presentationml/2006/main">
  <p:tag name="KSO_WM_DIAGRAM_VIRTUALLY_FRAME" val="{&quot;height&quot;:240,&quot;left&quot;:60,&quot;top&quot;:130,&quot;width&quot;:860}"/>
</p:tagLst>
</file>

<file path=ppt/tags/tag20.xml><?xml version="1.0" encoding="utf-8"?>
<p:tagLst xmlns:p="http://schemas.openxmlformats.org/presentationml/2006/main">
  <p:tag name="KSO_WM_DIAGRAM_VIRTUALLY_FRAME" val="{&quot;height&quot;:240,&quot;left&quot;:60,&quot;top&quot;:130,&quot;width&quot;:860}"/>
</p:tagLst>
</file>

<file path=ppt/tags/tag21.xml><?xml version="1.0" encoding="utf-8"?>
<p:tagLst xmlns:p="http://schemas.openxmlformats.org/presentationml/2006/main">
  <p:tag name="KSO_WM_DIAGRAM_VIRTUALLY_FRAME" val="{&quot;height&quot;:240,&quot;left&quot;:60,&quot;top&quot;:130,&quot;width&quot;:860}"/>
</p:tagLst>
</file>

<file path=ppt/tags/tag22.xml><?xml version="1.0" encoding="utf-8"?>
<p:tagLst xmlns:p="http://schemas.openxmlformats.org/presentationml/2006/main">
  <p:tag name="KSO_WM_DIAGRAM_VIRTUALLY_FRAME" val="{&quot;height&quot;:240,&quot;left&quot;:60,&quot;top&quot;:130,&quot;width&quot;:860}"/>
</p:tagLst>
</file>

<file path=ppt/tags/tag23.xml><?xml version="1.0" encoding="utf-8"?>
<p:tagLst xmlns:p="http://schemas.openxmlformats.org/presentationml/2006/main">
  <p:tag name="KSO_WM_DIAGRAM_VIRTUALLY_FRAME" val="{&quot;height&quot;:240,&quot;left&quot;:60,&quot;top&quot;:130,&quot;width&quot;:860}"/>
</p:tagLst>
</file>

<file path=ppt/tags/tag24.xml><?xml version="1.0" encoding="utf-8"?>
<p:tagLst xmlns:p="http://schemas.openxmlformats.org/presentationml/2006/main">
  <p:tag name="KSO_WM_DIAGRAM_VIRTUALLY_FRAME" val="{&quot;height&quot;:240,&quot;left&quot;:60,&quot;top&quot;:130,&quot;width&quot;:860}"/>
</p:tagLst>
</file>

<file path=ppt/tags/tag3.xml><?xml version="1.0" encoding="utf-8"?>
<p:tagLst xmlns:p="http://schemas.openxmlformats.org/presentationml/2006/main">
  <p:tag name="KSO_WM_DIAGRAM_VIRTUALLY_FRAME" val="{&quot;height&quot;:240,&quot;left&quot;:60,&quot;top&quot;:130,&quot;width&quot;:860}"/>
</p:tagLst>
</file>

<file path=ppt/tags/tag4.xml><?xml version="1.0" encoding="utf-8"?>
<p:tagLst xmlns:p="http://schemas.openxmlformats.org/presentationml/2006/main">
  <p:tag name="KSO_WM_DIAGRAM_VIRTUALLY_FRAME" val="{&quot;height&quot;:240,&quot;left&quot;:60,&quot;top&quot;:130,&quot;width&quot;:860}"/>
</p:tagLst>
</file>

<file path=ppt/tags/tag5.xml><?xml version="1.0" encoding="utf-8"?>
<p:tagLst xmlns:p="http://schemas.openxmlformats.org/presentationml/2006/main">
  <p:tag name="KSO_WM_DIAGRAM_VIRTUALLY_FRAME" val="{&quot;height&quot;:240,&quot;left&quot;:60,&quot;top&quot;:130,&quot;width&quot;:860}"/>
</p:tagLst>
</file>

<file path=ppt/tags/tag6.xml><?xml version="1.0" encoding="utf-8"?>
<p:tagLst xmlns:p="http://schemas.openxmlformats.org/presentationml/2006/main">
  <p:tag name="KSO_WM_DIAGRAM_VIRTUALLY_FRAME" val="{&quot;height&quot;:240,&quot;left&quot;:60,&quot;top&quot;:130,&quot;width&quot;:860}"/>
</p:tagLst>
</file>

<file path=ppt/tags/tag7.xml><?xml version="1.0" encoding="utf-8"?>
<p:tagLst xmlns:p="http://schemas.openxmlformats.org/presentationml/2006/main">
  <p:tag name="KSO_WM_DIAGRAM_VIRTUALLY_FRAME" val="{&quot;height&quot;:240,&quot;left&quot;:60,&quot;top&quot;:130,&quot;width&quot;:860}"/>
</p:tagLst>
</file>

<file path=ppt/tags/tag8.xml><?xml version="1.0" encoding="utf-8"?>
<p:tagLst xmlns:p="http://schemas.openxmlformats.org/presentationml/2006/main">
  <p:tag name="KSO_WM_DIAGRAM_VIRTUALLY_FRAME" val="{&quot;height&quot;:240,&quot;left&quot;:60,&quot;top&quot;:130,&quot;width&quot;:860}"/>
</p:tagLst>
</file>

<file path=ppt/tags/tag9.xml><?xml version="1.0" encoding="utf-8"?>
<p:tagLst xmlns:p="http://schemas.openxmlformats.org/presentationml/2006/main">
  <p:tag name="KSO_WM_DIAGRAM_VIRTUALLY_FRAME" val="{&quot;height&quot;:240,&quot;left&quot;:60,&quot;top&quot;:130,&quot;width&quot;:860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1791</Words>
  <Application>WPS 演示</Application>
  <PresentationFormat/>
  <Paragraphs>207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Arial</vt:lpstr>
      <vt:lpstr>Noto Sans SC</vt:lpstr>
      <vt:lpstr>Wingdings</vt:lpstr>
      <vt:lpstr>微软雅黑</vt:lpstr>
      <vt:lpstr>Arial Unicode MS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吉人自有天佑</cp:lastModifiedBy>
  <cp:revision>1</cp:revision>
  <dcterms:created xsi:type="dcterms:W3CDTF">2026-03-16T10:13:32Z</dcterms:created>
  <dcterms:modified xsi:type="dcterms:W3CDTF">2026-03-16T10:13:32Z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166401C7756F4F85B5FB90965053E9DF_12</vt:lpwstr>
  </property>
</Properties>
</file>