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64" r:id="rId11"/>
    <p:sldId id="266" r:id="rId12"/>
    <p:sldId id="267" r:id="rId13"/>
  </p:sldIdLst>
  <p:sldSz cx="12192000" cy="6858000"/>
  <p:notesSz cx="6858000" cy="12192000"/>
  <p:embeddedFontLst>
    <p:embeddedFont>
      <p:font typeface="MiSans" panose="02010600030101010101" charset="-122"/>
      <p:regular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3" d="100"/>
          <a:sy n="53" d="100"/>
        </p:scale>
        <p:origin x="68" y="1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7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6117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1580284"/>
            <a:ext cx="2971800" cy="6117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11580284"/>
            <a:ext cx="2971800" cy="6117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www.ylhfjq.com/755d17310d5439feae07b7b786f79773e6c4a631.jpg"/>
          <p:cNvPicPr>
            <a:picLocks noChangeAspect="1"/>
          </p:cNvPicPr>
          <p:nvPr/>
        </p:nvPicPr>
        <p:blipFill>
          <a:blip r:embed="rId3"/>
          <a:srcRect t="4556" b="4556"/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A86450">
                  <a:alpha val="90000"/>
                </a:srgbClr>
              </a:gs>
              <a:gs pos="50000">
                <a:srgbClr val="A8645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2700000" scaled="1"/>
          </a:gradFill>
        </p:spPr>
        <p:txBody>
          <a:bodyPr/>
          <a:lstStyle/>
          <a:p>
            <a:endParaRPr lang="zh-CN" altLang="en-US" sz="1500" b="1" dirty="0">
              <a:solidFill>
                <a:srgbClr val="F8F5F2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381000" y="1466850"/>
            <a:ext cx="1819275" cy="419100"/>
          </a:xfrm>
          <a:custGeom>
            <a:avLst/>
            <a:gdLst/>
            <a:ahLst/>
            <a:cxnLst/>
            <a:rect l="l" t="t" r="r" b="b"/>
            <a:pathLst>
              <a:path w="1819275" h="419100">
                <a:moveTo>
                  <a:pt x="209550" y="0"/>
                </a:moveTo>
                <a:lnTo>
                  <a:pt x="1609725" y="0"/>
                </a:lnTo>
                <a:cubicBezTo>
                  <a:pt x="1725379" y="0"/>
                  <a:pt x="1819275" y="93896"/>
                  <a:pt x="1819275" y="209550"/>
                </a:cubicBezTo>
                <a:lnTo>
                  <a:pt x="1819275" y="209550"/>
                </a:lnTo>
                <a:cubicBezTo>
                  <a:pt x="1819275" y="325204"/>
                  <a:pt x="1725379" y="419100"/>
                  <a:pt x="1609725" y="419100"/>
                </a:cubicBezTo>
                <a:lnTo>
                  <a:pt x="209550" y="419100"/>
                </a:lnTo>
                <a:cubicBezTo>
                  <a:pt x="93896" y="419100"/>
                  <a:pt x="0" y="325204"/>
                  <a:pt x="0" y="209550"/>
                </a:cubicBezTo>
                <a:lnTo>
                  <a:pt x="0" y="209550"/>
                </a:lnTo>
                <a:cubicBezTo>
                  <a:pt x="0" y="93896"/>
                  <a:pt x="93896" y="0"/>
                  <a:pt x="209550" y="0"/>
                </a:cubicBezTo>
                <a:close/>
              </a:path>
            </a:pathLst>
          </a:custGeom>
          <a:solidFill>
            <a:srgbClr val="F8F5F2">
              <a:alpha val="20000"/>
            </a:srgbClr>
          </a:solidFill>
        </p:spPr>
        <p:txBody>
          <a:bodyPr/>
          <a:lstStyle/>
          <a:p>
            <a:r>
              <a:rPr lang="en-US" altLang="zh-CN" dirty="0"/>
              <a:t>    </a:t>
            </a:r>
            <a:endParaRPr lang="zh-CN" altLang="en-US" dirty="0"/>
          </a:p>
        </p:txBody>
      </p:sp>
      <p:sp>
        <p:nvSpPr>
          <p:cNvPr id="5" name="Text 2"/>
          <p:cNvSpPr/>
          <p:nvPr/>
        </p:nvSpPr>
        <p:spPr>
          <a:xfrm>
            <a:off x="571500" y="1543050"/>
            <a:ext cx="152400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350" b="1" kern="0" spc="68" dirty="0">
                <a:solidFill>
                  <a:srgbClr val="F8F5F2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    探究性学习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381000" y="2190750"/>
            <a:ext cx="5143500" cy="1714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5400" b="1" dirty="0" err="1">
                <a:solidFill>
                  <a:srgbClr val="F8F5F2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探究</a:t>
            </a:r>
            <a:r>
              <a:rPr lang="zh-CN" altLang="en-US" sz="5400" b="1" dirty="0">
                <a:solidFill>
                  <a:srgbClr val="F8F5F2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徐州、苏州特色饮食差异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381000" y="4362450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8AA3A0"/>
          </a:solidFill>
        </p:spPr>
      </p:sp>
      <p:sp>
        <p:nvSpPr>
          <p:cNvPr id="8" name="Text 5"/>
          <p:cNvSpPr/>
          <p:nvPr/>
        </p:nvSpPr>
        <p:spPr>
          <a:xfrm>
            <a:off x="1295400" y="4210050"/>
            <a:ext cx="3154241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zh-CN" altLang="en-US" sz="2250" dirty="0">
                <a:solidFill>
                  <a:srgbClr val="F8F5F2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基于食材、色、香、味</a:t>
            </a:r>
            <a:endParaRPr lang="en-US" sz="2250" dirty="0">
              <a:solidFill>
                <a:srgbClr val="F8F5F2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Text 6"/>
          <p:cNvSpPr/>
          <p:nvPr/>
        </p:nvSpPr>
        <p:spPr>
          <a:xfrm>
            <a:off x="381000" y="5867400"/>
            <a:ext cx="19907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F8F5F2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中国矿业大学附属中学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381000" y="6210300"/>
            <a:ext cx="19907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F8F5F2">
                    <a:alpha val="9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2026年3月</a:t>
            </a: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10439400" y="58674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8F5F2">
              <a:alpha val="20000"/>
            </a:srgbClr>
          </a:solidFill>
        </p:spPr>
      </p:sp>
      <p:sp>
        <p:nvSpPr>
          <p:cNvPr id="12" name="Shape 9"/>
          <p:cNvSpPr/>
          <p:nvPr/>
        </p:nvSpPr>
        <p:spPr>
          <a:xfrm>
            <a:off x="10629900" y="60579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28530" y="6429"/>
                </a:moveTo>
                <a:cubicBezTo>
                  <a:pt x="28173" y="2768"/>
                  <a:pt x="25092" y="0"/>
                  <a:pt x="21431" y="0"/>
                </a:cubicBezTo>
                <a:cubicBezTo>
                  <a:pt x="17770" y="0"/>
                  <a:pt x="14689" y="2768"/>
                  <a:pt x="14288" y="6385"/>
                </a:cubicBezTo>
                <a:lnTo>
                  <a:pt x="7992" y="66839"/>
                </a:lnTo>
                <a:cubicBezTo>
                  <a:pt x="7412" y="69518"/>
                  <a:pt x="7144" y="72241"/>
                  <a:pt x="7144" y="74965"/>
                </a:cubicBezTo>
                <a:cubicBezTo>
                  <a:pt x="7144" y="95458"/>
                  <a:pt x="22815" y="112291"/>
                  <a:pt x="42863" y="114121"/>
                </a:cubicBezTo>
                <a:lnTo>
                  <a:pt x="42863" y="214313"/>
                </a:lnTo>
                <a:cubicBezTo>
                  <a:pt x="42863" y="222215"/>
                  <a:pt x="49247" y="228600"/>
                  <a:pt x="57150" y="228600"/>
                </a:cubicBezTo>
                <a:cubicBezTo>
                  <a:pt x="65053" y="228600"/>
                  <a:pt x="71438" y="222215"/>
                  <a:pt x="71438" y="214313"/>
                </a:cubicBezTo>
                <a:lnTo>
                  <a:pt x="71438" y="114121"/>
                </a:lnTo>
                <a:cubicBezTo>
                  <a:pt x="91485" y="112291"/>
                  <a:pt x="107156" y="95458"/>
                  <a:pt x="107156" y="74965"/>
                </a:cubicBezTo>
                <a:cubicBezTo>
                  <a:pt x="107156" y="72241"/>
                  <a:pt x="106888" y="69518"/>
                  <a:pt x="106308" y="66839"/>
                </a:cubicBezTo>
                <a:lnTo>
                  <a:pt x="99968" y="6385"/>
                </a:lnTo>
                <a:cubicBezTo>
                  <a:pt x="99611" y="2768"/>
                  <a:pt x="96530" y="0"/>
                  <a:pt x="92869" y="0"/>
                </a:cubicBezTo>
                <a:cubicBezTo>
                  <a:pt x="89208" y="0"/>
                  <a:pt x="86127" y="2768"/>
                  <a:pt x="85770" y="6429"/>
                </a:cubicBezTo>
                <a:lnTo>
                  <a:pt x="79697" y="66928"/>
                </a:lnTo>
                <a:cubicBezTo>
                  <a:pt x="79430" y="69473"/>
                  <a:pt x="77286" y="71438"/>
                  <a:pt x="74741" y="71438"/>
                </a:cubicBezTo>
                <a:cubicBezTo>
                  <a:pt x="72152" y="71438"/>
                  <a:pt x="70009" y="69473"/>
                  <a:pt x="69741" y="66883"/>
                </a:cubicBezTo>
                <a:lnTo>
                  <a:pt x="64249" y="6519"/>
                </a:lnTo>
                <a:cubicBezTo>
                  <a:pt x="63937" y="2813"/>
                  <a:pt x="60856" y="0"/>
                  <a:pt x="57150" y="0"/>
                </a:cubicBezTo>
                <a:cubicBezTo>
                  <a:pt x="53444" y="0"/>
                  <a:pt x="50363" y="2813"/>
                  <a:pt x="50051" y="6519"/>
                </a:cubicBezTo>
                <a:lnTo>
                  <a:pt x="44559" y="66883"/>
                </a:lnTo>
                <a:cubicBezTo>
                  <a:pt x="44336" y="69473"/>
                  <a:pt x="42148" y="71438"/>
                  <a:pt x="39559" y="71438"/>
                </a:cubicBezTo>
                <a:cubicBezTo>
                  <a:pt x="36969" y="71438"/>
                  <a:pt x="34826" y="69473"/>
                  <a:pt x="34603" y="66928"/>
                </a:cubicBezTo>
                <a:lnTo>
                  <a:pt x="28530" y="6429"/>
                </a:lnTo>
                <a:close/>
                <a:moveTo>
                  <a:pt x="200025" y="0"/>
                </a:moveTo>
                <a:cubicBezTo>
                  <a:pt x="192881" y="0"/>
                  <a:pt x="142875" y="14288"/>
                  <a:pt x="142875" y="78581"/>
                </a:cubicBezTo>
                <a:lnTo>
                  <a:pt x="142875" y="128588"/>
                </a:lnTo>
                <a:cubicBezTo>
                  <a:pt x="142875" y="144348"/>
                  <a:pt x="155689" y="157163"/>
                  <a:pt x="171450" y="157163"/>
                </a:cubicBezTo>
                <a:lnTo>
                  <a:pt x="185738" y="157163"/>
                </a:lnTo>
                <a:lnTo>
                  <a:pt x="185738" y="214313"/>
                </a:lnTo>
                <a:cubicBezTo>
                  <a:pt x="185738" y="222215"/>
                  <a:pt x="192122" y="228600"/>
                  <a:pt x="200025" y="228600"/>
                </a:cubicBezTo>
                <a:cubicBezTo>
                  <a:pt x="207928" y="228600"/>
                  <a:pt x="214313" y="222215"/>
                  <a:pt x="214313" y="214313"/>
                </a:cubicBezTo>
                <a:lnTo>
                  <a:pt x="214313" y="14288"/>
                </a:lnTo>
                <a:cubicBezTo>
                  <a:pt x="214313" y="6385"/>
                  <a:pt x="207928" y="0"/>
                  <a:pt x="200025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3" name="Shape 10"/>
          <p:cNvSpPr/>
          <p:nvPr/>
        </p:nvSpPr>
        <p:spPr>
          <a:xfrm>
            <a:off x="11201400" y="58674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8F5F2">
              <a:alpha val="20000"/>
            </a:srgbClr>
          </a:solidFill>
        </p:spPr>
      </p:sp>
      <p:sp>
        <p:nvSpPr>
          <p:cNvPr id="14" name="Shape 11"/>
          <p:cNvSpPr/>
          <p:nvPr/>
        </p:nvSpPr>
        <p:spPr>
          <a:xfrm>
            <a:off x="11363325" y="6057900"/>
            <a:ext cx="285750" cy="228600"/>
          </a:xfrm>
          <a:custGeom>
            <a:avLst/>
            <a:gdLst/>
            <a:ahLst/>
            <a:cxnLst/>
            <a:rect l="l" t="t" r="r" b="b"/>
            <a:pathLst>
              <a:path w="285750" h="228600">
                <a:moveTo>
                  <a:pt x="257175" y="21431"/>
                </a:moveTo>
                <a:cubicBezTo>
                  <a:pt x="257175" y="16475"/>
                  <a:pt x="254630" y="11876"/>
                  <a:pt x="250388" y="9287"/>
                </a:cubicBezTo>
                <a:cubicBezTo>
                  <a:pt x="246147" y="6697"/>
                  <a:pt x="240923" y="6429"/>
                  <a:pt x="236503" y="8662"/>
                </a:cubicBezTo>
                <a:lnTo>
                  <a:pt x="184621" y="34603"/>
                </a:lnTo>
                <a:lnTo>
                  <a:pt x="104522" y="7858"/>
                </a:lnTo>
                <a:cubicBezTo>
                  <a:pt x="100905" y="6653"/>
                  <a:pt x="97021" y="6921"/>
                  <a:pt x="93628" y="8617"/>
                </a:cubicBezTo>
                <a:lnTo>
                  <a:pt x="36478" y="37192"/>
                </a:lnTo>
                <a:cubicBezTo>
                  <a:pt x="31611" y="39648"/>
                  <a:pt x="28575" y="44604"/>
                  <a:pt x="28575" y="50006"/>
                </a:cubicBezTo>
                <a:lnTo>
                  <a:pt x="28575" y="207169"/>
                </a:lnTo>
                <a:cubicBezTo>
                  <a:pt x="28575" y="212125"/>
                  <a:pt x="31120" y="216724"/>
                  <a:pt x="35362" y="219313"/>
                </a:cubicBezTo>
                <a:cubicBezTo>
                  <a:pt x="39603" y="221903"/>
                  <a:pt x="44827" y="222171"/>
                  <a:pt x="49247" y="219938"/>
                </a:cubicBezTo>
                <a:lnTo>
                  <a:pt x="101084" y="193997"/>
                </a:lnTo>
                <a:lnTo>
                  <a:pt x="178460" y="219804"/>
                </a:lnTo>
                <a:cubicBezTo>
                  <a:pt x="176540" y="216947"/>
                  <a:pt x="174665" y="213955"/>
                  <a:pt x="172834" y="210919"/>
                </a:cubicBezTo>
                <a:cubicBezTo>
                  <a:pt x="167923" y="202749"/>
                  <a:pt x="163056" y="193372"/>
                  <a:pt x="159440" y="183326"/>
                </a:cubicBezTo>
                <a:lnTo>
                  <a:pt x="114255" y="168280"/>
                </a:lnTo>
                <a:lnTo>
                  <a:pt x="114255" y="41255"/>
                </a:lnTo>
                <a:lnTo>
                  <a:pt x="171405" y="60320"/>
                </a:lnTo>
                <a:lnTo>
                  <a:pt x="171405" y="104656"/>
                </a:lnTo>
                <a:cubicBezTo>
                  <a:pt x="185246" y="88672"/>
                  <a:pt x="205785" y="78581"/>
                  <a:pt x="228555" y="78581"/>
                </a:cubicBezTo>
                <a:cubicBezTo>
                  <a:pt x="238646" y="78581"/>
                  <a:pt x="248290" y="80546"/>
                  <a:pt x="257130" y="84162"/>
                </a:cubicBezTo>
                <a:lnTo>
                  <a:pt x="257175" y="21431"/>
                </a:lnTo>
                <a:close/>
                <a:moveTo>
                  <a:pt x="228600" y="100013"/>
                </a:moveTo>
                <a:cubicBezTo>
                  <a:pt x="198998" y="100013"/>
                  <a:pt x="175022" y="123587"/>
                  <a:pt x="175022" y="152653"/>
                </a:cubicBezTo>
                <a:cubicBezTo>
                  <a:pt x="175022" y="183416"/>
                  <a:pt x="203642" y="219804"/>
                  <a:pt x="219045" y="237173"/>
                </a:cubicBezTo>
                <a:cubicBezTo>
                  <a:pt x="224224" y="242977"/>
                  <a:pt x="233020" y="242977"/>
                  <a:pt x="238199" y="237173"/>
                </a:cubicBezTo>
                <a:cubicBezTo>
                  <a:pt x="253603" y="219804"/>
                  <a:pt x="282223" y="183416"/>
                  <a:pt x="282223" y="152653"/>
                </a:cubicBezTo>
                <a:cubicBezTo>
                  <a:pt x="282223" y="123587"/>
                  <a:pt x="258247" y="100013"/>
                  <a:pt x="228645" y="100013"/>
                </a:cubicBezTo>
                <a:close/>
                <a:moveTo>
                  <a:pt x="210741" y="153591"/>
                </a:moveTo>
                <a:cubicBezTo>
                  <a:pt x="210741" y="143734"/>
                  <a:pt x="218743" y="135731"/>
                  <a:pt x="228600" y="135731"/>
                </a:cubicBezTo>
                <a:cubicBezTo>
                  <a:pt x="238457" y="135731"/>
                  <a:pt x="246459" y="143734"/>
                  <a:pt x="246459" y="153591"/>
                </a:cubicBezTo>
                <a:cubicBezTo>
                  <a:pt x="246459" y="163447"/>
                  <a:pt x="238457" y="171450"/>
                  <a:pt x="228600" y="171450"/>
                </a:cubicBezTo>
                <a:cubicBezTo>
                  <a:pt x="218743" y="171450"/>
                  <a:pt x="210741" y="163447"/>
                  <a:pt x="210741" y="153591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9" name="文本框 18"/>
          <p:cNvSpPr txBox="1"/>
          <p:nvPr/>
        </p:nvSpPr>
        <p:spPr>
          <a:xfrm>
            <a:off x="289779" y="4870502"/>
            <a:ext cx="3154241" cy="349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 dirty="0">
                <a:solidFill>
                  <a:srgbClr val="F8F5F2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演讲人：张孝雯、申舒云、姚思羽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89779" y="5365802"/>
            <a:ext cx="3063020" cy="349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 dirty="0">
                <a:solidFill>
                  <a:srgbClr val="F8F5F2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指导老师：刘红萍</a:t>
            </a: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56752" y="356752"/>
            <a:ext cx="11549846" cy="21405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kern="0" spc="112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CULTURAL EXCHANGE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56752" y="642154"/>
            <a:ext cx="11639034" cy="3567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53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饮食文化交流与融合 05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56752" y="1105931"/>
            <a:ext cx="713504" cy="35675"/>
          </a:xfrm>
          <a:custGeom>
            <a:avLst/>
            <a:gdLst/>
            <a:ahLst/>
            <a:cxnLst/>
            <a:rect l="l" t="t" r="r" b="b"/>
            <a:pathLst>
              <a:path w="713504" h="35675">
                <a:moveTo>
                  <a:pt x="0" y="0"/>
                </a:moveTo>
                <a:lnTo>
                  <a:pt x="713504" y="0"/>
                </a:lnTo>
                <a:lnTo>
                  <a:pt x="713504" y="35675"/>
                </a:lnTo>
                <a:lnTo>
                  <a:pt x="0" y="35675"/>
                </a:lnTo>
                <a:lnTo>
                  <a:pt x="0" y="0"/>
                </a:lnTo>
                <a:close/>
              </a:path>
            </a:pathLst>
          </a:custGeom>
          <a:solidFill>
            <a:srgbClr val="A86450"/>
          </a:solidFill>
        </p:spPr>
      </p:sp>
      <p:sp>
        <p:nvSpPr>
          <p:cNvPr id="5" name="Shape 3"/>
          <p:cNvSpPr/>
          <p:nvPr/>
        </p:nvSpPr>
        <p:spPr>
          <a:xfrm>
            <a:off x="351875" y="1284307"/>
            <a:ext cx="5654519" cy="3166174"/>
          </a:xfrm>
          <a:custGeom>
            <a:avLst/>
            <a:gdLst/>
            <a:ahLst/>
            <a:cxnLst/>
            <a:rect l="l" t="t" r="r" b="b"/>
            <a:pathLst>
              <a:path w="5654519" h="3166174">
                <a:moveTo>
                  <a:pt x="107017" y="0"/>
                </a:moveTo>
                <a:lnTo>
                  <a:pt x="5547503" y="0"/>
                </a:lnTo>
                <a:cubicBezTo>
                  <a:pt x="5606606" y="0"/>
                  <a:pt x="5654519" y="47913"/>
                  <a:pt x="5654519" y="107017"/>
                </a:cubicBezTo>
                <a:lnTo>
                  <a:pt x="5654519" y="3059157"/>
                </a:lnTo>
                <a:cubicBezTo>
                  <a:pt x="5654519" y="3118261"/>
                  <a:pt x="5606606" y="3166174"/>
                  <a:pt x="5547503" y="3166174"/>
                </a:cubicBezTo>
                <a:lnTo>
                  <a:pt x="107017" y="3166174"/>
                </a:lnTo>
                <a:cubicBezTo>
                  <a:pt x="47913" y="3166174"/>
                  <a:pt x="0" y="3118261"/>
                  <a:pt x="0" y="3059157"/>
                </a:cubicBezTo>
                <a:lnTo>
                  <a:pt x="0" y="107017"/>
                </a:lnTo>
                <a:cubicBezTo>
                  <a:pt x="0" y="47953"/>
                  <a:pt x="47953" y="0"/>
                  <a:pt x="107017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3513" dist="35675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35128" y="1462683"/>
            <a:ext cx="428102" cy="428102"/>
          </a:xfrm>
          <a:custGeom>
            <a:avLst/>
            <a:gdLst/>
            <a:ahLst/>
            <a:cxnLst/>
            <a:rect l="l" t="t" r="r" b="b"/>
            <a:pathLst>
              <a:path w="428102" h="428102">
                <a:moveTo>
                  <a:pt x="214051" y="0"/>
                </a:moveTo>
                <a:lnTo>
                  <a:pt x="214051" y="0"/>
                </a:lnTo>
                <a:cubicBezTo>
                  <a:pt x="332189" y="0"/>
                  <a:pt x="428102" y="95913"/>
                  <a:pt x="428102" y="214051"/>
                </a:cubicBezTo>
                <a:lnTo>
                  <a:pt x="428102" y="214051"/>
                </a:lnTo>
                <a:cubicBezTo>
                  <a:pt x="428102" y="332189"/>
                  <a:pt x="332189" y="428102"/>
                  <a:pt x="214051" y="428102"/>
                </a:cubicBezTo>
                <a:lnTo>
                  <a:pt x="214051" y="428102"/>
                </a:lnTo>
                <a:cubicBezTo>
                  <a:pt x="95913" y="428102"/>
                  <a:pt x="0" y="332189"/>
                  <a:pt x="0" y="214051"/>
                </a:cubicBezTo>
                <a:lnTo>
                  <a:pt x="0" y="214051"/>
                </a:lnTo>
                <a:cubicBezTo>
                  <a:pt x="0" y="95913"/>
                  <a:pt x="95913" y="0"/>
                  <a:pt x="214051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7" name="Shape 5"/>
          <p:cNvSpPr/>
          <p:nvPr/>
        </p:nvSpPr>
        <p:spPr>
          <a:xfrm>
            <a:off x="659991" y="1587546"/>
            <a:ext cx="178376" cy="178376"/>
          </a:xfrm>
          <a:custGeom>
            <a:avLst/>
            <a:gdLst/>
            <a:ahLst/>
            <a:cxnLst/>
            <a:rect l="l" t="t" r="r" b="b"/>
            <a:pathLst>
              <a:path w="178376" h="178376">
                <a:moveTo>
                  <a:pt x="175101" y="97062"/>
                </a:moveTo>
                <a:cubicBezTo>
                  <a:pt x="179456" y="92707"/>
                  <a:pt x="179456" y="85634"/>
                  <a:pt x="175101" y="81280"/>
                </a:cubicBezTo>
                <a:lnTo>
                  <a:pt x="119359" y="25537"/>
                </a:lnTo>
                <a:cubicBezTo>
                  <a:pt x="115004" y="21182"/>
                  <a:pt x="107931" y="21182"/>
                  <a:pt x="103577" y="25537"/>
                </a:cubicBezTo>
                <a:cubicBezTo>
                  <a:pt x="99222" y="29892"/>
                  <a:pt x="99222" y="36964"/>
                  <a:pt x="103577" y="41319"/>
                </a:cubicBezTo>
                <a:lnTo>
                  <a:pt x="140297" y="78040"/>
                </a:lnTo>
                <a:lnTo>
                  <a:pt x="11149" y="78040"/>
                </a:lnTo>
                <a:cubicBezTo>
                  <a:pt x="4982" y="78040"/>
                  <a:pt x="0" y="83021"/>
                  <a:pt x="0" y="89188"/>
                </a:cubicBezTo>
                <a:cubicBezTo>
                  <a:pt x="0" y="95355"/>
                  <a:pt x="4982" y="100337"/>
                  <a:pt x="11149" y="100337"/>
                </a:cubicBezTo>
                <a:lnTo>
                  <a:pt x="140297" y="100337"/>
                </a:lnTo>
                <a:lnTo>
                  <a:pt x="103577" y="137057"/>
                </a:lnTo>
                <a:cubicBezTo>
                  <a:pt x="99222" y="141412"/>
                  <a:pt x="99222" y="148484"/>
                  <a:pt x="103577" y="152839"/>
                </a:cubicBezTo>
                <a:cubicBezTo>
                  <a:pt x="107931" y="157194"/>
                  <a:pt x="115004" y="157194"/>
                  <a:pt x="119359" y="152839"/>
                </a:cubicBezTo>
                <a:lnTo>
                  <a:pt x="175101" y="97096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6"/>
          <p:cNvSpPr/>
          <p:nvPr/>
        </p:nvSpPr>
        <p:spPr>
          <a:xfrm>
            <a:off x="1070256" y="1551871"/>
            <a:ext cx="1337820" cy="24972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徐州美食在苏州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552966" y="2033486"/>
            <a:ext cx="5279930" cy="704585"/>
          </a:xfrm>
          <a:custGeom>
            <a:avLst/>
            <a:gdLst/>
            <a:ahLst/>
            <a:cxnLst/>
            <a:rect l="l" t="t" r="r" b="b"/>
            <a:pathLst>
              <a:path w="5279930" h="704585">
                <a:moveTo>
                  <a:pt x="35675" y="0"/>
                </a:moveTo>
                <a:lnTo>
                  <a:pt x="5208576" y="0"/>
                </a:lnTo>
                <a:cubicBezTo>
                  <a:pt x="5247984" y="0"/>
                  <a:pt x="5279930" y="31946"/>
                  <a:pt x="5279930" y="71353"/>
                </a:cubicBezTo>
                <a:lnTo>
                  <a:pt x="5279930" y="633232"/>
                </a:lnTo>
                <a:cubicBezTo>
                  <a:pt x="5279930" y="672639"/>
                  <a:pt x="5247984" y="704585"/>
                  <a:pt x="5208576" y="704585"/>
                </a:cubicBezTo>
                <a:lnTo>
                  <a:pt x="35675" y="704585"/>
                </a:lnTo>
                <a:cubicBezTo>
                  <a:pt x="15972" y="704585"/>
                  <a:pt x="0" y="688613"/>
                  <a:pt x="0" y="668910"/>
                </a:cubicBezTo>
                <a:lnTo>
                  <a:pt x="0" y="35675"/>
                </a:lnTo>
                <a:cubicBezTo>
                  <a:pt x="0" y="15986"/>
                  <a:pt x="15986" y="0"/>
                  <a:pt x="35675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10" name="Shape 8"/>
          <p:cNvSpPr/>
          <p:nvPr/>
        </p:nvSpPr>
        <p:spPr>
          <a:xfrm>
            <a:off x="552966" y="2033486"/>
            <a:ext cx="35675" cy="704585"/>
          </a:xfrm>
          <a:custGeom>
            <a:avLst/>
            <a:gdLst/>
            <a:ahLst/>
            <a:cxnLst/>
            <a:rect l="l" t="t" r="r" b="b"/>
            <a:pathLst>
              <a:path w="35675" h="704585">
                <a:moveTo>
                  <a:pt x="35675" y="0"/>
                </a:moveTo>
                <a:lnTo>
                  <a:pt x="35675" y="0"/>
                </a:lnTo>
                <a:lnTo>
                  <a:pt x="35675" y="704585"/>
                </a:lnTo>
                <a:lnTo>
                  <a:pt x="35675" y="704585"/>
                </a:lnTo>
                <a:cubicBezTo>
                  <a:pt x="15972" y="704585"/>
                  <a:pt x="0" y="688613"/>
                  <a:pt x="0" y="668910"/>
                </a:cubicBezTo>
                <a:lnTo>
                  <a:pt x="0" y="35675"/>
                </a:lnTo>
                <a:cubicBezTo>
                  <a:pt x="0" y="15986"/>
                  <a:pt x="15986" y="0"/>
                  <a:pt x="35675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11" name="Text 9"/>
          <p:cNvSpPr/>
          <p:nvPr/>
        </p:nvSpPr>
        <p:spPr>
          <a:xfrm>
            <a:off x="677829" y="2140512"/>
            <a:ext cx="5119391" cy="21405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传播现状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77829" y="2425914"/>
            <a:ext cx="5110473" cy="2051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985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徐州烧烤、地锅鸡等美食逐渐进入苏州市场，羊肉串够味、过瘾，受到一些苏州人喜爱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552966" y="2842868"/>
            <a:ext cx="5279930" cy="704585"/>
          </a:xfrm>
          <a:custGeom>
            <a:avLst/>
            <a:gdLst/>
            <a:ahLst/>
            <a:cxnLst/>
            <a:rect l="l" t="t" r="r" b="b"/>
            <a:pathLst>
              <a:path w="5279930" h="704585">
                <a:moveTo>
                  <a:pt x="35675" y="0"/>
                </a:moveTo>
                <a:lnTo>
                  <a:pt x="5208576" y="0"/>
                </a:lnTo>
                <a:cubicBezTo>
                  <a:pt x="5247984" y="0"/>
                  <a:pt x="5279930" y="31946"/>
                  <a:pt x="5279930" y="71353"/>
                </a:cubicBezTo>
                <a:lnTo>
                  <a:pt x="5279930" y="633232"/>
                </a:lnTo>
                <a:cubicBezTo>
                  <a:pt x="5279930" y="672639"/>
                  <a:pt x="5247984" y="704585"/>
                  <a:pt x="5208576" y="704585"/>
                </a:cubicBezTo>
                <a:lnTo>
                  <a:pt x="35675" y="704585"/>
                </a:lnTo>
                <a:cubicBezTo>
                  <a:pt x="15972" y="704585"/>
                  <a:pt x="0" y="688613"/>
                  <a:pt x="0" y="668910"/>
                </a:cubicBezTo>
                <a:lnTo>
                  <a:pt x="0" y="35675"/>
                </a:lnTo>
                <a:cubicBezTo>
                  <a:pt x="0" y="15986"/>
                  <a:pt x="15986" y="0"/>
                  <a:pt x="35675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14" name="Shape 12"/>
          <p:cNvSpPr/>
          <p:nvPr/>
        </p:nvSpPr>
        <p:spPr>
          <a:xfrm>
            <a:off x="552966" y="2842868"/>
            <a:ext cx="35675" cy="704585"/>
          </a:xfrm>
          <a:custGeom>
            <a:avLst/>
            <a:gdLst/>
            <a:ahLst/>
            <a:cxnLst/>
            <a:rect l="l" t="t" r="r" b="b"/>
            <a:pathLst>
              <a:path w="35675" h="704585">
                <a:moveTo>
                  <a:pt x="35675" y="0"/>
                </a:moveTo>
                <a:lnTo>
                  <a:pt x="35675" y="0"/>
                </a:lnTo>
                <a:lnTo>
                  <a:pt x="35675" y="704585"/>
                </a:lnTo>
                <a:lnTo>
                  <a:pt x="35675" y="704585"/>
                </a:lnTo>
                <a:cubicBezTo>
                  <a:pt x="15972" y="704585"/>
                  <a:pt x="0" y="688613"/>
                  <a:pt x="0" y="668910"/>
                </a:cubicBezTo>
                <a:lnTo>
                  <a:pt x="0" y="35675"/>
                </a:lnTo>
                <a:cubicBezTo>
                  <a:pt x="0" y="15986"/>
                  <a:pt x="15986" y="0"/>
                  <a:pt x="35675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15" name="Text 13"/>
          <p:cNvSpPr/>
          <p:nvPr/>
        </p:nvSpPr>
        <p:spPr>
          <a:xfrm>
            <a:off x="677829" y="2949893"/>
            <a:ext cx="5119391" cy="21405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本地化调整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677829" y="3235295"/>
            <a:ext cx="5110473" cy="2051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985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为适应苏州人口味，一些徐州餐馆做了调整：降低辣度、减少油量、增加甜味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535128" y="3693224"/>
            <a:ext cx="5297767" cy="624316"/>
          </a:xfrm>
          <a:custGeom>
            <a:avLst/>
            <a:gdLst/>
            <a:ahLst/>
            <a:cxnLst/>
            <a:rect l="l" t="t" r="r" b="b"/>
            <a:pathLst>
              <a:path w="5297767" h="624316">
                <a:moveTo>
                  <a:pt x="71353" y="0"/>
                </a:moveTo>
                <a:lnTo>
                  <a:pt x="5226414" y="0"/>
                </a:lnTo>
                <a:cubicBezTo>
                  <a:pt x="5265822" y="0"/>
                  <a:pt x="5297767" y="31946"/>
                  <a:pt x="5297767" y="71353"/>
                </a:cubicBezTo>
                <a:lnTo>
                  <a:pt x="5297767" y="552963"/>
                </a:lnTo>
                <a:cubicBezTo>
                  <a:pt x="5297767" y="592370"/>
                  <a:pt x="5265822" y="624316"/>
                  <a:pt x="5226414" y="624316"/>
                </a:cubicBezTo>
                <a:lnTo>
                  <a:pt x="71353" y="624316"/>
                </a:lnTo>
                <a:cubicBezTo>
                  <a:pt x="31946" y="624316"/>
                  <a:pt x="0" y="592370"/>
                  <a:pt x="0" y="552963"/>
                </a:cubicBezTo>
                <a:lnTo>
                  <a:pt x="0" y="71353"/>
                </a:lnTo>
                <a:cubicBezTo>
                  <a:pt x="0" y="31946"/>
                  <a:pt x="31946" y="0"/>
                  <a:pt x="71353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  <p:txBody>
          <a:bodyPr/>
          <a:lstStyle/>
          <a:p>
            <a:r>
              <a:rPr lang="zh-CN" altLang="en-US" sz="985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    </a:t>
            </a:r>
            <a:endParaRPr lang="en-US" altLang="zh-CN" sz="985" dirty="0">
              <a:solidFill>
                <a:srgbClr val="4A4441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r>
              <a:rPr lang="en-US" altLang="zh-CN" sz="985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     </a:t>
            </a:r>
            <a:r>
              <a:rPr lang="zh-CN" altLang="en-US" sz="985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徐州小吃价格实惠，适合快餐和夜宵，让豪爽的北方味道在江南扎下了根。</a:t>
            </a:r>
          </a:p>
        </p:txBody>
      </p:sp>
      <p:sp>
        <p:nvSpPr>
          <p:cNvPr id="18" name="Shape 16"/>
          <p:cNvSpPr/>
          <p:nvPr/>
        </p:nvSpPr>
        <p:spPr>
          <a:xfrm>
            <a:off x="588641" y="3725829"/>
            <a:ext cx="196213" cy="185066"/>
          </a:xfrm>
          <a:custGeom>
            <a:avLst/>
            <a:gdLst/>
            <a:ahLst/>
            <a:cxnLst/>
            <a:rect l="l" t="t" r="r" b="b"/>
            <a:pathLst>
              <a:path w="124863" h="124863">
                <a:moveTo>
                  <a:pt x="62432" y="117059"/>
                </a:moveTo>
                <a:cubicBezTo>
                  <a:pt x="96915" y="117059"/>
                  <a:pt x="124863" y="90843"/>
                  <a:pt x="124863" y="58530"/>
                </a:cubicBezTo>
                <a:cubicBezTo>
                  <a:pt x="124863" y="26216"/>
                  <a:pt x="96915" y="0"/>
                  <a:pt x="62432" y="0"/>
                </a:cubicBezTo>
                <a:cubicBezTo>
                  <a:pt x="27948" y="0"/>
                  <a:pt x="0" y="26216"/>
                  <a:pt x="0" y="58530"/>
                </a:cubicBezTo>
                <a:cubicBezTo>
                  <a:pt x="0" y="71772"/>
                  <a:pt x="4682" y="83966"/>
                  <a:pt x="12584" y="93769"/>
                </a:cubicBezTo>
                <a:lnTo>
                  <a:pt x="683" y="116279"/>
                </a:lnTo>
                <a:cubicBezTo>
                  <a:pt x="-488" y="118474"/>
                  <a:pt x="-122" y="121156"/>
                  <a:pt x="1561" y="122985"/>
                </a:cubicBezTo>
                <a:cubicBezTo>
                  <a:pt x="3244" y="124814"/>
                  <a:pt x="5902" y="125375"/>
                  <a:pt x="8170" y="124400"/>
                </a:cubicBezTo>
                <a:lnTo>
                  <a:pt x="37044" y="112035"/>
                </a:lnTo>
                <a:cubicBezTo>
                  <a:pt x="44800" y="115255"/>
                  <a:pt x="53384" y="117059"/>
                  <a:pt x="62432" y="117059"/>
                </a:cubicBezTo>
                <a:close/>
                <a:moveTo>
                  <a:pt x="31216" y="50726"/>
                </a:moveTo>
                <a:cubicBezTo>
                  <a:pt x="35523" y="50726"/>
                  <a:pt x="39020" y="54223"/>
                  <a:pt x="39020" y="58530"/>
                </a:cubicBezTo>
                <a:cubicBezTo>
                  <a:pt x="39020" y="62837"/>
                  <a:pt x="35523" y="66334"/>
                  <a:pt x="31216" y="66334"/>
                </a:cubicBezTo>
                <a:cubicBezTo>
                  <a:pt x="26909" y="66334"/>
                  <a:pt x="23412" y="62837"/>
                  <a:pt x="23412" y="58530"/>
                </a:cubicBezTo>
                <a:cubicBezTo>
                  <a:pt x="23412" y="54223"/>
                  <a:pt x="26909" y="50726"/>
                  <a:pt x="31216" y="50726"/>
                </a:cubicBezTo>
                <a:close/>
                <a:moveTo>
                  <a:pt x="62432" y="50726"/>
                </a:moveTo>
                <a:cubicBezTo>
                  <a:pt x="66739" y="50726"/>
                  <a:pt x="70236" y="54223"/>
                  <a:pt x="70236" y="58530"/>
                </a:cubicBezTo>
                <a:cubicBezTo>
                  <a:pt x="70236" y="62837"/>
                  <a:pt x="66739" y="66334"/>
                  <a:pt x="62432" y="66334"/>
                </a:cubicBezTo>
                <a:cubicBezTo>
                  <a:pt x="58124" y="66334"/>
                  <a:pt x="54628" y="62837"/>
                  <a:pt x="54628" y="58530"/>
                </a:cubicBezTo>
                <a:cubicBezTo>
                  <a:pt x="54628" y="54223"/>
                  <a:pt x="58124" y="50726"/>
                  <a:pt x="62432" y="50726"/>
                </a:cubicBezTo>
                <a:close/>
                <a:moveTo>
                  <a:pt x="85843" y="58530"/>
                </a:moveTo>
                <a:cubicBezTo>
                  <a:pt x="85843" y="54223"/>
                  <a:pt x="89340" y="50726"/>
                  <a:pt x="93647" y="50726"/>
                </a:cubicBezTo>
                <a:cubicBezTo>
                  <a:pt x="97955" y="50726"/>
                  <a:pt x="101451" y="54223"/>
                  <a:pt x="101451" y="58530"/>
                </a:cubicBezTo>
                <a:cubicBezTo>
                  <a:pt x="101451" y="62837"/>
                  <a:pt x="97955" y="66334"/>
                  <a:pt x="93647" y="66334"/>
                </a:cubicBezTo>
                <a:cubicBezTo>
                  <a:pt x="89340" y="66334"/>
                  <a:pt x="85843" y="62837"/>
                  <a:pt x="85843" y="5853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19" name="Text 17"/>
          <p:cNvSpPr/>
          <p:nvPr/>
        </p:nvSpPr>
        <p:spPr>
          <a:xfrm>
            <a:off x="852799" y="3759274"/>
            <a:ext cx="4935502" cy="41026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6185606" y="1284307"/>
            <a:ext cx="5654519" cy="3166174"/>
          </a:xfrm>
          <a:custGeom>
            <a:avLst/>
            <a:gdLst/>
            <a:ahLst/>
            <a:cxnLst/>
            <a:rect l="l" t="t" r="r" b="b"/>
            <a:pathLst>
              <a:path w="5654519" h="3166174">
                <a:moveTo>
                  <a:pt x="107017" y="0"/>
                </a:moveTo>
                <a:lnTo>
                  <a:pt x="5547503" y="0"/>
                </a:lnTo>
                <a:cubicBezTo>
                  <a:pt x="5606606" y="0"/>
                  <a:pt x="5654519" y="47913"/>
                  <a:pt x="5654519" y="107017"/>
                </a:cubicBezTo>
                <a:lnTo>
                  <a:pt x="5654519" y="3059157"/>
                </a:lnTo>
                <a:cubicBezTo>
                  <a:pt x="5654519" y="3118261"/>
                  <a:pt x="5606606" y="3166174"/>
                  <a:pt x="5547503" y="3166174"/>
                </a:cubicBezTo>
                <a:lnTo>
                  <a:pt x="107017" y="3166174"/>
                </a:lnTo>
                <a:cubicBezTo>
                  <a:pt x="47913" y="3166174"/>
                  <a:pt x="0" y="3118261"/>
                  <a:pt x="0" y="3059157"/>
                </a:cubicBezTo>
                <a:lnTo>
                  <a:pt x="0" y="107017"/>
                </a:lnTo>
                <a:cubicBezTo>
                  <a:pt x="0" y="47953"/>
                  <a:pt x="47953" y="0"/>
                  <a:pt x="107017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3513" dist="35675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6363982" y="1462683"/>
            <a:ext cx="428102" cy="428102"/>
          </a:xfrm>
          <a:custGeom>
            <a:avLst/>
            <a:gdLst/>
            <a:ahLst/>
            <a:cxnLst/>
            <a:rect l="l" t="t" r="r" b="b"/>
            <a:pathLst>
              <a:path w="428102" h="428102">
                <a:moveTo>
                  <a:pt x="214051" y="0"/>
                </a:moveTo>
                <a:lnTo>
                  <a:pt x="214051" y="0"/>
                </a:lnTo>
                <a:cubicBezTo>
                  <a:pt x="332189" y="0"/>
                  <a:pt x="428102" y="95913"/>
                  <a:pt x="428102" y="214051"/>
                </a:cubicBezTo>
                <a:lnTo>
                  <a:pt x="428102" y="214051"/>
                </a:lnTo>
                <a:cubicBezTo>
                  <a:pt x="428102" y="332189"/>
                  <a:pt x="332189" y="428102"/>
                  <a:pt x="214051" y="428102"/>
                </a:cubicBezTo>
                <a:lnTo>
                  <a:pt x="214051" y="428102"/>
                </a:lnTo>
                <a:cubicBezTo>
                  <a:pt x="95913" y="428102"/>
                  <a:pt x="0" y="332189"/>
                  <a:pt x="0" y="214051"/>
                </a:cubicBezTo>
                <a:lnTo>
                  <a:pt x="0" y="214051"/>
                </a:lnTo>
                <a:cubicBezTo>
                  <a:pt x="0" y="95913"/>
                  <a:pt x="95913" y="0"/>
                  <a:pt x="214051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22" name="Shape 20"/>
          <p:cNvSpPr/>
          <p:nvPr/>
        </p:nvSpPr>
        <p:spPr>
          <a:xfrm>
            <a:off x="6488845" y="1587546"/>
            <a:ext cx="178376" cy="178376"/>
          </a:xfrm>
          <a:custGeom>
            <a:avLst/>
            <a:gdLst/>
            <a:ahLst/>
            <a:cxnLst/>
            <a:rect l="l" t="t" r="r" b="b"/>
            <a:pathLst>
              <a:path w="178376" h="178376">
                <a:moveTo>
                  <a:pt x="3275" y="81314"/>
                </a:moveTo>
                <a:cubicBezTo>
                  <a:pt x="-1080" y="85669"/>
                  <a:pt x="-1080" y="92742"/>
                  <a:pt x="3275" y="97096"/>
                </a:cubicBezTo>
                <a:lnTo>
                  <a:pt x="59017" y="152839"/>
                </a:lnTo>
                <a:cubicBezTo>
                  <a:pt x="63372" y="157194"/>
                  <a:pt x="70445" y="157194"/>
                  <a:pt x="74799" y="152839"/>
                </a:cubicBezTo>
                <a:cubicBezTo>
                  <a:pt x="79154" y="148484"/>
                  <a:pt x="79154" y="141412"/>
                  <a:pt x="74799" y="137057"/>
                </a:cubicBezTo>
                <a:lnTo>
                  <a:pt x="38079" y="100337"/>
                </a:lnTo>
                <a:lnTo>
                  <a:pt x="167228" y="100337"/>
                </a:lnTo>
                <a:cubicBezTo>
                  <a:pt x="173394" y="100337"/>
                  <a:pt x="178376" y="95355"/>
                  <a:pt x="178376" y="89188"/>
                </a:cubicBezTo>
                <a:cubicBezTo>
                  <a:pt x="178376" y="83021"/>
                  <a:pt x="173394" y="78040"/>
                  <a:pt x="167228" y="78040"/>
                </a:cubicBezTo>
                <a:lnTo>
                  <a:pt x="38079" y="78040"/>
                </a:lnTo>
                <a:lnTo>
                  <a:pt x="74799" y="41319"/>
                </a:lnTo>
                <a:cubicBezTo>
                  <a:pt x="79154" y="36964"/>
                  <a:pt x="79154" y="29892"/>
                  <a:pt x="74799" y="25537"/>
                </a:cubicBezTo>
                <a:cubicBezTo>
                  <a:pt x="70445" y="21182"/>
                  <a:pt x="63372" y="21182"/>
                  <a:pt x="59017" y="25537"/>
                </a:cubicBezTo>
                <a:lnTo>
                  <a:pt x="3275" y="81280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23" name="Text 21"/>
          <p:cNvSpPr/>
          <p:nvPr/>
        </p:nvSpPr>
        <p:spPr>
          <a:xfrm>
            <a:off x="6899110" y="1551871"/>
            <a:ext cx="1337820" cy="24972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苏州美食在徐州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6381820" y="2033486"/>
            <a:ext cx="5279930" cy="704585"/>
          </a:xfrm>
          <a:custGeom>
            <a:avLst/>
            <a:gdLst/>
            <a:ahLst/>
            <a:cxnLst/>
            <a:rect l="l" t="t" r="r" b="b"/>
            <a:pathLst>
              <a:path w="5279930" h="704585">
                <a:moveTo>
                  <a:pt x="35675" y="0"/>
                </a:moveTo>
                <a:lnTo>
                  <a:pt x="5208576" y="0"/>
                </a:lnTo>
                <a:cubicBezTo>
                  <a:pt x="5247984" y="0"/>
                  <a:pt x="5279930" y="31946"/>
                  <a:pt x="5279930" y="71353"/>
                </a:cubicBezTo>
                <a:lnTo>
                  <a:pt x="5279930" y="633232"/>
                </a:lnTo>
                <a:cubicBezTo>
                  <a:pt x="5279930" y="672639"/>
                  <a:pt x="5247984" y="704585"/>
                  <a:pt x="5208576" y="704585"/>
                </a:cubicBezTo>
                <a:lnTo>
                  <a:pt x="35675" y="704585"/>
                </a:lnTo>
                <a:cubicBezTo>
                  <a:pt x="15972" y="704585"/>
                  <a:pt x="0" y="688613"/>
                  <a:pt x="0" y="668910"/>
                </a:cubicBezTo>
                <a:lnTo>
                  <a:pt x="0" y="35675"/>
                </a:lnTo>
                <a:cubicBezTo>
                  <a:pt x="0" y="15986"/>
                  <a:pt x="15986" y="0"/>
                  <a:pt x="35675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25" name="Shape 23"/>
          <p:cNvSpPr/>
          <p:nvPr/>
        </p:nvSpPr>
        <p:spPr>
          <a:xfrm>
            <a:off x="6381820" y="2033486"/>
            <a:ext cx="35675" cy="704585"/>
          </a:xfrm>
          <a:custGeom>
            <a:avLst/>
            <a:gdLst/>
            <a:ahLst/>
            <a:cxnLst/>
            <a:rect l="l" t="t" r="r" b="b"/>
            <a:pathLst>
              <a:path w="35675" h="704585">
                <a:moveTo>
                  <a:pt x="35675" y="0"/>
                </a:moveTo>
                <a:lnTo>
                  <a:pt x="35675" y="0"/>
                </a:lnTo>
                <a:lnTo>
                  <a:pt x="35675" y="704585"/>
                </a:lnTo>
                <a:lnTo>
                  <a:pt x="35675" y="704585"/>
                </a:lnTo>
                <a:cubicBezTo>
                  <a:pt x="15972" y="704585"/>
                  <a:pt x="0" y="688613"/>
                  <a:pt x="0" y="668910"/>
                </a:cubicBezTo>
                <a:lnTo>
                  <a:pt x="0" y="35675"/>
                </a:lnTo>
                <a:cubicBezTo>
                  <a:pt x="0" y="15986"/>
                  <a:pt x="15986" y="0"/>
                  <a:pt x="35675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26" name="Text 24"/>
          <p:cNvSpPr/>
          <p:nvPr/>
        </p:nvSpPr>
        <p:spPr>
          <a:xfrm>
            <a:off x="6506683" y="2140512"/>
            <a:ext cx="5119391" cy="21405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接受度情况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6506683" y="2425914"/>
            <a:ext cx="5110473" cy="2051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985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藏书羊肉、苏式糕点等美食在徐州可见，但主要以礼品消费为主，日常消费接受度还不高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6381820" y="2842868"/>
            <a:ext cx="5279930" cy="704585"/>
          </a:xfrm>
          <a:custGeom>
            <a:avLst/>
            <a:gdLst/>
            <a:ahLst/>
            <a:cxnLst/>
            <a:rect l="l" t="t" r="r" b="b"/>
            <a:pathLst>
              <a:path w="5279930" h="704585">
                <a:moveTo>
                  <a:pt x="35675" y="0"/>
                </a:moveTo>
                <a:lnTo>
                  <a:pt x="5208576" y="0"/>
                </a:lnTo>
                <a:cubicBezTo>
                  <a:pt x="5247984" y="0"/>
                  <a:pt x="5279930" y="31946"/>
                  <a:pt x="5279930" y="71353"/>
                </a:cubicBezTo>
                <a:lnTo>
                  <a:pt x="5279930" y="633232"/>
                </a:lnTo>
                <a:cubicBezTo>
                  <a:pt x="5279930" y="672639"/>
                  <a:pt x="5247984" y="704585"/>
                  <a:pt x="5208576" y="704585"/>
                </a:cubicBezTo>
                <a:lnTo>
                  <a:pt x="35675" y="704585"/>
                </a:lnTo>
                <a:cubicBezTo>
                  <a:pt x="15972" y="704585"/>
                  <a:pt x="0" y="688613"/>
                  <a:pt x="0" y="668910"/>
                </a:cubicBezTo>
                <a:lnTo>
                  <a:pt x="0" y="35675"/>
                </a:lnTo>
                <a:cubicBezTo>
                  <a:pt x="0" y="15986"/>
                  <a:pt x="15986" y="0"/>
                  <a:pt x="35675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29" name="Shape 27"/>
          <p:cNvSpPr/>
          <p:nvPr/>
        </p:nvSpPr>
        <p:spPr>
          <a:xfrm>
            <a:off x="6381820" y="2842868"/>
            <a:ext cx="35675" cy="704585"/>
          </a:xfrm>
          <a:custGeom>
            <a:avLst/>
            <a:gdLst/>
            <a:ahLst/>
            <a:cxnLst/>
            <a:rect l="l" t="t" r="r" b="b"/>
            <a:pathLst>
              <a:path w="35675" h="704585">
                <a:moveTo>
                  <a:pt x="35675" y="0"/>
                </a:moveTo>
                <a:lnTo>
                  <a:pt x="35675" y="0"/>
                </a:lnTo>
                <a:lnTo>
                  <a:pt x="35675" y="704585"/>
                </a:lnTo>
                <a:lnTo>
                  <a:pt x="35675" y="704585"/>
                </a:lnTo>
                <a:cubicBezTo>
                  <a:pt x="15972" y="704585"/>
                  <a:pt x="0" y="688613"/>
                  <a:pt x="0" y="668910"/>
                </a:cubicBezTo>
                <a:lnTo>
                  <a:pt x="0" y="35675"/>
                </a:lnTo>
                <a:cubicBezTo>
                  <a:pt x="0" y="15986"/>
                  <a:pt x="15986" y="0"/>
                  <a:pt x="35675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30" name="Text 28"/>
          <p:cNvSpPr/>
          <p:nvPr/>
        </p:nvSpPr>
        <p:spPr>
          <a:xfrm>
            <a:off x="6506683" y="2949893"/>
            <a:ext cx="5119391" cy="21405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口味差异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6506683" y="3235295"/>
            <a:ext cx="5110473" cy="2051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985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一些徐州人认为苏州菜"</a:t>
            </a:r>
            <a:r>
              <a:rPr lang="en-US" sz="985" dirty="0" err="1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太甜</a:t>
            </a:r>
            <a:r>
              <a:rPr lang="en-US" sz="985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""量小""不解馋"，体现了饮食口味和观念的差异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6381820" y="3652249"/>
            <a:ext cx="5297767" cy="624316"/>
          </a:xfrm>
          <a:custGeom>
            <a:avLst/>
            <a:gdLst/>
            <a:ahLst/>
            <a:cxnLst/>
            <a:rect l="l" t="t" r="r" b="b"/>
            <a:pathLst>
              <a:path w="5297767" h="624316">
                <a:moveTo>
                  <a:pt x="71353" y="0"/>
                </a:moveTo>
                <a:lnTo>
                  <a:pt x="5226414" y="0"/>
                </a:lnTo>
                <a:cubicBezTo>
                  <a:pt x="5265822" y="0"/>
                  <a:pt x="5297767" y="31946"/>
                  <a:pt x="5297767" y="71353"/>
                </a:cubicBezTo>
                <a:lnTo>
                  <a:pt x="5297767" y="552963"/>
                </a:lnTo>
                <a:cubicBezTo>
                  <a:pt x="5297767" y="592370"/>
                  <a:pt x="5265822" y="624316"/>
                  <a:pt x="5226414" y="624316"/>
                </a:cubicBezTo>
                <a:lnTo>
                  <a:pt x="71353" y="624316"/>
                </a:lnTo>
                <a:cubicBezTo>
                  <a:pt x="31946" y="624316"/>
                  <a:pt x="0" y="592370"/>
                  <a:pt x="0" y="552963"/>
                </a:cubicBezTo>
                <a:lnTo>
                  <a:pt x="0" y="71353"/>
                </a:lnTo>
                <a:cubicBezTo>
                  <a:pt x="0" y="31946"/>
                  <a:pt x="31946" y="0"/>
                  <a:pt x="71353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  <p:txBody>
          <a:bodyPr/>
          <a:lstStyle/>
          <a:p>
            <a:endParaRPr lang="en-US" altLang="zh-CN" sz="985" dirty="0">
              <a:solidFill>
                <a:srgbClr val="4A4441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r>
              <a:rPr lang="en-US" altLang="zh-CN" sz="985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    </a:t>
            </a:r>
            <a:r>
              <a:rPr lang="zh-CN" altLang="en-US" sz="985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更多是作为早餐、点心或偶尔尝鲜的选择，与徐州传统饮食形成互补而非替代关系。</a:t>
            </a:r>
          </a:p>
          <a:p>
            <a:endParaRPr lang="zh-CN" altLang="en-US" dirty="0"/>
          </a:p>
        </p:txBody>
      </p:sp>
      <p:sp>
        <p:nvSpPr>
          <p:cNvPr id="33" name="Shape 31"/>
          <p:cNvSpPr/>
          <p:nvPr/>
        </p:nvSpPr>
        <p:spPr>
          <a:xfrm>
            <a:off x="6417495" y="3727841"/>
            <a:ext cx="201726" cy="183054"/>
          </a:xfrm>
          <a:custGeom>
            <a:avLst/>
            <a:gdLst/>
            <a:ahLst/>
            <a:cxnLst/>
            <a:rect l="l" t="t" r="r" b="b"/>
            <a:pathLst>
              <a:path w="124863" h="124863">
                <a:moveTo>
                  <a:pt x="62432" y="117059"/>
                </a:moveTo>
                <a:cubicBezTo>
                  <a:pt x="96915" y="117059"/>
                  <a:pt x="124863" y="90843"/>
                  <a:pt x="124863" y="58530"/>
                </a:cubicBezTo>
                <a:cubicBezTo>
                  <a:pt x="124863" y="26216"/>
                  <a:pt x="96915" y="0"/>
                  <a:pt x="62432" y="0"/>
                </a:cubicBezTo>
                <a:cubicBezTo>
                  <a:pt x="27948" y="0"/>
                  <a:pt x="0" y="26216"/>
                  <a:pt x="0" y="58530"/>
                </a:cubicBezTo>
                <a:cubicBezTo>
                  <a:pt x="0" y="71772"/>
                  <a:pt x="4682" y="83966"/>
                  <a:pt x="12584" y="93769"/>
                </a:cubicBezTo>
                <a:lnTo>
                  <a:pt x="683" y="116279"/>
                </a:lnTo>
                <a:cubicBezTo>
                  <a:pt x="-488" y="118474"/>
                  <a:pt x="-122" y="121156"/>
                  <a:pt x="1561" y="122985"/>
                </a:cubicBezTo>
                <a:cubicBezTo>
                  <a:pt x="3244" y="124814"/>
                  <a:pt x="5902" y="125375"/>
                  <a:pt x="8170" y="124400"/>
                </a:cubicBezTo>
                <a:lnTo>
                  <a:pt x="37044" y="112035"/>
                </a:lnTo>
                <a:cubicBezTo>
                  <a:pt x="44800" y="115255"/>
                  <a:pt x="53384" y="117059"/>
                  <a:pt x="62432" y="117059"/>
                </a:cubicBezTo>
                <a:close/>
                <a:moveTo>
                  <a:pt x="31216" y="50726"/>
                </a:moveTo>
                <a:cubicBezTo>
                  <a:pt x="35523" y="50726"/>
                  <a:pt x="39020" y="54223"/>
                  <a:pt x="39020" y="58530"/>
                </a:cubicBezTo>
                <a:cubicBezTo>
                  <a:pt x="39020" y="62837"/>
                  <a:pt x="35523" y="66334"/>
                  <a:pt x="31216" y="66334"/>
                </a:cubicBezTo>
                <a:cubicBezTo>
                  <a:pt x="26909" y="66334"/>
                  <a:pt x="23412" y="62837"/>
                  <a:pt x="23412" y="58530"/>
                </a:cubicBezTo>
                <a:cubicBezTo>
                  <a:pt x="23412" y="54223"/>
                  <a:pt x="26909" y="50726"/>
                  <a:pt x="31216" y="50726"/>
                </a:cubicBezTo>
                <a:close/>
                <a:moveTo>
                  <a:pt x="62432" y="50726"/>
                </a:moveTo>
                <a:cubicBezTo>
                  <a:pt x="66739" y="50726"/>
                  <a:pt x="70236" y="54223"/>
                  <a:pt x="70236" y="58530"/>
                </a:cubicBezTo>
                <a:cubicBezTo>
                  <a:pt x="70236" y="62837"/>
                  <a:pt x="66739" y="66334"/>
                  <a:pt x="62432" y="66334"/>
                </a:cubicBezTo>
                <a:cubicBezTo>
                  <a:pt x="58124" y="66334"/>
                  <a:pt x="54628" y="62837"/>
                  <a:pt x="54628" y="58530"/>
                </a:cubicBezTo>
                <a:cubicBezTo>
                  <a:pt x="54628" y="54223"/>
                  <a:pt x="58124" y="50726"/>
                  <a:pt x="62432" y="50726"/>
                </a:cubicBezTo>
                <a:close/>
                <a:moveTo>
                  <a:pt x="85843" y="58530"/>
                </a:moveTo>
                <a:cubicBezTo>
                  <a:pt x="85843" y="54223"/>
                  <a:pt x="89340" y="50726"/>
                  <a:pt x="93647" y="50726"/>
                </a:cubicBezTo>
                <a:cubicBezTo>
                  <a:pt x="97955" y="50726"/>
                  <a:pt x="101451" y="54223"/>
                  <a:pt x="101451" y="58530"/>
                </a:cubicBezTo>
                <a:cubicBezTo>
                  <a:pt x="101451" y="62837"/>
                  <a:pt x="97955" y="66334"/>
                  <a:pt x="93647" y="66334"/>
                </a:cubicBezTo>
                <a:cubicBezTo>
                  <a:pt x="89340" y="66334"/>
                  <a:pt x="85843" y="62837"/>
                  <a:pt x="85843" y="5853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34" name="Text 32"/>
          <p:cNvSpPr/>
          <p:nvPr/>
        </p:nvSpPr>
        <p:spPr>
          <a:xfrm>
            <a:off x="6681653" y="3759274"/>
            <a:ext cx="4935502" cy="41026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356752" y="4593182"/>
            <a:ext cx="11478496" cy="2060243"/>
          </a:xfrm>
          <a:custGeom>
            <a:avLst/>
            <a:gdLst/>
            <a:ahLst/>
            <a:cxnLst/>
            <a:rect l="l" t="t" r="r" b="b"/>
            <a:pathLst>
              <a:path w="11478496" h="2060243">
                <a:moveTo>
                  <a:pt x="107030" y="0"/>
                </a:moveTo>
                <a:lnTo>
                  <a:pt x="11371466" y="0"/>
                </a:lnTo>
                <a:cubicBezTo>
                  <a:pt x="11430577" y="0"/>
                  <a:pt x="11478496" y="47919"/>
                  <a:pt x="11478496" y="107030"/>
                </a:cubicBezTo>
                <a:lnTo>
                  <a:pt x="11478496" y="1953213"/>
                </a:lnTo>
                <a:cubicBezTo>
                  <a:pt x="11478496" y="2012324"/>
                  <a:pt x="11430577" y="2060243"/>
                  <a:pt x="11371466" y="2060243"/>
                </a:cubicBezTo>
                <a:lnTo>
                  <a:pt x="107030" y="2060243"/>
                </a:lnTo>
                <a:cubicBezTo>
                  <a:pt x="47919" y="2060243"/>
                  <a:pt x="0" y="2012324"/>
                  <a:pt x="0" y="1953213"/>
                </a:cubicBezTo>
                <a:lnTo>
                  <a:pt x="0" y="107030"/>
                </a:lnTo>
                <a:cubicBezTo>
                  <a:pt x="0" y="47958"/>
                  <a:pt x="47958" y="0"/>
                  <a:pt x="10703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3513" dist="35675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6" name="Shape 34"/>
          <p:cNvSpPr/>
          <p:nvPr/>
        </p:nvSpPr>
        <p:spPr>
          <a:xfrm>
            <a:off x="557425" y="4807233"/>
            <a:ext cx="178376" cy="178376"/>
          </a:xfrm>
          <a:custGeom>
            <a:avLst/>
            <a:gdLst/>
            <a:ahLst/>
            <a:cxnLst/>
            <a:rect l="l" t="t" r="r" b="b"/>
            <a:pathLst>
              <a:path w="178376" h="178376">
                <a:moveTo>
                  <a:pt x="167262" y="66891"/>
                </a:moveTo>
                <a:lnTo>
                  <a:pt x="170015" y="66891"/>
                </a:lnTo>
                <a:cubicBezTo>
                  <a:pt x="174648" y="66891"/>
                  <a:pt x="178376" y="63163"/>
                  <a:pt x="178376" y="58530"/>
                </a:cubicBezTo>
                <a:lnTo>
                  <a:pt x="178376" y="8361"/>
                </a:lnTo>
                <a:cubicBezTo>
                  <a:pt x="178376" y="4982"/>
                  <a:pt x="176355" y="1916"/>
                  <a:pt x="173220" y="627"/>
                </a:cubicBezTo>
                <a:cubicBezTo>
                  <a:pt x="170084" y="-662"/>
                  <a:pt x="166496" y="70"/>
                  <a:pt x="164092" y="2439"/>
                </a:cubicBezTo>
                <a:lnTo>
                  <a:pt x="146080" y="20485"/>
                </a:lnTo>
                <a:cubicBezTo>
                  <a:pt x="130646" y="7699"/>
                  <a:pt x="110788" y="0"/>
                  <a:pt x="89188" y="0"/>
                </a:cubicBezTo>
                <a:cubicBezTo>
                  <a:pt x="44246" y="0"/>
                  <a:pt x="7072" y="33236"/>
                  <a:pt x="906" y="76472"/>
                </a:cubicBezTo>
                <a:cubicBezTo>
                  <a:pt x="35" y="82569"/>
                  <a:pt x="4250" y="88213"/>
                  <a:pt x="10347" y="89083"/>
                </a:cubicBezTo>
                <a:cubicBezTo>
                  <a:pt x="16444" y="89954"/>
                  <a:pt x="22088" y="85704"/>
                  <a:pt x="22959" y="79642"/>
                </a:cubicBezTo>
                <a:cubicBezTo>
                  <a:pt x="27593" y="47207"/>
                  <a:pt x="55499" y="22297"/>
                  <a:pt x="89188" y="22297"/>
                </a:cubicBezTo>
                <a:cubicBezTo>
                  <a:pt x="104657" y="22297"/>
                  <a:pt x="118871" y="27523"/>
                  <a:pt x="130194" y="36337"/>
                </a:cubicBezTo>
                <a:lnTo>
                  <a:pt x="113924" y="52607"/>
                </a:lnTo>
                <a:cubicBezTo>
                  <a:pt x="111520" y="55011"/>
                  <a:pt x="110823" y="58599"/>
                  <a:pt x="112112" y="61735"/>
                </a:cubicBezTo>
                <a:cubicBezTo>
                  <a:pt x="113401" y="64870"/>
                  <a:pt x="116467" y="66891"/>
                  <a:pt x="119846" y="66891"/>
                </a:cubicBezTo>
                <a:lnTo>
                  <a:pt x="167262" y="66891"/>
                </a:lnTo>
                <a:close/>
                <a:moveTo>
                  <a:pt x="177505" y="101904"/>
                </a:moveTo>
                <a:cubicBezTo>
                  <a:pt x="178376" y="95807"/>
                  <a:pt x="174126" y="90163"/>
                  <a:pt x="168064" y="89293"/>
                </a:cubicBezTo>
                <a:cubicBezTo>
                  <a:pt x="162002" y="88422"/>
                  <a:pt x="156323" y="92672"/>
                  <a:pt x="155452" y="98734"/>
                </a:cubicBezTo>
                <a:cubicBezTo>
                  <a:pt x="150818" y="131134"/>
                  <a:pt x="122912" y="156044"/>
                  <a:pt x="89223" y="156044"/>
                </a:cubicBezTo>
                <a:cubicBezTo>
                  <a:pt x="73754" y="156044"/>
                  <a:pt x="59540" y="150818"/>
                  <a:pt x="48217" y="142004"/>
                </a:cubicBezTo>
                <a:lnTo>
                  <a:pt x="64452" y="125769"/>
                </a:lnTo>
                <a:cubicBezTo>
                  <a:pt x="66856" y="123365"/>
                  <a:pt x="67553" y="119777"/>
                  <a:pt x="66264" y="116641"/>
                </a:cubicBezTo>
                <a:cubicBezTo>
                  <a:pt x="64975" y="113506"/>
                  <a:pt x="61909" y="111485"/>
                  <a:pt x="58530" y="111485"/>
                </a:cubicBezTo>
                <a:lnTo>
                  <a:pt x="8361" y="111485"/>
                </a:lnTo>
                <a:cubicBezTo>
                  <a:pt x="3728" y="111485"/>
                  <a:pt x="0" y="115213"/>
                  <a:pt x="0" y="119846"/>
                </a:cubicBezTo>
                <a:lnTo>
                  <a:pt x="0" y="170015"/>
                </a:lnTo>
                <a:cubicBezTo>
                  <a:pt x="0" y="173394"/>
                  <a:pt x="2021" y="176460"/>
                  <a:pt x="5156" y="177749"/>
                </a:cubicBezTo>
                <a:cubicBezTo>
                  <a:pt x="8292" y="179038"/>
                  <a:pt x="11880" y="178306"/>
                  <a:pt x="14284" y="175937"/>
                </a:cubicBezTo>
                <a:lnTo>
                  <a:pt x="32331" y="157891"/>
                </a:lnTo>
                <a:cubicBezTo>
                  <a:pt x="47730" y="170677"/>
                  <a:pt x="67588" y="178376"/>
                  <a:pt x="89188" y="178376"/>
                </a:cubicBezTo>
                <a:cubicBezTo>
                  <a:pt x="134130" y="178376"/>
                  <a:pt x="171304" y="145140"/>
                  <a:pt x="177470" y="101904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37" name="Text 35"/>
          <p:cNvSpPr/>
          <p:nvPr/>
        </p:nvSpPr>
        <p:spPr>
          <a:xfrm>
            <a:off x="758098" y="4771558"/>
            <a:ext cx="10987962" cy="24972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饮食融合新趋势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535128" y="5163985"/>
            <a:ext cx="3612114" cy="1311064"/>
          </a:xfrm>
          <a:custGeom>
            <a:avLst/>
            <a:gdLst/>
            <a:ahLst/>
            <a:cxnLst/>
            <a:rect l="l" t="t" r="r" b="b"/>
            <a:pathLst>
              <a:path w="3612114" h="1311064">
                <a:moveTo>
                  <a:pt x="71348" y="0"/>
                </a:moveTo>
                <a:lnTo>
                  <a:pt x="3540766" y="0"/>
                </a:lnTo>
                <a:cubicBezTo>
                  <a:pt x="3580170" y="0"/>
                  <a:pt x="3612114" y="31944"/>
                  <a:pt x="3612114" y="71348"/>
                </a:cubicBezTo>
                <a:lnTo>
                  <a:pt x="3612114" y="1239716"/>
                </a:lnTo>
                <a:cubicBezTo>
                  <a:pt x="3612114" y="1279120"/>
                  <a:pt x="3580170" y="1311064"/>
                  <a:pt x="3540766" y="1311064"/>
                </a:cubicBezTo>
                <a:lnTo>
                  <a:pt x="71348" y="1311064"/>
                </a:lnTo>
                <a:cubicBezTo>
                  <a:pt x="31970" y="1311064"/>
                  <a:pt x="0" y="1279094"/>
                  <a:pt x="0" y="1239716"/>
                </a:cubicBezTo>
                <a:lnTo>
                  <a:pt x="0" y="71348"/>
                </a:lnTo>
                <a:cubicBezTo>
                  <a:pt x="0" y="31944"/>
                  <a:pt x="31944" y="0"/>
                  <a:pt x="71348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39" name="Shape 37"/>
          <p:cNvSpPr/>
          <p:nvPr/>
        </p:nvSpPr>
        <p:spPr>
          <a:xfrm>
            <a:off x="2127273" y="5306686"/>
            <a:ext cx="428102" cy="428102"/>
          </a:xfrm>
          <a:custGeom>
            <a:avLst/>
            <a:gdLst/>
            <a:ahLst/>
            <a:cxnLst/>
            <a:rect l="l" t="t" r="r" b="b"/>
            <a:pathLst>
              <a:path w="428102" h="428102">
                <a:moveTo>
                  <a:pt x="214051" y="0"/>
                </a:moveTo>
                <a:lnTo>
                  <a:pt x="214051" y="0"/>
                </a:lnTo>
                <a:cubicBezTo>
                  <a:pt x="332189" y="0"/>
                  <a:pt x="428102" y="95913"/>
                  <a:pt x="428102" y="214051"/>
                </a:cubicBezTo>
                <a:lnTo>
                  <a:pt x="428102" y="214051"/>
                </a:lnTo>
                <a:cubicBezTo>
                  <a:pt x="428102" y="332189"/>
                  <a:pt x="332189" y="428102"/>
                  <a:pt x="214051" y="428102"/>
                </a:cubicBezTo>
                <a:lnTo>
                  <a:pt x="214051" y="428102"/>
                </a:lnTo>
                <a:cubicBezTo>
                  <a:pt x="95913" y="428102"/>
                  <a:pt x="0" y="332189"/>
                  <a:pt x="0" y="214051"/>
                </a:cubicBezTo>
                <a:lnTo>
                  <a:pt x="0" y="214051"/>
                </a:lnTo>
                <a:cubicBezTo>
                  <a:pt x="0" y="95913"/>
                  <a:pt x="95913" y="0"/>
                  <a:pt x="214051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40" name="Shape 38"/>
          <p:cNvSpPr/>
          <p:nvPr/>
        </p:nvSpPr>
        <p:spPr>
          <a:xfrm>
            <a:off x="2263285" y="5431549"/>
            <a:ext cx="156079" cy="178376"/>
          </a:xfrm>
          <a:custGeom>
            <a:avLst/>
            <a:gdLst/>
            <a:ahLst/>
            <a:cxnLst/>
            <a:rect l="l" t="t" r="r" b="b"/>
            <a:pathLst>
              <a:path w="156079" h="178376">
                <a:moveTo>
                  <a:pt x="100337" y="0"/>
                </a:moveTo>
                <a:lnTo>
                  <a:pt x="44594" y="0"/>
                </a:lnTo>
                <a:cubicBezTo>
                  <a:pt x="38427" y="0"/>
                  <a:pt x="33446" y="4982"/>
                  <a:pt x="33446" y="11149"/>
                </a:cubicBezTo>
                <a:cubicBezTo>
                  <a:pt x="33446" y="17315"/>
                  <a:pt x="38427" y="22297"/>
                  <a:pt x="44594" y="22297"/>
                </a:cubicBezTo>
                <a:lnTo>
                  <a:pt x="44594" y="75078"/>
                </a:lnTo>
                <a:lnTo>
                  <a:pt x="2613" y="148519"/>
                </a:lnTo>
                <a:cubicBezTo>
                  <a:pt x="906" y="151550"/>
                  <a:pt x="0" y="154929"/>
                  <a:pt x="0" y="158413"/>
                </a:cubicBezTo>
                <a:cubicBezTo>
                  <a:pt x="0" y="169457"/>
                  <a:pt x="8919" y="178376"/>
                  <a:pt x="19963" y="178376"/>
                </a:cubicBezTo>
                <a:lnTo>
                  <a:pt x="136116" y="178376"/>
                </a:lnTo>
                <a:cubicBezTo>
                  <a:pt x="147125" y="178376"/>
                  <a:pt x="156079" y="169457"/>
                  <a:pt x="156079" y="158413"/>
                </a:cubicBezTo>
                <a:cubicBezTo>
                  <a:pt x="156079" y="154929"/>
                  <a:pt x="155173" y="151515"/>
                  <a:pt x="153466" y="148519"/>
                </a:cubicBezTo>
                <a:lnTo>
                  <a:pt x="111485" y="75078"/>
                </a:lnTo>
                <a:lnTo>
                  <a:pt x="111485" y="22297"/>
                </a:lnTo>
                <a:cubicBezTo>
                  <a:pt x="117652" y="22297"/>
                  <a:pt x="122634" y="17315"/>
                  <a:pt x="122634" y="11149"/>
                </a:cubicBezTo>
                <a:cubicBezTo>
                  <a:pt x="122634" y="4982"/>
                  <a:pt x="117652" y="0"/>
                  <a:pt x="111485" y="0"/>
                </a:cubicBezTo>
                <a:lnTo>
                  <a:pt x="100337" y="0"/>
                </a:lnTo>
                <a:close/>
                <a:moveTo>
                  <a:pt x="66891" y="75078"/>
                </a:moveTo>
                <a:lnTo>
                  <a:pt x="66891" y="22297"/>
                </a:lnTo>
                <a:lnTo>
                  <a:pt x="89188" y="22297"/>
                </a:lnTo>
                <a:lnTo>
                  <a:pt x="89188" y="75078"/>
                </a:lnTo>
                <a:cubicBezTo>
                  <a:pt x="89188" y="78945"/>
                  <a:pt x="90198" y="82778"/>
                  <a:pt x="92114" y="86157"/>
                </a:cubicBezTo>
                <a:lnTo>
                  <a:pt x="106608" y="111485"/>
                </a:lnTo>
                <a:lnTo>
                  <a:pt x="49471" y="111485"/>
                </a:lnTo>
                <a:lnTo>
                  <a:pt x="63965" y="86157"/>
                </a:lnTo>
                <a:cubicBezTo>
                  <a:pt x="65881" y="82778"/>
                  <a:pt x="66891" y="78980"/>
                  <a:pt x="66891" y="75078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41" name="Text 39"/>
          <p:cNvSpPr/>
          <p:nvPr/>
        </p:nvSpPr>
        <p:spPr>
          <a:xfrm>
            <a:off x="642154" y="5841814"/>
            <a:ext cx="3398063" cy="21405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2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创新融合菜</a:t>
            </a:r>
            <a:endParaRPr lang="en-US" sz="1600" dirty="0"/>
          </a:p>
        </p:txBody>
      </p:sp>
      <p:sp>
        <p:nvSpPr>
          <p:cNvPr id="42" name="Text 40"/>
          <p:cNvSpPr/>
          <p:nvPr/>
        </p:nvSpPr>
        <p:spPr>
          <a:xfrm>
            <a:off x="646613" y="6127216"/>
            <a:ext cx="3389144" cy="2051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985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"苏式徐州菜"等创新菜品出现，受到年轻人欢迎</a:t>
            </a:r>
            <a:endParaRPr lang="en-US" sz="1600" dirty="0"/>
          </a:p>
        </p:txBody>
      </p:sp>
      <p:sp>
        <p:nvSpPr>
          <p:cNvPr id="43" name="Shape 41"/>
          <p:cNvSpPr/>
          <p:nvPr/>
        </p:nvSpPr>
        <p:spPr>
          <a:xfrm>
            <a:off x="4379549" y="5152837"/>
            <a:ext cx="3612114" cy="1311064"/>
          </a:xfrm>
          <a:custGeom>
            <a:avLst/>
            <a:gdLst/>
            <a:ahLst/>
            <a:cxnLst/>
            <a:rect l="l" t="t" r="r" b="b"/>
            <a:pathLst>
              <a:path w="3612114" h="1311064">
                <a:moveTo>
                  <a:pt x="71348" y="0"/>
                </a:moveTo>
                <a:lnTo>
                  <a:pt x="3540766" y="0"/>
                </a:lnTo>
                <a:cubicBezTo>
                  <a:pt x="3580170" y="0"/>
                  <a:pt x="3612114" y="31944"/>
                  <a:pt x="3612114" y="71348"/>
                </a:cubicBezTo>
                <a:lnTo>
                  <a:pt x="3612114" y="1239716"/>
                </a:lnTo>
                <a:cubicBezTo>
                  <a:pt x="3612114" y="1279120"/>
                  <a:pt x="3580170" y="1311064"/>
                  <a:pt x="3540766" y="1311064"/>
                </a:cubicBezTo>
                <a:lnTo>
                  <a:pt x="71348" y="1311064"/>
                </a:lnTo>
                <a:cubicBezTo>
                  <a:pt x="31970" y="1311064"/>
                  <a:pt x="0" y="1279094"/>
                  <a:pt x="0" y="1239716"/>
                </a:cubicBezTo>
                <a:lnTo>
                  <a:pt x="0" y="71348"/>
                </a:lnTo>
                <a:cubicBezTo>
                  <a:pt x="0" y="31944"/>
                  <a:pt x="31944" y="0"/>
                  <a:pt x="71348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44" name="Shape 42"/>
          <p:cNvSpPr/>
          <p:nvPr/>
        </p:nvSpPr>
        <p:spPr>
          <a:xfrm>
            <a:off x="5882367" y="5306686"/>
            <a:ext cx="428102" cy="428102"/>
          </a:xfrm>
          <a:custGeom>
            <a:avLst/>
            <a:gdLst/>
            <a:ahLst/>
            <a:cxnLst/>
            <a:rect l="l" t="t" r="r" b="b"/>
            <a:pathLst>
              <a:path w="428102" h="428102">
                <a:moveTo>
                  <a:pt x="214051" y="0"/>
                </a:moveTo>
                <a:lnTo>
                  <a:pt x="214051" y="0"/>
                </a:lnTo>
                <a:cubicBezTo>
                  <a:pt x="332189" y="0"/>
                  <a:pt x="428102" y="95913"/>
                  <a:pt x="428102" y="214051"/>
                </a:cubicBezTo>
                <a:lnTo>
                  <a:pt x="428102" y="214051"/>
                </a:lnTo>
                <a:cubicBezTo>
                  <a:pt x="428102" y="332189"/>
                  <a:pt x="332189" y="428102"/>
                  <a:pt x="214051" y="428102"/>
                </a:cubicBezTo>
                <a:lnTo>
                  <a:pt x="214051" y="428102"/>
                </a:lnTo>
                <a:cubicBezTo>
                  <a:pt x="95913" y="428102"/>
                  <a:pt x="0" y="332189"/>
                  <a:pt x="0" y="214051"/>
                </a:cubicBezTo>
                <a:lnTo>
                  <a:pt x="0" y="214051"/>
                </a:lnTo>
                <a:cubicBezTo>
                  <a:pt x="0" y="95913"/>
                  <a:pt x="95913" y="0"/>
                  <a:pt x="214051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45" name="Shape 43"/>
          <p:cNvSpPr/>
          <p:nvPr/>
        </p:nvSpPr>
        <p:spPr>
          <a:xfrm>
            <a:off x="6018379" y="5431549"/>
            <a:ext cx="156079" cy="178376"/>
          </a:xfrm>
          <a:custGeom>
            <a:avLst/>
            <a:gdLst/>
            <a:ahLst/>
            <a:cxnLst/>
            <a:rect l="l" t="t" r="r" b="b"/>
            <a:pathLst>
              <a:path w="156079" h="178376">
                <a:moveTo>
                  <a:pt x="44594" y="0"/>
                </a:moveTo>
                <a:cubicBezTo>
                  <a:pt x="50761" y="0"/>
                  <a:pt x="55743" y="4982"/>
                  <a:pt x="55743" y="11149"/>
                </a:cubicBezTo>
                <a:lnTo>
                  <a:pt x="55743" y="22297"/>
                </a:lnTo>
                <a:lnTo>
                  <a:pt x="100337" y="22297"/>
                </a:lnTo>
                <a:lnTo>
                  <a:pt x="100337" y="11149"/>
                </a:lnTo>
                <a:cubicBezTo>
                  <a:pt x="100337" y="4982"/>
                  <a:pt x="105318" y="0"/>
                  <a:pt x="111485" y="0"/>
                </a:cubicBezTo>
                <a:cubicBezTo>
                  <a:pt x="117652" y="0"/>
                  <a:pt x="122634" y="4982"/>
                  <a:pt x="122634" y="11149"/>
                </a:cubicBezTo>
                <a:lnTo>
                  <a:pt x="122634" y="22297"/>
                </a:lnTo>
                <a:lnTo>
                  <a:pt x="133782" y="22297"/>
                </a:lnTo>
                <a:cubicBezTo>
                  <a:pt x="146080" y="22297"/>
                  <a:pt x="156079" y="32296"/>
                  <a:pt x="156079" y="44594"/>
                </a:cubicBezTo>
                <a:lnTo>
                  <a:pt x="156079" y="144931"/>
                </a:lnTo>
                <a:cubicBezTo>
                  <a:pt x="156079" y="157229"/>
                  <a:pt x="146080" y="167228"/>
                  <a:pt x="133782" y="167228"/>
                </a:cubicBezTo>
                <a:lnTo>
                  <a:pt x="22297" y="167228"/>
                </a:lnTo>
                <a:cubicBezTo>
                  <a:pt x="9999" y="167228"/>
                  <a:pt x="0" y="157229"/>
                  <a:pt x="0" y="144931"/>
                </a:cubicBezTo>
                <a:lnTo>
                  <a:pt x="0" y="44594"/>
                </a:lnTo>
                <a:cubicBezTo>
                  <a:pt x="0" y="32296"/>
                  <a:pt x="9999" y="22297"/>
                  <a:pt x="22297" y="22297"/>
                </a:cubicBezTo>
                <a:lnTo>
                  <a:pt x="33446" y="22297"/>
                </a:lnTo>
                <a:lnTo>
                  <a:pt x="33446" y="11149"/>
                </a:lnTo>
                <a:cubicBezTo>
                  <a:pt x="33446" y="4982"/>
                  <a:pt x="38427" y="0"/>
                  <a:pt x="44594" y="0"/>
                </a:cubicBezTo>
                <a:close/>
                <a:moveTo>
                  <a:pt x="107444" y="79677"/>
                </a:moveTo>
                <a:cubicBezTo>
                  <a:pt x="109882" y="75775"/>
                  <a:pt x="108698" y="70619"/>
                  <a:pt x="104796" y="68145"/>
                </a:cubicBezTo>
                <a:cubicBezTo>
                  <a:pt x="100894" y="65672"/>
                  <a:pt x="95738" y="66891"/>
                  <a:pt x="93264" y="70793"/>
                </a:cubicBezTo>
                <a:lnTo>
                  <a:pt x="71873" y="105040"/>
                </a:lnTo>
                <a:lnTo>
                  <a:pt x="62466" y="92498"/>
                </a:lnTo>
                <a:cubicBezTo>
                  <a:pt x="59679" y="88805"/>
                  <a:pt x="54453" y="88038"/>
                  <a:pt x="50761" y="90825"/>
                </a:cubicBezTo>
                <a:cubicBezTo>
                  <a:pt x="47068" y="93613"/>
                  <a:pt x="46301" y="98838"/>
                  <a:pt x="49088" y="102531"/>
                </a:cubicBezTo>
                <a:lnTo>
                  <a:pt x="65811" y="124828"/>
                </a:lnTo>
                <a:cubicBezTo>
                  <a:pt x="67448" y="127023"/>
                  <a:pt x="70096" y="128277"/>
                  <a:pt x="72848" y="128173"/>
                </a:cubicBezTo>
                <a:cubicBezTo>
                  <a:pt x="75601" y="128068"/>
                  <a:pt x="78109" y="126605"/>
                  <a:pt x="79572" y="124236"/>
                </a:cubicBezTo>
                <a:lnTo>
                  <a:pt x="107444" y="79642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46" name="Text 44"/>
          <p:cNvSpPr/>
          <p:nvPr/>
        </p:nvSpPr>
        <p:spPr>
          <a:xfrm>
            <a:off x="4397247" y="5841814"/>
            <a:ext cx="3398063" cy="21405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12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创造美食名片</a:t>
            </a:r>
            <a:endParaRPr lang="en-US" sz="1125" b="1" dirty="0">
              <a:solidFill>
                <a:srgbClr val="4A444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7" name="Text 45"/>
          <p:cNvSpPr/>
          <p:nvPr/>
        </p:nvSpPr>
        <p:spPr>
          <a:xfrm>
            <a:off x="4401707" y="6162890"/>
            <a:ext cx="3589956" cy="16945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endParaRPr lang="zh-CN" altLang="en-US" sz="985" dirty="0">
              <a:solidFill>
                <a:srgbClr val="4A4441">
                  <a:alpha val="7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algn="ctr">
              <a:lnSpc>
                <a:spcPct val="140000"/>
              </a:lnSpc>
            </a:pP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8045315" y="5163985"/>
            <a:ext cx="3612114" cy="1311064"/>
          </a:xfrm>
          <a:custGeom>
            <a:avLst/>
            <a:gdLst/>
            <a:ahLst/>
            <a:cxnLst/>
            <a:rect l="l" t="t" r="r" b="b"/>
            <a:pathLst>
              <a:path w="3612114" h="1311064">
                <a:moveTo>
                  <a:pt x="71348" y="0"/>
                </a:moveTo>
                <a:lnTo>
                  <a:pt x="3540766" y="0"/>
                </a:lnTo>
                <a:cubicBezTo>
                  <a:pt x="3580170" y="0"/>
                  <a:pt x="3612114" y="31944"/>
                  <a:pt x="3612114" y="71348"/>
                </a:cubicBezTo>
                <a:lnTo>
                  <a:pt x="3612114" y="1239716"/>
                </a:lnTo>
                <a:cubicBezTo>
                  <a:pt x="3612114" y="1279120"/>
                  <a:pt x="3580170" y="1311064"/>
                  <a:pt x="3540766" y="1311064"/>
                </a:cubicBezTo>
                <a:lnTo>
                  <a:pt x="71348" y="1311064"/>
                </a:lnTo>
                <a:cubicBezTo>
                  <a:pt x="31970" y="1311064"/>
                  <a:pt x="0" y="1279094"/>
                  <a:pt x="0" y="1239716"/>
                </a:cubicBezTo>
                <a:lnTo>
                  <a:pt x="0" y="71348"/>
                </a:lnTo>
                <a:cubicBezTo>
                  <a:pt x="0" y="31944"/>
                  <a:pt x="31944" y="0"/>
                  <a:pt x="71348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49" name="Shape 47"/>
          <p:cNvSpPr/>
          <p:nvPr/>
        </p:nvSpPr>
        <p:spPr>
          <a:xfrm>
            <a:off x="9637460" y="5306686"/>
            <a:ext cx="428102" cy="428102"/>
          </a:xfrm>
          <a:custGeom>
            <a:avLst/>
            <a:gdLst/>
            <a:ahLst/>
            <a:cxnLst/>
            <a:rect l="l" t="t" r="r" b="b"/>
            <a:pathLst>
              <a:path w="428102" h="428102">
                <a:moveTo>
                  <a:pt x="214051" y="0"/>
                </a:moveTo>
                <a:lnTo>
                  <a:pt x="214051" y="0"/>
                </a:lnTo>
                <a:cubicBezTo>
                  <a:pt x="332189" y="0"/>
                  <a:pt x="428102" y="95913"/>
                  <a:pt x="428102" y="214051"/>
                </a:cubicBezTo>
                <a:lnTo>
                  <a:pt x="428102" y="214051"/>
                </a:lnTo>
                <a:cubicBezTo>
                  <a:pt x="428102" y="332189"/>
                  <a:pt x="332189" y="428102"/>
                  <a:pt x="214051" y="428102"/>
                </a:cubicBezTo>
                <a:lnTo>
                  <a:pt x="214051" y="428102"/>
                </a:lnTo>
                <a:cubicBezTo>
                  <a:pt x="95913" y="428102"/>
                  <a:pt x="0" y="332189"/>
                  <a:pt x="0" y="214051"/>
                </a:cubicBezTo>
                <a:lnTo>
                  <a:pt x="0" y="214051"/>
                </a:lnTo>
                <a:cubicBezTo>
                  <a:pt x="0" y="95913"/>
                  <a:pt x="95913" y="0"/>
                  <a:pt x="214051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50" name="Shape 48"/>
          <p:cNvSpPr/>
          <p:nvPr/>
        </p:nvSpPr>
        <p:spPr>
          <a:xfrm>
            <a:off x="9751175" y="5431549"/>
            <a:ext cx="200673" cy="178376"/>
          </a:xfrm>
          <a:custGeom>
            <a:avLst/>
            <a:gdLst/>
            <a:ahLst/>
            <a:cxnLst/>
            <a:rect l="l" t="t" r="r" b="b"/>
            <a:pathLst>
              <a:path w="200673" h="178376">
                <a:moveTo>
                  <a:pt x="100337" y="33446"/>
                </a:moveTo>
                <a:cubicBezTo>
                  <a:pt x="68668" y="33446"/>
                  <a:pt x="39995" y="45988"/>
                  <a:pt x="18918" y="66403"/>
                </a:cubicBezTo>
                <a:cubicBezTo>
                  <a:pt x="14493" y="70688"/>
                  <a:pt x="7421" y="70584"/>
                  <a:pt x="3170" y="66159"/>
                </a:cubicBezTo>
                <a:cubicBezTo>
                  <a:pt x="-1080" y="61735"/>
                  <a:pt x="-1010" y="54662"/>
                  <a:pt x="3414" y="50412"/>
                </a:cubicBezTo>
                <a:cubicBezTo>
                  <a:pt x="28464" y="26094"/>
                  <a:pt x="62675" y="11149"/>
                  <a:pt x="100337" y="11149"/>
                </a:cubicBezTo>
                <a:cubicBezTo>
                  <a:pt x="137998" y="11149"/>
                  <a:pt x="172209" y="26094"/>
                  <a:pt x="197294" y="50412"/>
                </a:cubicBezTo>
                <a:cubicBezTo>
                  <a:pt x="201718" y="54697"/>
                  <a:pt x="201823" y="61770"/>
                  <a:pt x="197537" y="66159"/>
                </a:cubicBezTo>
                <a:cubicBezTo>
                  <a:pt x="193252" y="70549"/>
                  <a:pt x="186180" y="70688"/>
                  <a:pt x="181790" y="66403"/>
                </a:cubicBezTo>
                <a:cubicBezTo>
                  <a:pt x="160678" y="45988"/>
                  <a:pt x="132005" y="33446"/>
                  <a:pt x="100337" y="33446"/>
                </a:cubicBezTo>
                <a:close/>
                <a:moveTo>
                  <a:pt x="83614" y="150505"/>
                </a:moveTo>
                <a:cubicBezTo>
                  <a:pt x="83614" y="141275"/>
                  <a:pt x="91107" y="133782"/>
                  <a:pt x="100337" y="133782"/>
                </a:cubicBezTo>
                <a:cubicBezTo>
                  <a:pt x="109566" y="133782"/>
                  <a:pt x="117059" y="141275"/>
                  <a:pt x="117059" y="150505"/>
                </a:cubicBezTo>
                <a:cubicBezTo>
                  <a:pt x="117059" y="159734"/>
                  <a:pt x="109566" y="167228"/>
                  <a:pt x="100337" y="167228"/>
                </a:cubicBezTo>
                <a:cubicBezTo>
                  <a:pt x="91107" y="167228"/>
                  <a:pt x="83614" y="159734"/>
                  <a:pt x="83614" y="150505"/>
                </a:cubicBezTo>
                <a:close/>
                <a:moveTo>
                  <a:pt x="58530" y="113645"/>
                </a:moveTo>
                <a:cubicBezTo>
                  <a:pt x="54453" y="118279"/>
                  <a:pt x="47416" y="118697"/>
                  <a:pt x="42782" y="114621"/>
                </a:cubicBezTo>
                <a:cubicBezTo>
                  <a:pt x="38149" y="110544"/>
                  <a:pt x="37731" y="103507"/>
                  <a:pt x="41807" y="98873"/>
                </a:cubicBezTo>
                <a:cubicBezTo>
                  <a:pt x="56091" y="82708"/>
                  <a:pt x="77029" y="72465"/>
                  <a:pt x="100337" y="72465"/>
                </a:cubicBezTo>
                <a:cubicBezTo>
                  <a:pt x="123644" y="72465"/>
                  <a:pt x="144582" y="82708"/>
                  <a:pt x="158866" y="98873"/>
                </a:cubicBezTo>
                <a:cubicBezTo>
                  <a:pt x="162942" y="103507"/>
                  <a:pt x="162489" y="110544"/>
                  <a:pt x="157891" y="114621"/>
                </a:cubicBezTo>
                <a:cubicBezTo>
                  <a:pt x="153292" y="118697"/>
                  <a:pt x="146220" y="118244"/>
                  <a:pt x="142143" y="113645"/>
                </a:cubicBezTo>
                <a:cubicBezTo>
                  <a:pt x="131901" y="102044"/>
                  <a:pt x="116990" y="94762"/>
                  <a:pt x="100337" y="94762"/>
                </a:cubicBezTo>
                <a:cubicBezTo>
                  <a:pt x="83683" y="94762"/>
                  <a:pt x="68772" y="102044"/>
                  <a:pt x="58530" y="113645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51" name="Text 49"/>
          <p:cNvSpPr/>
          <p:nvPr/>
        </p:nvSpPr>
        <p:spPr>
          <a:xfrm>
            <a:off x="8152341" y="5841814"/>
            <a:ext cx="3398063" cy="21405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2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网络传播</a:t>
            </a:r>
            <a:endParaRPr lang="en-US" sz="1600" dirty="0"/>
          </a:p>
        </p:txBody>
      </p:sp>
      <p:sp>
        <p:nvSpPr>
          <p:cNvPr id="52" name="Text 50"/>
          <p:cNvSpPr/>
          <p:nvPr/>
        </p:nvSpPr>
        <p:spPr>
          <a:xfrm>
            <a:off x="8156800" y="6127216"/>
            <a:ext cx="3389144" cy="2051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985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抖音、小红书等平台加速饮食文化相互认知</a:t>
            </a:r>
            <a:endParaRPr lang="en-US" sz="1600" dirty="0"/>
          </a:p>
        </p:txBody>
      </p:sp>
      <p:sp>
        <p:nvSpPr>
          <p:cNvPr id="53" name="Text 45"/>
          <p:cNvSpPr/>
          <p:nvPr/>
        </p:nvSpPr>
        <p:spPr>
          <a:xfrm>
            <a:off x="4401707" y="6316093"/>
            <a:ext cx="3589956" cy="16945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zh-CN" altLang="en-US" sz="985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共同宣传美食徐州、苏州饮食文化，一起打造江苏特色美食名片</a:t>
            </a:r>
          </a:p>
          <a:p>
            <a:pPr algn="ctr">
              <a:lnSpc>
                <a:spcPct val="140000"/>
              </a:lnSpc>
            </a:pP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120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RESEARCH GAINS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81000" y="685800"/>
            <a:ext cx="11601450" cy="381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7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研究收获与体会 06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181100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A86450"/>
          </a:solidFill>
        </p:spPr>
      </p:sp>
      <p:sp>
        <p:nvSpPr>
          <p:cNvPr id="5" name="Shape 3"/>
          <p:cNvSpPr/>
          <p:nvPr/>
        </p:nvSpPr>
        <p:spPr>
          <a:xfrm>
            <a:off x="381000" y="1371600"/>
            <a:ext cx="3686175" cy="3752850"/>
          </a:xfrm>
          <a:custGeom>
            <a:avLst/>
            <a:gdLst/>
            <a:ahLst/>
            <a:cxnLst/>
            <a:rect l="l" t="t" r="r" b="b"/>
            <a:pathLst>
              <a:path w="3686175" h="3752850">
                <a:moveTo>
                  <a:pt x="114308" y="0"/>
                </a:moveTo>
                <a:lnTo>
                  <a:pt x="3571867" y="0"/>
                </a:lnTo>
                <a:cubicBezTo>
                  <a:pt x="3634997" y="0"/>
                  <a:pt x="3686175" y="51178"/>
                  <a:pt x="3686175" y="114308"/>
                </a:cubicBezTo>
                <a:lnTo>
                  <a:pt x="3686175" y="3638542"/>
                </a:lnTo>
                <a:cubicBezTo>
                  <a:pt x="3686175" y="3701672"/>
                  <a:pt x="3634997" y="3752850"/>
                  <a:pt x="3571867" y="3752850"/>
                </a:cubicBezTo>
                <a:lnTo>
                  <a:pt x="114308" y="3752850"/>
                </a:lnTo>
                <a:cubicBezTo>
                  <a:pt x="51178" y="3752850"/>
                  <a:pt x="0" y="3701672"/>
                  <a:pt x="0" y="3638542"/>
                </a:cubicBezTo>
                <a:lnTo>
                  <a:pt x="0" y="114308"/>
                </a:lnTo>
                <a:cubicBezTo>
                  <a:pt x="0" y="51220"/>
                  <a:pt x="51220" y="0"/>
                  <a:pt x="114308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71500" y="15621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7" name="Shape 5"/>
          <p:cNvSpPr/>
          <p:nvPr/>
        </p:nvSpPr>
        <p:spPr>
          <a:xfrm>
            <a:off x="723900" y="17145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67866"/>
                </a:moveTo>
                <a:cubicBezTo>
                  <a:pt x="135985" y="67866"/>
                  <a:pt x="153591" y="50260"/>
                  <a:pt x="153591" y="28575"/>
                </a:cubicBezTo>
                <a:cubicBezTo>
                  <a:pt x="153591" y="6890"/>
                  <a:pt x="135985" y="-10716"/>
                  <a:pt x="114300" y="-10716"/>
                </a:cubicBezTo>
                <a:cubicBezTo>
                  <a:pt x="92615" y="-10716"/>
                  <a:pt x="75009" y="6890"/>
                  <a:pt x="75009" y="28575"/>
                </a:cubicBezTo>
                <a:cubicBezTo>
                  <a:pt x="75009" y="50260"/>
                  <a:pt x="92615" y="67866"/>
                  <a:pt x="114300" y="67866"/>
                </a:cubicBezTo>
                <a:close/>
                <a:moveTo>
                  <a:pt x="114300" y="201231"/>
                </a:moveTo>
                <a:lnTo>
                  <a:pt x="114300" y="134570"/>
                </a:lnTo>
                <a:cubicBezTo>
                  <a:pt x="121578" y="131534"/>
                  <a:pt x="128989" y="128454"/>
                  <a:pt x="136490" y="125328"/>
                </a:cubicBezTo>
                <a:cubicBezTo>
                  <a:pt x="153903" y="118095"/>
                  <a:pt x="172566" y="114345"/>
                  <a:pt x="191452" y="114345"/>
                </a:cubicBezTo>
                <a:lnTo>
                  <a:pt x="200025" y="114345"/>
                </a:lnTo>
                <a:lnTo>
                  <a:pt x="200025" y="185782"/>
                </a:lnTo>
                <a:lnTo>
                  <a:pt x="191452" y="185782"/>
                </a:lnTo>
                <a:cubicBezTo>
                  <a:pt x="165065" y="185782"/>
                  <a:pt x="138901" y="191006"/>
                  <a:pt x="114523" y="201186"/>
                </a:cubicBezTo>
                <a:lnTo>
                  <a:pt x="114300" y="201275"/>
                </a:lnTo>
                <a:close/>
                <a:moveTo>
                  <a:pt x="114300" y="103584"/>
                </a:moveTo>
                <a:lnTo>
                  <a:pt x="103093" y="98896"/>
                </a:lnTo>
                <a:cubicBezTo>
                  <a:pt x="82198" y="90190"/>
                  <a:pt x="59784" y="85725"/>
                  <a:pt x="37148" y="85725"/>
                </a:cubicBezTo>
                <a:lnTo>
                  <a:pt x="21431" y="85725"/>
                </a:lnTo>
                <a:cubicBezTo>
                  <a:pt x="9599" y="85725"/>
                  <a:pt x="0" y="95324"/>
                  <a:pt x="0" y="107156"/>
                </a:cubicBezTo>
                <a:lnTo>
                  <a:pt x="0" y="192881"/>
                </a:lnTo>
                <a:cubicBezTo>
                  <a:pt x="0" y="204713"/>
                  <a:pt x="9599" y="214313"/>
                  <a:pt x="21431" y="214313"/>
                </a:cubicBezTo>
                <a:lnTo>
                  <a:pt x="37148" y="214313"/>
                </a:lnTo>
                <a:cubicBezTo>
                  <a:pt x="59784" y="214313"/>
                  <a:pt x="82198" y="218777"/>
                  <a:pt x="103093" y="227484"/>
                </a:cubicBezTo>
                <a:lnTo>
                  <a:pt x="108808" y="229850"/>
                </a:lnTo>
                <a:cubicBezTo>
                  <a:pt x="112335" y="231324"/>
                  <a:pt x="116265" y="231324"/>
                  <a:pt x="119792" y="229850"/>
                </a:cubicBezTo>
                <a:lnTo>
                  <a:pt x="125507" y="227484"/>
                </a:lnTo>
                <a:cubicBezTo>
                  <a:pt x="146402" y="218777"/>
                  <a:pt x="168816" y="214312"/>
                  <a:pt x="191453" y="214312"/>
                </a:cubicBezTo>
                <a:lnTo>
                  <a:pt x="207169" y="214312"/>
                </a:lnTo>
                <a:cubicBezTo>
                  <a:pt x="219001" y="214312"/>
                  <a:pt x="228600" y="204713"/>
                  <a:pt x="228600" y="192881"/>
                </a:cubicBezTo>
                <a:lnTo>
                  <a:pt x="228600" y="107156"/>
                </a:lnTo>
                <a:cubicBezTo>
                  <a:pt x="228600" y="95324"/>
                  <a:pt x="219001" y="85725"/>
                  <a:pt x="207169" y="85725"/>
                </a:cubicBezTo>
                <a:lnTo>
                  <a:pt x="191453" y="85725"/>
                </a:lnTo>
                <a:cubicBezTo>
                  <a:pt x="168816" y="85725"/>
                  <a:pt x="146402" y="90190"/>
                  <a:pt x="125507" y="98896"/>
                </a:cubicBezTo>
                <a:lnTo>
                  <a:pt x="114300" y="103584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6"/>
          <p:cNvSpPr/>
          <p:nvPr/>
        </p:nvSpPr>
        <p:spPr>
          <a:xfrm>
            <a:off x="1219200" y="1676400"/>
            <a:ext cx="10287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知识收获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571500" y="2482453"/>
            <a:ext cx="3305175" cy="666750"/>
          </a:xfrm>
          <a:custGeom>
            <a:avLst/>
            <a:gdLst/>
            <a:ahLst/>
            <a:cxnLst/>
            <a:rect l="l" t="t" r="r" b="b"/>
            <a:pathLst>
              <a:path w="3305175" h="666750">
                <a:moveTo>
                  <a:pt x="76203" y="0"/>
                </a:moveTo>
                <a:lnTo>
                  <a:pt x="3228972" y="0"/>
                </a:lnTo>
                <a:cubicBezTo>
                  <a:pt x="3271030" y="0"/>
                  <a:pt x="3305175" y="34145"/>
                  <a:pt x="3305175" y="76203"/>
                </a:cubicBezTo>
                <a:lnTo>
                  <a:pt x="3305175" y="590547"/>
                </a:lnTo>
                <a:cubicBezTo>
                  <a:pt x="3305175" y="632605"/>
                  <a:pt x="3271030" y="666750"/>
                  <a:pt x="3228972" y="666750"/>
                </a:cubicBezTo>
                <a:lnTo>
                  <a:pt x="76203" y="666750"/>
                </a:lnTo>
                <a:cubicBezTo>
                  <a:pt x="34145" y="666750"/>
                  <a:pt x="0" y="632605"/>
                  <a:pt x="0" y="590547"/>
                </a:cubicBezTo>
                <a:lnTo>
                  <a:pt x="0" y="76203"/>
                </a:lnTo>
                <a:cubicBezTo>
                  <a:pt x="0" y="34145"/>
                  <a:pt x="34145" y="0"/>
                  <a:pt x="76203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10" name="Text 8"/>
          <p:cNvSpPr/>
          <p:nvPr/>
        </p:nvSpPr>
        <p:spPr>
          <a:xfrm>
            <a:off x="685800" y="2596753"/>
            <a:ext cx="3143250" cy="4381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 err="1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深入了解徐州本地饮食文化，知道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蒜爆鱼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en-US" sz="1050" dirty="0" err="1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饣它汤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伏羊汤</a:t>
            </a:r>
            <a:r>
              <a:rPr lang="en-US" sz="1050" dirty="0" err="1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等美食的历史渊源和文化内涵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571500" y="3258741"/>
            <a:ext cx="3305175" cy="666750"/>
          </a:xfrm>
          <a:custGeom>
            <a:avLst/>
            <a:gdLst/>
            <a:ahLst/>
            <a:cxnLst/>
            <a:rect l="l" t="t" r="r" b="b"/>
            <a:pathLst>
              <a:path w="3305175" h="666750">
                <a:moveTo>
                  <a:pt x="76203" y="0"/>
                </a:moveTo>
                <a:lnTo>
                  <a:pt x="3228972" y="0"/>
                </a:lnTo>
                <a:cubicBezTo>
                  <a:pt x="3271030" y="0"/>
                  <a:pt x="3305175" y="34145"/>
                  <a:pt x="3305175" y="76203"/>
                </a:cubicBezTo>
                <a:lnTo>
                  <a:pt x="3305175" y="590547"/>
                </a:lnTo>
                <a:cubicBezTo>
                  <a:pt x="3305175" y="632605"/>
                  <a:pt x="3271030" y="666750"/>
                  <a:pt x="3228972" y="666750"/>
                </a:cubicBezTo>
                <a:lnTo>
                  <a:pt x="76203" y="666750"/>
                </a:lnTo>
                <a:cubicBezTo>
                  <a:pt x="34145" y="666750"/>
                  <a:pt x="0" y="632605"/>
                  <a:pt x="0" y="590547"/>
                </a:cubicBezTo>
                <a:lnTo>
                  <a:pt x="0" y="76203"/>
                </a:lnTo>
                <a:cubicBezTo>
                  <a:pt x="0" y="34145"/>
                  <a:pt x="34145" y="0"/>
                  <a:pt x="76203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12" name="Text 10"/>
          <p:cNvSpPr/>
          <p:nvPr/>
        </p:nvSpPr>
        <p:spPr>
          <a:xfrm>
            <a:off x="685800" y="3373041"/>
            <a:ext cx="3143250" cy="4381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 err="1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学习了解苏州饮食文化，认识藏书羊肉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馄饨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松鼠桂鱼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、大闸蟹等特色美食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571500" y="4035028"/>
            <a:ext cx="3305175" cy="666750"/>
          </a:xfrm>
          <a:custGeom>
            <a:avLst/>
            <a:gdLst/>
            <a:ahLst/>
            <a:cxnLst/>
            <a:rect l="l" t="t" r="r" b="b"/>
            <a:pathLst>
              <a:path w="3305175" h="666750">
                <a:moveTo>
                  <a:pt x="76203" y="0"/>
                </a:moveTo>
                <a:lnTo>
                  <a:pt x="3228972" y="0"/>
                </a:lnTo>
                <a:cubicBezTo>
                  <a:pt x="3271030" y="0"/>
                  <a:pt x="3305175" y="34145"/>
                  <a:pt x="3305175" y="76203"/>
                </a:cubicBezTo>
                <a:lnTo>
                  <a:pt x="3305175" y="590547"/>
                </a:lnTo>
                <a:cubicBezTo>
                  <a:pt x="3305175" y="632605"/>
                  <a:pt x="3271030" y="666750"/>
                  <a:pt x="3228972" y="666750"/>
                </a:cubicBezTo>
                <a:lnTo>
                  <a:pt x="76203" y="666750"/>
                </a:lnTo>
                <a:cubicBezTo>
                  <a:pt x="34145" y="666750"/>
                  <a:pt x="0" y="632605"/>
                  <a:pt x="0" y="590547"/>
                </a:cubicBezTo>
                <a:lnTo>
                  <a:pt x="0" y="76203"/>
                </a:lnTo>
                <a:cubicBezTo>
                  <a:pt x="0" y="34145"/>
                  <a:pt x="34145" y="0"/>
                  <a:pt x="76203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14" name="Text 12"/>
          <p:cNvSpPr/>
          <p:nvPr/>
        </p:nvSpPr>
        <p:spPr>
          <a:xfrm>
            <a:off x="685800" y="4149328"/>
            <a:ext cx="3143250" cy="4381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理解地理环境、历史文化对饮食文化的影响，学会从多角度分析问题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4254401" y="1371600"/>
            <a:ext cx="3686175" cy="3752850"/>
          </a:xfrm>
          <a:custGeom>
            <a:avLst/>
            <a:gdLst/>
            <a:ahLst/>
            <a:cxnLst/>
            <a:rect l="l" t="t" r="r" b="b"/>
            <a:pathLst>
              <a:path w="3686175" h="3752850">
                <a:moveTo>
                  <a:pt x="114308" y="0"/>
                </a:moveTo>
                <a:lnTo>
                  <a:pt x="3571867" y="0"/>
                </a:lnTo>
                <a:cubicBezTo>
                  <a:pt x="3634997" y="0"/>
                  <a:pt x="3686175" y="51178"/>
                  <a:pt x="3686175" y="114308"/>
                </a:cubicBezTo>
                <a:lnTo>
                  <a:pt x="3686175" y="3638542"/>
                </a:lnTo>
                <a:cubicBezTo>
                  <a:pt x="3686175" y="3701672"/>
                  <a:pt x="3634997" y="3752850"/>
                  <a:pt x="3571867" y="3752850"/>
                </a:cubicBezTo>
                <a:lnTo>
                  <a:pt x="114308" y="3752850"/>
                </a:lnTo>
                <a:cubicBezTo>
                  <a:pt x="51178" y="3752850"/>
                  <a:pt x="0" y="3701672"/>
                  <a:pt x="0" y="3638542"/>
                </a:cubicBezTo>
                <a:lnTo>
                  <a:pt x="0" y="114308"/>
                </a:lnTo>
                <a:cubicBezTo>
                  <a:pt x="0" y="51220"/>
                  <a:pt x="51220" y="0"/>
                  <a:pt x="114308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4444901" y="15621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17" name="Shape 15"/>
          <p:cNvSpPr/>
          <p:nvPr/>
        </p:nvSpPr>
        <p:spPr>
          <a:xfrm>
            <a:off x="4583013" y="1714500"/>
            <a:ext cx="257175" cy="228600"/>
          </a:xfrm>
          <a:custGeom>
            <a:avLst/>
            <a:gdLst/>
            <a:ahLst/>
            <a:cxnLst/>
            <a:rect l="l" t="t" r="r" b="b"/>
            <a:pathLst>
              <a:path w="257175" h="228600">
                <a:moveTo>
                  <a:pt x="100057" y="43354"/>
                </a:moveTo>
                <a:lnTo>
                  <a:pt x="100057" y="65499"/>
                </a:lnTo>
                <a:lnTo>
                  <a:pt x="100280" y="65723"/>
                </a:lnTo>
                <a:cubicBezTo>
                  <a:pt x="103183" y="28932"/>
                  <a:pt x="133945" y="0"/>
                  <a:pt x="171495" y="0"/>
                </a:cubicBezTo>
                <a:cubicBezTo>
                  <a:pt x="180469" y="0"/>
                  <a:pt x="189086" y="1652"/>
                  <a:pt x="196989" y="4688"/>
                </a:cubicBezTo>
                <a:cubicBezTo>
                  <a:pt x="201454" y="6385"/>
                  <a:pt x="202257" y="12055"/>
                  <a:pt x="198909" y="15448"/>
                </a:cubicBezTo>
                <a:lnTo>
                  <a:pt x="159306" y="55052"/>
                </a:lnTo>
                <a:cubicBezTo>
                  <a:pt x="157966" y="56391"/>
                  <a:pt x="157207" y="58222"/>
                  <a:pt x="157207" y="60097"/>
                </a:cubicBezTo>
                <a:lnTo>
                  <a:pt x="157207" y="78581"/>
                </a:lnTo>
                <a:cubicBezTo>
                  <a:pt x="157207" y="82510"/>
                  <a:pt x="160422" y="85725"/>
                  <a:pt x="164351" y="85725"/>
                </a:cubicBezTo>
                <a:lnTo>
                  <a:pt x="182835" y="85725"/>
                </a:lnTo>
                <a:cubicBezTo>
                  <a:pt x="184711" y="85725"/>
                  <a:pt x="186541" y="84966"/>
                  <a:pt x="187881" y="83627"/>
                </a:cubicBezTo>
                <a:lnTo>
                  <a:pt x="227484" y="44023"/>
                </a:lnTo>
                <a:cubicBezTo>
                  <a:pt x="230877" y="40630"/>
                  <a:pt x="236547" y="41478"/>
                  <a:pt x="238244" y="45943"/>
                </a:cubicBezTo>
                <a:cubicBezTo>
                  <a:pt x="241280" y="53846"/>
                  <a:pt x="242932" y="62463"/>
                  <a:pt x="242932" y="71438"/>
                </a:cubicBezTo>
                <a:cubicBezTo>
                  <a:pt x="242932" y="98494"/>
                  <a:pt x="227886" y="122069"/>
                  <a:pt x="205651" y="134169"/>
                </a:cubicBezTo>
                <a:lnTo>
                  <a:pt x="242039" y="170557"/>
                </a:lnTo>
                <a:cubicBezTo>
                  <a:pt x="250388" y="178906"/>
                  <a:pt x="250388" y="192479"/>
                  <a:pt x="242039" y="200873"/>
                </a:cubicBezTo>
                <a:lnTo>
                  <a:pt x="215205" y="227707"/>
                </a:lnTo>
                <a:cubicBezTo>
                  <a:pt x="206856" y="236056"/>
                  <a:pt x="193283" y="236056"/>
                  <a:pt x="184889" y="227707"/>
                </a:cubicBezTo>
                <a:lnTo>
                  <a:pt x="128632" y="171450"/>
                </a:lnTo>
                <a:cubicBezTo>
                  <a:pt x="116398" y="159216"/>
                  <a:pt x="113630" y="141134"/>
                  <a:pt x="120372" y="126221"/>
                </a:cubicBezTo>
                <a:lnTo>
                  <a:pt x="79876" y="85725"/>
                </a:lnTo>
                <a:lnTo>
                  <a:pt x="57730" y="85725"/>
                </a:lnTo>
                <a:cubicBezTo>
                  <a:pt x="52953" y="85725"/>
                  <a:pt x="48488" y="83359"/>
                  <a:pt x="45854" y="79385"/>
                </a:cubicBezTo>
                <a:lnTo>
                  <a:pt x="10448" y="26298"/>
                </a:lnTo>
                <a:cubicBezTo>
                  <a:pt x="8573" y="23485"/>
                  <a:pt x="8930" y="19690"/>
                  <a:pt x="11341" y="17279"/>
                </a:cubicBezTo>
                <a:lnTo>
                  <a:pt x="31611" y="-2991"/>
                </a:lnTo>
                <a:cubicBezTo>
                  <a:pt x="34022" y="-5402"/>
                  <a:pt x="37773" y="-5760"/>
                  <a:pt x="40630" y="-3884"/>
                </a:cubicBezTo>
                <a:lnTo>
                  <a:pt x="93717" y="31477"/>
                </a:lnTo>
                <a:cubicBezTo>
                  <a:pt x="97691" y="34111"/>
                  <a:pt x="100057" y="38576"/>
                  <a:pt x="100057" y="43354"/>
                </a:cubicBezTo>
                <a:close/>
                <a:moveTo>
                  <a:pt x="96262" y="132427"/>
                </a:moveTo>
                <a:cubicBezTo>
                  <a:pt x="93449" y="148947"/>
                  <a:pt x="97334" y="166405"/>
                  <a:pt x="108049" y="180380"/>
                </a:cubicBezTo>
                <a:lnTo>
                  <a:pt x="65633" y="222751"/>
                </a:lnTo>
                <a:cubicBezTo>
                  <a:pt x="53087" y="235297"/>
                  <a:pt x="32727" y="235297"/>
                  <a:pt x="20181" y="222751"/>
                </a:cubicBezTo>
                <a:cubicBezTo>
                  <a:pt x="7635" y="210205"/>
                  <a:pt x="7635" y="189845"/>
                  <a:pt x="20181" y="177299"/>
                </a:cubicBezTo>
                <a:lnTo>
                  <a:pt x="80635" y="116845"/>
                </a:lnTo>
                <a:lnTo>
                  <a:pt x="96262" y="132472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18" name="Text 16"/>
          <p:cNvSpPr/>
          <p:nvPr/>
        </p:nvSpPr>
        <p:spPr>
          <a:xfrm>
            <a:off x="5092601" y="1676400"/>
            <a:ext cx="10287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能力收获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4444901" y="2247900"/>
            <a:ext cx="3305175" cy="447675"/>
          </a:xfrm>
          <a:custGeom>
            <a:avLst/>
            <a:gdLst/>
            <a:ahLst/>
            <a:cxnLst/>
            <a:rect l="l" t="t" r="r" b="b"/>
            <a:pathLst>
              <a:path w="3305175" h="447675">
                <a:moveTo>
                  <a:pt x="76199" y="0"/>
                </a:moveTo>
                <a:lnTo>
                  <a:pt x="3228976" y="0"/>
                </a:lnTo>
                <a:cubicBezTo>
                  <a:pt x="3271060" y="0"/>
                  <a:pt x="3305175" y="34115"/>
                  <a:pt x="3305175" y="76199"/>
                </a:cubicBezTo>
                <a:lnTo>
                  <a:pt x="3305175" y="371476"/>
                </a:lnTo>
                <a:cubicBezTo>
                  <a:pt x="3305175" y="413560"/>
                  <a:pt x="3271060" y="447675"/>
                  <a:pt x="3228976" y="447675"/>
                </a:cubicBezTo>
                <a:lnTo>
                  <a:pt x="76199" y="447675"/>
                </a:lnTo>
                <a:cubicBezTo>
                  <a:pt x="34115" y="447675"/>
                  <a:pt x="0" y="413560"/>
                  <a:pt x="0" y="371476"/>
                </a:cubicBezTo>
                <a:lnTo>
                  <a:pt x="0" y="76199"/>
                </a:lnTo>
                <a:cubicBezTo>
                  <a:pt x="0" y="34144"/>
                  <a:pt x="34144" y="0"/>
                  <a:pt x="76199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20" name="Text 18"/>
          <p:cNvSpPr/>
          <p:nvPr/>
        </p:nvSpPr>
        <p:spPr>
          <a:xfrm>
            <a:off x="4559201" y="2362200"/>
            <a:ext cx="3143250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文献研究能力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：学会搜集、整理、分析资料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4444901" y="2807494"/>
            <a:ext cx="3305175" cy="447675"/>
          </a:xfrm>
          <a:custGeom>
            <a:avLst/>
            <a:gdLst/>
            <a:ahLst/>
            <a:cxnLst/>
            <a:rect l="l" t="t" r="r" b="b"/>
            <a:pathLst>
              <a:path w="3305175" h="447675">
                <a:moveTo>
                  <a:pt x="76199" y="0"/>
                </a:moveTo>
                <a:lnTo>
                  <a:pt x="3228976" y="0"/>
                </a:lnTo>
                <a:cubicBezTo>
                  <a:pt x="3271060" y="0"/>
                  <a:pt x="3305175" y="34115"/>
                  <a:pt x="3305175" y="76199"/>
                </a:cubicBezTo>
                <a:lnTo>
                  <a:pt x="3305175" y="371476"/>
                </a:lnTo>
                <a:cubicBezTo>
                  <a:pt x="3305175" y="413560"/>
                  <a:pt x="3271060" y="447675"/>
                  <a:pt x="3228976" y="447675"/>
                </a:cubicBezTo>
                <a:lnTo>
                  <a:pt x="76199" y="447675"/>
                </a:lnTo>
                <a:cubicBezTo>
                  <a:pt x="34115" y="447675"/>
                  <a:pt x="0" y="413560"/>
                  <a:pt x="0" y="371476"/>
                </a:cubicBezTo>
                <a:lnTo>
                  <a:pt x="0" y="76199"/>
                </a:lnTo>
                <a:cubicBezTo>
                  <a:pt x="0" y="34144"/>
                  <a:pt x="34144" y="0"/>
                  <a:pt x="76199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22" name="Text 20"/>
          <p:cNvSpPr/>
          <p:nvPr/>
        </p:nvSpPr>
        <p:spPr>
          <a:xfrm>
            <a:off x="4559201" y="2921794"/>
            <a:ext cx="3143250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调查访谈能力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：提高与人沟通交流的能力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4444901" y="3367088"/>
            <a:ext cx="3305175" cy="447675"/>
          </a:xfrm>
          <a:custGeom>
            <a:avLst/>
            <a:gdLst/>
            <a:ahLst/>
            <a:cxnLst/>
            <a:rect l="l" t="t" r="r" b="b"/>
            <a:pathLst>
              <a:path w="3305175" h="447675">
                <a:moveTo>
                  <a:pt x="76199" y="0"/>
                </a:moveTo>
                <a:lnTo>
                  <a:pt x="3228976" y="0"/>
                </a:lnTo>
                <a:cubicBezTo>
                  <a:pt x="3271060" y="0"/>
                  <a:pt x="3305175" y="34115"/>
                  <a:pt x="3305175" y="76199"/>
                </a:cubicBezTo>
                <a:lnTo>
                  <a:pt x="3305175" y="371476"/>
                </a:lnTo>
                <a:cubicBezTo>
                  <a:pt x="3305175" y="413560"/>
                  <a:pt x="3271060" y="447675"/>
                  <a:pt x="3228976" y="447675"/>
                </a:cubicBezTo>
                <a:lnTo>
                  <a:pt x="76199" y="447675"/>
                </a:lnTo>
                <a:cubicBezTo>
                  <a:pt x="34115" y="447675"/>
                  <a:pt x="0" y="413560"/>
                  <a:pt x="0" y="371476"/>
                </a:cubicBezTo>
                <a:lnTo>
                  <a:pt x="0" y="76199"/>
                </a:lnTo>
                <a:cubicBezTo>
                  <a:pt x="0" y="34144"/>
                  <a:pt x="34144" y="0"/>
                  <a:pt x="76199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24" name="Text 22"/>
          <p:cNvSpPr/>
          <p:nvPr/>
        </p:nvSpPr>
        <p:spPr>
          <a:xfrm>
            <a:off x="4559201" y="3481388"/>
            <a:ext cx="3143250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比较分析能力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：从多个维度对比分析问题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4444901" y="3926681"/>
            <a:ext cx="3305175" cy="447675"/>
          </a:xfrm>
          <a:custGeom>
            <a:avLst/>
            <a:gdLst/>
            <a:ahLst/>
            <a:cxnLst/>
            <a:rect l="l" t="t" r="r" b="b"/>
            <a:pathLst>
              <a:path w="3305175" h="447675">
                <a:moveTo>
                  <a:pt x="76199" y="0"/>
                </a:moveTo>
                <a:lnTo>
                  <a:pt x="3228976" y="0"/>
                </a:lnTo>
                <a:cubicBezTo>
                  <a:pt x="3271060" y="0"/>
                  <a:pt x="3305175" y="34115"/>
                  <a:pt x="3305175" y="76199"/>
                </a:cubicBezTo>
                <a:lnTo>
                  <a:pt x="3305175" y="371476"/>
                </a:lnTo>
                <a:cubicBezTo>
                  <a:pt x="3305175" y="413560"/>
                  <a:pt x="3271060" y="447675"/>
                  <a:pt x="3228976" y="447675"/>
                </a:cubicBezTo>
                <a:lnTo>
                  <a:pt x="76199" y="447675"/>
                </a:lnTo>
                <a:cubicBezTo>
                  <a:pt x="34115" y="447675"/>
                  <a:pt x="0" y="413560"/>
                  <a:pt x="0" y="371476"/>
                </a:cubicBezTo>
                <a:lnTo>
                  <a:pt x="0" y="76199"/>
                </a:lnTo>
                <a:cubicBezTo>
                  <a:pt x="0" y="34144"/>
                  <a:pt x="34144" y="0"/>
                  <a:pt x="76199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26" name="Text 24"/>
          <p:cNvSpPr/>
          <p:nvPr/>
        </p:nvSpPr>
        <p:spPr>
          <a:xfrm>
            <a:off x="4559201" y="4040981"/>
            <a:ext cx="3143250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团队协作能力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：学会分工协作、互相配合</a:t>
            </a: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>
            <a:off x="4444901" y="4486275"/>
            <a:ext cx="3305175" cy="447675"/>
          </a:xfrm>
          <a:custGeom>
            <a:avLst/>
            <a:gdLst/>
            <a:ahLst/>
            <a:cxnLst/>
            <a:rect l="l" t="t" r="r" b="b"/>
            <a:pathLst>
              <a:path w="3305175" h="447675">
                <a:moveTo>
                  <a:pt x="76199" y="0"/>
                </a:moveTo>
                <a:lnTo>
                  <a:pt x="3228976" y="0"/>
                </a:lnTo>
                <a:cubicBezTo>
                  <a:pt x="3271060" y="0"/>
                  <a:pt x="3305175" y="34115"/>
                  <a:pt x="3305175" y="76199"/>
                </a:cubicBezTo>
                <a:lnTo>
                  <a:pt x="3305175" y="371476"/>
                </a:lnTo>
                <a:cubicBezTo>
                  <a:pt x="3305175" y="413560"/>
                  <a:pt x="3271060" y="447675"/>
                  <a:pt x="3228976" y="447675"/>
                </a:cubicBezTo>
                <a:lnTo>
                  <a:pt x="76199" y="447675"/>
                </a:lnTo>
                <a:cubicBezTo>
                  <a:pt x="34115" y="447675"/>
                  <a:pt x="0" y="413560"/>
                  <a:pt x="0" y="371476"/>
                </a:cubicBezTo>
                <a:lnTo>
                  <a:pt x="0" y="76199"/>
                </a:lnTo>
                <a:cubicBezTo>
                  <a:pt x="0" y="34144"/>
                  <a:pt x="34144" y="0"/>
                  <a:pt x="76199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28" name="Text 26"/>
          <p:cNvSpPr/>
          <p:nvPr/>
        </p:nvSpPr>
        <p:spPr>
          <a:xfrm>
            <a:off x="4559201" y="4600575"/>
            <a:ext cx="3143250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写作能力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：学会撰写研究报告</a:t>
            </a: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>
            <a:off x="8127950" y="1371600"/>
            <a:ext cx="3686175" cy="3752850"/>
          </a:xfrm>
          <a:custGeom>
            <a:avLst/>
            <a:gdLst/>
            <a:ahLst/>
            <a:cxnLst/>
            <a:rect l="l" t="t" r="r" b="b"/>
            <a:pathLst>
              <a:path w="3686175" h="3752850">
                <a:moveTo>
                  <a:pt x="114308" y="0"/>
                </a:moveTo>
                <a:lnTo>
                  <a:pt x="3571867" y="0"/>
                </a:lnTo>
                <a:cubicBezTo>
                  <a:pt x="3634997" y="0"/>
                  <a:pt x="3686175" y="51178"/>
                  <a:pt x="3686175" y="114308"/>
                </a:cubicBezTo>
                <a:lnTo>
                  <a:pt x="3686175" y="3638542"/>
                </a:lnTo>
                <a:cubicBezTo>
                  <a:pt x="3686175" y="3701672"/>
                  <a:pt x="3634997" y="3752850"/>
                  <a:pt x="3571867" y="3752850"/>
                </a:cubicBezTo>
                <a:lnTo>
                  <a:pt x="114308" y="3752850"/>
                </a:lnTo>
                <a:cubicBezTo>
                  <a:pt x="51178" y="3752850"/>
                  <a:pt x="0" y="3701672"/>
                  <a:pt x="0" y="3638542"/>
                </a:cubicBezTo>
                <a:lnTo>
                  <a:pt x="0" y="114308"/>
                </a:lnTo>
                <a:cubicBezTo>
                  <a:pt x="0" y="51220"/>
                  <a:pt x="51220" y="0"/>
                  <a:pt x="114308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8318450" y="15621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31" name="Shape 29"/>
          <p:cNvSpPr/>
          <p:nvPr/>
        </p:nvSpPr>
        <p:spPr>
          <a:xfrm>
            <a:off x="8470850" y="17145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07603" y="38889"/>
                </a:moveTo>
                <a:lnTo>
                  <a:pt x="114300" y="48131"/>
                </a:lnTo>
                <a:lnTo>
                  <a:pt x="120997" y="38889"/>
                </a:lnTo>
                <a:cubicBezTo>
                  <a:pt x="132159" y="23440"/>
                  <a:pt x="150108" y="14288"/>
                  <a:pt x="169173" y="14288"/>
                </a:cubicBezTo>
                <a:cubicBezTo>
                  <a:pt x="201990" y="14288"/>
                  <a:pt x="228600" y="40898"/>
                  <a:pt x="228600" y="73715"/>
                </a:cubicBezTo>
                <a:lnTo>
                  <a:pt x="228600" y="74875"/>
                </a:lnTo>
                <a:cubicBezTo>
                  <a:pt x="228600" y="124971"/>
                  <a:pt x="166137" y="183148"/>
                  <a:pt x="133543" y="208017"/>
                </a:cubicBezTo>
                <a:cubicBezTo>
                  <a:pt x="128007" y="212214"/>
                  <a:pt x="121221" y="214313"/>
                  <a:pt x="114300" y="214313"/>
                </a:cubicBezTo>
                <a:cubicBezTo>
                  <a:pt x="107379" y="214313"/>
                  <a:pt x="100548" y="212259"/>
                  <a:pt x="95057" y="208017"/>
                </a:cubicBezTo>
                <a:cubicBezTo>
                  <a:pt x="62463" y="183148"/>
                  <a:pt x="0" y="124971"/>
                  <a:pt x="0" y="74875"/>
                </a:cubicBezTo>
                <a:lnTo>
                  <a:pt x="0" y="73715"/>
                </a:lnTo>
                <a:cubicBezTo>
                  <a:pt x="0" y="40898"/>
                  <a:pt x="26610" y="14288"/>
                  <a:pt x="59427" y="14288"/>
                </a:cubicBezTo>
                <a:cubicBezTo>
                  <a:pt x="78492" y="14288"/>
                  <a:pt x="96441" y="23440"/>
                  <a:pt x="107603" y="38889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32" name="Text 30"/>
          <p:cNvSpPr/>
          <p:nvPr/>
        </p:nvSpPr>
        <p:spPr>
          <a:xfrm>
            <a:off x="8966150" y="1676400"/>
            <a:ext cx="10287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情感态度</a:t>
            </a:r>
            <a:endParaRPr lang="en-US" sz="1600" dirty="0"/>
          </a:p>
        </p:txBody>
      </p:sp>
      <p:sp>
        <p:nvSpPr>
          <p:cNvPr id="33" name="Shape 31"/>
          <p:cNvSpPr/>
          <p:nvPr/>
        </p:nvSpPr>
        <p:spPr>
          <a:xfrm>
            <a:off x="8318450" y="2247900"/>
            <a:ext cx="3305175" cy="447675"/>
          </a:xfrm>
          <a:custGeom>
            <a:avLst/>
            <a:gdLst/>
            <a:ahLst/>
            <a:cxnLst/>
            <a:rect l="l" t="t" r="r" b="b"/>
            <a:pathLst>
              <a:path w="3305175" h="447675">
                <a:moveTo>
                  <a:pt x="76199" y="0"/>
                </a:moveTo>
                <a:lnTo>
                  <a:pt x="3228976" y="0"/>
                </a:lnTo>
                <a:cubicBezTo>
                  <a:pt x="3271060" y="0"/>
                  <a:pt x="3305175" y="34115"/>
                  <a:pt x="3305175" y="76199"/>
                </a:cubicBezTo>
                <a:lnTo>
                  <a:pt x="3305175" y="371476"/>
                </a:lnTo>
                <a:cubicBezTo>
                  <a:pt x="3305175" y="413560"/>
                  <a:pt x="3271060" y="447675"/>
                  <a:pt x="3228976" y="447675"/>
                </a:cubicBezTo>
                <a:lnTo>
                  <a:pt x="76199" y="447675"/>
                </a:lnTo>
                <a:cubicBezTo>
                  <a:pt x="34115" y="447675"/>
                  <a:pt x="0" y="413560"/>
                  <a:pt x="0" y="371476"/>
                </a:cubicBezTo>
                <a:lnTo>
                  <a:pt x="0" y="76199"/>
                </a:lnTo>
                <a:cubicBezTo>
                  <a:pt x="0" y="34144"/>
                  <a:pt x="34144" y="0"/>
                  <a:pt x="76199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34" name="Text 32"/>
          <p:cNvSpPr/>
          <p:nvPr/>
        </p:nvSpPr>
        <p:spPr>
          <a:xfrm>
            <a:off x="8432750" y="2362200"/>
            <a:ext cx="3143250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增强了对家乡徐州饮食文化的</a:t>
            </a: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认同感和自豪感</a:t>
            </a: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8318450" y="2807494"/>
            <a:ext cx="3305175" cy="447675"/>
          </a:xfrm>
          <a:custGeom>
            <a:avLst/>
            <a:gdLst/>
            <a:ahLst/>
            <a:cxnLst/>
            <a:rect l="l" t="t" r="r" b="b"/>
            <a:pathLst>
              <a:path w="3305175" h="447675">
                <a:moveTo>
                  <a:pt x="76199" y="0"/>
                </a:moveTo>
                <a:lnTo>
                  <a:pt x="3228976" y="0"/>
                </a:lnTo>
                <a:cubicBezTo>
                  <a:pt x="3271060" y="0"/>
                  <a:pt x="3305175" y="34115"/>
                  <a:pt x="3305175" y="76199"/>
                </a:cubicBezTo>
                <a:lnTo>
                  <a:pt x="3305175" y="371476"/>
                </a:lnTo>
                <a:cubicBezTo>
                  <a:pt x="3305175" y="413560"/>
                  <a:pt x="3271060" y="447675"/>
                  <a:pt x="3228976" y="447675"/>
                </a:cubicBezTo>
                <a:lnTo>
                  <a:pt x="76199" y="447675"/>
                </a:lnTo>
                <a:cubicBezTo>
                  <a:pt x="34115" y="447675"/>
                  <a:pt x="0" y="413560"/>
                  <a:pt x="0" y="371476"/>
                </a:cubicBezTo>
                <a:lnTo>
                  <a:pt x="0" y="76199"/>
                </a:lnTo>
                <a:cubicBezTo>
                  <a:pt x="0" y="34144"/>
                  <a:pt x="34144" y="0"/>
                  <a:pt x="76199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36" name="Text 34"/>
          <p:cNvSpPr/>
          <p:nvPr/>
        </p:nvSpPr>
        <p:spPr>
          <a:xfrm>
            <a:off x="8432750" y="2921794"/>
            <a:ext cx="3143250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增进了对不同地域文化的</a:t>
            </a: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理解和尊重</a:t>
            </a:r>
            <a:endParaRPr lang="en-US" sz="1600" dirty="0"/>
          </a:p>
        </p:txBody>
      </p:sp>
      <p:sp>
        <p:nvSpPr>
          <p:cNvPr id="37" name="Shape 35"/>
          <p:cNvSpPr/>
          <p:nvPr/>
        </p:nvSpPr>
        <p:spPr>
          <a:xfrm>
            <a:off x="8318450" y="3367088"/>
            <a:ext cx="3305175" cy="447675"/>
          </a:xfrm>
          <a:custGeom>
            <a:avLst/>
            <a:gdLst/>
            <a:ahLst/>
            <a:cxnLst/>
            <a:rect l="l" t="t" r="r" b="b"/>
            <a:pathLst>
              <a:path w="3305175" h="447675">
                <a:moveTo>
                  <a:pt x="76199" y="0"/>
                </a:moveTo>
                <a:lnTo>
                  <a:pt x="3228976" y="0"/>
                </a:lnTo>
                <a:cubicBezTo>
                  <a:pt x="3271060" y="0"/>
                  <a:pt x="3305175" y="34115"/>
                  <a:pt x="3305175" y="76199"/>
                </a:cubicBezTo>
                <a:lnTo>
                  <a:pt x="3305175" y="371476"/>
                </a:lnTo>
                <a:cubicBezTo>
                  <a:pt x="3305175" y="413560"/>
                  <a:pt x="3271060" y="447675"/>
                  <a:pt x="3228976" y="447675"/>
                </a:cubicBezTo>
                <a:lnTo>
                  <a:pt x="76199" y="447675"/>
                </a:lnTo>
                <a:cubicBezTo>
                  <a:pt x="34115" y="447675"/>
                  <a:pt x="0" y="413560"/>
                  <a:pt x="0" y="371476"/>
                </a:cubicBezTo>
                <a:lnTo>
                  <a:pt x="0" y="76199"/>
                </a:lnTo>
                <a:cubicBezTo>
                  <a:pt x="0" y="34144"/>
                  <a:pt x="34144" y="0"/>
                  <a:pt x="76199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38" name="Text 36"/>
          <p:cNvSpPr/>
          <p:nvPr/>
        </p:nvSpPr>
        <p:spPr>
          <a:xfrm>
            <a:off x="8432750" y="3481388"/>
            <a:ext cx="3143250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体会到中华饮食文化的</a:t>
            </a: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博大精深</a:t>
            </a:r>
            <a:endParaRPr lang="en-US" sz="1600" dirty="0"/>
          </a:p>
        </p:txBody>
      </p:sp>
      <p:sp>
        <p:nvSpPr>
          <p:cNvPr id="39" name="Shape 37"/>
          <p:cNvSpPr/>
          <p:nvPr/>
        </p:nvSpPr>
        <p:spPr>
          <a:xfrm>
            <a:off x="8318450" y="3926681"/>
            <a:ext cx="3305175" cy="447675"/>
          </a:xfrm>
          <a:custGeom>
            <a:avLst/>
            <a:gdLst/>
            <a:ahLst/>
            <a:cxnLst/>
            <a:rect l="l" t="t" r="r" b="b"/>
            <a:pathLst>
              <a:path w="3305175" h="447675">
                <a:moveTo>
                  <a:pt x="76199" y="0"/>
                </a:moveTo>
                <a:lnTo>
                  <a:pt x="3228976" y="0"/>
                </a:lnTo>
                <a:cubicBezTo>
                  <a:pt x="3271060" y="0"/>
                  <a:pt x="3305175" y="34115"/>
                  <a:pt x="3305175" y="76199"/>
                </a:cubicBezTo>
                <a:lnTo>
                  <a:pt x="3305175" y="371476"/>
                </a:lnTo>
                <a:cubicBezTo>
                  <a:pt x="3305175" y="413560"/>
                  <a:pt x="3271060" y="447675"/>
                  <a:pt x="3228976" y="447675"/>
                </a:cubicBezTo>
                <a:lnTo>
                  <a:pt x="76199" y="447675"/>
                </a:lnTo>
                <a:cubicBezTo>
                  <a:pt x="34115" y="447675"/>
                  <a:pt x="0" y="413560"/>
                  <a:pt x="0" y="371476"/>
                </a:cubicBezTo>
                <a:lnTo>
                  <a:pt x="0" y="76199"/>
                </a:lnTo>
                <a:cubicBezTo>
                  <a:pt x="0" y="34144"/>
                  <a:pt x="34144" y="0"/>
                  <a:pt x="76199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40" name="Text 38"/>
          <p:cNvSpPr/>
          <p:nvPr/>
        </p:nvSpPr>
        <p:spPr>
          <a:xfrm>
            <a:off x="8432750" y="4040981"/>
            <a:ext cx="3143250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激发了对地理学科和饮食文化的</a:t>
            </a: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学习兴趣</a:t>
            </a:r>
            <a:endParaRPr lang="en-US" sz="1600" dirty="0"/>
          </a:p>
        </p:txBody>
      </p:sp>
      <p:sp>
        <p:nvSpPr>
          <p:cNvPr id="41" name="Shape 39"/>
          <p:cNvSpPr/>
          <p:nvPr/>
        </p:nvSpPr>
        <p:spPr>
          <a:xfrm>
            <a:off x="8318450" y="4486275"/>
            <a:ext cx="3305175" cy="447675"/>
          </a:xfrm>
          <a:custGeom>
            <a:avLst/>
            <a:gdLst/>
            <a:ahLst/>
            <a:cxnLst/>
            <a:rect l="l" t="t" r="r" b="b"/>
            <a:pathLst>
              <a:path w="3305175" h="447675">
                <a:moveTo>
                  <a:pt x="76199" y="0"/>
                </a:moveTo>
                <a:lnTo>
                  <a:pt x="3228976" y="0"/>
                </a:lnTo>
                <a:cubicBezTo>
                  <a:pt x="3271060" y="0"/>
                  <a:pt x="3305175" y="34115"/>
                  <a:pt x="3305175" y="76199"/>
                </a:cubicBezTo>
                <a:lnTo>
                  <a:pt x="3305175" y="371476"/>
                </a:lnTo>
                <a:cubicBezTo>
                  <a:pt x="3305175" y="413560"/>
                  <a:pt x="3271060" y="447675"/>
                  <a:pt x="3228976" y="447675"/>
                </a:cubicBezTo>
                <a:lnTo>
                  <a:pt x="76199" y="447675"/>
                </a:lnTo>
                <a:cubicBezTo>
                  <a:pt x="34115" y="447675"/>
                  <a:pt x="0" y="413560"/>
                  <a:pt x="0" y="371476"/>
                </a:cubicBezTo>
                <a:lnTo>
                  <a:pt x="0" y="76199"/>
                </a:lnTo>
                <a:cubicBezTo>
                  <a:pt x="0" y="34144"/>
                  <a:pt x="34144" y="0"/>
                  <a:pt x="76199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42" name="Text 40"/>
          <p:cNvSpPr/>
          <p:nvPr/>
        </p:nvSpPr>
        <p:spPr>
          <a:xfrm>
            <a:off x="8432750" y="4600575"/>
            <a:ext cx="3143250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增强了</a:t>
            </a: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探究精神和创新意识</a:t>
            </a:r>
            <a:endParaRPr lang="en-US" sz="1600" dirty="0"/>
          </a:p>
        </p:txBody>
      </p:sp>
      <p:sp>
        <p:nvSpPr>
          <p:cNvPr id="43" name="Shape 41"/>
          <p:cNvSpPr/>
          <p:nvPr/>
        </p:nvSpPr>
        <p:spPr>
          <a:xfrm>
            <a:off x="381000" y="5274469"/>
            <a:ext cx="11430000" cy="1562100"/>
          </a:xfrm>
          <a:custGeom>
            <a:avLst/>
            <a:gdLst/>
            <a:ahLst/>
            <a:cxnLst/>
            <a:rect l="l" t="t" r="r" b="b"/>
            <a:pathLst>
              <a:path w="11430000" h="1562100">
                <a:moveTo>
                  <a:pt x="114299" y="0"/>
                </a:moveTo>
                <a:lnTo>
                  <a:pt x="11315701" y="0"/>
                </a:lnTo>
                <a:cubicBezTo>
                  <a:pt x="11378827" y="0"/>
                  <a:pt x="11430000" y="51173"/>
                  <a:pt x="11430000" y="114299"/>
                </a:cubicBezTo>
                <a:lnTo>
                  <a:pt x="11430000" y="1447801"/>
                </a:lnTo>
                <a:cubicBezTo>
                  <a:pt x="11430000" y="1510927"/>
                  <a:pt x="11378827" y="1562100"/>
                  <a:pt x="11315701" y="1562100"/>
                </a:cubicBezTo>
                <a:lnTo>
                  <a:pt x="114299" y="1562100"/>
                </a:lnTo>
                <a:cubicBezTo>
                  <a:pt x="51173" y="1562100"/>
                  <a:pt x="0" y="1510927"/>
                  <a:pt x="0" y="1447801"/>
                </a:cubicBezTo>
                <a:lnTo>
                  <a:pt x="0" y="114299"/>
                </a:lnTo>
                <a:cubicBezTo>
                  <a:pt x="0" y="51173"/>
                  <a:pt x="51173" y="0"/>
                  <a:pt x="114299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4" name="Shape 42"/>
          <p:cNvSpPr/>
          <p:nvPr/>
        </p:nvSpPr>
        <p:spPr>
          <a:xfrm>
            <a:off x="607219" y="5503069"/>
            <a:ext cx="166688" cy="190500"/>
          </a:xfrm>
          <a:custGeom>
            <a:avLst/>
            <a:gdLst/>
            <a:ahLst/>
            <a:cxnLst/>
            <a:rect l="l" t="t" r="r" b="b"/>
            <a:pathLst>
              <a:path w="166688" h="190500">
                <a:moveTo>
                  <a:pt x="0" y="80367"/>
                </a:moveTo>
                <a:cubicBezTo>
                  <a:pt x="0" y="55699"/>
                  <a:pt x="19980" y="35719"/>
                  <a:pt x="44648" y="35719"/>
                </a:cubicBezTo>
                <a:lnTo>
                  <a:pt x="47625" y="35719"/>
                </a:lnTo>
                <a:cubicBezTo>
                  <a:pt x="54211" y="35719"/>
                  <a:pt x="59531" y="41039"/>
                  <a:pt x="59531" y="47625"/>
                </a:cubicBezTo>
                <a:cubicBezTo>
                  <a:pt x="59531" y="54211"/>
                  <a:pt x="54211" y="59531"/>
                  <a:pt x="47625" y="59531"/>
                </a:cubicBezTo>
                <a:lnTo>
                  <a:pt x="44648" y="59531"/>
                </a:lnTo>
                <a:cubicBezTo>
                  <a:pt x="33151" y="59531"/>
                  <a:pt x="23812" y="68870"/>
                  <a:pt x="23812" y="80367"/>
                </a:cubicBezTo>
                <a:lnTo>
                  <a:pt x="23812" y="83344"/>
                </a:lnTo>
                <a:lnTo>
                  <a:pt x="47625" y="83344"/>
                </a:lnTo>
                <a:cubicBezTo>
                  <a:pt x="60759" y="83344"/>
                  <a:pt x="71438" y="94022"/>
                  <a:pt x="71438" y="107156"/>
                </a:cubicBezTo>
                <a:lnTo>
                  <a:pt x="71438" y="130969"/>
                </a:lnTo>
                <a:cubicBezTo>
                  <a:pt x="71438" y="144103"/>
                  <a:pt x="60759" y="154781"/>
                  <a:pt x="47625" y="154781"/>
                </a:cubicBezTo>
                <a:lnTo>
                  <a:pt x="23812" y="154781"/>
                </a:lnTo>
                <a:cubicBezTo>
                  <a:pt x="10678" y="154781"/>
                  <a:pt x="0" y="144103"/>
                  <a:pt x="0" y="130969"/>
                </a:cubicBezTo>
                <a:lnTo>
                  <a:pt x="0" y="80367"/>
                </a:lnTo>
                <a:close/>
                <a:moveTo>
                  <a:pt x="95250" y="80367"/>
                </a:moveTo>
                <a:cubicBezTo>
                  <a:pt x="95250" y="55699"/>
                  <a:pt x="115230" y="35719"/>
                  <a:pt x="139898" y="35719"/>
                </a:cubicBezTo>
                <a:lnTo>
                  <a:pt x="142875" y="35719"/>
                </a:lnTo>
                <a:cubicBezTo>
                  <a:pt x="149461" y="35719"/>
                  <a:pt x="154781" y="41039"/>
                  <a:pt x="154781" y="47625"/>
                </a:cubicBezTo>
                <a:cubicBezTo>
                  <a:pt x="154781" y="54211"/>
                  <a:pt x="149461" y="59531"/>
                  <a:pt x="142875" y="59531"/>
                </a:cubicBezTo>
                <a:lnTo>
                  <a:pt x="139898" y="59531"/>
                </a:lnTo>
                <a:cubicBezTo>
                  <a:pt x="128401" y="59531"/>
                  <a:pt x="119063" y="68870"/>
                  <a:pt x="119063" y="80367"/>
                </a:cubicBezTo>
                <a:lnTo>
                  <a:pt x="119063" y="83344"/>
                </a:lnTo>
                <a:lnTo>
                  <a:pt x="142875" y="83344"/>
                </a:lnTo>
                <a:cubicBezTo>
                  <a:pt x="156009" y="83344"/>
                  <a:pt x="166688" y="94022"/>
                  <a:pt x="166688" y="107156"/>
                </a:cubicBezTo>
                <a:lnTo>
                  <a:pt x="166688" y="130969"/>
                </a:lnTo>
                <a:cubicBezTo>
                  <a:pt x="166688" y="144103"/>
                  <a:pt x="156009" y="154781"/>
                  <a:pt x="142875" y="154781"/>
                </a:cubicBezTo>
                <a:lnTo>
                  <a:pt x="119063" y="154781"/>
                </a:lnTo>
                <a:cubicBezTo>
                  <a:pt x="105928" y="154781"/>
                  <a:pt x="95250" y="144103"/>
                  <a:pt x="95250" y="130969"/>
                </a:cubicBezTo>
                <a:lnTo>
                  <a:pt x="95250" y="80367"/>
                </a:lnTo>
                <a:close/>
              </a:path>
            </a:pathLst>
          </a:custGeom>
          <a:solidFill>
            <a:srgbClr val="A86450"/>
          </a:solidFill>
        </p:spPr>
      </p:sp>
      <p:sp>
        <p:nvSpPr>
          <p:cNvPr id="45" name="Text 43"/>
          <p:cNvSpPr/>
          <p:nvPr/>
        </p:nvSpPr>
        <p:spPr>
          <a:xfrm>
            <a:off x="809625" y="5464969"/>
            <a:ext cx="109061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深刻感悟</a:t>
            </a:r>
            <a:endParaRPr lang="en-US" sz="1600" dirty="0"/>
          </a:p>
        </p:txBody>
      </p:sp>
      <p:sp>
        <p:nvSpPr>
          <p:cNvPr id="46" name="Shape 44"/>
          <p:cNvSpPr/>
          <p:nvPr/>
        </p:nvSpPr>
        <p:spPr>
          <a:xfrm>
            <a:off x="590550" y="5845969"/>
            <a:ext cx="5429250" cy="800100"/>
          </a:xfrm>
          <a:custGeom>
            <a:avLst/>
            <a:gdLst/>
            <a:ahLst/>
            <a:cxnLst/>
            <a:rect l="l" t="t" r="r" b="b"/>
            <a:pathLst>
              <a:path w="5429250" h="800100">
                <a:moveTo>
                  <a:pt x="38100" y="0"/>
                </a:moveTo>
                <a:lnTo>
                  <a:pt x="5353048" y="0"/>
                </a:lnTo>
                <a:cubicBezTo>
                  <a:pt x="5395133" y="0"/>
                  <a:pt x="5429250" y="34117"/>
                  <a:pt x="5429250" y="76202"/>
                </a:cubicBezTo>
                <a:lnTo>
                  <a:pt x="5429250" y="723898"/>
                </a:lnTo>
                <a:cubicBezTo>
                  <a:pt x="5429250" y="765983"/>
                  <a:pt x="5395133" y="800100"/>
                  <a:pt x="5353048" y="800100"/>
                </a:cubicBezTo>
                <a:lnTo>
                  <a:pt x="38100" y="800100"/>
                </a:lnTo>
                <a:cubicBezTo>
                  <a:pt x="17072" y="800100"/>
                  <a:pt x="0" y="783028"/>
                  <a:pt x="0" y="7620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47" name="Shape 45"/>
          <p:cNvSpPr/>
          <p:nvPr/>
        </p:nvSpPr>
        <p:spPr>
          <a:xfrm>
            <a:off x="590550" y="5845969"/>
            <a:ext cx="38100" cy="800100"/>
          </a:xfrm>
          <a:custGeom>
            <a:avLst/>
            <a:gdLst/>
            <a:ahLst/>
            <a:cxnLst/>
            <a:rect l="l" t="t" r="r" b="b"/>
            <a:pathLst>
              <a:path w="38100" h="800100">
                <a:moveTo>
                  <a:pt x="38100" y="0"/>
                </a:moveTo>
                <a:lnTo>
                  <a:pt x="38100" y="0"/>
                </a:lnTo>
                <a:lnTo>
                  <a:pt x="38100" y="800100"/>
                </a:lnTo>
                <a:lnTo>
                  <a:pt x="38100" y="800100"/>
                </a:lnTo>
                <a:cubicBezTo>
                  <a:pt x="17072" y="800100"/>
                  <a:pt x="0" y="783028"/>
                  <a:pt x="0" y="7620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48" name="Text 46"/>
          <p:cNvSpPr/>
          <p:nvPr/>
        </p:nvSpPr>
        <p:spPr>
          <a:xfrm>
            <a:off x="762000" y="5998369"/>
            <a:ext cx="518160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一方水土养一方人。</a:t>
            </a:r>
            <a:r>
              <a:rPr 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地理环境对饮食文化的塑造是深刻而持久的。徐州气候干燥寒冷，适宜小麦生长；苏州水网密布，稻作文化和渔业发达。</a:t>
            </a:r>
            <a:endParaRPr lang="en-US" sz="1600" dirty="0"/>
          </a:p>
        </p:txBody>
      </p:sp>
      <p:sp>
        <p:nvSpPr>
          <p:cNvPr id="49" name="Shape 47"/>
          <p:cNvSpPr/>
          <p:nvPr/>
        </p:nvSpPr>
        <p:spPr>
          <a:xfrm>
            <a:off x="6191250" y="5845969"/>
            <a:ext cx="5429250" cy="800100"/>
          </a:xfrm>
          <a:custGeom>
            <a:avLst/>
            <a:gdLst/>
            <a:ahLst/>
            <a:cxnLst/>
            <a:rect l="l" t="t" r="r" b="b"/>
            <a:pathLst>
              <a:path w="5429250" h="800100">
                <a:moveTo>
                  <a:pt x="38100" y="0"/>
                </a:moveTo>
                <a:lnTo>
                  <a:pt x="5353048" y="0"/>
                </a:lnTo>
                <a:cubicBezTo>
                  <a:pt x="5395133" y="0"/>
                  <a:pt x="5429250" y="34117"/>
                  <a:pt x="5429250" y="76202"/>
                </a:cubicBezTo>
                <a:lnTo>
                  <a:pt x="5429250" y="723898"/>
                </a:lnTo>
                <a:cubicBezTo>
                  <a:pt x="5429250" y="765983"/>
                  <a:pt x="5395133" y="800100"/>
                  <a:pt x="5353048" y="800100"/>
                </a:cubicBezTo>
                <a:lnTo>
                  <a:pt x="38100" y="800100"/>
                </a:lnTo>
                <a:cubicBezTo>
                  <a:pt x="17072" y="800100"/>
                  <a:pt x="0" y="783028"/>
                  <a:pt x="0" y="7620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50" name="Shape 48"/>
          <p:cNvSpPr/>
          <p:nvPr/>
        </p:nvSpPr>
        <p:spPr>
          <a:xfrm>
            <a:off x="6191250" y="5845969"/>
            <a:ext cx="38100" cy="800100"/>
          </a:xfrm>
          <a:custGeom>
            <a:avLst/>
            <a:gdLst/>
            <a:ahLst/>
            <a:cxnLst/>
            <a:rect l="l" t="t" r="r" b="b"/>
            <a:pathLst>
              <a:path w="38100" h="800100">
                <a:moveTo>
                  <a:pt x="38100" y="0"/>
                </a:moveTo>
                <a:lnTo>
                  <a:pt x="38100" y="0"/>
                </a:lnTo>
                <a:lnTo>
                  <a:pt x="38100" y="800100"/>
                </a:lnTo>
                <a:lnTo>
                  <a:pt x="38100" y="800100"/>
                </a:lnTo>
                <a:cubicBezTo>
                  <a:pt x="17072" y="800100"/>
                  <a:pt x="0" y="783028"/>
                  <a:pt x="0" y="7620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51" name="Text 49"/>
          <p:cNvSpPr/>
          <p:nvPr/>
        </p:nvSpPr>
        <p:spPr>
          <a:xfrm>
            <a:off x="6362700" y="5998369"/>
            <a:ext cx="518160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饮食文化是活的历史。</a:t>
            </a:r>
            <a:r>
              <a:rPr 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通过饮食，我们可以触摸历史的脉搏，感受文化的传承。徐州烧烤有两千多年历史，苏州"不时不食"体现对自然规律的尊重。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0"/>
          <p:cNvSpPr/>
          <p:nvPr/>
        </p:nvSpPr>
        <p:spPr>
          <a:xfrm>
            <a:off x="0" y="-1905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A86450">
                  <a:alpha val="85000"/>
                </a:srgbClr>
              </a:gs>
              <a:gs pos="50000">
                <a:srgbClr val="8AA3A0">
                  <a:alpha val="75000"/>
                </a:srgbClr>
              </a:gs>
              <a:gs pos="100000">
                <a:srgbClr val="A86450">
                  <a:alpha val="85000"/>
                </a:srgbClr>
              </a:gs>
            </a:gsLst>
            <a:lin ang="2700000" scaled="1"/>
          </a:gradFill>
        </p:spPr>
      </p:sp>
      <p:pic>
        <p:nvPicPr>
          <p:cNvPr id="2" name="Image 0" descr="https://kimi-web-img.moonshot.cn/img/p8.itc.cn/79d815a44e78998cc6ad7fddf29ea54b08cf8909.jpeg"/>
          <p:cNvPicPr>
            <a:picLocks noChangeAspect="1"/>
          </p:cNvPicPr>
          <p:nvPr/>
        </p:nvPicPr>
        <p:blipFill>
          <a:blip r:embed="rId3"/>
          <a:srcRect t="12333" b="12333"/>
          <a:stretch>
            <a:fillRect/>
          </a:stretch>
        </p:blipFill>
        <p:spPr>
          <a:xfrm>
            <a:off x="-44450" y="-3175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-44450" y="-3175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A86450">
                  <a:alpha val="85000"/>
                </a:srgbClr>
              </a:gs>
              <a:gs pos="50000">
                <a:srgbClr val="8AA3A0">
                  <a:alpha val="75000"/>
                </a:srgbClr>
              </a:gs>
              <a:gs pos="100000">
                <a:srgbClr val="A86450">
                  <a:alpha val="85000"/>
                </a:srgbClr>
              </a:gs>
            </a:gsLst>
            <a:lin ang="2700000" scaled="1"/>
          </a:gradFill>
        </p:spPr>
      </p:sp>
      <p:sp>
        <p:nvSpPr>
          <p:cNvPr id="4" name="Shape 1"/>
          <p:cNvSpPr/>
          <p:nvPr/>
        </p:nvSpPr>
        <p:spPr>
          <a:xfrm>
            <a:off x="5638800" y="800100"/>
            <a:ext cx="914400" cy="914400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57200" y="0"/>
                </a:moveTo>
                <a:lnTo>
                  <a:pt x="457200" y="0"/>
                </a:lnTo>
                <a:cubicBezTo>
                  <a:pt x="709536" y="0"/>
                  <a:pt x="914400" y="204864"/>
                  <a:pt x="914400" y="457200"/>
                </a:cubicBezTo>
                <a:lnTo>
                  <a:pt x="914400" y="457200"/>
                </a:lnTo>
                <a:cubicBezTo>
                  <a:pt x="914400" y="709536"/>
                  <a:pt x="709536" y="914400"/>
                  <a:pt x="457200" y="914400"/>
                </a:cubicBezTo>
                <a:lnTo>
                  <a:pt x="457200" y="914400"/>
                </a:lnTo>
                <a:cubicBezTo>
                  <a:pt x="204864" y="914400"/>
                  <a:pt x="0" y="709536"/>
                  <a:pt x="0" y="457200"/>
                </a:cubicBezTo>
                <a:lnTo>
                  <a:pt x="0" y="457200"/>
                </a:lnTo>
                <a:cubicBezTo>
                  <a:pt x="0" y="204864"/>
                  <a:pt x="204864" y="0"/>
                  <a:pt x="4572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5" name="Shape 2"/>
          <p:cNvSpPr/>
          <p:nvPr/>
        </p:nvSpPr>
        <p:spPr>
          <a:xfrm>
            <a:off x="5867400" y="102870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57061" y="12859"/>
                </a:moveTo>
                <a:cubicBezTo>
                  <a:pt x="56346" y="5536"/>
                  <a:pt x="50185" y="0"/>
                  <a:pt x="42863" y="0"/>
                </a:cubicBezTo>
                <a:cubicBezTo>
                  <a:pt x="35540" y="0"/>
                  <a:pt x="29379" y="5536"/>
                  <a:pt x="28575" y="12769"/>
                </a:cubicBezTo>
                <a:lnTo>
                  <a:pt x="15984" y="133677"/>
                </a:lnTo>
                <a:cubicBezTo>
                  <a:pt x="14823" y="139035"/>
                  <a:pt x="14288" y="144482"/>
                  <a:pt x="14288" y="149929"/>
                </a:cubicBezTo>
                <a:cubicBezTo>
                  <a:pt x="14288" y="190917"/>
                  <a:pt x="45631" y="224582"/>
                  <a:pt x="85725" y="228243"/>
                </a:cubicBezTo>
                <a:lnTo>
                  <a:pt x="85725" y="428625"/>
                </a:lnTo>
                <a:cubicBezTo>
                  <a:pt x="85725" y="444431"/>
                  <a:pt x="98494" y="457200"/>
                  <a:pt x="114300" y="457200"/>
                </a:cubicBezTo>
                <a:cubicBezTo>
                  <a:pt x="130106" y="457200"/>
                  <a:pt x="142875" y="444431"/>
                  <a:pt x="142875" y="428625"/>
                </a:cubicBezTo>
                <a:lnTo>
                  <a:pt x="142875" y="228243"/>
                </a:lnTo>
                <a:cubicBezTo>
                  <a:pt x="182969" y="224582"/>
                  <a:pt x="214313" y="190917"/>
                  <a:pt x="214313" y="149929"/>
                </a:cubicBezTo>
                <a:cubicBezTo>
                  <a:pt x="214313" y="144482"/>
                  <a:pt x="213777" y="139035"/>
                  <a:pt x="212616" y="133677"/>
                </a:cubicBezTo>
                <a:lnTo>
                  <a:pt x="199936" y="12769"/>
                </a:lnTo>
                <a:cubicBezTo>
                  <a:pt x="199221" y="5536"/>
                  <a:pt x="193060" y="0"/>
                  <a:pt x="185738" y="0"/>
                </a:cubicBezTo>
                <a:cubicBezTo>
                  <a:pt x="178415" y="0"/>
                  <a:pt x="172254" y="5536"/>
                  <a:pt x="171539" y="12859"/>
                </a:cubicBezTo>
                <a:lnTo>
                  <a:pt x="159395" y="133856"/>
                </a:lnTo>
                <a:cubicBezTo>
                  <a:pt x="158859" y="138946"/>
                  <a:pt x="154573" y="142875"/>
                  <a:pt x="149483" y="142875"/>
                </a:cubicBezTo>
                <a:cubicBezTo>
                  <a:pt x="144304" y="142875"/>
                  <a:pt x="140018" y="138946"/>
                  <a:pt x="139482" y="133767"/>
                </a:cubicBezTo>
                <a:lnTo>
                  <a:pt x="128498" y="13037"/>
                </a:lnTo>
                <a:cubicBezTo>
                  <a:pt x="127873" y="5626"/>
                  <a:pt x="121712" y="0"/>
                  <a:pt x="114300" y="0"/>
                </a:cubicBezTo>
                <a:cubicBezTo>
                  <a:pt x="106888" y="0"/>
                  <a:pt x="100727" y="5626"/>
                  <a:pt x="100102" y="13037"/>
                </a:cubicBezTo>
                <a:lnTo>
                  <a:pt x="89118" y="133767"/>
                </a:lnTo>
                <a:cubicBezTo>
                  <a:pt x="88672" y="138946"/>
                  <a:pt x="84296" y="142875"/>
                  <a:pt x="79117" y="142875"/>
                </a:cubicBezTo>
                <a:cubicBezTo>
                  <a:pt x="73938" y="142875"/>
                  <a:pt x="69652" y="138946"/>
                  <a:pt x="69205" y="133856"/>
                </a:cubicBezTo>
                <a:lnTo>
                  <a:pt x="57061" y="12859"/>
                </a:lnTo>
                <a:close/>
                <a:moveTo>
                  <a:pt x="400050" y="0"/>
                </a:moveTo>
                <a:cubicBezTo>
                  <a:pt x="385763" y="0"/>
                  <a:pt x="285750" y="28575"/>
                  <a:pt x="285750" y="157163"/>
                </a:cubicBezTo>
                <a:lnTo>
                  <a:pt x="285750" y="257175"/>
                </a:lnTo>
                <a:cubicBezTo>
                  <a:pt x="285750" y="288697"/>
                  <a:pt x="311378" y="314325"/>
                  <a:pt x="342900" y="314325"/>
                </a:cubicBezTo>
                <a:lnTo>
                  <a:pt x="371475" y="314325"/>
                </a:lnTo>
                <a:lnTo>
                  <a:pt x="371475" y="428625"/>
                </a:lnTo>
                <a:cubicBezTo>
                  <a:pt x="371475" y="444431"/>
                  <a:pt x="384244" y="457200"/>
                  <a:pt x="400050" y="457200"/>
                </a:cubicBezTo>
                <a:cubicBezTo>
                  <a:pt x="415856" y="457200"/>
                  <a:pt x="428625" y="444431"/>
                  <a:pt x="428625" y="428625"/>
                </a:cubicBezTo>
                <a:lnTo>
                  <a:pt x="428625" y="28575"/>
                </a:lnTo>
                <a:cubicBezTo>
                  <a:pt x="428625" y="12769"/>
                  <a:pt x="415856" y="0"/>
                  <a:pt x="400050" y="0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6" name="Text 3"/>
          <p:cNvSpPr/>
          <p:nvPr/>
        </p:nvSpPr>
        <p:spPr>
          <a:xfrm>
            <a:off x="3552825" y="1943100"/>
            <a:ext cx="5086350" cy="571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en-US" sz="45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感谢聆听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5486400" y="2743200"/>
            <a:ext cx="1219200" cy="38100"/>
          </a:xfrm>
          <a:custGeom>
            <a:avLst/>
            <a:gdLst/>
            <a:ahLst/>
            <a:cxnLst/>
            <a:rect l="l" t="t" r="r" b="b"/>
            <a:pathLst>
              <a:path w="1219200" h="38100">
                <a:moveTo>
                  <a:pt x="0" y="0"/>
                </a:moveTo>
                <a:lnTo>
                  <a:pt x="1219200" y="0"/>
                </a:lnTo>
                <a:lnTo>
                  <a:pt x="12192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</p:sp>
      <p:sp>
        <p:nvSpPr>
          <p:cNvPr id="8" name="Text 5"/>
          <p:cNvSpPr/>
          <p:nvPr/>
        </p:nvSpPr>
        <p:spPr>
          <a:xfrm>
            <a:off x="2540000" y="3009900"/>
            <a:ext cx="63373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800" dirty="0">
                <a:solidFill>
                  <a:srgbClr val="FFFFFF">
                    <a:alpha val="9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   </a:t>
            </a:r>
            <a:r>
              <a:rPr lang="en-US" sz="1800" dirty="0" err="1">
                <a:solidFill>
                  <a:srgbClr val="FFFFFF">
                    <a:alpha val="9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探究</a:t>
            </a:r>
            <a:r>
              <a:rPr lang="zh-CN" altLang="en-US" sz="1800" dirty="0">
                <a:solidFill>
                  <a:srgbClr val="FFFFFF">
                    <a:alpha val="9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徐州、苏州特色饮食差异</a:t>
            </a:r>
            <a:r>
              <a:rPr lang="en-US" altLang="zh-CN" dirty="0">
                <a:solidFill>
                  <a:srgbClr val="FFFFFF">
                    <a:alpha val="9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——</a:t>
            </a:r>
            <a:r>
              <a:rPr lang="zh-CN" altLang="en-US" dirty="0">
                <a:solidFill>
                  <a:srgbClr val="FFFFFF">
                    <a:alpha val="9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基于食材、色、香、味</a:t>
            </a:r>
            <a:endParaRPr lang="en-US" altLang="zh-CN" dirty="0">
              <a:solidFill>
                <a:srgbClr val="FFFFFF">
                  <a:alpha val="9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3733800" y="3924300"/>
            <a:ext cx="4724400" cy="1219200"/>
          </a:xfrm>
          <a:custGeom>
            <a:avLst/>
            <a:gdLst/>
            <a:ahLst/>
            <a:cxnLst/>
            <a:rect l="l" t="t" r="r" b="b"/>
            <a:pathLst>
              <a:path w="4724400" h="1219200">
                <a:moveTo>
                  <a:pt x="152400" y="0"/>
                </a:moveTo>
                <a:lnTo>
                  <a:pt x="4572000" y="0"/>
                </a:lnTo>
                <a:cubicBezTo>
                  <a:pt x="4656112" y="0"/>
                  <a:pt x="4724400" y="68288"/>
                  <a:pt x="4724400" y="152400"/>
                </a:cubicBezTo>
                <a:lnTo>
                  <a:pt x="4724400" y="1066800"/>
                </a:lnTo>
                <a:cubicBezTo>
                  <a:pt x="4724400" y="1150912"/>
                  <a:pt x="4656112" y="1219200"/>
                  <a:pt x="4572000" y="1219200"/>
                </a:cubicBezTo>
                <a:lnTo>
                  <a:pt x="152400" y="1219200"/>
                </a:lnTo>
                <a:cubicBezTo>
                  <a:pt x="68288" y="1219200"/>
                  <a:pt x="0" y="1150912"/>
                  <a:pt x="0" y="10668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</p:spPr>
      </p:sp>
      <p:sp>
        <p:nvSpPr>
          <p:cNvPr id="10" name="Text 7"/>
          <p:cNvSpPr/>
          <p:nvPr/>
        </p:nvSpPr>
        <p:spPr>
          <a:xfrm>
            <a:off x="3995738" y="4229100"/>
            <a:ext cx="19907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dirty="0">
                <a:solidFill>
                  <a:srgbClr val="FFFFFF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学校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3990975" y="4572000"/>
            <a:ext cx="20002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中国矿业大学附属中学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6205538" y="4229100"/>
            <a:ext cx="19907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dirty="0">
                <a:solidFill>
                  <a:srgbClr val="FFFFFF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时间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6200775" y="4572000"/>
            <a:ext cx="20002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2026年3月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5029200" y="54483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15" name="Shape 12"/>
          <p:cNvSpPr/>
          <p:nvPr/>
        </p:nvSpPr>
        <p:spPr>
          <a:xfrm>
            <a:off x="5191125" y="5638800"/>
            <a:ext cx="285750" cy="228600"/>
          </a:xfrm>
          <a:custGeom>
            <a:avLst/>
            <a:gdLst/>
            <a:ahLst/>
            <a:cxnLst/>
            <a:rect l="l" t="t" r="r" b="b"/>
            <a:pathLst>
              <a:path w="285750" h="228600">
                <a:moveTo>
                  <a:pt x="257175" y="21431"/>
                </a:moveTo>
                <a:cubicBezTo>
                  <a:pt x="257175" y="16475"/>
                  <a:pt x="254630" y="11876"/>
                  <a:pt x="250388" y="9287"/>
                </a:cubicBezTo>
                <a:cubicBezTo>
                  <a:pt x="246147" y="6697"/>
                  <a:pt x="240923" y="6429"/>
                  <a:pt x="236503" y="8662"/>
                </a:cubicBezTo>
                <a:lnTo>
                  <a:pt x="184621" y="34603"/>
                </a:lnTo>
                <a:lnTo>
                  <a:pt x="104522" y="7858"/>
                </a:lnTo>
                <a:cubicBezTo>
                  <a:pt x="100905" y="6653"/>
                  <a:pt x="97021" y="6921"/>
                  <a:pt x="93628" y="8617"/>
                </a:cubicBezTo>
                <a:lnTo>
                  <a:pt x="36478" y="37192"/>
                </a:lnTo>
                <a:cubicBezTo>
                  <a:pt x="31611" y="39648"/>
                  <a:pt x="28575" y="44604"/>
                  <a:pt x="28575" y="50006"/>
                </a:cubicBezTo>
                <a:lnTo>
                  <a:pt x="28575" y="207169"/>
                </a:lnTo>
                <a:cubicBezTo>
                  <a:pt x="28575" y="212125"/>
                  <a:pt x="31120" y="216724"/>
                  <a:pt x="35362" y="219313"/>
                </a:cubicBezTo>
                <a:cubicBezTo>
                  <a:pt x="39603" y="221903"/>
                  <a:pt x="44827" y="222171"/>
                  <a:pt x="49247" y="219938"/>
                </a:cubicBezTo>
                <a:lnTo>
                  <a:pt x="101084" y="193997"/>
                </a:lnTo>
                <a:lnTo>
                  <a:pt x="178460" y="219804"/>
                </a:lnTo>
                <a:cubicBezTo>
                  <a:pt x="176540" y="216947"/>
                  <a:pt x="174665" y="213955"/>
                  <a:pt x="172834" y="210919"/>
                </a:cubicBezTo>
                <a:cubicBezTo>
                  <a:pt x="167923" y="202749"/>
                  <a:pt x="163056" y="193372"/>
                  <a:pt x="159440" y="183326"/>
                </a:cubicBezTo>
                <a:lnTo>
                  <a:pt x="114255" y="168280"/>
                </a:lnTo>
                <a:lnTo>
                  <a:pt x="114255" y="41255"/>
                </a:lnTo>
                <a:lnTo>
                  <a:pt x="171405" y="60320"/>
                </a:lnTo>
                <a:lnTo>
                  <a:pt x="171405" y="104656"/>
                </a:lnTo>
                <a:cubicBezTo>
                  <a:pt x="185246" y="88672"/>
                  <a:pt x="205785" y="78581"/>
                  <a:pt x="228555" y="78581"/>
                </a:cubicBezTo>
                <a:cubicBezTo>
                  <a:pt x="238646" y="78581"/>
                  <a:pt x="248290" y="80546"/>
                  <a:pt x="257130" y="84162"/>
                </a:cubicBezTo>
                <a:lnTo>
                  <a:pt x="257175" y="21431"/>
                </a:lnTo>
                <a:close/>
                <a:moveTo>
                  <a:pt x="228600" y="100013"/>
                </a:moveTo>
                <a:cubicBezTo>
                  <a:pt x="198998" y="100013"/>
                  <a:pt x="175022" y="123587"/>
                  <a:pt x="175022" y="152653"/>
                </a:cubicBezTo>
                <a:cubicBezTo>
                  <a:pt x="175022" y="183416"/>
                  <a:pt x="203642" y="219804"/>
                  <a:pt x="219045" y="237173"/>
                </a:cubicBezTo>
                <a:cubicBezTo>
                  <a:pt x="224224" y="242977"/>
                  <a:pt x="233020" y="242977"/>
                  <a:pt x="238199" y="237173"/>
                </a:cubicBezTo>
                <a:cubicBezTo>
                  <a:pt x="253603" y="219804"/>
                  <a:pt x="282223" y="183416"/>
                  <a:pt x="282223" y="152653"/>
                </a:cubicBezTo>
                <a:cubicBezTo>
                  <a:pt x="282223" y="123587"/>
                  <a:pt x="258247" y="100013"/>
                  <a:pt x="228645" y="100013"/>
                </a:cubicBezTo>
                <a:close/>
                <a:moveTo>
                  <a:pt x="210741" y="153591"/>
                </a:moveTo>
                <a:cubicBezTo>
                  <a:pt x="210741" y="143734"/>
                  <a:pt x="218743" y="135731"/>
                  <a:pt x="228600" y="135731"/>
                </a:cubicBezTo>
                <a:cubicBezTo>
                  <a:pt x="238457" y="135731"/>
                  <a:pt x="246459" y="143734"/>
                  <a:pt x="246459" y="153591"/>
                </a:cubicBezTo>
                <a:cubicBezTo>
                  <a:pt x="246459" y="163447"/>
                  <a:pt x="238457" y="171450"/>
                  <a:pt x="228600" y="171450"/>
                </a:cubicBezTo>
                <a:cubicBezTo>
                  <a:pt x="218743" y="171450"/>
                  <a:pt x="210741" y="163447"/>
                  <a:pt x="210741" y="153591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6" name="Shape 13"/>
          <p:cNvSpPr/>
          <p:nvPr/>
        </p:nvSpPr>
        <p:spPr>
          <a:xfrm>
            <a:off x="5791200" y="54483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17" name="Shape 14"/>
          <p:cNvSpPr/>
          <p:nvPr/>
        </p:nvSpPr>
        <p:spPr>
          <a:xfrm>
            <a:off x="5981700" y="56388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07603" y="38889"/>
                </a:moveTo>
                <a:lnTo>
                  <a:pt x="114300" y="48131"/>
                </a:lnTo>
                <a:lnTo>
                  <a:pt x="120997" y="38889"/>
                </a:lnTo>
                <a:cubicBezTo>
                  <a:pt x="132159" y="23440"/>
                  <a:pt x="150108" y="14288"/>
                  <a:pt x="169173" y="14288"/>
                </a:cubicBezTo>
                <a:cubicBezTo>
                  <a:pt x="201990" y="14288"/>
                  <a:pt x="228600" y="40898"/>
                  <a:pt x="228600" y="73715"/>
                </a:cubicBezTo>
                <a:lnTo>
                  <a:pt x="228600" y="74875"/>
                </a:lnTo>
                <a:cubicBezTo>
                  <a:pt x="228600" y="124971"/>
                  <a:pt x="166137" y="183148"/>
                  <a:pt x="133543" y="208017"/>
                </a:cubicBezTo>
                <a:cubicBezTo>
                  <a:pt x="128007" y="212214"/>
                  <a:pt x="121221" y="214313"/>
                  <a:pt x="114300" y="214313"/>
                </a:cubicBezTo>
                <a:cubicBezTo>
                  <a:pt x="107379" y="214313"/>
                  <a:pt x="100548" y="212259"/>
                  <a:pt x="95057" y="208017"/>
                </a:cubicBezTo>
                <a:cubicBezTo>
                  <a:pt x="62463" y="183148"/>
                  <a:pt x="0" y="124971"/>
                  <a:pt x="0" y="74875"/>
                </a:cubicBezTo>
                <a:lnTo>
                  <a:pt x="0" y="73715"/>
                </a:lnTo>
                <a:cubicBezTo>
                  <a:pt x="0" y="40898"/>
                  <a:pt x="26610" y="14288"/>
                  <a:pt x="59427" y="14288"/>
                </a:cubicBezTo>
                <a:cubicBezTo>
                  <a:pt x="78492" y="14288"/>
                  <a:pt x="96441" y="23440"/>
                  <a:pt x="107603" y="38889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8" name="Shape 15"/>
          <p:cNvSpPr/>
          <p:nvPr/>
        </p:nvSpPr>
        <p:spPr>
          <a:xfrm>
            <a:off x="6553200" y="54483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19" name="Shape 16"/>
          <p:cNvSpPr/>
          <p:nvPr/>
        </p:nvSpPr>
        <p:spPr>
          <a:xfrm>
            <a:off x="6729413" y="5638800"/>
            <a:ext cx="257175" cy="228600"/>
          </a:xfrm>
          <a:custGeom>
            <a:avLst/>
            <a:gdLst/>
            <a:ahLst/>
            <a:cxnLst/>
            <a:rect l="l" t="t" r="r" b="b"/>
            <a:pathLst>
              <a:path w="257175" h="228600">
                <a:moveTo>
                  <a:pt x="21431" y="87422"/>
                </a:moveTo>
                <a:lnTo>
                  <a:pt x="114836" y="125864"/>
                </a:lnTo>
                <a:cubicBezTo>
                  <a:pt x="119211" y="127650"/>
                  <a:pt x="123855" y="128588"/>
                  <a:pt x="128588" y="128588"/>
                </a:cubicBezTo>
                <a:cubicBezTo>
                  <a:pt x="133320" y="128588"/>
                  <a:pt x="137964" y="127650"/>
                  <a:pt x="142339" y="125864"/>
                </a:cubicBezTo>
                <a:lnTo>
                  <a:pt x="250567" y="81305"/>
                </a:lnTo>
                <a:cubicBezTo>
                  <a:pt x="254585" y="79653"/>
                  <a:pt x="257175" y="75768"/>
                  <a:pt x="257175" y="71437"/>
                </a:cubicBezTo>
                <a:cubicBezTo>
                  <a:pt x="257175" y="67107"/>
                  <a:pt x="254585" y="63222"/>
                  <a:pt x="250567" y="61570"/>
                </a:cubicBezTo>
                <a:lnTo>
                  <a:pt x="142339" y="17011"/>
                </a:lnTo>
                <a:cubicBezTo>
                  <a:pt x="137964" y="15225"/>
                  <a:pt x="133320" y="14288"/>
                  <a:pt x="128588" y="14288"/>
                </a:cubicBezTo>
                <a:cubicBezTo>
                  <a:pt x="123855" y="14288"/>
                  <a:pt x="119211" y="15225"/>
                  <a:pt x="114836" y="17011"/>
                </a:cubicBezTo>
                <a:lnTo>
                  <a:pt x="6608" y="61570"/>
                </a:lnTo>
                <a:cubicBezTo>
                  <a:pt x="2590" y="63222"/>
                  <a:pt x="0" y="67107"/>
                  <a:pt x="0" y="71438"/>
                </a:cubicBezTo>
                <a:lnTo>
                  <a:pt x="0" y="203597"/>
                </a:lnTo>
                <a:cubicBezTo>
                  <a:pt x="0" y="209535"/>
                  <a:pt x="4777" y="214313"/>
                  <a:pt x="10716" y="214313"/>
                </a:cubicBezTo>
                <a:cubicBezTo>
                  <a:pt x="16654" y="214313"/>
                  <a:pt x="21431" y="209535"/>
                  <a:pt x="21431" y="203597"/>
                </a:cubicBezTo>
                <a:lnTo>
                  <a:pt x="21431" y="87422"/>
                </a:lnTo>
                <a:close/>
                <a:moveTo>
                  <a:pt x="42863" y="119435"/>
                </a:moveTo>
                <a:lnTo>
                  <a:pt x="42863" y="171450"/>
                </a:lnTo>
                <a:cubicBezTo>
                  <a:pt x="42863" y="195114"/>
                  <a:pt x="81260" y="214313"/>
                  <a:pt x="128588" y="214313"/>
                </a:cubicBezTo>
                <a:cubicBezTo>
                  <a:pt x="175915" y="214313"/>
                  <a:pt x="214313" y="195114"/>
                  <a:pt x="214313" y="171450"/>
                </a:cubicBezTo>
                <a:lnTo>
                  <a:pt x="214313" y="119390"/>
                </a:lnTo>
                <a:lnTo>
                  <a:pt x="150510" y="145688"/>
                </a:lnTo>
                <a:cubicBezTo>
                  <a:pt x="143545" y="148545"/>
                  <a:pt x="136133" y="150019"/>
                  <a:pt x="128588" y="150019"/>
                </a:cubicBezTo>
                <a:cubicBezTo>
                  <a:pt x="121042" y="150019"/>
                  <a:pt x="113630" y="148545"/>
                  <a:pt x="106665" y="145688"/>
                </a:cubicBezTo>
                <a:lnTo>
                  <a:pt x="42863" y="119390"/>
                </a:lnTo>
                <a:close/>
              </a:path>
            </a:pathLst>
          </a:custGeom>
          <a:solidFill>
            <a:srgbClr val="FFFFFF"/>
          </a:solidFill>
        </p:spPr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1"/>
          <p:cNvSpPr/>
          <p:nvPr/>
        </p:nvSpPr>
        <p:spPr>
          <a:xfrm>
            <a:off x="8274710" y="4437183"/>
            <a:ext cx="3638550" cy="1466850"/>
          </a:xfrm>
          <a:custGeom>
            <a:avLst/>
            <a:gdLst/>
            <a:ahLst/>
            <a:cxnLst/>
            <a:rect l="l" t="t" r="r" b="b"/>
            <a:pathLst>
              <a:path w="3638550" h="1466850">
                <a:moveTo>
                  <a:pt x="38100" y="0"/>
                </a:moveTo>
                <a:lnTo>
                  <a:pt x="3486144" y="0"/>
                </a:lnTo>
                <a:cubicBezTo>
                  <a:pt x="3570259" y="0"/>
                  <a:pt x="3638550" y="68291"/>
                  <a:pt x="3638550" y="152406"/>
                </a:cubicBezTo>
                <a:lnTo>
                  <a:pt x="3638550" y="1314444"/>
                </a:lnTo>
                <a:cubicBezTo>
                  <a:pt x="3638550" y="1398559"/>
                  <a:pt x="3570259" y="1466850"/>
                  <a:pt x="3486144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42875" dist="952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1" name="Shape 39"/>
          <p:cNvSpPr/>
          <p:nvPr/>
        </p:nvSpPr>
        <p:spPr>
          <a:xfrm>
            <a:off x="8265983" y="2181225"/>
            <a:ext cx="3638550" cy="1466850"/>
          </a:xfrm>
          <a:custGeom>
            <a:avLst/>
            <a:gdLst/>
            <a:ahLst/>
            <a:cxnLst/>
            <a:rect l="l" t="t" r="r" b="b"/>
            <a:pathLst>
              <a:path w="3638550" h="1466850">
                <a:moveTo>
                  <a:pt x="38100" y="0"/>
                </a:moveTo>
                <a:lnTo>
                  <a:pt x="3486144" y="0"/>
                </a:lnTo>
                <a:cubicBezTo>
                  <a:pt x="3570259" y="0"/>
                  <a:pt x="3638550" y="68291"/>
                  <a:pt x="3638550" y="152406"/>
                </a:cubicBezTo>
                <a:lnTo>
                  <a:pt x="3638550" y="1314444"/>
                </a:lnTo>
                <a:cubicBezTo>
                  <a:pt x="3638550" y="1398559"/>
                  <a:pt x="3570259" y="1466850"/>
                  <a:pt x="3486144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42875" dist="952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" name="Text 0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120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72504" y="781050"/>
            <a:ext cx="995761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36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333500"/>
            <a:ext cx="914400" cy="38100"/>
          </a:xfrm>
          <a:custGeom>
            <a:avLst/>
            <a:gdLst/>
            <a:ahLst/>
            <a:cxnLst/>
            <a:rect l="l" t="t" r="r" b="b"/>
            <a:pathLst>
              <a:path w="914400" h="38100">
                <a:moveTo>
                  <a:pt x="0" y="0"/>
                </a:moveTo>
                <a:lnTo>
                  <a:pt x="914400" y="0"/>
                </a:lnTo>
                <a:lnTo>
                  <a:pt x="9144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8AA3A0"/>
          </a:solidFill>
        </p:spPr>
      </p:sp>
      <p:sp>
        <p:nvSpPr>
          <p:cNvPr id="5" name="Shape 3"/>
          <p:cNvSpPr/>
          <p:nvPr/>
        </p:nvSpPr>
        <p:spPr>
          <a:xfrm>
            <a:off x="453100" y="2181225"/>
            <a:ext cx="3638550" cy="1466850"/>
          </a:xfrm>
          <a:custGeom>
            <a:avLst/>
            <a:gdLst/>
            <a:ahLst/>
            <a:cxnLst/>
            <a:rect l="l" t="t" r="r" b="b"/>
            <a:pathLst>
              <a:path w="3638550" h="1466850">
                <a:moveTo>
                  <a:pt x="38100" y="0"/>
                </a:moveTo>
                <a:lnTo>
                  <a:pt x="3486144" y="0"/>
                </a:lnTo>
                <a:cubicBezTo>
                  <a:pt x="3570259" y="0"/>
                  <a:pt x="3638550" y="68291"/>
                  <a:pt x="3638550" y="152406"/>
                </a:cubicBezTo>
                <a:lnTo>
                  <a:pt x="3638550" y="1314444"/>
                </a:lnTo>
                <a:cubicBezTo>
                  <a:pt x="3638550" y="1398559"/>
                  <a:pt x="3570259" y="1466850"/>
                  <a:pt x="3486144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42875" dist="952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453100" y="2181225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7" name="Shape 5"/>
          <p:cNvSpPr/>
          <p:nvPr/>
        </p:nvSpPr>
        <p:spPr>
          <a:xfrm>
            <a:off x="700750" y="2447925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8" name="Text 6"/>
          <p:cNvSpPr/>
          <p:nvPr/>
        </p:nvSpPr>
        <p:spPr>
          <a:xfrm>
            <a:off x="643600" y="2447925"/>
            <a:ext cx="647700" cy="533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386550" y="2409825"/>
            <a:ext cx="10287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研究背景</a:t>
            </a:r>
            <a:endParaRPr lang="en-US" sz="1600" dirty="0"/>
          </a:p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与意义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700750" y="3171825"/>
            <a:ext cx="32385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地理环境差异、饮食文化代表性、研究价值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471886" y="4414846"/>
            <a:ext cx="3638550" cy="1466850"/>
          </a:xfrm>
          <a:custGeom>
            <a:avLst/>
            <a:gdLst/>
            <a:ahLst/>
            <a:cxnLst/>
            <a:rect l="l" t="t" r="r" b="b"/>
            <a:pathLst>
              <a:path w="3638550" h="1466850">
                <a:moveTo>
                  <a:pt x="38100" y="0"/>
                </a:moveTo>
                <a:lnTo>
                  <a:pt x="3486144" y="0"/>
                </a:lnTo>
                <a:cubicBezTo>
                  <a:pt x="3570259" y="0"/>
                  <a:pt x="3638550" y="68291"/>
                  <a:pt x="3638550" y="152406"/>
                </a:cubicBezTo>
                <a:lnTo>
                  <a:pt x="3638550" y="1314444"/>
                </a:lnTo>
                <a:cubicBezTo>
                  <a:pt x="3638550" y="1398559"/>
                  <a:pt x="3570259" y="1466850"/>
                  <a:pt x="3486144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42875" dist="952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43311" y="4421432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13" name="Shape 11"/>
          <p:cNvSpPr/>
          <p:nvPr/>
        </p:nvSpPr>
        <p:spPr>
          <a:xfrm>
            <a:off x="690961" y="4688132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14" name="Text 12"/>
          <p:cNvSpPr/>
          <p:nvPr/>
        </p:nvSpPr>
        <p:spPr>
          <a:xfrm>
            <a:off x="633811" y="4688132"/>
            <a:ext cx="647700" cy="533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376761" y="4650032"/>
            <a:ext cx="10287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研究方法</a:t>
            </a:r>
            <a:endParaRPr lang="en-US" sz="1600" dirty="0"/>
          </a:p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与过程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690961" y="5412032"/>
            <a:ext cx="32385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四种研究方法、五个阶段安排</a:t>
            </a: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>
            <a:off x="4288003" y="2181959"/>
            <a:ext cx="3638550" cy="1466850"/>
          </a:xfrm>
          <a:custGeom>
            <a:avLst/>
            <a:gdLst/>
            <a:ahLst/>
            <a:cxnLst/>
            <a:rect l="l" t="t" r="r" b="b"/>
            <a:pathLst>
              <a:path w="3638550" h="1466850">
                <a:moveTo>
                  <a:pt x="38100" y="0"/>
                </a:moveTo>
                <a:lnTo>
                  <a:pt x="3486144" y="0"/>
                </a:lnTo>
                <a:cubicBezTo>
                  <a:pt x="3570259" y="0"/>
                  <a:pt x="3638550" y="68291"/>
                  <a:pt x="3638550" y="152406"/>
                </a:cubicBezTo>
                <a:lnTo>
                  <a:pt x="3638550" y="1314444"/>
                </a:lnTo>
                <a:cubicBezTo>
                  <a:pt x="3638550" y="1398559"/>
                  <a:pt x="3570259" y="1466850"/>
                  <a:pt x="3486144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42875" dist="952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4288003" y="2181959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31" name="Shape 29"/>
          <p:cNvSpPr/>
          <p:nvPr/>
        </p:nvSpPr>
        <p:spPr>
          <a:xfrm>
            <a:off x="4535653" y="2429609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32" name="Text 30"/>
          <p:cNvSpPr/>
          <p:nvPr/>
        </p:nvSpPr>
        <p:spPr>
          <a:xfrm>
            <a:off x="4478503" y="2448659"/>
            <a:ext cx="647700" cy="533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5221452" y="2410559"/>
            <a:ext cx="1670631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徐州、苏州饮食特色及差异对比</a:t>
            </a:r>
            <a:endParaRPr lang="en-US" sz="1600" dirty="0"/>
          </a:p>
        </p:txBody>
      </p:sp>
      <p:sp>
        <p:nvSpPr>
          <p:cNvPr id="34" name="Text 32"/>
          <p:cNvSpPr/>
          <p:nvPr/>
        </p:nvSpPr>
        <p:spPr>
          <a:xfrm>
            <a:off x="4535653" y="3172559"/>
            <a:ext cx="32385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六个维度全方位对比分析</a:t>
            </a: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4319986" y="4410809"/>
            <a:ext cx="3638550" cy="1466850"/>
          </a:xfrm>
          <a:custGeom>
            <a:avLst/>
            <a:gdLst/>
            <a:ahLst/>
            <a:cxnLst/>
            <a:rect l="l" t="t" r="r" b="b"/>
            <a:pathLst>
              <a:path w="3638550" h="1466850">
                <a:moveTo>
                  <a:pt x="38100" y="0"/>
                </a:moveTo>
                <a:lnTo>
                  <a:pt x="3486144" y="0"/>
                </a:lnTo>
                <a:cubicBezTo>
                  <a:pt x="3570259" y="0"/>
                  <a:pt x="3638550" y="68291"/>
                  <a:pt x="3638550" y="152406"/>
                </a:cubicBezTo>
                <a:lnTo>
                  <a:pt x="3638550" y="1314444"/>
                </a:lnTo>
                <a:cubicBezTo>
                  <a:pt x="3638550" y="1398559"/>
                  <a:pt x="3570259" y="1466850"/>
                  <a:pt x="3486144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42875" dist="952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6" name="Shape 34"/>
          <p:cNvSpPr/>
          <p:nvPr/>
        </p:nvSpPr>
        <p:spPr>
          <a:xfrm>
            <a:off x="8273450" y="4449031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37" name="Shape 35"/>
          <p:cNvSpPr/>
          <p:nvPr/>
        </p:nvSpPr>
        <p:spPr>
          <a:xfrm>
            <a:off x="4558112" y="4684095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38" name="Text 36"/>
          <p:cNvSpPr/>
          <p:nvPr/>
        </p:nvSpPr>
        <p:spPr>
          <a:xfrm>
            <a:off x="4500962" y="4684095"/>
            <a:ext cx="647700" cy="533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39" name="Text 37"/>
          <p:cNvSpPr/>
          <p:nvPr/>
        </p:nvSpPr>
        <p:spPr>
          <a:xfrm>
            <a:off x="5243912" y="4645995"/>
            <a:ext cx="10287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差异形成</a:t>
            </a:r>
            <a:endParaRPr lang="en-US" sz="1600" dirty="0"/>
          </a:p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原因分析</a:t>
            </a:r>
            <a:endParaRPr lang="en-US" sz="1600" dirty="0"/>
          </a:p>
        </p:txBody>
      </p:sp>
      <p:sp>
        <p:nvSpPr>
          <p:cNvPr id="40" name="Text 38"/>
          <p:cNvSpPr/>
          <p:nvPr/>
        </p:nvSpPr>
        <p:spPr>
          <a:xfrm>
            <a:off x="4558112" y="5407995"/>
            <a:ext cx="32385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地理环境、历史文化、经济人口</a:t>
            </a:r>
            <a:endParaRPr lang="en-US" sz="1600" dirty="0"/>
          </a:p>
        </p:txBody>
      </p:sp>
      <p:sp>
        <p:nvSpPr>
          <p:cNvPr id="44" name="Text 42"/>
          <p:cNvSpPr/>
          <p:nvPr/>
        </p:nvSpPr>
        <p:spPr>
          <a:xfrm>
            <a:off x="4514116" y="4711810"/>
            <a:ext cx="647700" cy="533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lang="en-US" sz="1600" dirty="0"/>
          </a:p>
        </p:txBody>
      </p:sp>
      <p:sp>
        <p:nvSpPr>
          <p:cNvPr id="45" name="Text 43"/>
          <p:cNvSpPr/>
          <p:nvPr/>
        </p:nvSpPr>
        <p:spPr>
          <a:xfrm>
            <a:off x="5257066" y="4673710"/>
            <a:ext cx="12573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endParaRPr lang="en-US" sz="1600" dirty="0"/>
          </a:p>
        </p:txBody>
      </p:sp>
      <p:sp>
        <p:nvSpPr>
          <p:cNvPr id="46" name="Text 44"/>
          <p:cNvSpPr/>
          <p:nvPr/>
        </p:nvSpPr>
        <p:spPr>
          <a:xfrm>
            <a:off x="4571266" y="5435710"/>
            <a:ext cx="32385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endParaRPr lang="en-US" sz="1600" dirty="0"/>
          </a:p>
        </p:txBody>
      </p:sp>
      <p:sp>
        <p:nvSpPr>
          <p:cNvPr id="50" name="Text 48"/>
          <p:cNvSpPr/>
          <p:nvPr/>
        </p:nvSpPr>
        <p:spPr>
          <a:xfrm>
            <a:off x="10388765" y="2422886"/>
            <a:ext cx="647700" cy="533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lang="en-US" sz="1600" dirty="0"/>
          </a:p>
        </p:txBody>
      </p:sp>
      <p:sp>
        <p:nvSpPr>
          <p:cNvPr id="51" name="Text 49"/>
          <p:cNvSpPr/>
          <p:nvPr/>
        </p:nvSpPr>
        <p:spPr>
          <a:xfrm>
            <a:off x="7110824" y="5262437"/>
            <a:ext cx="10287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endParaRPr lang="en-US" sz="1600" dirty="0"/>
          </a:p>
        </p:txBody>
      </p:sp>
      <p:sp>
        <p:nvSpPr>
          <p:cNvPr id="52" name="Text 50"/>
          <p:cNvSpPr/>
          <p:nvPr/>
        </p:nvSpPr>
        <p:spPr>
          <a:xfrm>
            <a:off x="8554791" y="3180249"/>
            <a:ext cx="32385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endParaRPr lang="en-US" sz="1600" dirty="0"/>
          </a:p>
        </p:txBody>
      </p:sp>
      <p:sp>
        <p:nvSpPr>
          <p:cNvPr id="56" name="Text 54"/>
          <p:cNvSpPr/>
          <p:nvPr/>
        </p:nvSpPr>
        <p:spPr>
          <a:xfrm>
            <a:off x="8455640" y="4746011"/>
            <a:ext cx="647700" cy="533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lang="en-US" sz="1600" dirty="0"/>
          </a:p>
        </p:txBody>
      </p:sp>
      <p:sp>
        <p:nvSpPr>
          <p:cNvPr id="57" name="Text 55"/>
          <p:cNvSpPr/>
          <p:nvPr/>
        </p:nvSpPr>
        <p:spPr>
          <a:xfrm>
            <a:off x="9405210" y="4628414"/>
            <a:ext cx="10287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研究收获</a:t>
            </a:r>
            <a:endParaRPr lang="en-US" sz="1600" dirty="0"/>
          </a:p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与体会</a:t>
            </a:r>
            <a:endParaRPr lang="en-US" sz="1600" dirty="0"/>
          </a:p>
        </p:txBody>
      </p:sp>
      <p:sp>
        <p:nvSpPr>
          <p:cNvPr id="58" name="Text 56"/>
          <p:cNvSpPr/>
          <p:nvPr/>
        </p:nvSpPr>
        <p:spPr>
          <a:xfrm>
            <a:off x="8595975" y="5447198"/>
            <a:ext cx="32385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知识收获、能力提升、深刻感悟</a:t>
            </a:r>
            <a:endParaRPr lang="en-US" sz="1600" dirty="0"/>
          </a:p>
        </p:txBody>
      </p:sp>
      <p:sp>
        <p:nvSpPr>
          <p:cNvPr id="68" name="Text 43"/>
          <p:cNvSpPr/>
          <p:nvPr/>
        </p:nvSpPr>
        <p:spPr>
          <a:xfrm>
            <a:off x="9735202" y="2532790"/>
            <a:ext cx="12573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endParaRPr lang="en-US" sz="1600" dirty="0"/>
          </a:p>
        </p:txBody>
      </p:sp>
      <p:sp>
        <p:nvSpPr>
          <p:cNvPr id="69" name="Text 43"/>
          <p:cNvSpPr/>
          <p:nvPr/>
        </p:nvSpPr>
        <p:spPr>
          <a:xfrm>
            <a:off x="9083840" y="2402246"/>
            <a:ext cx="12573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饮食文化</a:t>
            </a:r>
            <a:endParaRPr lang="en-US" sz="1600" dirty="0"/>
          </a:p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交流与融合</a:t>
            </a:r>
            <a:endParaRPr lang="en-US" sz="1600" dirty="0"/>
          </a:p>
        </p:txBody>
      </p:sp>
      <p:sp>
        <p:nvSpPr>
          <p:cNvPr id="74" name="Shape 35"/>
          <p:cNvSpPr/>
          <p:nvPr/>
        </p:nvSpPr>
        <p:spPr>
          <a:xfrm>
            <a:off x="8550615" y="4652959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75" name="文本框 74"/>
          <p:cNvSpPr txBox="1"/>
          <p:nvPr/>
        </p:nvSpPr>
        <p:spPr>
          <a:xfrm>
            <a:off x="8481330" y="4725371"/>
            <a:ext cx="635700" cy="379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06</a:t>
            </a:r>
            <a:endParaRPr lang="zh-CN" altLang="en-US" b="1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77" name="Shape 40"/>
          <p:cNvSpPr/>
          <p:nvPr/>
        </p:nvSpPr>
        <p:spPr>
          <a:xfrm>
            <a:off x="8252234" y="2184761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82" name="Text 44"/>
          <p:cNvSpPr/>
          <p:nvPr/>
        </p:nvSpPr>
        <p:spPr>
          <a:xfrm>
            <a:off x="8450610" y="3128469"/>
            <a:ext cx="32385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交流现状、创新融合、发展趋势</a:t>
            </a:r>
            <a:endParaRPr lang="en-US" sz="1600" dirty="0"/>
          </a:p>
        </p:txBody>
      </p:sp>
      <p:sp>
        <p:nvSpPr>
          <p:cNvPr id="85" name="文本框 84"/>
          <p:cNvSpPr txBox="1"/>
          <p:nvPr/>
        </p:nvSpPr>
        <p:spPr>
          <a:xfrm>
            <a:off x="8455477" y="2481860"/>
            <a:ext cx="452368" cy="3797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07</a:t>
            </a:r>
            <a:endParaRPr lang="zh-CN" altLang="en-US" b="1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6" name="Shape 29"/>
          <p:cNvSpPr/>
          <p:nvPr/>
        </p:nvSpPr>
        <p:spPr>
          <a:xfrm>
            <a:off x="8458075" y="2405668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87" name="文本框 86"/>
          <p:cNvSpPr txBox="1"/>
          <p:nvPr/>
        </p:nvSpPr>
        <p:spPr>
          <a:xfrm>
            <a:off x="8487108" y="2475274"/>
            <a:ext cx="470000" cy="3797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05</a:t>
            </a:r>
            <a:endParaRPr lang="zh-CN" altLang="en-US" b="1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8" name="Shape 10"/>
          <p:cNvSpPr/>
          <p:nvPr/>
        </p:nvSpPr>
        <p:spPr>
          <a:xfrm>
            <a:off x="4300936" y="4417395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AA3A0"/>
          </a:solidFill>
        </p:spPr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120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RESEARCH BACKGROUND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81000" y="685800"/>
            <a:ext cx="11601450" cy="381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7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研究背景与意义 01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181100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8AA3A0"/>
          </a:solidFill>
        </p:spPr>
      </p:sp>
      <p:sp>
        <p:nvSpPr>
          <p:cNvPr id="5" name="Shape 3"/>
          <p:cNvSpPr/>
          <p:nvPr/>
        </p:nvSpPr>
        <p:spPr>
          <a:xfrm>
            <a:off x="381000" y="1447800"/>
            <a:ext cx="5600700" cy="4076700"/>
          </a:xfrm>
          <a:custGeom>
            <a:avLst/>
            <a:gdLst/>
            <a:ahLst/>
            <a:cxnLst/>
            <a:rect l="l" t="t" r="r" b="b"/>
            <a:pathLst>
              <a:path w="5600700" h="4076700">
                <a:moveTo>
                  <a:pt x="114311" y="0"/>
                </a:moveTo>
                <a:lnTo>
                  <a:pt x="5486389" y="0"/>
                </a:lnTo>
                <a:cubicBezTo>
                  <a:pt x="5549521" y="0"/>
                  <a:pt x="5600700" y="51179"/>
                  <a:pt x="5600700" y="114311"/>
                </a:cubicBezTo>
                <a:lnTo>
                  <a:pt x="5600700" y="3962389"/>
                </a:lnTo>
                <a:cubicBezTo>
                  <a:pt x="5600700" y="4025521"/>
                  <a:pt x="5549521" y="4076700"/>
                  <a:pt x="5486389" y="4076700"/>
                </a:cubicBezTo>
                <a:lnTo>
                  <a:pt x="114311" y="4076700"/>
                </a:lnTo>
                <a:cubicBezTo>
                  <a:pt x="51179" y="4076700"/>
                  <a:pt x="0" y="4025521"/>
                  <a:pt x="0" y="3962389"/>
                </a:cubicBezTo>
                <a:lnTo>
                  <a:pt x="0" y="114311"/>
                </a:lnTo>
                <a:cubicBezTo>
                  <a:pt x="0" y="51179"/>
                  <a:pt x="51179" y="0"/>
                  <a:pt x="114311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609600" y="167640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7" name="Shape 5"/>
          <p:cNvSpPr/>
          <p:nvPr/>
        </p:nvSpPr>
        <p:spPr>
          <a:xfrm>
            <a:off x="742950" y="180975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190500" y="17859"/>
                </a:moveTo>
                <a:cubicBezTo>
                  <a:pt x="190500" y="13729"/>
                  <a:pt x="188379" y="9897"/>
                  <a:pt x="184845" y="7739"/>
                </a:cubicBezTo>
                <a:cubicBezTo>
                  <a:pt x="181310" y="5581"/>
                  <a:pt x="176957" y="5358"/>
                  <a:pt x="173273" y="7218"/>
                </a:cubicBezTo>
                <a:lnTo>
                  <a:pt x="130039" y="28835"/>
                </a:lnTo>
                <a:lnTo>
                  <a:pt x="63289" y="6548"/>
                </a:lnTo>
                <a:cubicBezTo>
                  <a:pt x="60275" y="5544"/>
                  <a:pt x="57038" y="5767"/>
                  <a:pt x="54211" y="7181"/>
                </a:cubicBezTo>
                <a:lnTo>
                  <a:pt x="6586" y="30993"/>
                </a:lnTo>
                <a:cubicBezTo>
                  <a:pt x="2530" y="33040"/>
                  <a:pt x="0" y="37170"/>
                  <a:pt x="0" y="41672"/>
                </a:cubicBezTo>
                <a:lnTo>
                  <a:pt x="0" y="172641"/>
                </a:lnTo>
                <a:cubicBezTo>
                  <a:pt x="0" y="176771"/>
                  <a:pt x="2121" y="180603"/>
                  <a:pt x="5655" y="182761"/>
                </a:cubicBezTo>
                <a:cubicBezTo>
                  <a:pt x="9190" y="184919"/>
                  <a:pt x="13543" y="185142"/>
                  <a:pt x="17227" y="183282"/>
                </a:cubicBezTo>
                <a:lnTo>
                  <a:pt x="60424" y="161665"/>
                </a:lnTo>
                <a:lnTo>
                  <a:pt x="127174" y="183914"/>
                </a:lnTo>
                <a:cubicBezTo>
                  <a:pt x="130187" y="184919"/>
                  <a:pt x="133424" y="184696"/>
                  <a:pt x="136252" y="183282"/>
                </a:cubicBezTo>
                <a:lnTo>
                  <a:pt x="183877" y="159469"/>
                </a:lnTo>
                <a:cubicBezTo>
                  <a:pt x="187896" y="157460"/>
                  <a:pt x="190463" y="153330"/>
                  <a:pt x="190463" y="148828"/>
                </a:cubicBezTo>
                <a:lnTo>
                  <a:pt x="190463" y="17859"/>
                </a:lnTo>
                <a:close/>
                <a:moveTo>
                  <a:pt x="71438" y="140233"/>
                </a:moveTo>
                <a:lnTo>
                  <a:pt x="71438" y="34379"/>
                </a:lnTo>
                <a:lnTo>
                  <a:pt x="119063" y="50267"/>
                </a:lnTo>
                <a:lnTo>
                  <a:pt x="119063" y="156121"/>
                </a:lnTo>
                <a:lnTo>
                  <a:pt x="71438" y="140233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6"/>
          <p:cNvSpPr/>
          <p:nvPr/>
        </p:nvSpPr>
        <p:spPr>
          <a:xfrm>
            <a:off x="1181100" y="1752600"/>
            <a:ext cx="14859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地理环境差异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609600" y="3019425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38100" y="0"/>
                </a:lnTo>
                <a:cubicBezTo>
                  <a:pt x="59128" y="0"/>
                  <a:pt x="76200" y="17072"/>
                  <a:pt x="76200" y="38100"/>
                </a:cubicBezTo>
                <a:lnTo>
                  <a:pt x="76200" y="38100"/>
                </a:lnTo>
                <a:cubicBezTo>
                  <a:pt x="76200" y="59128"/>
                  <a:pt x="59128" y="76200"/>
                  <a:pt x="38100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10" name="Text 8"/>
          <p:cNvSpPr/>
          <p:nvPr/>
        </p:nvSpPr>
        <p:spPr>
          <a:xfrm>
            <a:off x="800100" y="2943225"/>
            <a:ext cx="49530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江苏横跨淮河、长江</a:t>
            </a:r>
            <a:r>
              <a:rPr 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两大水系，地理环境差异造就了南北迥异的饮食文化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609600" y="3419475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38100" y="0"/>
                </a:lnTo>
                <a:cubicBezTo>
                  <a:pt x="59128" y="0"/>
                  <a:pt x="76200" y="17072"/>
                  <a:pt x="76200" y="38100"/>
                </a:cubicBezTo>
                <a:lnTo>
                  <a:pt x="76200" y="38100"/>
                </a:lnTo>
                <a:cubicBezTo>
                  <a:pt x="76200" y="59128"/>
                  <a:pt x="59128" y="76200"/>
                  <a:pt x="38100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12" name="Text 10"/>
          <p:cNvSpPr/>
          <p:nvPr/>
        </p:nvSpPr>
        <p:spPr>
          <a:xfrm>
            <a:off x="800100" y="3343275"/>
            <a:ext cx="502920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</a:t>
            </a:r>
            <a:r>
              <a:rPr 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地处苏北，属于徐海饮食文化圈，受齐鲁文化影响，具有</a:t>
            </a:r>
            <a:r>
              <a:rPr lang="en-US" sz="1200" dirty="0">
                <a:solidFill>
                  <a:srgbClr val="4A4441"/>
                </a:solidFill>
                <a:highlight>
                  <a:srgbClr val="A86450">
                    <a:alpha val="1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北方粗犷豪迈 </a:t>
            </a:r>
            <a:r>
              <a:rPr 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的特点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609600" y="4067175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38100" y="0"/>
                </a:lnTo>
                <a:cubicBezTo>
                  <a:pt x="59128" y="0"/>
                  <a:pt x="76200" y="17072"/>
                  <a:pt x="76200" y="38100"/>
                </a:cubicBezTo>
                <a:lnTo>
                  <a:pt x="76200" y="38100"/>
                </a:lnTo>
                <a:cubicBezTo>
                  <a:pt x="76200" y="59128"/>
                  <a:pt x="59128" y="76200"/>
                  <a:pt x="38100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14" name="Text 12"/>
          <p:cNvSpPr/>
          <p:nvPr/>
        </p:nvSpPr>
        <p:spPr>
          <a:xfrm>
            <a:off x="800100" y="3990975"/>
            <a:ext cx="48006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</a:t>
            </a:r>
            <a:r>
              <a:rPr 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地处太湖之滨，属于吴文化区域，饮食</a:t>
            </a:r>
            <a:r>
              <a:rPr lang="en-US" sz="1200" dirty="0">
                <a:solidFill>
                  <a:srgbClr val="4A4441"/>
                </a:solidFill>
                <a:highlight>
                  <a:srgbClr val="8AA3A0">
                    <a:alpha val="1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精致讲究、口味清鲜偏甜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609600" y="4467225"/>
            <a:ext cx="76200" cy="7620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38100" y="0"/>
                </a:lnTo>
                <a:cubicBezTo>
                  <a:pt x="59128" y="0"/>
                  <a:pt x="76200" y="17072"/>
                  <a:pt x="76200" y="38100"/>
                </a:cubicBezTo>
                <a:lnTo>
                  <a:pt x="76200" y="38100"/>
                </a:lnTo>
                <a:cubicBezTo>
                  <a:pt x="76200" y="59128"/>
                  <a:pt x="59128" y="76200"/>
                  <a:pt x="38100" y="76200"/>
                </a:cubicBezTo>
                <a:lnTo>
                  <a:pt x="38100" y="76200"/>
                </a:lnTo>
                <a:cubicBezTo>
                  <a:pt x="17072" y="76200"/>
                  <a:pt x="0" y="59128"/>
                  <a:pt x="0" y="381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16" name="Text 14"/>
          <p:cNvSpPr/>
          <p:nvPr/>
        </p:nvSpPr>
        <p:spPr>
          <a:xfrm>
            <a:off x="800100" y="4391025"/>
            <a:ext cx="4295775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民间素有</a:t>
            </a: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"南米北面"</a:t>
            </a:r>
            <a:r>
              <a:rPr 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之说，这一饮食格局在江苏表现得尤为明显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6210300" y="1447800"/>
            <a:ext cx="5600700" cy="4076700"/>
          </a:xfrm>
          <a:custGeom>
            <a:avLst/>
            <a:gdLst/>
            <a:ahLst/>
            <a:cxnLst/>
            <a:rect l="l" t="t" r="r" b="b"/>
            <a:pathLst>
              <a:path w="5600700" h="4076700">
                <a:moveTo>
                  <a:pt x="114311" y="0"/>
                </a:moveTo>
                <a:lnTo>
                  <a:pt x="5486389" y="0"/>
                </a:lnTo>
                <a:cubicBezTo>
                  <a:pt x="5549521" y="0"/>
                  <a:pt x="5600700" y="51179"/>
                  <a:pt x="5600700" y="114311"/>
                </a:cubicBezTo>
                <a:lnTo>
                  <a:pt x="5600700" y="3962389"/>
                </a:lnTo>
                <a:cubicBezTo>
                  <a:pt x="5600700" y="4025521"/>
                  <a:pt x="5549521" y="4076700"/>
                  <a:pt x="5486389" y="4076700"/>
                </a:cubicBezTo>
                <a:lnTo>
                  <a:pt x="114311" y="4076700"/>
                </a:lnTo>
                <a:cubicBezTo>
                  <a:pt x="51179" y="4076700"/>
                  <a:pt x="0" y="4025521"/>
                  <a:pt x="0" y="3962389"/>
                </a:cubicBezTo>
                <a:lnTo>
                  <a:pt x="0" y="114311"/>
                </a:lnTo>
                <a:cubicBezTo>
                  <a:pt x="0" y="51179"/>
                  <a:pt x="51179" y="0"/>
                  <a:pt x="114311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6438900" y="167640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19" name="Shape 17"/>
          <p:cNvSpPr/>
          <p:nvPr/>
        </p:nvSpPr>
        <p:spPr>
          <a:xfrm>
            <a:off x="6596063" y="1809750"/>
            <a:ext cx="142875" cy="190500"/>
          </a:xfrm>
          <a:custGeom>
            <a:avLst/>
            <a:gdLst/>
            <a:ahLst/>
            <a:cxnLst/>
            <a:rect l="l" t="t" r="r" b="b"/>
            <a:pathLst>
              <a:path w="142875" h="190500">
                <a:moveTo>
                  <a:pt x="108979" y="142875"/>
                </a:moveTo>
                <a:cubicBezTo>
                  <a:pt x="111696" y="134578"/>
                  <a:pt x="117128" y="127062"/>
                  <a:pt x="123267" y="120588"/>
                </a:cubicBezTo>
                <a:cubicBezTo>
                  <a:pt x="135434" y="107789"/>
                  <a:pt x="142875" y="90488"/>
                  <a:pt x="142875" y="71438"/>
                </a:cubicBezTo>
                <a:cubicBezTo>
                  <a:pt x="142875" y="31998"/>
                  <a:pt x="110877" y="0"/>
                  <a:pt x="71437" y="0"/>
                </a:cubicBezTo>
                <a:cubicBezTo>
                  <a:pt x="31998" y="0"/>
                  <a:pt x="0" y="31998"/>
                  <a:pt x="0" y="71438"/>
                </a:cubicBezTo>
                <a:cubicBezTo>
                  <a:pt x="0" y="90488"/>
                  <a:pt x="7441" y="107789"/>
                  <a:pt x="19608" y="120588"/>
                </a:cubicBezTo>
                <a:cubicBezTo>
                  <a:pt x="25747" y="127062"/>
                  <a:pt x="31217" y="134578"/>
                  <a:pt x="33896" y="142875"/>
                </a:cubicBezTo>
                <a:lnTo>
                  <a:pt x="108942" y="142875"/>
                </a:lnTo>
                <a:close/>
                <a:moveTo>
                  <a:pt x="107156" y="160734"/>
                </a:moveTo>
                <a:lnTo>
                  <a:pt x="35719" y="160734"/>
                </a:lnTo>
                <a:lnTo>
                  <a:pt x="35719" y="166688"/>
                </a:lnTo>
                <a:cubicBezTo>
                  <a:pt x="35719" y="183133"/>
                  <a:pt x="49039" y="196453"/>
                  <a:pt x="65484" y="196453"/>
                </a:cubicBezTo>
                <a:lnTo>
                  <a:pt x="77391" y="196453"/>
                </a:lnTo>
                <a:cubicBezTo>
                  <a:pt x="93836" y="196453"/>
                  <a:pt x="107156" y="183133"/>
                  <a:pt x="107156" y="166688"/>
                </a:cubicBezTo>
                <a:lnTo>
                  <a:pt x="107156" y="160734"/>
                </a:lnTo>
                <a:close/>
                <a:moveTo>
                  <a:pt x="68461" y="41672"/>
                </a:moveTo>
                <a:cubicBezTo>
                  <a:pt x="53653" y="41672"/>
                  <a:pt x="41672" y="53653"/>
                  <a:pt x="41672" y="68461"/>
                </a:cubicBezTo>
                <a:cubicBezTo>
                  <a:pt x="41672" y="73409"/>
                  <a:pt x="37691" y="77391"/>
                  <a:pt x="32742" y="77391"/>
                </a:cubicBezTo>
                <a:cubicBezTo>
                  <a:pt x="27794" y="77391"/>
                  <a:pt x="23812" y="73409"/>
                  <a:pt x="23812" y="68461"/>
                </a:cubicBezTo>
                <a:cubicBezTo>
                  <a:pt x="23812" y="43793"/>
                  <a:pt x="43793" y="23812"/>
                  <a:pt x="68461" y="23812"/>
                </a:cubicBezTo>
                <a:cubicBezTo>
                  <a:pt x="73409" y="23812"/>
                  <a:pt x="77391" y="27794"/>
                  <a:pt x="77391" y="32742"/>
                </a:cubicBezTo>
                <a:cubicBezTo>
                  <a:pt x="77391" y="37691"/>
                  <a:pt x="73409" y="41672"/>
                  <a:pt x="68461" y="41672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20" name="Text 18"/>
          <p:cNvSpPr/>
          <p:nvPr/>
        </p:nvSpPr>
        <p:spPr>
          <a:xfrm>
            <a:off x="7010400" y="1752600"/>
            <a:ext cx="10287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研究意义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6457950" y="2333625"/>
            <a:ext cx="5124450" cy="895350"/>
          </a:xfrm>
          <a:custGeom>
            <a:avLst/>
            <a:gdLst/>
            <a:ahLst/>
            <a:cxnLst/>
            <a:rect l="l" t="t" r="r" b="b"/>
            <a:pathLst>
              <a:path w="5124450" h="895350">
                <a:moveTo>
                  <a:pt x="38100" y="0"/>
                </a:moveTo>
                <a:lnTo>
                  <a:pt x="5048247" y="0"/>
                </a:lnTo>
                <a:cubicBezTo>
                  <a:pt x="5090333" y="0"/>
                  <a:pt x="5124450" y="34117"/>
                  <a:pt x="5124450" y="76203"/>
                </a:cubicBezTo>
                <a:lnTo>
                  <a:pt x="5124450" y="819147"/>
                </a:lnTo>
                <a:cubicBezTo>
                  <a:pt x="5124450" y="861233"/>
                  <a:pt x="5090333" y="895350"/>
                  <a:pt x="5048247" y="895350"/>
                </a:cubicBezTo>
                <a:lnTo>
                  <a:pt x="38100" y="895350"/>
                </a:lnTo>
                <a:cubicBezTo>
                  <a:pt x="17058" y="895350"/>
                  <a:pt x="0" y="878292"/>
                  <a:pt x="0" y="8572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22" name="Shape 20"/>
          <p:cNvSpPr/>
          <p:nvPr/>
        </p:nvSpPr>
        <p:spPr>
          <a:xfrm>
            <a:off x="6457950" y="2333625"/>
            <a:ext cx="38100" cy="895350"/>
          </a:xfrm>
          <a:custGeom>
            <a:avLst/>
            <a:gdLst/>
            <a:ahLst/>
            <a:cxnLst/>
            <a:rect l="l" t="t" r="r" b="b"/>
            <a:pathLst>
              <a:path w="38100" h="895350">
                <a:moveTo>
                  <a:pt x="38100" y="0"/>
                </a:moveTo>
                <a:lnTo>
                  <a:pt x="38100" y="0"/>
                </a:lnTo>
                <a:lnTo>
                  <a:pt x="38100" y="895350"/>
                </a:lnTo>
                <a:lnTo>
                  <a:pt x="38100" y="895350"/>
                </a:lnTo>
                <a:cubicBezTo>
                  <a:pt x="17072" y="895350"/>
                  <a:pt x="0" y="878278"/>
                  <a:pt x="0" y="8572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23" name="Shape 21"/>
          <p:cNvSpPr/>
          <p:nvPr/>
        </p:nvSpPr>
        <p:spPr>
          <a:xfrm>
            <a:off x="6648450" y="2543175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1735" y="25926"/>
                </a:moveTo>
                <a:lnTo>
                  <a:pt x="76200" y="32087"/>
                </a:lnTo>
                <a:lnTo>
                  <a:pt x="80665" y="25926"/>
                </a:lnTo>
                <a:cubicBezTo>
                  <a:pt x="88106" y="15627"/>
                  <a:pt x="100072" y="9525"/>
                  <a:pt x="112782" y="9525"/>
                </a:cubicBezTo>
                <a:cubicBezTo>
                  <a:pt x="134660" y="9525"/>
                  <a:pt x="152400" y="27265"/>
                  <a:pt x="152400" y="49143"/>
                </a:cubicBezTo>
                <a:lnTo>
                  <a:pt x="152400" y="49917"/>
                </a:lnTo>
                <a:cubicBezTo>
                  <a:pt x="152400" y="83314"/>
                  <a:pt x="110758" y="122099"/>
                  <a:pt x="89029" y="138678"/>
                </a:cubicBezTo>
                <a:cubicBezTo>
                  <a:pt x="85338" y="141476"/>
                  <a:pt x="80814" y="142875"/>
                  <a:pt x="76200" y="142875"/>
                </a:cubicBezTo>
                <a:cubicBezTo>
                  <a:pt x="71586" y="142875"/>
                  <a:pt x="67032" y="141506"/>
                  <a:pt x="63371" y="138678"/>
                </a:cubicBezTo>
                <a:cubicBezTo>
                  <a:pt x="41642" y="122099"/>
                  <a:pt x="0" y="83314"/>
                  <a:pt x="0" y="49917"/>
                </a:cubicBezTo>
                <a:lnTo>
                  <a:pt x="0" y="49143"/>
                </a:lnTo>
                <a:cubicBezTo>
                  <a:pt x="0" y="27265"/>
                  <a:pt x="17740" y="9525"/>
                  <a:pt x="39618" y="9525"/>
                </a:cubicBezTo>
                <a:cubicBezTo>
                  <a:pt x="52328" y="9525"/>
                  <a:pt x="64294" y="15627"/>
                  <a:pt x="71735" y="25926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24" name="Text 22"/>
          <p:cNvSpPr/>
          <p:nvPr/>
        </p:nvSpPr>
        <p:spPr>
          <a:xfrm>
            <a:off x="6896100" y="2486025"/>
            <a:ext cx="771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文化认同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6629400" y="2828925"/>
            <a:ext cx="48768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深入了解两地饮食文化特色，增强对家乡文化的认同感</a:t>
            </a:r>
            <a:endParaRPr lang="en-US" sz="1600" dirty="0"/>
          </a:p>
        </p:txBody>
      </p:sp>
      <p:sp>
        <p:nvSpPr>
          <p:cNvPr id="26" name="Shape 24"/>
          <p:cNvSpPr/>
          <p:nvPr/>
        </p:nvSpPr>
        <p:spPr>
          <a:xfrm>
            <a:off x="6457950" y="3343275"/>
            <a:ext cx="5124450" cy="895350"/>
          </a:xfrm>
          <a:custGeom>
            <a:avLst/>
            <a:gdLst/>
            <a:ahLst/>
            <a:cxnLst/>
            <a:rect l="l" t="t" r="r" b="b"/>
            <a:pathLst>
              <a:path w="5124450" h="895350">
                <a:moveTo>
                  <a:pt x="38100" y="0"/>
                </a:moveTo>
                <a:lnTo>
                  <a:pt x="5048247" y="0"/>
                </a:lnTo>
                <a:cubicBezTo>
                  <a:pt x="5090333" y="0"/>
                  <a:pt x="5124450" y="34117"/>
                  <a:pt x="5124450" y="76203"/>
                </a:cubicBezTo>
                <a:lnTo>
                  <a:pt x="5124450" y="819147"/>
                </a:lnTo>
                <a:cubicBezTo>
                  <a:pt x="5124450" y="861233"/>
                  <a:pt x="5090333" y="895350"/>
                  <a:pt x="5048247" y="895350"/>
                </a:cubicBezTo>
                <a:lnTo>
                  <a:pt x="38100" y="895350"/>
                </a:lnTo>
                <a:cubicBezTo>
                  <a:pt x="17058" y="895350"/>
                  <a:pt x="0" y="878292"/>
                  <a:pt x="0" y="8572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27" name="Shape 25"/>
          <p:cNvSpPr/>
          <p:nvPr/>
        </p:nvSpPr>
        <p:spPr>
          <a:xfrm>
            <a:off x="6457950" y="3343275"/>
            <a:ext cx="38100" cy="895350"/>
          </a:xfrm>
          <a:custGeom>
            <a:avLst/>
            <a:gdLst/>
            <a:ahLst/>
            <a:cxnLst/>
            <a:rect l="l" t="t" r="r" b="b"/>
            <a:pathLst>
              <a:path w="38100" h="895350">
                <a:moveTo>
                  <a:pt x="38100" y="0"/>
                </a:moveTo>
                <a:lnTo>
                  <a:pt x="38100" y="0"/>
                </a:lnTo>
                <a:lnTo>
                  <a:pt x="38100" y="895350"/>
                </a:lnTo>
                <a:lnTo>
                  <a:pt x="38100" y="895350"/>
                </a:lnTo>
                <a:cubicBezTo>
                  <a:pt x="17072" y="895350"/>
                  <a:pt x="0" y="878278"/>
                  <a:pt x="0" y="8572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28" name="Shape 26"/>
          <p:cNvSpPr/>
          <p:nvPr/>
        </p:nvSpPr>
        <p:spPr>
          <a:xfrm>
            <a:off x="6648450" y="3552825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35719" y="16669"/>
                </a:moveTo>
                <a:cubicBezTo>
                  <a:pt x="35719" y="7471"/>
                  <a:pt x="43190" y="0"/>
                  <a:pt x="52388" y="0"/>
                </a:cubicBezTo>
                <a:lnTo>
                  <a:pt x="59531" y="0"/>
                </a:lnTo>
                <a:cubicBezTo>
                  <a:pt x="64800" y="0"/>
                  <a:pt x="69056" y="4256"/>
                  <a:pt x="69056" y="9525"/>
                </a:cubicBezTo>
                <a:lnTo>
                  <a:pt x="69056" y="142875"/>
                </a:lnTo>
                <a:cubicBezTo>
                  <a:pt x="69056" y="148144"/>
                  <a:pt x="64800" y="152400"/>
                  <a:pt x="59531" y="152400"/>
                </a:cubicBezTo>
                <a:lnTo>
                  <a:pt x="50006" y="152400"/>
                </a:lnTo>
                <a:cubicBezTo>
                  <a:pt x="41136" y="152400"/>
                  <a:pt x="33665" y="146328"/>
                  <a:pt x="31552" y="138113"/>
                </a:cubicBezTo>
                <a:cubicBezTo>
                  <a:pt x="31343" y="138113"/>
                  <a:pt x="31165" y="138113"/>
                  <a:pt x="30956" y="138113"/>
                </a:cubicBezTo>
                <a:cubicBezTo>
                  <a:pt x="17800" y="138113"/>
                  <a:pt x="7144" y="127456"/>
                  <a:pt x="7144" y="114300"/>
                </a:cubicBezTo>
                <a:cubicBezTo>
                  <a:pt x="7144" y="108942"/>
                  <a:pt x="8930" y="104001"/>
                  <a:pt x="11906" y="100013"/>
                </a:cubicBezTo>
                <a:cubicBezTo>
                  <a:pt x="6132" y="95667"/>
                  <a:pt x="2381" y="88761"/>
                  <a:pt x="2381" y="80962"/>
                </a:cubicBezTo>
                <a:cubicBezTo>
                  <a:pt x="2381" y="71765"/>
                  <a:pt x="7620" y="63758"/>
                  <a:pt x="15240" y="59799"/>
                </a:cubicBezTo>
                <a:cubicBezTo>
                  <a:pt x="13127" y="56227"/>
                  <a:pt x="11906" y="52060"/>
                  <a:pt x="11906" y="47625"/>
                </a:cubicBezTo>
                <a:cubicBezTo>
                  <a:pt x="11906" y="34469"/>
                  <a:pt x="22562" y="23813"/>
                  <a:pt x="35719" y="23813"/>
                </a:cubicBezTo>
                <a:lnTo>
                  <a:pt x="35719" y="16669"/>
                </a:lnTo>
                <a:close/>
                <a:moveTo>
                  <a:pt x="116681" y="16669"/>
                </a:moveTo>
                <a:lnTo>
                  <a:pt x="116681" y="23813"/>
                </a:lnTo>
                <a:cubicBezTo>
                  <a:pt x="129838" y="23813"/>
                  <a:pt x="140494" y="34469"/>
                  <a:pt x="140494" y="47625"/>
                </a:cubicBezTo>
                <a:cubicBezTo>
                  <a:pt x="140494" y="52090"/>
                  <a:pt x="139273" y="56257"/>
                  <a:pt x="137160" y="59799"/>
                </a:cubicBezTo>
                <a:cubicBezTo>
                  <a:pt x="144810" y="63758"/>
                  <a:pt x="150019" y="71735"/>
                  <a:pt x="150019" y="80962"/>
                </a:cubicBezTo>
                <a:cubicBezTo>
                  <a:pt x="150019" y="88761"/>
                  <a:pt x="146268" y="95667"/>
                  <a:pt x="140494" y="100013"/>
                </a:cubicBezTo>
                <a:cubicBezTo>
                  <a:pt x="143470" y="104001"/>
                  <a:pt x="145256" y="108942"/>
                  <a:pt x="145256" y="114300"/>
                </a:cubicBezTo>
                <a:cubicBezTo>
                  <a:pt x="145256" y="127456"/>
                  <a:pt x="134600" y="138113"/>
                  <a:pt x="121444" y="138113"/>
                </a:cubicBezTo>
                <a:cubicBezTo>
                  <a:pt x="121235" y="138113"/>
                  <a:pt x="121057" y="138113"/>
                  <a:pt x="120848" y="138113"/>
                </a:cubicBezTo>
                <a:cubicBezTo>
                  <a:pt x="118735" y="146328"/>
                  <a:pt x="111264" y="152400"/>
                  <a:pt x="102394" y="152400"/>
                </a:cubicBezTo>
                <a:lnTo>
                  <a:pt x="92869" y="152400"/>
                </a:lnTo>
                <a:cubicBezTo>
                  <a:pt x="87600" y="152400"/>
                  <a:pt x="83344" y="148144"/>
                  <a:pt x="83344" y="142875"/>
                </a:cubicBezTo>
                <a:lnTo>
                  <a:pt x="83344" y="9525"/>
                </a:lnTo>
                <a:cubicBezTo>
                  <a:pt x="83344" y="4256"/>
                  <a:pt x="87600" y="0"/>
                  <a:pt x="92869" y="0"/>
                </a:cubicBezTo>
                <a:lnTo>
                  <a:pt x="100013" y="0"/>
                </a:lnTo>
                <a:cubicBezTo>
                  <a:pt x="109210" y="0"/>
                  <a:pt x="116681" y="7471"/>
                  <a:pt x="116681" y="16669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29" name="Text 27"/>
          <p:cNvSpPr/>
          <p:nvPr/>
        </p:nvSpPr>
        <p:spPr>
          <a:xfrm>
            <a:off x="6896100" y="3495675"/>
            <a:ext cx="771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能力培养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6629400" y="3838575"/>
            <a:ext cx="48768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探究地理环境、历史传统对饮食风俗的影响，培养综合分析问题的能力</a:t>
            </a:r>
            <a:endParaRPr lang="en-US" sz="1600" dirty="0"/>
          </a:p>
        </p:txBody>
      </p:sp>
      <p:sp>
        <p:nvSpPr>
          <p:cNvPr id="31" name="Shape 29"/>
          <p:cNvSpPr/>
          <p:nvPr/>
        </p:nvSpPr>
        <p:spPr>
          <a:xfrm>
            <a:off x="6457950" y="4352925"/>
            <a:ext cx="5124450" cy="895350"/>
          </a:xfrm>
          <a:custGeom>
            <a:avLst/>
            <a:gdLst/>
            <a:ahLst/>
            <a:cxnLst/>
            <a:rect l="l" t="t" r="r" b="b"/>
            <a:pathLst>
              <a:path w="5124450" h="895350">
                <a:moveTo>
                  <a:pt x="38100" y="0"/>
                </a:moveTo>
                <a:lnTo>
                  <a:pt x="5048247" y="0"/>
                </a:lnTo>
                <a:cubicBezTo>
                  <a:pt x="5090333" y="0"/>
                  <a:pt x="5124450" y="34117"/>
                  <a:pt x="5124450" y="76203"/>
                </a:cubicBezTo>
                <a:lnTo>
                  <a:pt x="5124450" y="819147"/>
                </a:lnTo>
                <a:cubicBezTo>
                  <a:pt x="5124450" y="861233"/>
                  <a:pt x="5090333" y="895350"/>
                  <a:pt x="5048247" y="895350"/>
                </a:cubicBezTo>
                <a:lnTo>
                  <a:pt x="38100" y="895350"/>
                </a:lnTo>
                <a:cubicBezTo>
                  <a:pt x="17058" y="895350"/>
                  <a:pt x="0" y="878292"/>
                  <a:pt x="0" y="8572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32" name="Shape 30"/>
          <p:cNvSpPr/>
          <p:nvPr/>
        </p:nvSpPr>
        <p:spPr>
          <a:xfrm>
            <a:off x="6457950" y="4352925"/>
            <a:ext cx="38100" cy="895350"/>
          </a:xfrm>
          <a:custGeom>
            <a:avLst/>
            <a:gdLst/>
            <a:ahLst/>
            <a:cxnLst/>
            <a:rect l="l" t="t" r="r" b="b"/>
            <a:pathLst>
              <a:path w="38100" h="895350">
                <a:moveTo>
                  <a:pt x="38100" y="0"/>
                </a:moveTo>
                <a:lnTo>
                  <a:pt x="38100" y="0"/>
                </a:lnTo>
                <a:lnTo>
                  <a:pt x="38100" y="895350"/>
                </a:lnTo>
                <a:lnTo>
                  <a:pt x="38100" y="895350"/>
                </a:lnTo>
                <a:cubicBezTo>
                  <a:pt x="17072" y="895350"/>
                  <a:pt x="0" y="878278"/>
                  <a:pt x="0" y="8572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33" name="Shape 31"/>
          <p:cNvSpPr/>
          <p:nvPr/>
        </p:nvSpPr>
        <p:spPr>
          <a:xfrm>
            <a:off x="6638925" y="4562475"/>
            <a:ext cx="171450" cy="152400"/>
          </a:xfrm>
          <a:custGeom>
            <a:avLst/>
            <a:gdLst/>
            <a:ahLst/>
            <a:cxnLst/>
            <a:rect l="l" t="t" r="r" b="b"/>
            <a:pathLst>
              <a:path w="171450" h="152400">
                <a:moveTo>
                  <a:pt x="80040" y="25360"/>
                </a:moveTo>
                <a:lnTo>
                  <a:pt x="45333" y="63937"/>
                </a:lnTo>
                <a:cubicBezTo>
                  <a:pt x="43964" y="65455"/>
                  <a:pt x="44023" y="67806"/>
                  <a:pt x="45482" y="69265"/>
                </a:cubicBezTo>
                <a:cubicBezTo>
                  <a:pt x="54560" y="78343"/>
                  <a:pt x="69294" y="78343"/>
                  <a:pt x="78373" y="69265"/>
                </a:cubicBezTo>
                <a:lnTo>
                  <a:pt x="87838" y="59799"/>
                </a:lnTo>
                <a:cubicBezTo>
                  <a:pt x="89089" y="58549"/>
                  <a:pt x="90666" y="57864"/>
                  <a:pt x="92273" y="57745"/>
                </a:cubicBezTo>
                <a:cubicBezTo>
                  <a:pt x="94298" y="57567"/>
                  <a:pt x="96381" y="58251"/>
                  <a:pt x="97929" y="59799"/>
                </a:cubicBezTo>
                <a:lnTo>
                  <a:pt x="150495" y="111919"/>
                </a:lnTo>
                <a:lnTo>
                  <a:pt x="171450" y="95250"/>
                </a:lnTo>
                <a:lnTo>
                  <a:pt x="171450" y="9525"/>
                </a:lnTo>
                <a:lnTo>
                  <a:pt x="138113" y="28575"/>
                </a:lnTo>
                <a:lnTo>
                  <a:pt x="131028" y="23842"/>
                </a:lnTo>
                <a:cubicBezTo>
                  <a:pt x="126325" y="20717"/>
                  <a:pt x="120819" y="19050"/>
                  <a:pt x="115163" y="19050"/>
                </a:cubicBezTo>
                <a:lnTo>
                  <a:pt x="94208" y="19050"/>
                </a:lnTo>
                <a:cubicBezTo>
                  <a:pt x="93881" y="19050"/>
                  <a:pt x="93524" y="19050"/>
                  <a:pt x="93196" y="19080"/>
                </a:cubicBezTo>
                <a:cubicBezTo>
                  <a:pt x="88166" y="19348"/>
                  <a:pt x="83433" y="21610"/>
                  <a:pt x="80040" y="25360"/>
                </a:cubicBezTo>
                <a:close/>
                <a:moveTo>
                  <a:pt x="34707" y="54382"/>
                </a:moveTo>
                <a:lnTo>
                  <a:pt x="66496" y="19050"/>
                </a:lnTo>
                <a:lnTo>
                  <a:pt x="54709" y="19050"/>
                </a:lnTo>
                <a:cubicBezTo>
                  <a:pt x="47119" y="19050"/>
                  <a:pt x="39856" y="22056"/>
                  <a:pt x="34498" y="27414"/>
                </a:cubicBezTo>
                <a:lnTo>
                  <a:pt x="33338" y="28575"/>
                </a:lnTo>
                <a:lnTo>
                  <a:pt x="0" y="9525"/>
                </a:lnTo>
                <a:lnTo>
                  <a:pt x="0" y="95250"/>
                </a:lnTo>
                <a:lnTo>
                  <a:pt x="46553" y="134035"/>
                </a:lnTo>
                <a:cubicBezTo>
                  <a:pt x="53400" y="139750"/>
                  <a:pt x="62032" y="142875"/>
                  <a:pt x="70931" y="142875"/>
                </a:cubicBezTo>
                <a:lnTo>
                  <a:pt x="75605" y="142875"/>
                </a:lnTo>
                <a:lnTo>
                  <a:pt x="73521" y="140791"/>
                </a:lnTo>
                <a:cubicBezTo>
                  <a:pt x="70723" y="137993"/>
                  <a:pt x="70723" y="133469"/>
                  <a:pt x="73521" y="130701"/>
                </a:cubicBezTo>
                <a:cubicBezTo>
                  <a:pt x="76319" y="127933"/>
                  <a:pt x="80843" y="127903"/>
                  <a:pt x="83612" y="130701"/>
                </a:cubicBezTo>
                <a:lnTo>
                  <a:pt x="95816" y="142905"/>
                </a:lnTo>
                <a:lnTo>
                  <a:pt x="98494" y="142905"/>
                </a:lnTo>
                <a:cubicBezTo>
                  <a:pt x="104180" y="142905"/>
                  <a:pt x="109746" y="141625"/>
                  <a:pt x="114806" y="139244"/>
                </a:cubicBezTo>
                <a:lnTo>
                  <a:pt x="106859" y="131266"/>
                </a:lnTo>
                <a:cubicBezTo>
                  <a:pt x="104061" y="128468"/>
                  <a:pt x="104061" y="123944"/>
                  <a:pt x="106859" y="121176"/>
                </a:cubicBezTo>
                <a:cubicBezTo>
                  <a:pt x="109657" y="118408"/>
                  <a:pt x="114181" y="118378"/>
                  <a:pt x="116949" y="121176"/>
                </a:cubicBezTo>
                <a:lnTo>
                  <a:pt x="126474" y="130701"/>
                </a:lnTo>
                <a:lnTo>
                  <a:pt x="131683" y="125492"/>
                </a:lnTo>
                <a:cubicBezTo>
                  <a:pt x="134332" y="122843"/>
                  <a:pt x="135106" y="119003"/>
                  <a:pt x="133945" y="115639"/>
                </a:cubicBezTo>
                <a:lnTo>
                  <a:pt x="92899" y="74920"/>
                </a:lnTo>
                <a:lnTo>
                  <a:pt x="88463" y="79355"/>
                </a:lnTo>
                <a:cubicBezTo>
                  <a:pt x="73789" y="94030"/>
                  <a:pt x="50036" y="94030"/>
                  <a:pt x="35362" y="79355"/>
                </a:cubicBezTo>
                <a:cubicBezTo>
                  <a:pt x="28515" y="72509"/>
                  <a:pt x="28248" y="61526"/>
                  <a:pt x="34707" y="54352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34" name="Text 32"/>
          <p:cNvSpPr/>
          <p:nvPr/>
        </p:nvSpPr>
        <p:spPr>
          <a:xfrm>
            <a:off x="6896100" y="4505325"/>
            <a:ext cx="771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文化交流</a:t>
            </a:r>
            <a:endParaRPr lang="en-US" sz="1600" dirty="0"/>
          </a:p>
        </p:txBody>
      </p:sp>
      <p:sp>
        <p:nvSpPr>
          <p:cNvPr id="35" name="Text 33"/>
          <p:cNvSpPr/>
          <p:nvPr/>
        </p:nvSpPr>
        <p:spPr>
          <a:xfrm>
            <a:off x="6629400" y="4848225"/>
            <a:ext cx="48768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发现两地饮食文化的异同点，增进对不同地域文化的理解和尊重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381000" y="5676900"/>
            <a:ext cx="11430000" cy="800100"/>
          </a:xfrm>
          <a:custGeom>
            <a:avLst/>
            <a:gdLst/>
            <a:ahLst/>
            <a:cxnLst/>
            <a:rect l="l" t="t" r="r" b="b"/>
            <a:pathLst>
              <a:path w="11430000" h="800100">
                <a:moveTo>
                  <a:pt x="114302" y="0"/>
                </a:moveTo>
                <a:lnTo>
                  <a:pt x="11315698" y="0"/>
                </a:lnTo>
                <a:cubicBezTo>
                  <a:pt x="11378783" y="0"/>
                  <a:pt x="11430000" y="51217"/>
                  <a:pt x="11430000" y="114302"/>
                </a:cubicBezTo>
                <a:lnTo>
                  <a:pt x="11430000" y="685798"/>
                </a:lnTo>
                <a:cubicBezTo>
                  <a:pt x="11430000" y="748883"/>
                  <a:pt x="11378783" y="800100"/>
                  <a:pt x="11315698" y="800100"/>
                </a:cubicBezTo>
                <a:lnTo>
                  <a:pt x="114302" y="800100"/>
                </a:lnTo>
                <a:cubicBezTo>
                  <a:pt x="51217" y="800100"/>
                  <a:pt x="0" y="748883"/>
                  <a:pt x="0" y="685798"/>
                </a:cubicBezTo>
                <a:lnTo>
                  <a:pt x="0" y="114302"/>
                </a:lnTo>
                <a:cubicBezTo>
                  <a:pt x="0" y="51217"/>
                  <a:pt x="51217" y="0"/>
                  <a:pt x="114302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37" name="Shape 35"/>
          <p:cNvSpPr/>
          <p:nvPr/>
        </p:nvSpPr>
        <p:spPr>
          <a:xfrm>
            <a:off x="576263" y="5962650"/>
            <a:ext cx="200025" cy="228600"/>
          </a:xfrm>
          <a:custGeom>
            <a:avLst/>
            <a:gdLst/>
            <a:ahLst/>
            <a:cxnLst/>
            <a:rect l="l" t="t" r="r" b="b"/>
            <a:pathLst>
              <a:path w="200025" h="228600">
                <a:moveTo>
                  <a:pt x="0" y="96441"/>
                </a:moveTo>
                <a:cubicBezTo>
                  <a:pt x="0" y="66839"/>
                  <a:pt x="23976" y="42863"/>
                  <a:pt x="53578" y="42863"/>
                </a:cubicBezTo>
                <a:lnTo>
                  <a:pt x="57150" y="42863"/>
                </a:lnTo>
                <a:cubicBezTo>
                  <a:pt x="65053" y="42863"/>
                  <a:pt x="71438" y="49247"/>
                  <a:pt x="71438" y="57150"/>
                </a:cubicBezTo>
                <a:cubicBezTo>
                  <a:pt x="71438" y="65053"/>
                  <a:pt x="65053" y="71438"/>
                  <a:pt x="57150" y="71438"/>
                </a:cubicBezTo>
                <a:lnTo>
                  <a:pt x="53578" y="71438"/>
                </a:lnTo>
                <a:cubicBezTo>
                  <a:pt x="39782" y="71438"/>
                  <a:pt x="28575" y="82644"/>
                  <a:pt x="28575" y="96441"/>
                </a:cubicBezTo>
                <a:lnTo>
                  <a:pt x="28575" y="100013"/>
                </a:lnTo>
                <a:lnTo>
                  <a:pt x="57150" y="100013"/>
                </a:lnTo>
                <a:cubicBezTo>
                  <a:pt x="72911" y="100013"/>
                  <a:pt x="85725" y="112827"/>
                  <a:pt x="85725" y="128588"/>
                </a:cubicBezTo>
                <a:lnTo>
                  <a:pt x="85725" y="157163"/>
                </a:lnTo>
                <a:cubicBezTo>
                  <a:pt x="85725" y="172923"/>
                  <a:pt x="72911" y="185738"/>
                  <a:pt x="57150" y="185738"/>
                </a:cubicBezTo>
                <a:lnTo>
                  <a:pt x="28575" y="185738"/>
                </a:lnTo>
                <a:cubicBezTo>
                  <a:pt x="12814" y="185738"/>
                  <a:pt x="0" y="172923"/>
                  <a:pt x="0" y="157163"/>
                </a:cubicBezTo>
                <a:lnTo>
                  <a:pt x="0" y="96441"/>
                </a:lnTo>
                <a:close/>
                <a:moveTo>
                  <a:pt x="114300" y="96441"/>
                </a:moveTo>
                <a:cubicBezTo>
                  <a:pt x="114300" y="66839"/>
                  <a:pt x="138276" y="42863"/>
                  <a:pt x="167878" y="42863"/>
                </a:cubicBezTo>
                <a:lnTo>
                  <a:pt x="171450" y="42863"/>
                </a:lnTo>
                <a:cubicBezTo>
                  <a:pt x="179353" y="42863"/>
                  <a:pt x="185738" y="49247"/>
                  <a:pt x="185738" y="57150"/>
                </a:cubicBezTo>
                <a:cubicBezTo>
                  <a:pt x="185738" y="65053"/>
                  <a:pt x="179353" y="71438"/>
                  <a:pt x="171450" y="71438"/>
                </a:cubicBezTo>
                <a:lnTo>
                  <a:pt x="167878" y="71438"/>
                </a:lnTo>
                <a:cubicBezTo>
                  <a:pt x="154082" y="71438"/>
                  <a:pt x="142875" y="82644"/>
                  <a:pt x="142875" y="96441"/>
                </a:cubicBezTo>
                <a:lnTo>
                  <a:pt x="142875" y="100013"/>
                </a:lnTo>
                <a:lnTo>
                  <a:pt x="171450" y="100013"/>
                </a:lnTo>
                <a:cubicBezTo>
                  <a:pt x="187211" y="100013"/>
                  <a:pt x="200025" y="112827"/>
                  <a:pt x="200025" y="128588"/>
                </a:cubicBezTo>
                <a:lnTo>
                  <a:pt x="200025" y="157163"/>
                </a:lnTo>
                <a:cubicBezTo>
                  <a:pt x="200025" y="172923"/>
                  <a:pt x="187211" y="185738"/>
                  <a:pt x="171450" y="185738"/>
                </a:cubicBezTo>
                <a:lnTo>
                  <a:pt x="142875" y="185738"/>
                </a:lnTo>
                <a:cubicBezTo>
                  <a:pt x="127114" y="185738"/>
                  <a:pt x="114300" y="172923"/>
                  <a:pt x="114300" y="157163"/>
                </a:cubicBezTo>
                <a:lnTo>
                  <a:pt x="114300" y="96441"/>
                </a:lnTo>
                <a:close/>
              </a:path>
            </a:pathLst>
          </a:custGeom>
          <a:solidFill>
            <a:srgbClr val="A86450"/>
          </a:solidFill>
        </p:spPr>
      </p:sp>
      <p:sp>
        <p:nvSpPr>
          <p:cNvPr id="38" name="Text 36"/>
          <p:cNvSpPr/>
          <p:nvPr/>
        </p:nvSpPr>
        <p:spPr>
          <a:xfrm>
            <a:off x="971550" y="5829300"/>
            <a:ext cx="1076325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b="1" dirty="0" err="1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</a:t>
            </a:r>
            <a:r>
              <a:rPr lang="en-US" sz="1200" dirty="0" err="1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作为“楚</a:t>
            </a:r>
            <a:r>
              <a:rPr lang="zh-CN" alt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风汉韵</a:t>
            </a:r>
            <a:r>
              <a:rPr 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"的代表，饮食风格豪迈大气；</a:t>
            </a: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</a:t>
            </a:r>
            <a:r>
              <a:rPr 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作为"温婉江南"的典型，饮食精致讲究。两地饮食文化的对比研究，有助于我们更好地理解</a:t>
            </a:r>
            <a:r>
              <a:rPr lang="en-US" sz="1200" b="1" dirty="0">
                <a:solidFill>
                  <a:srgbClr val="4A4441"/>
                </a:solidFill>
                <a:highlight>
                  <a:srgbClr val="8AA3A0">
                    <a:alpha val="2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"一方水土养一方人" </a:t>
            </a:r>
            <a:r>
              <a:rPr lang="en-US" sz="120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的深刻内涵。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1000" y="381000"/>
            <a:ext cx="115062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120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RESEARCH METHODS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81000" y="685800"/>
            <a:ext cx="11601450" cy="381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7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研究方法与过程 02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181100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8AA3A0"/>
          </a:solidFill>
        </p:spPr>
      </p:sp>
      <p:sp>
        <p:nvSpPr>
          <p:cNvPr id="5" name="Shape 3"/>
          <p:cNvSpPr/>
          <p:nvPr/>
        </p:nvSpPr>
        <p:spPr>
          <a:xfrm>
            <a:off x="381000" y="1409700"/>
            <a:ext cx="2743200" cy="1590675"/>
          </a:xfrm>
          <a:custGeom>
            <a:avLst/>
            <a:gdLst/>
            <a:ahLst/>
            <a:cxnLst/>
            <a:rect l="l" t="t" r="r" b="b"/>
            <a:pathLst>
              <a:path w="2743200" h="1590675">
                <a:moveTo>
                  <a:pt x="114306" y="0"/>
                </a:moveTo>
                <a:lnTo>
                  <a:pt x="2628894" y="0"/>
                </a:lnTo>
                <a:cubicBezTo>
                  <a:pt x="2692024" y="0"/>
                  <a:pt x="2743200" y="51176"/>
                  <a:pt x="2743200" y="114306"/>
                </a:cubicBezTo>
                <a:lnTo>
                  <a:pt x="2743200" y="1476369"/>
                </a:lnTo>
                <a:cubicBezTo>
                  <a:pt x="2743200" y="1539499"/>
                  <a:pt x="2692024" y="1590675"/>
                  <a:pt x="2628894" y="1590675"/>
                </a:cubicBezTo>
                <a:lnTo>
                  <a:pt x="114306" y="1590675"/>
                </a:lnTo>
                <a:cubicBezTo>
                  <a:pt x="51176" y="1590675"/>
                  <a:pt x="0" y="1539499"/>
                  <a:pt x="0" y="1476369"/>
                </a:cubicBezTo>
                <a:lnTo>
                  <a:pt x="0" y="114306"/>
                </a:lnTo>
                <a:cubicBezTo>
                  <a:pt x="0" y="51176"/>
                  <a:pt x="51176" y="0"/>
                  <a:pt x="114306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1485900" y="16002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7" name="Shape 5"/>
          <p:cNvSpPr/>
          <p:nvPr/>
        </p:nvSpPr>
        <p:spPr>
          <a:xfrm>
            <a:off x="1652588" y="1752600"/>
            <a:ext cx="200025" cy="228600"/>
          </a:xfrm>
          <a:custGeom>
            <a:avLst/>
            <a:gdLst/>
            <a:ahLst/>
            <a:cxnLst/>
            <a:rect l="l" t="t" r="r" b="b"/>
            <a:pathLst>
              <a:path w="200025" h="228600">
                <a:moveTo>
                  <a:pt x="171450" y="228600"/>
                </a:moveTo>
                <a:lnTo>
                  <a:pt x="42863" y="228600"/>
                </a:lnTo>
                <a:cubicBezTo>
                  <a:pt x="19199" y="228600"/>
                  <a:pt x="0" y="209401"/>
                  <a:pt x="0" y="185738"/>
                </a:cubicBezTo>
                <a:lnTo>
                  <a:pt x="0" y="42863"/>
                </a:lnTo>
                <a:cubicBezTo>
                  <a:pt x="0" y="19199"/>
                  <a:pt x="19199" y="0"/>
                  <a:pt x="42863" y="0"/>
                </a:cubicBezTo>
                <a:lnTo>
                  <a:pt x="178594" y="0"/>
                </a:lnTo>
                <a:cubicBezTo>
                  <a:pt x="190426" y="0"/>
                  <a:pt x="200025" y="9599"/>
                  <a:pt x="200025" y="21431"/>
                </a:cubicBezTo>
                <a:lnTo>
                  <a:pt x="200025" y="150019"/>
                </a:lnTo>
                <a:cubicBezTo>
                  <a:pt x="200025" y="159350"/>
                  <a:pt x="194042" y="167298"/>
                  <a:pt x="185738" y="170244"/>
                </a:cubicBezTo>
                <a:lnTo>
                  <a:pt x="185738" y="200025"/>
                </a:lnTo>
                <a:cubicBezTo>
                  <a:pt x="193640" y="200025"/>
                  <a:pt x="200025" y="206410"/>
                  <a:pt x="200025" y="214313"/>
                </a:cubicBezTo>
                <a:cubicBezTo>
                  <a:pt x="200025" y="222215"/>
                  <a:pt x="193640" y="228600"/>
                  <a:pt x="185738" y="228600"/>
                </a:cubicBezTo>
                <a:lnTo>
                  <a:pt x="171450" y="228600"/>
                </a:lnTo>
                <a:close/>
                <a:moveTo>
                  <a:pt x="42863" y="171450"/>
                </a:moveTo>
                <a:cubicBezTo>
                  <a:pt x="34960" y="171450"/>
                  <a:pt x="28575" y="177835"/>
                  <a:pt x="28575" y="185738"/>
                </a:cubicBezTo>
                <a:cubicBezTo>
                  <a:pt x="28575" y="193640"/>
                  <a:pt x="34960" y="200025"/>
                  <a:pt x="42863" y="200025"/>
                </a:cubicBezTo>
                <a:lnTo>
                  <a:pt x="157163" y="200025"/>
                </a:lnTo>
                <a:lnTo>
                  <a:pt x="157163" y="171450"/>
                </a:lnTo>
                <a:lnTo>
                  <a:pt x="42863" y="171450"/>
                </a:lnTo>
                <a:close/>
                <a:moveTo>
                  <a:pt x="57150" y="67866"/>
                </a:moveTo>
                <a:cubicBezTo>
                  <a:pt x="57150" y="73804"/>
                  <a:pt x="61927" y="78581"/>
                  <a:pt x="67866" y="78581"/>
                </a:cubicBezTo>
                <a:lnTo>
                  <a:pt x="146447" y="78581"/>
                </a:lnTo>
                <a:cubicBezTo>
                  <a:pt x="152385" y="78581"/>
                  <a:pt x="157163" y="73804"/>
                  <a:pt x="157163" y="67866"/>
                </a:cubicBezTo>
                <a:cubicBezTo>
                  <a:pt x="157163" y="61927"/>
                  <a:pt x="152385" y="57150"/>
                  <a:pt x="146447" y="57150"/>
                </a:cubicBezTo>
                <a:lnTo>
                  <a:pt x="67866" y="57150"/>
                </a:lnTo>
                <a:cubicBezTo>
                  <a:pt x="61927" y="57150"/>
                  <a:pt x="57150" y="61927"/>
                  <a:pt x="57150" y="67866"/>
                </a:cubicBezTo>
                <a:close/>
                <a:moveTo>
                  <a:pt x="67866" y="100013"/>
                </a:moveTo>
                <a:cubicBezTo>
                  <a:pt x="61927" y="100013"/>
                  <a:pt x="57150" y="104790"/>
                  <a:pt x="57150" y="110728"/>
                </a:cubicBezTo>
                <a:cubicBezTo>
                  <a:pt x="57150" y="116666"/>
                  <a:pt x="61927" y="121444"/>
                  <a:pt x="67866" y="121444"/>
                </a:cubicBezTo>
                <a:lnTo>
                  <a:pt x="146447" y="121444"/>
                </a:lnTo>
                <a:cubicBezTo>
                  <a:pt x="152385" y="121444"/>
                  <a:pt x="157163" y="116666"/>
                  <a:pt x="157163" y="110728"/>
                </a:cubicBezTo>
                <a:cubicBezTo>
                  <a:pt x="157163" y="104790"/>
                  <a:pt x="152385" y="100013"/>
                  <a:pt x="146447" y="100013"/>
                </a:cubicBezTo>
                <a:lnTo>
                  <a:pt x="67866" y="100013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6"/>
          <p:cNvSpPr/>
          <p:nvPr/>
        </p:nvSpPr>
        <p:spPr>
          <a:xfrm>
            <a:off x="528638" y="2247900"/>
            <a:ext cx="24479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文献研究法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538163" y="2590800"/>
            <a:ext cx="2428875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05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通过图书馆、网络等渠道搜集相关资料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3276600" y="1409700"/>
            <a:ext cx="2743200" cy="1590675"/>
          </a:xfrm>
          <a:custGeom>
            <a:avLst/>
            <a:gdLst/>
            <a:ahLst/>
            <a:cxnLst/>
            <a:rect l="l" t="t" r="r" b="b"/>
            <a:pathLst>
              <a:path w="2743200" h="1590675">
                <a:moveTo>
                  <a:pt x="114306" y="0"/>
                </a:moveTo>
                <a:lnTo>
                  <a:pt x="2628894" y="0"/>
                </a:lnTo>
                <a:cubicBezTo>
                  <a:pt x="2692024" y="0"/>
                  <a:pt x="2743200" y="51176"/>
                  <a:pt x="2743200" y="114306"/>
                </a:cubicBezTo>
                <a:lnTo>
                  <a:pt x="2743200" y="1476369"/>
                </a:lnTo>
                <a:cubicBezTo>
                  <a:pt x="2743200" y="1539499"/>
                  <a:pt x="2692024" y="1590675"/>
                  <a:pt x="2628894" y="1590675"/>
                </a:cubicBezTo>
                <a:lnTo>
                  <a:pt x="114306" y="1590675"/>
                </a:lnTo>
                <a:cubicBezTo>
                  <a:pt x="51176" y="1590675"/>
                  <a:pt x="0" y="1539499"/>
                  <a:pt x="0" y="1476369"/>
                </a:cubicBezTo>
                <a:lnTo>
                  <a:pt x="0" y="114306"/>
                </a:lnTo>
                <a:cubicBezTo>
                  <a:pt x="0" y="51176"/>
                  <a:pt x="51176" y="0"/>
                  <a:pt x="114306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381500" y="16002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12" name="Shape 10"/>
          <p:cNvSpPr/>
          <p:nvPr/>
        </p:nvSpPr>
        <p:spPr>
          <a:xfrm>
            <a:off x="4562475" y="1752600"/>
            <a:ext cx="171450" cy="228600"/>
          </a:xfrm>
          <a:custGeom>
            <a:avLst/>
            <a:gdLst/>
            <a:ahLst/>
            <a:cxnLst/>
            <a:rect l="l" t="t" r="r" b="b"/>
            <a:pathLst>
              <a:path w="171450" h="228600">
                <a:moveTo>
                  <a:pt x="85725" y="35719"/>
                </a:moveTo>
                <a:cubicBezTo>
                  <a:pt x="99525" y="35719"/>
                  <a:pt x="110728" y="24515"/>
                  <a:pt x="110728" y="10716"/>
                </a:cubicBezTo>
                <a:cubicBezTo>
                  <a:pt x="110728" y="-3084"/>
                  <a:pt x="99525" y="-14287"/>
                  <a:pt x="85725" y="-14287"/>
                </a:cubicBezTo>
                <a:cubicBezTo>
                  <a:pt x="71925" y="-14287"/>
                  <a:pt x="60722" y="-3084"/>
                  <a:pt x="60722" y="10716"/>
                </a:cubicBezTo>
                <a:cubicBezTo>
                  <a:pt x="60722" y="24515"/>
                  <a:pt x="71925" y="35719"/>
                  <a:pt x="85725" y="35719"/>
                </a:cubicBezTo>
                <a:close/>
                <a:moveTo>
                  <a:pt x="47059" y="101754"/>
                </a:moveTo>
                <a:lnTo>
                  <a:pt x="57150" y="91663"/>
                </a:lnTo>
                <a:lnTo>
                  <a:pt x="57150" y="122605"/>
                </a:lnTo>
                <a:cubicBezTo>
                  <a:pt x="57150" y="135106"/>
                  <a:pt x="62597" y="147027"/>
                  <a:pt x="72107" y="155153"/>
                </a:cubicBezTo>
                <a:lnTo>
                  <a:pt x="103986" y="182478"/>
                </a:lnTo>
                <a:cubicBezTo>
                  <a:pt x="106620" y="184755"/>
                  <a:pt x="108362" y="187881"/>
                  <a:pt x="108853" y="191319"/>
                </a:cubicBezTo>
                <a:lnTo>
                  <a:pt x="114479" y="230654"/>
                </a:lnTo>
                <a:cubicBezTo>
                  <a:pt x="115595" y="238467"/>
                  <a:pt x="122828" y="243914"/>
                  <a:pt x="130641" y="242798"/>
                </a:cubicBezTo>
                <a:cubicBezTo>
                  <a:pt x="138455" y="241682"/>
                  <a:pt x="143902" y="234449"/>
                  <a:pt x="142786" y="226635"/>
                </a:cubicBezTo>
                <a:lnTo>
                  <a:pt x="137160" y="187300"/>
                </a:lnTo>
                <a:cubicBezTo>
                  <a:pt x="135687" y="176986"/>
                  <a:pt x="130507" y="167610"/>
                  <a:pt x="122605" y="160824"/>
                </a:cubicBezTo>
                <a:lnTo>
                  <a:pt x="107201" y="147608"/>
                </a:lnTo>
                <a:lnTo>
                  <a:pt x="107201" y="96173"/>
                </a:lnTo>
                <a:lnTo>
                  <a:pt x="108898" y="98271"/>
                </a:lnTo>
                <a:cubicBezTo>
                  <a:pt x="117024" y="108451"/>
                  <a:pt x="129347" y="114345"/>
                  <a:pt x="142384" y="114345"/>
                </a:cubicBezTo>
                <a:lnTo>
                  <a:pt x="157207" y="114345"/>
                </a:lnTo>
                <a:cubicBezTo>
                  <a:pt x="165110" y="114345"/>
                  <a:pt x="171495" y="107960"/>
                  <a:pt x="171495" y="100057"/>
                </a:cubicBezTo>
                <a:cubicBezTo>
                  <a:pt x="171495" y="92154"/>
                  <a:pt x="165110" y="85770"/>
                  <a:pt x="157207" y="85770"/>
                </a:cubicBezTo>
                <a:lnTo>
                  <a:pt x="142384" y="85770"/>
                </a:lnTo>
                <a:cubicBezTo>
                  <a:pt x="138053" y="85770"/>
                  <a:pt x="133945" y="83805"/>
                  <a:pt x="131222" y="80412"/>
                </a:cubicBezTo>
                <a:lnTo>
                  <a:pt x="123230" y="70411"/>
                </a:lnTo>
                <a:cubicBezTo>
                  <a:pt x="112961" y="57552"/>
                  <a:pt x="97378" y="50051"/>
                  <a:pt x="80903" y="50051"/>
                </a:cubicBezTo>
                <a:cubicBezTo>
                  <a:pt x="66526" y="50051"/>
                  <a:pt x="52730" y="55766"/>
                  <a:pt x="42595" y="65946"/>
                </a:cubicBezTo>
                <a:lnTo>
                  <a:pt x="26834" y="81528"/>
                </a:lnTo>
                <a:cubicBezTo>
                  <a:pt x="18797" y="89565"/>
                  <a:pt x="14288" y="100459"/>
                  <a:pt x="14288" y="111844"/>
                </a:cubicBezTo>
                <a:lnTo>
                  <a:pt x="14288" y="128588"/>
                </a:lnTo>
                <a:cubicBezTo>
                  <a:pt x="14288" y="136490"/>
                  <a:pt x="20672" y="142875"/>
                  <a:pt x="28575" y="142875"/>
                </a:cubicBezTo>
                <a:cubicBezTo>
                  <a:pt x="36478" y="142875"/>
                  <a:pt x="42863" y="136490"/>
                  <a:pt x="42863" y="128588"/>
                </a:cubicBezTo>
                <a:lnTo>
                  <a:pt x="42863" y="111844"/>
                </a:lnTo>
                <a:cubicBezTo>
                  <a:pt x="42863" y="108049"/>
                  <a:pt x="44381" y="104433"/>
                  <a:pt x="47059" y="101754"/>
                </a:cubicBezTo>
                <a:close/>
                <a:moveTo>
                  <a:pt x="52596" y="181853"/>
                </a:moveTo>
                <a:cubicBezTo>
                  <a:pt x="51926" y="184175"/>
                  <a:pt x="50676" y="186318"/>
                  <a:pt x="48979" y="188015"/>
                </a:cubicBezTo>
                <a:lnTo>
                  <a:pt x="18484" y="218509"/>
                </a:lnTo>
                <a:cubicBezTo>
                  <a:pt x="12903" y="224091"/>
                  <a:pt x="12903" y="233154"/>
                  <a:pt x="18484" y="238735"/>
                </a:cubicBezTo>
                <a:cubicBezTo>
                  <a:pt x="24066" y="244316"/>
                  <a:pt x="33129" y="244316"/>
                  <a:pt x="38710" y="238735"/>
                </a:cubicBezTo>
                <a:lnTo>
                  <a:pt x="69205" y="208240"/>
                </a:lnTo>
                <a:cubicBezTo>
                  <a:pt x="74340" y="203106"/>
                  <a:pt x="78090" y="196721"/>
                  <a:pt x="80099" y="189711"/>
                </a:cubicBezTo>
                <a:lnTo>
                  <a:pt x="81082" y="186318"/>
                </a:lnTo>
                <a:lnTo>
                  <a:pt x="60543" y="168726"/>
                </a:lnTo>
                <a:cubicBezTo>
                  <a:pt x="59427" y="167744"/>
                  <a:pt x="58311" y="166762"/>
                  <a:pt x="57239" y="165690"/>
                </a:cubicBezTo>
                <a:lnTo>
                  <a:pt x="52596" y="181853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13" name="Text 11"/>
          <p:cNvSpPr/>
          <p:nvPr/>
        </p:nvSpPr>
        <p:spPr>
          <a:xfrm>
            <a:off x="3424238" y="2247900"/>
            <a:ext cx="24479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实地调查法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433763" y="2590800"/>
            <a:ext cx="2428875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05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走访徐州本地餐馆、小吃店观察记录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6172200" y="1409700"/>
            <a:ext cx="2743200" cy="1590675"/>
          </a:xfrm>
          <a:custGeom>
            <a:avLst/>
            <a:gdLst/>
            <a:ahLst/>
            <a:cxnLst/>
            <a:rect l="l" t="t" r="r" b="b"/>
            <a:pathLst>
              <a:path w="2743200" h="1590675">
                <a:moveTo>
                  <a:pt x="114306" y="0"/>
                </a:moveTo>
                <a:lnTo>
                  <a:pt x="2628894" y="0"/>
                </a:lnTo>
                <a:cubicBezTo>
                  <a:pt x="2692024" y="0"/>
                  <a:pt x="2743200" y="51176"/>
                  <a:pt x="2743200" y="114306"/>
                </a:cubicBezTo>
                <a:lnTo>
                  <a:pt x="2743200" y="1476369"/>
                </a:lnTo>
                <a:cubicBezTo>
                  <a:pt x="2743200" y="1539499"/>
                  <a:pt x="2692024" y="1590675"/>
                  <a:pt x="2628894" y="1590675"/>
                </a:cubicBezTo>
                <a:lnTo>
                  <a:pt x="114306" y="1590675"/>
                </a:lnTo>
                <a:cubicBezTo>
                  <a:pt x="51176" y="1590675"/>
                  <a:pt x="0" y="1539499"/>
                  <a:pt x="0" y="1476369"/>
                </a:cubicBezTo>
                <a:lnTo>
                  <a:pt x="0" y="114306"/>
                </a:lnTo>
                <a:cubicBezTo>
                  <a:pt x="0" y="51176"/>
                  <a:pt x="51176" y="0"/>
                  <a:pt x="114306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7277100" y="16002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17" name="Shape 15"/>
          <p:cNvSpPr/>
          <p:nvPr/>
        </p:nvSpPr>
        <p:spPr>
          <a:xfrm>
            <a:off x="7415213" y="1752600"/>
            <a:ext cx="257175" cy="228600"/>
          </a:xfrm>
          <a:custGeom>
            <a:avLst/>
            <a:gdLst/>
            <a:ahLst/>
            <a:cxnLst/>
            <a:rect l="l" t="t" r="r" b="b"/>
            <a:pathLst>
              <a:path w="257175" h="228600">
                <a:moveTo>
                  <a:pt x="171450" y="64294"/>
                </a:moveTo>
                <a:cubicBezTo>
                  <a:pt x="171450" y="107692"/>
                  <a:pt x="133052" y="142875"/>
                  <a:pt x="85725" y="142875"/>
                </a:cubicBezTo>
                <a:cubicBezTo>
                  <a:pt x="73804" y="142875"/>
                  <a:pt x="62463" y="140643"/>
                  <a:pt x="52149" y="136624"/>
                </a:cubicBezTo>
                <a:lnTo>
                  <a:pt x="15716" y="155912"/>
                </a:lnTo>
                <a:cubicBezTo>
                  <a:pt x="11564" y="158100"/>
                  <a:pt x="6474" y="157341"/>
                  <a:pt x="3125" y="154037"/>
                </a:cubicBezTo>
                <a:cubicBezTo>
                  <a:pt x="-223" y="150733"/>
                  <a:pt x="-982" y="145599"/>
                  <a:pt x="1250" y="141446"/>
                </a:cubicBezTo>
                <a:lnTo>
                  <a:pt x="17145" y="111443"/>
                </a:lnTo>
                <a:cubicBezTo>
                  <a:pt x="6385" y="98316"/>
                  <a:pt x="0" y="81975"/>
                  <a:pt x="0" y="64294"/>
                </a:cubicBezTo>
                <a:cubicBezTo>
                  <a:pt x="0" y="20895"/>
                  <a:pt x="38398" y="-14287"/>
                  <a:pt x="85725" y="-14287"/>
                </a:cubicBezTo>
                <a:cubicBezTo>
                  <a:pt x="133052" y="-14287"/>
                  <a:pt x="171450" y="20895"/>
                  <a:pt x="171450" y="64294"/>
                </a:cubicBezTo>
                <a:close/>
                <a:moveTo>
                  <a:pt x="171450" y="228600"/>
                </a:moveTo>
                <a:cubicBezTo>
                  <a:pt x="129436" y="228600"/>
                  <a:pt x="94476" y="200873"/>
                  <a:pt x="87154" y="164306"/>
                </a:cubicBezTo>
                <a:cubicBezTo>
                  <a:pt x="140732" y="163637"/>
                  <a:pt x="187300" y="125507"/>
                  <a:pt x="192435" y="73804"/>
                </a:cubicBezTo>
                <a:cubicBezTo>
                  <a:pt x="229627" y="82376"/>
                  <a:pt x="257175" y="113228"/>
                  <a:pt x="257175" y="150019"/>
                </a:cubicBezTo>
                <a:cubicBezTo>
                  <a:pt x="257175" y="167700"/>
                  <a:pt x="250790" y="184041"/>
                  <a:pt x="240030" y="197168"/>
                </a:cubicBezTo>
                <a:lnTo>
                  <a:pt x="255925" y="227171"/>
                </a:lnTo>
                <a:cubicBezTo>
                  <a:pt x="258113" y="231324"/>
                  <a:pt x="257354" y="236413"/>
                  <a:pt x="254050" y="239762"/>
                </a:cubicBezTo>
                <a:cubicBezTo>
                  <a:pt x="250746" y="243111"/>
                  <a:pt x="245611" y="243870"/>
                  <a:pt x="241459" y="241637"/>
                </a:cubicBezTo>
                <a:lnTo>
                  <a:pt x="205026" y="222349"/>
                </a:lnTo>
                <a:cubicBezTo>
                  <a:pt x="194712" y="226368"/>
                  <a:pt x="183371" y="228600"/>
                  <a:pt x="171450" y="228600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8" name="Text 16"/>
          <p:cNvSpPr/>
          <p:nvPr/>
        </p:nvSpPr>
        <p:spPr>
          <a:xfrm>
            <a:off x="6319838" y="2247900"/>
            <a:ext cx="24479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访谈法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6329363" y="2590800"/>
            <a:ext cx="2428875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05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采访家长、邻居、餐馆经营者等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9067800" y="1409700"/>
            <a:ext cx="2743200" cy="1590675"/>
          </a:xfrm>
          <a:custGeom>
            <a:avLst/>
            <a:gdLst/>
            <a:ahLst/>
            <a:cxnLst/>
            <a:rect l="l" t="t" r="r" b="b"/>
            <a:pathLst>
              <a:path w="2743200" h="1590675">
                <a:moveTo>
                  <a:pt x="114306" y="0"/>
                </a:moveTo>
                <a:lnTo>
                  <a:pt x="2628894" y="0"/>
                </a:lnTo>
                <a:cubicBezTo>
                  <a:pt x="2692024" y="0"/>
                  <a:pt x="2743200" y="51176"/>
                  <a:pt x="2743200" y="114306"/>
                </a:cubicBezTo>
                <a:lnTo>
                  <a:pt x="2743200" y="1476369"/>
                </a:lnTo>
                <a:cubicBezTo>
                  <a:pt x="2743200" y="1539499"/>
                  <a:pt x="2692024" y="1590675"/>
                  <a:pt x="2628894" y="1590675"/>
                </a:cubicBezTo>
                <a:lnTo>
                  <a:pt x="114306" y="1590675"/>
                </a:lnTo>
                <a:cubicBezTo>
                  <a:pt x="51176" y="1590675"/>
                  <a:pt x="0" y="1539499"/>
                  <a:pt x="0" y="1476369"/>
                </a:cubicBezTo>
                <a:lnTo>
                  <a:pt x="0" y="114306"/>
                </a:lnTo>
                <a:cubicBezTo>
                  <a:pt x="0" y="51176"/>
                  <a:pt x="51176" y="0"/>
                  <a:pt x="114306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10172700" y="16002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22" name="Shape 20"/>
          <p:cNvSpPr/>
          <p:nvPr/>
        </p:nvSpPr>
        <p:spPr>
          <a:xfrm>
            <a:off x="10296525" y="1752600"/>
            <a:ext cx="285750" cy="228600"/>
          </a:xfrm>
          <a:custGeom>
            <a:avLst/>
            <a:gdLst/>
            <a:ahLst/>
            <a:cxnLst/>
            <a:rect l="l" t="t" r="r" b="b"/>
            <a:pathLst>
              <a:path w="285750" h="228600">
                <a:moveTo>
                  <a:pt x="171450" y="14288"/>
                </a:moveTo>
                <a:lnTo>
                  <a:pt x="228600" y="14288"/>
                </a:lnTo>
                <a:cubicBezTo>
                  <a:pt x="236503" y="14288"/>
                  <a:pt x="242888" y="20672"/>
                  <a:pt x="242888" y="28575"/>
                </a:cubicBezTo>
                <a:cubicBezTo>
                  <a:pt x="242888" y="36478"/>
                  <a:pt x="236503" y="42863"/>
                  <a:pt x="228600" y="42863"/>
                </a:cubicBezTo>
                <a:lnTo>
                  <a:pt x="177879" y="42863"/>
                </a:lnTo>
                <a:cubicBezTo>
                  <a:pt x="175558" y="54382"/>
                  <a:pt x="167655" y="63892"/>
                  <a:pt x="157163" y="68446"/>
                </a:cubicBezTo>
                <a:lnTo>
                  <a:pt x="157163" y="200025"/>
                </a:lnTo>
                <a:lnTo>
                  <a:pt x="228600" y="200025"/>
                </a:lnTo>
                <a:cubicBezTo>
                  <a:pt x="236503" y="200025"/>
                  <a:pt x="242888" y="206410"/>
                  <a:pt x="242888" y="214313"/>
                </a:cubicBezTo>
                <a:cubicBezTo>
                  <a:pt x="242888" y="222215"/>
                  <a:pt x="236503" y="228600"/>
                  <a:pt x="228600" y="228600"/>
                </a:cubicBezTo>
                <a:lnTo>
                  <a:pt x="57150" y="228600"/>
                </a:lnTo>
                <a:cubicBezTo>
                  <a:pt x="49247" y="228600"/>
                  <a:pt x="42863" y="222215"/>
                  <a:pt x="42863" y="214313"/>
                </a:cubicBezTo>
                <a:cubicBezTo>
                  <a:pt x="42863" y="206410"/>
                  <a:pt x="49247" y="200025"/>
                  <a:pt x="57150" y="200025"/>
                </a:cubicBezTo>
                <a:lnTo>
                  <a:pt x="128588" y="200025"/>
                </a:lnTo>
                <a:lnTo>
                  <a:pt x="128588" y="68446"/>
                </a:lnTo>
                <a:cubicBezTo>
                  <a:pt x="118095" y="63847"/>
                  <a:pt x="110192" y="54337"/>
                  <a:pt x="107871" y="42863"/>
                </a:cubicBezTo>
                <a:lnTo>
                  <a:pt x="57150" y="42863"/>
                </a:lnTo>
                <a:cubicBezTo>
                  <a:pt x="49247" y="42863"/>
                  <a:pt x="42863" y="36478"/>
                  <a:pt x="42863" y="28575"/>
                </a:cubicBezTo>
                <a:cubicBezTo>
                  <a:pt x="42863" y="20672"/>
                  <a:pt x="49247" y="14288"/>
                  <a:pt x="57150" y="14288"/>
                </a:cubicBezTo>
                <a:lnTo>
                  <a:pt x="114300" y="14288"/>
                </a:lnTo>
                <a:cubicBezTo>
                  <a:pt x="120819" y="5626"/>
                  <a:pt x="131177" y="0"/>
                  <a:pt x="142875" y="0"/>
                </a:cubicBezTo>
                <a:cubicBezTo>
                  <a:pt x="154573" y="0"/>
                  <a:pt x="164931" y="5626"/>
                  <a:pt x="171450" y="14288"/>
                </a:cubicBezTo>
                <a:close/>
                <a:moveTo>
                  <a:pt x="196275" y="142875"/>
                </a:moveTo>
                <a:lnTo>
                  <a:pt x="260925" y="142875"/>
                </a:lnTo>
                <a:lnTo>
                  <a:pt x="228600" y="87422"/>
                </a:lnTo>
                <a:lnTo>
                  <a:pt x="196275" y="142875"/>
                </a:lnTo>
                <a:close/>
                <a:moveTo>
                  <a:pt x="228600" y="185738"/>
                </a:moveTo>
                <a:cubicBezTo>
                  <a:pt x="200516" y="185738"/>
                  <a:pt x="177165" y="170557"/>
                  <a:pt x="172343" y="150510"/>
                </a:cubicBezTo>
                <a:cubicBezTo>
                  <a:pt x="171182" y="145599"/>
                  <a:pt x="172789" y="140553"/>
                  <a:pt x="175334" y="136178"/>
                </a:cubicBezTo>
                <a:lnTo>
                  <a:pt x="217840" y="63311"/>
                </a:lnTo>
                <a:cubicBezTo>
                  <a:pt x="220072" y="59472"/>
                  <a:pt x="224180" y="57150"/>
                  <a:pt x="228600" y="57150"/>
                </a:cubicBezTo>
                <a:cubicBezTo>
                  <a:pt x="233020" y="57150"/>
                  <a:pt x="237128" y="59516"/>
                  <a:pt x="239360" y="63311"/>
                </a:cubicBezTo>
                <a:lnTo>
                  <a:pt x="281866" y="136178"/>
                </a:lnTo>
                <a:cubicBezTo>
                  <a:pt x="284411" y="140553"/>
                  <a:pt x="286018" y="145599"/>
                  <a:pt x="284857" y="150510"/>
                </a:cubicBezTo>
                <a:cubicBezTo>
                  <a:pt x="280035" y="170512"/>
                  <a:pt x="256684" y="185738"/>
                  <a:pt x="228600" y="185738"/>
                </a:cubicBezTo>
                <a:close/>
                <a:moveTo>
                  <a:pt x="56614" y="87422"/>
                </a:moveTo>
                <a:lnTo>
                  <a:pt x="24289" y="142875"/>
                </a:lnTo>
                <a:lnTo>
                  <a:pt x="88984" y="142875"/>
                </a:lnTo>
                <a:lnTo>
                  <a:pt x="56614" y="87422"/>
                </a:lnTo>
                <a:close/>
                <a:moveTo>
                  <a:pt x="402" y="150510"/>
                </a:moveTo>
                <a:cubicBezTo>
                  <a:pt x="-759" y="145599"/>
                  <a:pt x="848" y="140553"/>
                  <a:pt x="3393" y="136178"/>
                </a:cubicBezTo>
                <a:lnTo>
                  <a:pt x="45899" y="63311"/>
                </a:lnTo>
                <a:cubicBezTo>
                  <a:pt x="48131" y="59472"/>
                  <a:pt x="52239" y="57150"/>
                  <a:pt x="56659" y="57150"/>
                </a:cubicBezTo>
                <a:cubicBezTo>
                  <a:pt x="61079" y="57150"/>
                  <a:pt x="65187" y="59516"/>
                  <a:pt x="67419" y="63311"/>
                </a:cubicBezTo>
                <a:lnTo>
                  <a:pt x="109924" y="136178"/>
                </a:lnTo>
                <a:cubicBezTo>
                  <a:pt x="112469" y="140553"/>
                  <a:pt x="114077" y="145599"/>
                  <a:pt x="112916" y="150510"/>
                </a:cubicBezTo>
                <a:cubicBezTo>
                  <a:pt x="108094" y="170512"/>
                  <a:pt x="84743" y="185738"/>
                  <a:pt x="56659" y="185738"/>
                </a:cubicBezTo>
                <a:cubicBezTo>
                  <a:pt x="28575" y="185738"/>
                  <a:pt x="5224" y="170557"/>
                  <a:pt x="402" y="150510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23" name="Text 21"/>
          <p:cNvSpPr/>
          <p:nvPr/>
        </p:nvSpPr>
        <p:spPr>
          <a:xfrm>
            <a:off x="9215438" y="2247900"/>
            <a:ext cx="24479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比较分析法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9224963" y="2590800"/>
            <a:ext cx="2428875" cy="2190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05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从多个维度对比两地饮食文化异同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381000" y="3150394"/>
            <a:ext cx="11430000" cy="3324225"/>
          </a:xfrm>
          <a:custGeom>
            <a:avLst/>
            <a:gdLst/>
            <a:ahLst/>
            <a:cxnLst/>
            <a:rect l="l" t="t" r="r" b="b"/>
            <a:pathLst>
              <a:path w="11430000" h="3324225">
                <a:moveTo>
                  <a:pt x="114287" y="0"/>
                </a:moveTo>
                <a:lnTo>
                  <a:pt x="11315713" y="0"/>
                </a:lnTo>
                <a:cubicBezTo>
                  <a:pt x="11378832" y="0"/>
                  <a:pt x="11430000" y="51168"/>
                  <a:pt x="11430000" y="114287"/>
                </a:cubicBezTo>
                <a:lnTo>
                  <a:pt x="11430000" y="3209938"/>
                </a:lnTo>
                <a:cubicBezTo>
                  <a:pt x="11430000" y="3273057"/>
                  <a:pt x="11378832" y="3324225"/>
                  <a:pt x="11315713" y="3324225"/>
                </a:cubicBezTo>
                <a:lnTo>
                  <a:pt x="114287" y="3324225"/>
                </a:lnTo>
                <a:cubicBezTo>
                  <a:pt x="51210" y="3324225"/>
                  <a:pt x="0" y="3273015"/>
                  <a:pt x="0" y="3209938"/>
                </a:cubicBezTo>
                <a:lnTo>
                  <a:pt x="0" y="114287"/>
                </a:lnTo>
                <a:cubicBezTo>
                  <a:pt x="0" y="51210"/>
                  <a:pt x="51210" y="0"/>
                  <a:pt x="114287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614363" y="3378994"/>
            <a:ext cx="200025" cy="228600"/>
          </a:xfrm>
          <a:custGeom>
            <a:avLst/>
            <a:gdLst/>
            <a:ahLst/>
            <a:cxnLst/>
            <a:rect l="l" t="t" r="r" b="b"/>
            <a:pathLst>
              <a:path w="200025" h="228600">
                <a:moveTo>
                  <a:pt x="57150" y="0"/>
                </a:moveTo>
                <a:cubicBezTo>
                  <a:pt x="65053" y="0"/>
                  <a:pt x="71438" y="6385"/>
                  <a:pt x="71438" y="14288"/>
                </a:cubicBezTo>
                <a:lnTo>
                  <a:pt x="71438" y="28575"/>
                </a:lnTo>
                <a:lnTo>
                  <a:pt x="128588" y="28575"/>
                </a:lnTo>
                <a:lnTo>
                  <a:pt x="128588" y="14288"/>
                </a:lnTo>
                <a:cubicBezTo>
                  <a:pt x="128588" y="6385"/>
                  <a:pt x="134972" y="0"/>
                  <a:pt x="142875" y="0"/>
                </a:cubicBezTo>
                <a:cubicBezTo>
                  <a:pt x="150778" y="0"/>
                  <a:pt x="157163" y="6385"/>
                  <a:pt x="157163" y="14288"/>
                </a:cubicBezTo>
                <a:lnTo>
                  <a:pt x="157163" y="28575"/>
                </a:lnTo>
                <a:lnTo>
                  <a:pt x="171450" y="28575"/>
                </a:lnTo>
                <a:cubicBezTo>
                  <a:pt x="187211" y="28575"/>
                  <a:pt x="200025" y="41389"/>
                  <a:pt x="200025" y="57150"/>
                </a:cubicBezTo>
                <a:lnTo>
                  <a:pt x="200025" y="185738"/>
                </a:lnTo>
                <a:cubicBezTo>
                  <a:pt x="200025" y="201498"/>
                  <a:pt x="187211" y="214313"/>
                  <a:pt x="171450" y="214313"/>
                </a:cubicBezTo>
                <a:lnTo>
                  <a:pt x="28575" y="214313"/>
                </a:lnTo>
                <a:cubicBezTo>
                  <a:pt x="12814" y="214313"/>
                  <a:pt x="0" y="201498"/>
                  <a:pt x="0" y="185738"/>
                </a:cubicBezTo>
                <a:lnTo>
                  <a:pt x="0" y="57150"/>
                </a:lnTo>
                <a:cubicBezTo>
                  <a:pt x="0" y="41389"/>
                  <a:pt x="12814" y="28575"/>
                  <a:pt x="28575" y="28575"/>
                </a:cubicBezTo>
                <a:lnTo>
                  <a:pt x="42863" y="28575"/>
                </a:lnTo>
                <a:lnTo>
                  <a:pt x="42863" y="14288"/>
                </a:lnTo>
                <a:cubicBezTo>
                  <a:pt x="42863" y="6385"/>
                  <a:pt x="49247" y="0"/>
                  <a:pt x="57150" y="0"/>
                </a:cubicBezTo>
                <a:close/>
                <a:moveTo>
                  <a:pt x="28575" y="107156"/>
                </a:moveTo>
                <a:lnTo>
                  <a:pt x="28575" y="121444"/>
                </a:lnTo>
                <a:cubicBezTo>
                  <a:pt x="28575" y="125373"/>
                  <a:pt x="31790" y="128588"/>
                  <a:pt x="35719" y="128588"/>
                </a:cubicBezTo>
                <a:lnTo>
                  <a:pt x="50006" y="128588"/>
                </a:lnTo>
                <a:cubicBezTo>
                  <a:pt x="53935" y="128588"/>
                  <a:pt x="57150" y="125373"/>
                  <a:pt x="57150" y="121444"/>
                </a:cubicBezTo>
                <a:lnTo>
                  <a:pt x="57150" y="107156"/>
                </a:lnTo>
                <a:cubicBezTo>
                  <a:pt x="57150" y="103227"/>
                  <a:pt x="53935" y="100013"/>
                  <a:pt x="50006" y="100013"/>
                </a:cubicBezTo>
                <a:lnTo>
                  <a:pt x="35719" y="100013"/>
                </a:lnTo>
                <a:cubicBezTo>
                  <a:pt x="31790" y="100013"/>
                  <a:pt x="28575" y="103227"/>
                  <a:pt x="28575" y="107156"/>
                </a:cubicBezTo>
                <a:close/>
                <a:moveTo>
                  <a:pt x="85725" y="107156"/>
                </a:moveTo>
                <a:lnTo>
                  <a:pt x="85725" y="121444"/>
                </a:lnTo>
                <a:cubicBezTo>
                  <a:pt x="85725" y="125373"/>
                  <a:pt x="88940" y="128588"/>
                  <a:pt x="92869" y="128588"/>
                </a:cubicBezTo>
                <a:lnTo>
                  <a:pt x="107156" y="128588"/>
                </a:lnTo>
                <a:cubicBezTo>
                  <a:pt x="111085" y="128588"/>
                  <a:pt x="114300" y="125373"/>
                  <a:pt x="114300" y="121444"/>
                </a:cubicBezTo>
                <a:lnTo>
                  <a:pt x="114300" y="107156"/>
                </a:lnTo>
                <a:cubicBezTo>
                  <a:pt x="114300" y="103227"/>
                  <a:pt x="111085" y="100013"/>
                  <a:pt x="107156" y="100013"/>
                </a:cubicBezTo>
                <a:lnTo>
                  <a:pt x="92869" y="100013"/>
                </a:lnTo>
                <a:cubicBezTo>
                  <a:pt x="88940" y="100013"/>
                  <a:pt x="85725" y="103227"/>
                  <a:pt x="85725" y="107156"/>
                </a:cubicBezTo>
                <a:close/>
                <a:moveTo>
                  <a:pt x="150019" y="100013"/>
                </a:moveTo>
                <a:cubicBezTo>
                  <a:pt x="146090" y="100013"/>
                  <a:pt x="142875" y="103227"/>
                  <a:pt x="142875" y="107156"/>
                </a:cubicBezTo>
                <a:lnTo>
                  <a:pt x="142875" y="121444"/>
                </a:lnTo>
                <a:cubicBezTo>
                  <a:pt x="142875" y="125373"/>
                  <a:pt x="146090" y="128588"/>
                  <a:pt x="150019" y="128588"/>
                </a:cubicBezTo>
                <a:lnTo>
                  <a:pt x="164306" y="128588"/>
                </a:lnTo>
                <a:cubicBezTo>
                  <a:pt x="168235" y="128588"/>
                  <a:pt x="171450" y="125373"/>
                  <a:pt x="171450" y="121444"/>
                </a:cubicBezTo>
                <a:lnTo>
                  <a:pt x="171450" y="107156"/>
                </a:lnTo>
                <a:cubicBezTo>
                  <a:pt x="171450" y="103227"/>
                  <a:pt x="168235" y="100013"/>
                  <a:pt x="164306" y="100013"/>
                </a:cubicBezTo>
                <a:lnTo>
                  <a:pt x="150019" y="100013"/>
                </a:lnTo>
                <a:close/>
                <a:moveTo>
                  <a:pt x="28575" y="164306"/>
                </a:moveTo>
                <a:lnTo>
                  <a:pt x="28575" y="178594"/>
                </a:lnTo>
                <a:cubicBezTo>
                  <a:pt x="28575" y="182523"/>
                  <a:pt x="31790" y="185738"/>
                  <a:pt x="35719" y="185738"/>
                </a:cubicBezTo>
                <a:lnTo>
                  <a:pt x="50006" y="185738"/>
                </a:lnTo>
                <a:cubicBezTo>
                  <a:pt x="53935" y="185738"/>
                  <a:pt x="57150" y="182523"/>
                  <a:pt x="57150" y="178594"/>
                </a:cubicBezTo>
                <a:lnTo>
                  <a:pt x="57150" y="164306"/>
                </a:lnTo>
                <a:cubicBezTo>
                  <a:pt x="57150" y="160377"/>
                  <a:pt x="53935" y="157163"/>
                  <a:pt x="50006" y="157163"/>
                </a:cubicBezTo>
                <a:lnTo>
                  <a:pt x="35719" y="157163"/>
                </a:lnTo>
                <a:cubicBezTo>
                  <a:pt x="31790" y="157163"/>
                  <a:pt x="28575" y="160377"/>
                  <a:pt x="28575" y="164306"/>
                </a:cubicBezTo>
                <a:close/>
                <a:moveTo>
                  <a:pt x="92869" y="157163"/>
                </a:moveTo>
                <a:cubicBezTo>
                  <a:pt x="88940" y="157163"/>
                  <a:pt x="85725" y="160377"/>
                  <a:pt x="85725" y="164306"/>
                </a:cubicBezTo>
                <a:lnTo>
                  <a:pt x="85725" y="178594"/>
                </a:lnTo>
                <a:cubicBezTo>
                  <a:pt x="85725" y="182523"/>
                  <a:pt x="88940" y="185738"/>
                  <a:pt x="92869" y="185738"/>
                </a:cubicBezTo>
                <a:lnTo>
                  <a:pt x="107156" y="185738"/>
                </a:lnTo>
                <a:cubicBezTo>
                  <a:pt x="111085" y="185738"/>
                  <a:pt x="114300" y="182523"/>
                  <a:pt x="114300" y="178594"/>
                </a:cubicBezTo>
                <a:lnTo>
                  <a:pt x="114300" y="164306"/>
                </a:lnTo>
                <a:cubicBezTo>
                  <a:pt x="114300" y="160377"/>
                  <a:pt x="111085" y="157163"/>
                  <a:pt x="107156" y="157163"/>
                </a:cubicBezTo>
                <a:lnTo>
                  <a:pt x="92869" y="157163"/>
                </a:lnTo>
                <a:close/>
                <a:moveTo>
                  <a:pt x="142875" y="164306"/>
                </a:moveTo>
                <a:lnTo>
                  <a:pt x="142875" y="178594"/>
                </a:lnTo>
                <a:cubicBezTo>
                  <a:pt x="142875" y="182523"/>
                  <a:pt x="146090" y="185738"/>
                  <a:pt x="150019" y="185738"/>
                </a:cubicBezTo>
                <a:lnTo>
                  <a:pt x="164306" y="185738"/>
                </a:lnTo>
                <a:cubicBezTo>
                  <a:pt x="168235" y="185738"/>
                  <a:pt x="171450" y="182523"/>
                  <a:pt x="171450" y="178594"/>
                </a:cubicBezTo>
                <a:lnTo>
                  <a:pt x="171450" y="164306"/>
                </a:lnTo>
                <a:cubicBezTo>
                  <a:pt x="171450" y="160377"/>
                  <a:pt x="168235" y="157163"/>
                  <a:pt x="164306" y="157163"/>
                </a:cubicBezTo>
                <a:lnTo>
                  <a:pt x="150019" y="157163"/>
                </a:lnTo>
                <a:cubicBezTo>
                  <a:pt x="146090" y="157163"/>
                  <a:pt x="142875" y="160377"/>
                  <a:pt x="142875" y="164306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27" name="Text 25"/>
          <p:cNvSpPr/>
          <p:nvPr/>
        </p:nvSpPr>
        <p:spPr>
          <a:xfrm>
            <a:off x="857250" y="3340894"/>
            <a:ext cx="1087755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研究阶段安排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571500" y="3798094"/>
            <a:ext cx="2114550" cy="2486025"/>
          </a:xfrm>
          <a:custGeom>
            <a:avLst/>
            <a:gdLst/>
            <a:ahLst/>
            <a:cxnLst/>
            <a:rect l="l" t="t" r="r" b="b"/>
            <a:pathLst>
              <a:path w="2114550" h="2486025">
                <a:moveTo>
                  <a:pt x="114291" y="0"/>
                </a:moveTo>
                <a:lnTo>
                  <a:pt x="2000259" y="0"/>
                </a:lnTo>
                <a:cubicBezTo>
                  <a:pt x="2063380" y="0"/>
                  <a:pt x="2114550" y="51170"/>
                  <a:pt x="2114550" y="114291"/>
                </a:cubicBezTo>
                <a:lnTo>
                  <a:pt x="2114550" y="2371734"/>
                </a:lnTo>
                <a:cubicBezTo>
                  <a:pt x="2114550" y="2434855"/>
                  <a:pt x="2063380" y="2486025"/>
                  <a:pt x="2000259" y="2486025"/>
                </a:cubicBezTo>
                <a:lnTo>
                  <a:pt x="114291" y="2486025"/>
                </a:lnTo>
                <a:cubicBezTo>
                  <a:pt x="51170" y="2486025"/>
                  <a:pt x="0" y="2434855"/>
                  <a:pt x="0" y="2371734"/>
                </a:cubicBezTo>
                <a:lnTo>
                  <a:pt x="0" y="114291"/>
                </a:lnTo>
                <a:cubicBezTo>
                  <a:pt x="0" y="51212"/>
                  <a:pt x="51212" y="0"/>
                  <a:pt x="114291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29" name="Text 27"/>
          <p:cNvSpPr/>
          <p:nvPr/>
        </p:nvSpPr>
        <p:spPr>
          <a:xfrm>
            <a:off x="723900" y="3950494"/>
            <a:ext cx="771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第一阶段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2323058" y="398859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190500"/>
                </a:moveTo>
                <a:cubicBezTo>
                  <a:pt x="147820" y="190500"/>
                  <a:pt x="190500" y="147820"/>
                  <a:pt x="190500" y="95250"/>
                </a:cubicBezTo>
                <a:cubicBezTo>
                  <a:pt x="190500" y="42680"/>
                  <a:pt x="147820" y="0"/>
                  <a:pt x="95250" y="0"/>
                </a:cubicBezTo>
                <a:cubicBezTo>
                  <a:pt x="42680" y="0"/>
                  <a:pt x="0" y="42680"/>
                  <a:pt x="0" y="95250"/>
                </a:cubicBezTo>
                <a:cubicBezTo>
                  <a:pt x="0" y="147820"/>
                  <a:pt x="42680" y="190500"/>
                  <a:pt x="95250" y="190500"/>
                </a:cubicBezTo>
                <a:close/>
                <a:moveTo>
                  <a:pt x="126653" y="79139"/>
                </a:moveTo>
                <a:lnTo>
                  <a:pt x="96887" y="126764"/>
                </a:lnTo>
                <a:cubicBezTo>
                  <a:pt x="95324" y="129257"/>
                  <a:pt x="92646" y="130820"/>
                  <a:pt x="89706" y="130969"/>
                </a:cubicBezTo>
                <a:cubicBezTo>
                  <a:pt x="86767" y="131118"/>
                  <a:pt x="83939" y="129778"/>
                  <a:pt x="82190" y="127397"/>
                </a:cubicBezTo>
                <a:lnTo>
                  <a:pt x="64331" y="103584"/>
                </a:lnTo>
                <a:cubicBezTo>
                  <a:pt x="61354" y="99640"/>
                  <a:pt x="62173" y="94059"/>
                  <a:pt x="66117" y="91083"/>
                </a:cubicBezTo>
                <a:cubicBezTo>
                  <a:pt x="70061" y="88106"/>
                  <a:pt x="75642" y="88925"/>
                  <a:pt x="78618" y="92869"/>
                </a:cubicBezTo>
                <a:lnTo>
                  <a:pt x="88664" y="106263"/>
                </a:lnTo>
                <a:lnTo>
                  <a:pt x="111509" y="69689"/>
                </a:lnTo>
                <a:cubicBezTo>
                  <a:pt x="114114" y="65522"/>
                  <a:pt x="119621" y="64219"/>
                  <a:pt x="123825" y="66861"/>
                </a:cubicBezTo>
                <a:cubicBezTo>
                  <a:pt x="128029" y="69503"/>
                  <a:pt x="129294" y="74972"/>
                  <a:pt x="126653" y="79177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31" name="Text 29"/>
          <p:cNvSpPr/>
          <p:nvPr/>
        </p:nvSpPr>
        <p:spPr>
          <a:xfrm>
            <a:off x="723900" y="4331494"/>
            <a:ext cx="18764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FFFFFF">
                    <a:alpha val="9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2月7日-10日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723900" y="4598194"/>
            <a:ext cx="18859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确定主题与开题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723900" y="4902994"/>
            <a:ext cx="1876425" cy="76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>
                <a:solidFill>
                  <a:srgbClr val="FFFFFF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查阅文献资料，撰写开题报告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723900" y="5786438"/>
            <a:ext cx="1809750" cy="9525"/>
          </a:xfrm>
          <a:custGeom>
            <a:avLst/>
            <a:gdLst/>
            <a:ahLst/>
            <a:cxnLst/>
            <a:rect l="l" t="t" r="r" b="b"/>
            <a:pathLst>
              <a:path w="1809750" h="9525">
                <a:moveTo>
                  <a:pt x="0" y="0"/>
                </a:moveTo>
                <a:lnTo>
                  <a:pt x="1809750" y="0"/>
                </a:lnTo>
                <a:lnTo>
                  <a:pt x="1809750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35" name="Text 33"/>
          <p:cNvSpPr/>
          <p:nvPr/>
        </p:nvSpPr>
        <p:spPr>
          <a:xfrm>
            <a:off x="723900" y="5953125"/>
            <a:ext cx="857250" cy="152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900" dirty="0">
                <a:solidFill>
                  <a:srgbClr val="FFFFFF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成果：开题报告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2804071" y="3798094"/>
            <a:ext cx="2114550" cy="2486025"/>
          </a:xfrm>
          <a:custGeom>
            <a:avLst/>
            <a:gdLst/>
            <a:ahLst/>
            <a:cxnLst/>
            <a:rect l="l" t="t" r="r" b="b"/>
            <a:pathLst>
              <a:path w="2114550" h="2486025">
                <a:moveTo>
                  <a:pt x="114291" y="0"/>
                </a:moveTo>
                <a:lnTo>
                  <a:pt x="2000259" y="0"/>
                </a:lnTo>
                <a:cubicBezTo>
                  <a:pt x="2063380" y="0"/>
                  <a:pt x="2114550" y="51170"/>
                  <a:pt x="2114550" y="114291"/>
                </a:cubicBezTo>
                <a:lnTo>
                  <a:pt x="2114550" y="2371734"/>
                </a:lnTo>
                <a:cubicBezTo>
                  <a:pt x="2114550" y="2434855"/>
                  <a:pt x="2063380" y="2486025"/>
                  <a:pt x="2000259" y="2486025"/>
                </a:cubicBezTo>
                <a:lnTo>
                  <a:pt x="114291" y="2486025"/>
                </a:lnTo>
                <a:cubicBezTo>
                  <a:pt x="51170" y="2486025"/>
                  <a:pt x="0" y="2434855"/>
                  <a:pt x="0" y="2371734"/>
                </a:cubicBezTo>
                <a:lnTo>
                  <a:pt x="0" y="114291"/>
                </a:lnTo>
                <a:cubicBezTo>
                  <a:pt x="0" y="51212"/>
                  <a:pt x="51212" y="0"/>
                  <a:pt x="114291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37" name="Text 35"/>
          <p:cNvSpPr/>
          <p:nvPr/>
        </p:nvSpPr>
        <p:spPr>
          <a:xfrm>
            <a:off x="2956471" y="3950494"/>
            <a:ext cx="771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第二阶段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4555778" y="398859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190500"/>
                </a:moveTo>
                <a:cubicBezTo>
                  <a:pt x="147820" y="190500"/>
                  <a:pt x="190500" y="147820"/>
                  <a:pt x="190500" y="95250"/>
                </a:cubicBezTo>
                <a:cubicBezTo>
                  <a:pt x="190500" y="42680"/>
                  <a:pt x="147820" y="0"/>
                  <a:pt x="95250" y="0"/>
                </a:cubicBezTo>
                <a:cubicBezTo>
                  <a:pt x="42680" y="0"/>
                  <a:pt x="0" y="42680"/>
                  <a:pt x="0" y="95250"/>
                </a:cubicBezTo>
                <a:cubicBezTo>
                  <a:pt x="0" y="147820"/>
                  <a:pt x="42680" y="190500"/>
                  <a:pt x="95250" y="190500"/>
                </a:cubicBezTo>
                <a:close/>
                <a:moveTo>
                  <a:pt x="126653" y="79139"/>
                </a:moveTo>
                <a:lnTo>
                  <a:pt x="96887" y="126764"/>
                </a:lnTo>
                <a:cubicBezTo>
                  <a:pt x="95324" y="129257"/>
                  <a:pt x="92646" y="130820"/>
                  <a:pt x="89706" y="130969"/>
                </a:cubicBezTo>
                <a:cubicBezTo>
                  <a:pt x="86767" y="131118"/>
                  <a:pt x="83939" y="129778"/>
                  <a:pt x="82190" y="127397"/>
                </a:cubicBezTo>
                <a:lnTo>
                  <a:pt x="64331" y="103584"/>
                </a:lnTo>
                <a:cubicBezTo>
                  <a:pt x="61354" y="99640"/>
                  <a:pt x="62173" y="94059"/>
                  <a:pt x="66117" y="91083"/>
                </a:cubicBezTo>
                <a:cubicBezTo>
                  <a:pt x="70061" y="88106"/>
                  <a:pt x="75642" y="88925"/>
                  <a:pt x="78618" y="92869"/>
                </a:cubicBezTo>
                <a:lnTo>
                  <a:pt x="88664" y="106263"/>
                </a:lnTo>
                <a:lnTo>
                  <a:pt x="111509" y="69689"/>
                </a:lnTo>
                <a:cubicBezTo>
                  <a:pt x="114114" y="65522"/>
                  <a:pt x="119621" y="64219"/>
                  <a:pt x="123825" y="66861"/>
                </a:cubicBezTo>
                <a:cubicBezTo>
                  <a:pt x="128029" y="69503"/>
                  <a:pt x="129294" y="74972"/>
                  <a:pt x="126653" y="79177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39" name="Text 37"/>
          <p:cNvSpPr/>
          <p:nvPr/>
        </p:nvSpPr>
        <p:spPr>
          <a:xfrm>
            <a:off x="2956471" y="4331494"/>
            <a:ext cx="18764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FFFFFF">
                    <a:alpha val="9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2月11日-16日</a:t>
            </a:r>
            <a:endParaRPr lang="en-US" sz="1600" dirty="0"/>
          </a:p>
        </p:txBody>
      </p:sp>
      <p:sp>
        <p:nvSpPr>
          <p:cNvPr id="40" name="Text 38"/>
          <p:cNvSpPr/>
          <p:nvPr/>
        </p:nvSpPr>
        <p:spPr>
          <a:xfrm>
            <a:off x="2956471" y="4598194"/>
            <a:ext cx="18859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徐州饮食调查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2956471" y="4902994"/>
            <a:ext cx="1876425" cy="76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>
                <a:solidFill>
                  <a:srgbClr val="FFFFFF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走访餐馆，了解徐州特色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2956471" y="5786438"/>
            <a:ext cx="1809750" cy="9525"/>
          </a:xfrm>
          <a:custGeom>
            <a:avLst/>
            <a:gdLst/>
            <a:ahLst/>
            <a:cxnLst/>
            <a:rect l="l" t="t" r="r" b="b"/>
            <a:pathLst>
              <a:path w="1809750" h="9525">
                <a:moveTo>
                  <a:pt x="0" y="0"/>
                </a:moveTo>
                <a:lnTo>
                  <a:pt x="1809750" y="0"/>
                </a:lnTo>
                <a:lnTo>
                  <a:pt x="1809750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43" name="Text 41"/>
          <p:cNvSpPr/>
          <p:nvPr/>
        </p:nvSpPr>
        <p:spPr>
          <a:xfrm>
            <a:off x="2956471" y="5953125"/>
            <a:ext cx="1085850" cy="152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900" dirty="0">
                <a:solidFill>
                  <a:srgbClr val="FFFFFF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成果：徐州饮食记录</a:t>
            </a:r>
            <a:endParaRPr lang="en-US" sz="1600" dirty="0"/>
          </a:p>
        </p:txBody>
      </p:sp>
      <p:sp>
        <p:nvSpPr>
          <p:cNvPr id="44" name="Shape 42"/>
          <p:cNvSpPr/>
          <p:nvPr/>
        </p:nvSpPr>
        <p:spPr>
          <a:xfrm>
            <a:off x="5036790" y="3798094"/>
            <a:ext cx="2114550" cy="2486025"/>
          </a:xfrm>
          <a:custGeom>
            <a:avLst/>
            <a:gdLst/>
            <a:ahLst/>
            <a:cxnLst/>
            <a:rect l="l" t="t" r="r" b="b"/>
            <a:pathLst>
              <a:path w="2114550" h="2486025">
                <a:moveTo>
                  <a:pt x="114291" y="0"/>
                </a:moveTo>
                <a:lnTo>
                  <a:pt x="2000259" y="0"/>
                </a:lnTo>
                <a:cubicBezTo>
                  <a:pt x="2063380" y="0"/>
                  <a:pt x="2114550" y="51170"/>
                  <a:pt x="2114550" y="114291"/>
                </a:cubicBezTo>
                <a:lnTo>
                  <a:pt x="2114550" y="2371734"/>
                </a:lnTo>
                <a:cubicBezTo>
                  <a:pt x="2114550" y="2434855"/>
                  <a:pt x="2063380" y="2486025"/>
                  <a:pt x="2000259" y="2486025"/>
                </a:cubicBezTo>
                <a:lnTo>
                  <a:pt x="114291" y="2486025"/>
                </a:lnTo>
                <a:cubicBezTo>
                  <a:pt x="51170" y="2486025"/>
                  <a:pt x="0" y="2434855"/>
                  <a:pt x="0" y="2371734"/>
                </a:cubicBezTo>
                <a:lnTo>
                  <a:pt x="0" y="114291"/>
                </a:lnTo>
                <a:cubicBezTo>
                  <a:pt x="0" y="51212"/>
                  <a:pt x="51212" y="0"/>
                  <a:pt x="114291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45" name="Text 43"/>
          <p:cNvSpPr/>
          <p:nvPr/>
        </p:nvSpPr>
        <p:spPr>
          <a:xfrm>
            <a:off x="5189190" y="3950494"/>
            <a:ext cx="771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第三阶段</a:t>
            </a:r>
            <a:endParaRPr lang="en-US" sz="1600" dirty="0"/>
          </a:p>
        </p:txBody>
      </p:sp>
      <p:sp>
        <p:nvSpPr>
          <p:cNvPr id="46" name="Shape 44"/>
          <p:cNvSpPr/>
          <p:nvPr/>
        </p:nvSpPr>
        <p:spPr>
          <a:xfrm>
            <a:off x="6788348" y="398859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190500"/>
                </a:moveTo>
                <a:cubicBezTo>
                  <a:pt x="147820" y="190500"/>
                  <a:pt x="190500" y="147820"/>
                  <a:pt x="190500" y="95250"/>
                </a:cubicBezTo>
                <a:cubicBezTo>
                  <a:pt x="190500" y="42680"/>
                  <a:pt x="147820" y="0"/>
                  <a:pt x="95250" y="0"/>
                </a:cubicBezTo>
                <a:cubicBezTo>
                  <a:pt x="42680" y="0"/>
                  <a:pt x="0" y="42680"/>
                  <a:pt x="0" y="95250"/>
                </a:cubicBezTo>
                <a:cubicBezTo>
                  <a:pt x="0" y="147820"/>
                  <a:pt x="42680" y="190500"/>
                  <a:pt x="95250" y="190500"/>
                </a:cubicBezTo>
                <a:close/>
                <a:moveTo>
                  <a:pt x="126653" y="79139"/>
                </a:moveTo>
                <a:lnTo>
                  <a:pt x="96887" y="126764"/>
                </a:lnTo>
                <a:cubicBezTo>
                  <a:pt x="95324" y="129257"/>
                  <a:pt x="92646" y="130820"/>
                  <a:pt x="89706" y="130969"/>
                </a:cubicBezTo>
                <a:cubicBezTo>
                  <a:pt x="86767" y="131118"/>
                  <a:pt x="83939" y="129778"/>
                  <a:pt x="82190" y="127397"/>
                </a:cubicBezTo>
                <a:lnTo>
                  <a:pt x="64331" y="103584"/>
                </a:lnTo>
                <a:cubicBezTo>
                  <a:pt x="61354" y="99640"/>
                  <a:pt x="62173" y="94059"/>
                  <a:pt x="66117" y="91083"/>
                </a:cubicBezTo>
                <a:cubicBezTo>
                  <a:pt x="70061" y="88106"/>
                  <a:pt x="75642" y="88925"/>
                  <a:pt x="78618" y="92869"/>
                </a:cubicBezTo>
                <a:lnTo>
                  <a:pt x="88664" y="106263"/>
                </a:lnTo>
                <a:lnTo>
                  <a:pt x="111509" y="69689"/>
                </a:lnTo>
                <a:cubicBezTo>
                  <a:pt x="114114" y="65522"/>
                  <a:pt x="119621" y="64219"/>
                  <a:pt x="123825" y="66861"/>
                </a:cubicBezTo>
                <a:cubicBezTo>
                  <a:pt x="128029" y="69503"/>
                  <a:pt x="129294" y="74972"/>
                  <a:pt x="126653" y="79177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47" name="Text 45"/>
          <p:cNvSpPr/>
          <p:nvPr/>
        </p:nvSpPr>
        <p:spPr>
          <a:xfrm>
            <a:off x="5189190" y="4331494"/>
            <a:ext cx="18764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FFFFFF">
                    <a:alpha val="9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2月17日-22日</a:t>
            </a:r>
            <a:endParaRPr lang="en-US" sz="1600" dirty="0"/>
          </a:p>
        </p:txBody>
      </p:sp>
      <p:sp>
        <p:nvSpPr>
          <p:cNvPr id="48" name="Text 46"/>
          <p:cNvSpPr/>
          <p:nvPr/>
        </p:nvSpPr>
        <p:spPr>
          <a:xfrm>
            <a:off x="5189190" y="4598194"/>
            <a:ext cx="18859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苏州资料搜集</a:t>
            </a:r>
            <a:endParaRPr lang="en-US" sz="1600" dirty="0"/>
          </a:p>
        </p:txBody>
      </p:sp>
      <p:sp>
        <p:nvSpPr>
          <p:cNvPr id="49" name="Text 47"/>
          <p:cNvSpPr/>
          <p:nvPr/>
        </p:nvSpPr>
        <p:spPr>
          <a:xfrm>
            <a:off x="5189190" y="4902994"/>
            <a:ext cx="1876425" cy="76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>
                <a:solidFill>
                  <a:srgbClr val="FFFFFF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通过书籍、网络了解苏州饮食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5189190" y="5786438"/>
            <a:ext cx="1809750" cy="9525"/>
          </a:xfrm>
          <a:custGeom>
            <a:avLst/>
            <a:gdLst/>
            <a:ahLst/>
            <a:cxnLst/>
            <a:rect l="l" t="t" r="r" b="b"/>
            <a:pathLst>
              <a:path w="1809750" h="9525">
                <a:moveTo>
                  <a:pt x="0" y="0"/>
                </a:moveTo>
                <a:lnTo>
                  <a:pt x="1809750" y="0"/>
                </a:lnTo>
                <a:lnTo>
                  <a:pt x="1809750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51" name="Text 49"/>
          <p:cNvSpPr/>
          <p:nvPr/>
        </p:nvSpPr>
        <p:spPr>
          <a:xfrm>
            <a:off x="5189190" y="5953125"/>
            <a:ext cx="1085850" cy="152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900" dirty="0">
                <a:solidFill>
                  <a:srgbClr val="FFFFFF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成果：苏州饮食资料</a:t>
            </a:r>
            <a:endParaRPr lang="en-US" sz="1600" dirty="0"/>
          </a:p>
        </p:txBody>
      </p:sp>
      <p:sp>
        <p:nvSpPr>
          <p:cNvPr id="52" name="Shape 50"/>
          <p:cNvSpPr/>
          <p:nvPr/>
        </p:nvSpPr>
        <p:spPr>
          <a:xfrm>
            <a:off x="7269361" y="3798094"/>
            <a:ext cx="2114550" cy="2486025"/>
          </a:xfrm>
          <a:custGeom>
            <a:avLst/>
            <a:gdLst/>
            <a:ahLst/>
            <a:cxnLst/>
            <a:rect l="l" t="t" r="r" b="b"/>
            <a:pathLst>
              <a:path w="2114550" h="2486025">
                <a:moveTo>
                  <a:pt x="114291" y="0"/>
                </a:moveTo>
                <a:lnTo>
                  <a:pt x="2000259" y="0"/>
                </a:lnTo>
                <a:cubicBezTo>
                  <a:pt x="2063380" y="0"/>
                  <a:pt x="2114550" y="51170"/>
                  <a:pt x="2114550" y="114291"/>
                </a:cubicBezTo>
                <a:lnTo>
                  <a:pt x="2114550" y="2371734"/>
                </a:lnTo>
                <a:cubicBezTo>
                  <a:pt x="2114550" y="2434855"/>
                  <a:pt x="2063380" y="2486025"/>
                  <a:pt x="2000259" y="2486025"/>
                </a:cubicBezTo>
                <a:lnTo>
                  <a:pt x="114291" y="2486025"/>
                </a:lnTo>
                <a:cubicBezTo>
                  <a:pt x="51170" y="2486025"/>
                  <a:pt x="0" y="2434855"/>
                  <a:pt x="0" y="2371734"/>
                </a:cubicBezTo>
                <a:lnTo>
                  <a:pt x="0" y="114291"/>
                </a:lnTo>
                <a:cubicBezTo>
                  <a:pt x="0" y="51212"/>
                  <a:pt x="51212" y="0"/>
                  <a:pt x="114291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53" name="Text 51"/>
          <p:cNvSpPr/>
          <p:nvPr/>
        </p:nvSpPr>
        <p:spPr>
          <a:xfrm>
            <a:off x="7421761" y="3950494"/>
            <a:ext cx="771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第四阶段</a:t>
            </a:r>
            <a:endParaRPr lang="en-US" sz="1600" dirty="0"/>
          </a:p>
        </p:txBody>
      </p:sp>
      <p:sp>
        <p:nvSpPr>
          <p:cNvPr id="54" name="Shape 52"/>
          <p:cNvSpPr/>
          <p:nvPr/>
        </p:nvSpPr>
        <p:spPr>
          <a:xfrm>
            <a:off x="9021068" y="398859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190500"/>
                </a:moveTo>
                <a:cubicBezTo>
                  <a:pt x="147820" y="190500"/>
                  <a:pt x="190500" y="147820"/>
                  <a:pt x="190500" y="95250"/>
                </a:cubicBezTo>
                <a:cubicBezTo>
                  <a:pt x="190500" y="42680"/>
                  <a:pt x="147820" y="0"/>
                  <a:pt x="95250" y="0"/>
                </a:cubicBezTo>
                <a:cubicBezTo>
                  <a:pt x="42680" y="0"/>
                  <a:pt x="0" y="42680"/>
                  <a:pt x="0" y="95250"/>
                </a:cubicBezTo>
                <a:cubicBezTo>
                  <a:pt x="0" y="147820"/>
                  <a:pt x="42680" y="190500"/>
                  <a:pt x="95250" y="190500"/>
                </a:cubicBezTo>
                <a:close/>
                <a:moveTo>
                  <a:pt x="126653" y="79139"/>
                </a:moveTo>
                <a:lnTo>
                  <a:pt x="96887" y="126764"/>
                </a:lnTo>
                <a:cubicBezTo>
                  <a:pt x="95324" y="129257"/>
                  <a:pt x="92646" y="130820"/>
                  <a:pt x="89706" y="130969"/>
                </a:cubicBezTo>
                <a:cubicBezTo>
                  <a:pt x="86767" y="131118"/>
                  <a:pt x="83939" y="129778"/>
                  <a:pt x="82190" y="127397"/>
                </a:cubicBezTo>
                <a:lnTo>
                  <a:pt x="64331" y="103584"/>
                </a:lnTo>
                <a:cubicBezTo>
                  <a:pt x="61354" y="99640"/>
                  <a:pt x="62173" y="94059"/>
                  <a:pt x="66117" y="91083"/>
                </a:cubicBezTo>
                <a:cubicBezTo>
                  <a:pt x="70061" y="88106"/>
                  <a:pt x="75642" y="88925"/>
                  <a:pt x="78618" y="92869"/>
                </a:cubicBezTo>
                <a:lnTo>
                  <a:pt x="88664" y="106263"/>
                </a:lnTo>
                <a:lnTo>
                  <a:pt x="111509" y="69689"/>
                </a:lnTo>
                <a:cubicBezTo>
                  <a:pt x="114114" y="65522"/>
                  <a:pt x="119621" y="64219"/>
                  <a:pt x="123825" y="66861"/>
                </a:cubicBezTo>
                <a:cubicBezTo>
                  <a:pt x="128029" y="69503"/>
                  <a:pt x="129294" y="74972"/>
                  <a:pt x="126653" y="79177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55" name="Text 53"/>
          <p:cNvSpPr/>
          <p:nvPr/>
        </p:nvSpPr>
        <p:spPr>
          <a:xfrm>
            <a:off x="7421761" y="4331494"/>
            <a:ext cx="18764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FFFFFF">
                    <a:alpha val="9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2月23日-26日</a:t>
            </a:r>
            <a:endParaRPr lang="en-US" sz="1600" dirty="0"/>
          </a:p>
        </p:txBody>
      </p:sp>
      <p:sp>
        <p:nvSpPr>
          <p:cNvPr id="56" name="Text 54"/>
          <p:cNvSpPr/>
          <p:nvPr/>
        </p:nvSpPr>
        <p:spPr>
          <a:xfrm>
            <a:off x="7421761" y="4598194"/>
            <a:ext cx="18859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对比分析</a:t>
            </a:r>
            <a:endParaRPr lang="en-US" sz="1600" dirty="0"/>
          </a:p>
        </p:txBody>
      </p:sp>
      <p:sp>
        <p:nvSpPr>
          <p:cNvPr id="57" name="Text 55"/>
          <p:cNvSpPr/>
          <p:nvPr/>
        </p:nvSpPr>
        <p:spPr>
          <a:xfrm>
            <a:off x="7421761" y="4902994"/>
            <a:ext cx="1876425" cy="76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>
                <a:solidFill>
                  <a:srgbClr val="FFFFFF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分析两地差异，探究形成原因</a:t>
            </a:r>
            <a:endParaRPr lang="en-US" sz="1600" dirty="0"/>
          </a:p>
        </p:txBody>
      </p:sp>
      <p:sp>
        <p:nvSpPr>
          <p:cNvPr id="58" name="Shape 56"/>
          <p:cNvSpPr/>
          <p:nvPr/>
        </p:nvSpPr>
        <p:spPr>
          <a:xfrm>
            <a:off x="7421761" y="5786438"/>
            <a:ext cx="1809750" cy="9525"/>
          </a:xfrm>
          <a:custGeom>
            <a:avLst/>
            <a:gdLst/>
            <a:ahLst/>
            <a:cxnLst/>
            <a:rect l="l" t="t" r="r" b="b"/>
            <a:pathLst>
              <a:path w="1809750" h="9525">
                <a:moveTo>
                  <a:pt x="0" y="0"/>
                </a:moveTo>
                <a:lnTo>
                  <a:pt x="1809750" y="0"/>
                </a:lnTo>
                <a:lnTo>
                  <a:pt x="1809750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59" name="Text 57"/>
          <p:cNvSpPr/>
          <p:nvPr/>
        </p:nvSpPr>
        <p:spPr>
          <a:xfrm>
            <a:off x="7421761" y="5953125"/>
            <a:ext cx="857250" cy="152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900" dirty="0">
                <a:solidFill>
                  <a:srgbClr val="FFFFFF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成果：过程报告</a:t>
            </a:r>
            <a:endParaRPr lang="en-US" sz="1600" dirty="0"/>
          </a:p>
        </p:txBody>
      </p:sp>
      <p:sp>
        <p:nvSpPr>
          <p:cNvPr id="60" name="Shape 58"/>
          <p:cNvSpPr/>
          <p:nvPr/>
        </p:nvSpPr>
        <p:spPr>
          <a:xfrm>
            <a:off x="9502080" y="3798094"/>
            <a:ext cx="2114550" cy="2486025"/>
          </a:xfrm>
          <a:custGeom>
            <a:avLst/>
            <a:gdLst/>
            <a:ahLst/>
            <a:cxnLst/>
            <a:rect l="l" t="t" r="r" b="b"/>
            <a:pathLst>
              <a:path w="2114550" h="2486025">
                <a:moveTo>
                  <a:pt x="114291" y="0"/>
                </a:moveTo>
                <a:lnTo>
                  <a:pt x="2000259" y="0"/>
                </a:lnTo>
                <a:cubicBezTo>
                  <a:pt x="2063380" y="0"/>
                  <a:pt x="2114550" y="51170"/>
                  <a:pt x="2114550" y="114291"/>
                </a:cubicBezTo>
                <a:lnTo>
                  <a:pt x="2114550" y="2371734"/>
                </a:lnTo>
                <a:cubicBezTo>
                  <a:pt x="2114550" y="2434855"/>
                  <a:pt x="2063380" y="2486025"/>
                  <a:pt x="2000259" y="2486025"/>
                </a:cubicBezTo>
                <a:lnTo>
                  <a:pt x="114291" y="2486025"/>
                </a:lnTo>
                <a:cubicBezTo>
                  <a:pt x="51170" y="2486025"/>
                  <a:pt x="0" y="2434855"/>
                  <a:pt x="0" y="2371734"/>
                </a:cubicBezTo>
                <a:lnTo>
                  <a:pt x="0" y="114291"/>
                </a:lnTo>
                <a:cubicBezTo>
                  <a:pt x="0" y="51212"/>
                  <a:pt x="51212" y="0"/>
                  <a:pt x="114291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61" name="Text 59"/>
          <p:cNvSpPr/>
          <p:nvPr/>
        </p:nvSpPr>
        <p:spPr>
          <a:xfrm>
            <a:off x="9654480" y="3950494"/>
            <a:ext cx="771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第五阶段</a:t>
            </a:r>
            <a:endParaRPr lang="en-US" sz="1600" dirty="0"/>
          </a:p>
        </p:txBody>
      </p:sp>
      <p:sp>
        <p:nvSpPr>
          <p:cNvPr id="62" name="Shape 60"/>
          <p:cNvSpPr/>
          <p:nvPr/>
        </p:nvSpPr>
        <p:spPr>
          <a:xfrm>
            <a:off x="11253639" y="3988594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190500"/>
                </a:moveTo>
                <a:cubicBezTo>
                  <a:pt x="147820" y="190500"/>
                  <a:pt x="190500" y="147820"/>
                  <a:pt x="190500" y="95250"/>
                </a:cubicBezTo>
                <a:cubicBezTo>
                  <a:pt x="190500" y="42680"/>
                  <a:pt x="147820" y="0"/>
                  <a:pt x="95250" y="0"/>
                </a:cubicBezTo>
                <a:cubicBezTo>
                  <a:pt x="42680" y="0"/>
                  <a:pt x="0" y="42680"/>
                  <a:pt x="0" y="95250"/>
                </a:cubicBezTo>
                <a:cubicBezTo>
                  <a:pt x="0" y="147820"/>
                  <a:pt x="42680" y="190500"/>
                  <a:pt x="95250" y="190500"/>
                </a:cubicBezTo>
                <a:close/>
                <a:moveTo>
                  <a:pt x="126653" y="79139"/>
                </a:moveTo>
                <a:lnTo>
                  <a:pt x="96887" y="126764"/>
                </a:lnTo>
                <a:cubicBezTo>
                  <a:pt x="95324" y="129257"/>
                  <a:pt x="92646" y="130820"/>
                  <a:pt x="89706" y="130969"/>
                </a:cubicBezTo>
                <a:cubicBezTo>
                  <a:pt x="86767" y="131118"/>
                  <a:pt x="83939" y="129778"/>
                  <a:pt x="82190" y="127397"/>
                </a:cubicBezTo>
                <a:lnTo>
                  <a:pt x="64331" y="103584"/>
                </a:lnTo>
                <a:cubicBezTo>
                  <a:pt x="61354" y="99640"/>
                  <a:pt x="62173" y="94059"/>
                  <a:pt x="66117" y="91083"/>
                </a:cubicBezTo>
                <a:cubicBezTo>
                  <a:pt x="70061" y="88106"/>
                  <a:pt x="75642" y="88925"/>
                  <a:pt x="78618" y="92869"/>
                </a:cubicBezTo>
                <a:lnTo>
                  <a:pt x="88664" y="106263"/>
                </a:lnTo>
                <a:lnTo>
                  <a:pt x="111509" y="69689"/>
                </a:lnTo>
                <a:cubicBezTo>
                  <a:pt x="114114" y="65522"/>
                  <a:pt x="119621" y="64219"/>
                  <a:pt x="123825" y="66861"/>
                </a:cubicBezTo>
                <a:cubicBezTo>
                  <a:pt x="128029" y="69503"/>
                  <a:pt x="129294" y="74972"/>
                  <a:pt x="126653" y="79177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63" name="Text 61"/>
          <p:cNvSpPr/>
          <p:nvPr/>
        </p:nvSpPr>
        <p:spPr>
          <a:xfrm>
            <a:off x="9654480" y="4331494"/>
            <a:ext cx="18764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FFFFFF">
                    <a:alpha val="9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2月27日-3月3日</a:t>
            </a:r>
            <a:endParaRPr lang="en-US" sz="1600" dirty="0"/>
          </a:p>
        </p:txBody>
      </p:sp>
      <p:sp>
        <p:nvSpPr>
          <p:cNvPr id="64" name="Text 62"/>
          <p:cNvSpPr/>
          <p:nvPr/>
        </p:nvSpPr>
        <p:spPr>
          <a:xfrm>
            <a:off x="9654480" y="4598194"/>
            <a:ext cx="18859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总结成果</a:t>
            </a:r>
            <a:endParaRPr lang="en-US" sz="1600" dirty="0"/>
          </a:p>
        </p:txBody>
      </p:sp>
      <p:sp>
        <p:nvSpPr>
          <p:cNvPr id="65" name="Text 63"/>
          <p:cNvSpPr/>
          <p:nvPr/>
        </p:nvSpPr>
        <p:spPr>
          <a:xfrm>
            <a:off x="9654480" y="4902994"/>
            <a:ext cx="1876425" cy="76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50" dirty="0">
                <a:solidFill>
                  <a:srgbClr val="FFFFFF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撰写结题报告，完成研究</a:t>
            </a:r>
            <a:endParaRPr lang="en-US" sz="1600" dirty="0"/>
          </a:p>
        </p:txBody>
      </p:sp>
      <p:sp>
        <p:nvSpPr>
          <p:cNvPr id="66" name="Shape 64"/>
          <p:cNvSpPr/>
          <p:nvPr/>
        </p:nvSpPr>
        <p:spPr>
          <a:xfrm>
            <a:off x="9654480" y="5786438"/>
            <a:ext cx="1809750" cy="9525"/>
          </a:xfrm>
          <a:custGeom>
            <a:avLst/>
            <a:gdLst/>
            <a:ahLst/>
            <a:cxnLst/>
            <a:rect l="l" t="t" r="r" b="b"/>
            <a:pathLst>
              <a:path w="1809750" h="9525">
                <a:moveTo>
                  <a:pt x="0" y="0"/>
                </a:moveTo>
                <a:lnTo>
                  <a:pt x="1809750" y="0"/>
                </a:lnTo>
                <a:lnTo>
                  <a:pt x="1809750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67" name="Text 65"/>
          <p:cNvSpPr/>
          <p:nvPr/>
        </p:nvSpPr>
        <p:spPr>
          <a:xfrm>
            <a:off x="9654480" y="5953125"/>
            <a:ext cx="857250" cy="152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900" dirty="0">
                <a:solidFill>
                  <a:srgbClr val="FFFFFF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成果：结题报告</a:t>
            </a:r>
            <a:endParaRPr lang="en-US" sz="1600" dirty="0"/>
          </a:p>
        </p:txBody>
      </p:sp>
      <p:sp>
        <p:nvSpPr>
          <p:cNvPr id="68" name="文本框 67"/>
          <p:cNvSpPr txBox="1"/>
          <p:nvPr/>
        </p:nvSpPr>
        <p:spPr>
          <a:xfrm>
            <a:off x="3263265" y="779780"/>
            <a:ext cx="6449060" cy="31851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sz="5400" b="1" dirty="0">
              <a:latin typeface="儷宋 Pro" panose="02020300000000000000" charset="-120"/>
              <a:ea typeface="儷宋 Pro" panose="02020300000000000000" charset="-120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9"/>
          <p:cNvSpPr/>
          <p:nvPr/>
        </p:nvSpPr>
        <p:spPr>
          <a:xfrm>
            <a:off x="8120250" y="1189450"/>
            <a:ext cx="3768000" cy="1752000"/>
          </a:xfrm>
          <a:custGeom>
            <a:avLst/>
            <a:gdLst/>
            <a:ahLst/>
            <a:cxnLst/>
            <a:rect l="l" t="t" r="r" b="b"/>
            <a:pathLst>
              <a:path w="3768000" h="1752000">
                <a:moveTo>
                  <a:pt x="95992" y="0"/>
                </a:moveTo>
                <a:lnTo>
                  <a:pt x="3672008" y="0"/>
                </a:lnTo>
                <a:cubicBezTo>
                  <a:pt x="3725023" y="0"/>
                  <a:pt x="3768000" y="42977"/>
                  <a:pt x="3768000" y="95992"/>
                </a:cubicBezTo>
                <a:lnTo>
                  <a:pt x="3768000" y="1656008"/>
                </a:lnTo>
                <a:cubicBezTo>
                  <a:pt x="3768000" y="1709023"/>
                  <a:pt x="3725023" y="1752000"/>
                  <a:pt x="3672008" y="1752000"/>
                </a:cubicBezTo>
                <a:lnTo>
                  <a:pt x="95992" y="1752000"/>
                </a:lnTo>
                <a:cubicBezTo>
                  <a:pt x="42977" y="1752000"/>
                  <a:pt x="0" y="1709023"/>
                  <a:pt x="0" y="1656008"/>
                </a:cubicBezTo>
                <a:lnTo>
                  <a:pt x="0" y="95992"/>
                </a:lnTo>
                <a:cubicBezTo>
                  <a:pt x="0" y="43013"/>
                  <a:pt x="43013" y="0"/>
                  <a:pt x="9599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0000" dist="80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" name="Text 0"/>
          <p:cNvSpPr/>
          <p:nvPr/>
        </p:nvSpPr>
        <p:spPr>
          <a:xfrm>
            <a:off x="320000" y="320000"/>
            <a:ext cx="11616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kern="0" spc="101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XUZHOU CUISINE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20000" y="576000"/>
            <a:ext cx="11696000" cy="32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27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徐州饮食特色——北方豪迈风 03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20000" y="992000"/>
            <a:ext cx="640000" cy="32000"/>
          </a:xfrm>
          <a:custGeom>
            <a:avLst/>
            <a:gdLst/>
            <a:ahLst/>
            <a:cxnLst/>
            <a:rect l="l" t="t" r="r" b="b"/>
            <a:pathLst>
              <a:path w="640000" h="32000">
                <a:moveTo>
                  <a:pt x="0" y="0"/>
                </a:moveTo>
                <a:lnTo>
                  <a:pt x="640000" y="0"/>
                </a:lnTo>
                <a:lnTo>
                  <a:pt x="640000" y="32000"/>
                </a:lnTo>
                <a:lnTo>
                  <a:pt x="0" y="32000"/>
                </a:lnTo>
                <a:lnTo>
                  <a:pt x="0" y="0"/>
                </a:lnTo>
                <a:close/>
              </a:path>
            </a:pathLst>
          </a:custGeom>
          <a:solidFill>
            <a:srgbClr val="8AA3A0"/>
          </a:solidFill>
        </p:spPr>
      </p:sp>
      <p:sp>
        <p:nvSpPr>
          <p:cNvPr id="5" name="Shape 3"/>
          <p:cNvSpPr/>
          <p:nvPr/>
        </p:nvSpPr>
        <p:spPr>
          <a:xfrm>
            <a:off x="320000" y="1152000"/>
            <a:ext cx="3768000" cy="1752000"/>
          </a:xfrm>
          <a:custGeom>
            <a:avLst/>
            <a:gdLst/>
            <a:ahLst/>
            <a:cxnLst/>
            <a:rect l="l" t="t" r="r" b="b"/>
            <a:pathLst>
              <a:path w="3768000" h="1752000">
                <a:moveTo>
                  <a:pt x="95992" y="0"/>
                </a:moveTo>
                <a:lnTo>
                  <a:pt x="3672008" y="0"/>
                </a:lnTo>
                <a:cubicBezTo>
                  <a:pt x="3725023" y="0"/>
                  <a:pt x="3768000" y="42977"/>
                  <a:pt x="3768000" y="95992"/>
                </a:cubicBezTo>
                <a:lnTo>
                  <a:pt x="3768000" y="1656008"/>
                </a:lnTo>
                <a:cubicBezTo>
                  <a:pt x="3768000" y="1709023"/>
                  <a:pt x="3725023" y="1752000"/>
                  <a:pt x="3672008" y="1752000"/>
                </a:cubicBezTo>
                <a:lnTo>
                  <a:pt x="95992" y="1752000"/>
                </a:lnTo>
                <a:cubicBezTo>
                  <a:pt x="42977" y="1752000"/>
                  <a:pt x="0" y="1709023"/>
                  <a:pt x="0" y="1656008"/>
                </a:cubicBezTo>
                <a:lnTo>
                  <a:pt x="0" y="95992"/>
                </a:lnTo>
                <a:cubicBezTo>
                  <a:pt x="0" y="43013"/>
                  <a:pt x="43013" y="0"/>
                  <a:pt x="9599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0000" dist="80000" dir="5400000" algn="bl" rotWithShape="0">
              <a:srgbClr val="000000">
                <a:alpha val="10196"/>
              </a:srgbClr>
            </a:outerShdw>
          </a:effectLst>
        </p:spPr>
      </p:sp>
      <p:pic>
        <p:nvPicPr>
          <p:cNvPr id="6" name="Image 0"/>
          <p:cNvPicPr>
            <a:picLocks noChangeAspect="1"/>
          </p:cNvPicPr>
          <p:nvPr/>
        </p:nvPicPr>
        <p:blipFill>
          <a:blip r:embed="rId3"/>
          <a:srcRect t="27803" b="35957"/>
          <a:stretch>
            <a:fillRect/>
          </a:stretch>
        </p:blipFill>
        <p:spPr>
          <a:xfrm>
            <a:off x="320000" y="1138200"/>
            <a:ext cx="3768000" cy="1024000"/>
          </a:xfrm>
          <a:prstGeom prst="roundRect">
            <a:avLst>
              <a:gd name="adj" fmla="val 5479"/>
            </a:avLst>
          </a:prstGeom>
        </p:spPr>
      </p:pic>
      <p:sp>
        <p:nvSpPr>
          <p:cNvPr id="7" name="Text 4"/>
          <p:cNvSpPr/>
          <p:nvPr/>
        </p:nvSpPr>
        <p:spPr>
          <a:xfrm>
            <a:off x="448000" y="2304000"/>
            <a:ext cx="3584000" cy="22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13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蒜爆鱼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448000" y="2592000"/>
            <a:ext cx="3568000" cy="18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zh-CN" alt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蒜香扑鼻，鱼肉鲜嫩，热油激发辛香，地道徐州风味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4196125" y="1179000"/>
            <a:ext cx="3768000" cy="1752000"/>
          </a:xfrm>
          <a:custGeom>
            <a:avLst/>
            <a:gdLst/>
            <a:ahLst/>
            <a:cxnLst/>
            <a:rect l="l" t="t" r="r" b="b"/>
            <a:pathLst>
              <a:path w="3768000" h="1752000">
                <a:moveTo>
                  <a:pt x="95992" y="0"/>
                </a:moveTo>
                <a:lnTo>
                  <a:pt x="3672008" y="0"/>
                </a:lnTo>
                <a:cubicBezTo>
                  <a:pt x="3725023" y="0"/>
                  <a:pt x="3768000" y="42977"/>
                  <a:pt x="3768000" y="95992"/>
                </a:cubicBezTo>
                <a:lnTo>
                  <a:pt x="3768000" y="1656008"/>
                </a:lnTo>
                <a:cubicBezTo>
                  <a:pt x="3768000" y="1709023"/>
                  <a:pt x="3725023" y="1752000"/>
                  <a:pt x="3672008" y="1752000"/>
                </a:cubicBezTo>
                <a:lnTo>
                  <a:pt x="95992" y="1752000"/>
                </a:lnTo>
                <a:cubicBezTo>
                  <a:pt x="42977" y="1752000"/>
                  <a:pt x="0" y="1709023"/>
                  <a:pt x="0" y="1656008"/>
                </a:cubicBezTo>
                <a:lnTo>
                  <a:pt x="0" y="95992"/>
                </a:lnTo>
                <a:cubicBezTo>
                  <a:pt x="0" y="43013"/>
                  <a:pt x="43013" y="0"/>
                  <a:pt x="9599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0000" dist="80000" dir="5400000" algn="bl" rotWithShape="0">
              <a:srgbClr val="000000">
                <a:alpha val="10196"/>
              </a:srgbClr>
            </a:outerShdw>
          </a:effectLst>
        </p:spPr>
      </p:sp>
      <p:pic>
        <p:nvPicPr>
          <p:cNvPr id="10" name="Image 1"/>
          <p:cNvPicPr>
            <a:picLocks noChangeAspect="1"/>
          </p:cNvPicPr>
          <p:nvPr/>
        </p:nvPicPr>
        <p:blipFill>
          <a:blip r:embed="rId4"/>
          <a:srcRect l="372" t="23095" r="-372" b="35287"/>
          <a:stretch>
            <a:fillRect/>
          </a:stretch>
        </p:blipFill>
        <p:spPr>
          <a:xfrm>
            <a:off x="4212125" y="1152000"/>
            <a:ext cx="3768000" cy="1024000"/>
          </a:xfrm>
          <a:prstGeom prst="roundRect">
            <a:avLst>
              <a:gd name="adj" fmla="val 5479"/>
            </a:avLst>
          </a:prstGeom>
        </p:spPr>
      </p:pic>
      <p:sp>
        <p:nvSpPr>
          <p:cNvPr id="11" name="Text 7"/>
          <p:cNvSpPr/>
          <p:nvPr/>
        </p:nvSpPr>
        <p:spPr>
          <a:xfrm>
            <a:off x="4340125" y="2304000"/>
            <a:ext cx="3584000" cy="22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13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伏羊汤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340125" y="2552000"/>
            <a:ext cx="3432275" cy="22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zh-CN" alt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伏天一碗鲜汤滚烫，羊肉酥烂，汤汁乳白醇厚</a:t>
            </a:r>
            <a:endParaRPr lang="en-US" sz="880" dirty="0">
              <a:solidFill>
                <a:srgbClr val="4A4441">
                  <a:alpha val="7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Shape 9"/>
          <p:cNvSpPr/>
          <p:nvPr/>
        </p:nvSpPr>
        <p:spPr>
          <a:xfrm>
            <a:off x="8079475" y="1189450"/>
            <a:ext cx="3768000" cy="1752000"/>
          </a:xfrm>
          <a:custGeom>
            <a:avLst/>
            <a:gdLst/>
            <a:ahLst/>
            <a:cxnLst/>
            <a:rect l="l" t="t" r="r" b="b"/>
            <a:pathLst>
              <a:path w="3768000" h="1752000">
                <a:moveTo>
                  <a:pt x="95992" y="0"/>
                </a:moveTo>
                <a:lnTo>
                  <a:pt x="3672008" y="0"/>
                </a:lnTo>
                <a:cubicBezTo>
                  <a:pt x="3725023" y="0"/>
                  <a:pt x="3768000" y="42977"/>
                  <a:pt x="3768000" y="95992"/>
                </a:cubicBezTo>
                <a:lnTo>
                  <a:pt x="3768000" y="1656008"/>
                </a:lnTo>
                <a:cubicBezTo>
                  <a:pt x="3768000" y="1709023"/>
                  <a:pt x="3725023" y="1752000"/>
                  <a:pt x="3672008" y="1752000"/>
                </a:cubicBezTo>
                <a:lnTo>
                  <a:pt x="95992" y="1752000"/>
                </a:lnTo>
                <a:cubicBezTo>
                  <a:pt x="42977" y="1752000"/>
                  <a:pt x="0" y="1709023"/>
                  <a:pt x="0" y="1656008"/>
                </a:cubicBezTo>
                <a:lnTo>
                  <a:pt x="0" y="95992"/>
                </a:lnTo>
                <a:cubicBezTo>
                  <a:pt x="0" y="43013"/>
                  <a:pt x="43013" y="0"/>
                  <a:pt x="9599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0000" dist="80000" dir="5400000" algn="bl" rotWithShape="0">
              <a:srgbClr val="000000">
                <a:alpha val="10196"/>
              </a:srgbClr>
            </a:outerShdw>
          </a:effectLst>
        </p:spPr>
      </p:sp>
      <p:pic>
        <p:nvPicPr>
          <p:cNvPr id="14" name="Image 2"/>
          <p:cNvPicPr>
            <a:picLocks noChangeAspect="1"/>
          </p:cNvPicPr>
          <p:nvPr/>
        </p:nvPicPr>
        <p:blipFill>
          <a:blip r:embed="rId5"/>
          <a:srcRect t="19328" b="39256"/>
          <a:stretch>
            <a:fillRect/>
          </a:stretch>
        </p:blipFill>
        <p:spPr>
          <a:xfrm>
            <a:off x="8104250" y="1152000"/>
            <a:ext cx="3768000" cy="1024000"/>
          </a:xfrm>
          <a:prstGeom prst="roundRect">
            <a:avLst>
              <a:gd name="adj" fmla="val 5479"/>
            </a:avLst>
          </a:prstGeom>
        </p:spPr>
      </p:pic>
      <p:sp>
        <p:nvSpPr>
          <p:cNvPr id="15" name="Text 10"/>
          <p:cNvSpPr/>
          <p:nvPr/>
        </p:nvSpPr>
        <p:spPr>
          <a:xfrm>
            <a:off x="8232250" y="2304000"/>
            <a:ext cx="3584000" cy="22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8248250" y="2720000"/>
            <a:ext cx="3568000" cy="18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altLang="zh-CN" sz="88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鸡肉麦仁熬制，味道鲜美浓郁</a:t>
            </a:r>
            <a:endParaRPr lang="en-US" altLang="zh-CN" sz="880" dirty="0">
              <a:solidFill>
                <a:srgbClr val="4A4441">
                  <a:alpha val="7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>
              <a:lnSpc>
                <a:spcPct val="140000"/>
              </a:lnSpc>
            </a:pPr>
            <a:endParaRPr lang="en-US" sz="1600" dirty="0"/>
          </a:p>
        </p:txBody>
      </p:sp>
      <p:sp>
        <p:nvSpPr>
          <p:cNvPr id="17" name="Shape 12"/>
          <p:cNvSpPr/>
          <p:nvPr/>
        </p:nvSpPr>
        <p:spPr>
          <a:xfrm>
            <a:off x="320000" y="3030000"/>
            <a:ext cx="5712000" cy="3264000"/>
          </a:xfrm>
          <a:custGeom>
            <a:avLst/>
            <a:gdLst/>
            <a:ahLst/>
            <a:cxnLst/>
            <a:rect l="l" t="t" r="r" b="b"/>
            <a:pathLst>
              <a:path w="5712000" h="3264000">
                <a:moveTo>
                  <a:pt x="95994" y="0"/>
                </a:moveTo>
                <a:lnTo>
                  <a:pt x="5616006" y="0"/>
                </a:lnTo>
                <a:cubicBezTo>
                  <a:pt x="5669022" y="0"/>
                  <a:pt x="5712000" y="42978"/>
                  <a:pt x="5712000" y="95994"/>
                </a:cubicBezTo>
                <a:lnTo>
                  <a:pt x="5712000" y="3168006"/>
                </a:lnTo>
                <a:cubicBezTo>
                  <a:pt x="5712000" y="3221022"/>
                  <a:pt x="5669022" y="3264000"/>
                  <a:pt x="5616006" y="3264000"/>
                </a:cubicBezTo>
                <a:lnTo>
                  <a:pt x="95994" y="3264000"/>
                </a:lnTo>
                <a:cubicBezTo>
                  <a:pt x="42978" y="3264000"/>
                  <a:pt x="0" y="3221022"/>
                  <a:pt x="0" y="3168006"/>
                </a:cubicBezTo>
                <a:lnTo>
                  <a:pt x="0" y="95994"/>
                </a:lnTo>
                <a:cubicBezTo>
                  <a:pt x="0" y="42978"/>
                  <a:pt x="42978" y="0"/>
                  <a:pt x="95994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000" dist="32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8" name="Shape 13"/>
          <p:cNvSpPr/>
          <p:nvPr/>
        </p:nvSpPr>
        <p:spPr>
          <a:xfrm>
            <a:off x="500000" y="3222000"/>
            <a:ext cx="160000" cy="160000"/>
          </a:xfrm>
          <a:custGeom>
            <a:avLst/>
            <a:gdLst/>
            <a:ahLst/>
            <a:cxnLst/>
            <a:rect l="l" t="t" r="r" b="b"/>
            <a:pathLst>
              <a:path w="160000" h="160000">
                <a:moveTo>
                  <a:pt x="19969" y="4500"/>
                </a:moveTo>
                <a:cubicBezTo>
                  <a:pt x="19719" y="1938"/>
                  <a:pt x="17563" y="0"/>
                  <a:pt x="15000" y="0"/>
                </a:cubicBezTo>
                <a:cubicBezTo>
                  <a:pt x="12437" y="0"/>
                  <a:pt x="10281" y="1938"/>
                  <a:pt x="10000" y="4469"/>
                </a:cubicBezTo>
                <a:lnTo>
                  <a:pt x="5594" y="46781"/>
                </a:lnTo>
                <a:cubicBezTo>
                  <a:pt x="5187" y="48656"/>
                  <a:pt x="5000" y="50562"/>
                  <a:pt x="5000" y="52469"/>
                </a:cubicBezTo>
                <a:cubicBezTo>
                  <a:pt x="5000" y="66813"/>
                  <a:pt x="15969" y="78594"/>
                  <a:pt x="30000" y="79875"/>
                </a:cubicBezTo>
                <a:lnTo>
                  <a:pt x="30000" y="150000"/>
                </a:lnTo>
                <a:cubicBezTo>
                  <a:pt x="30000" y="155531"/>
                  <a:pt x="34469" y="160000"/>
                  <a:pt x="40000" y="160000"/>
                </a:cubicBezTo>
                <a:cubicBezTo>
                  <a:pt x="45531" y="160000"/>
                  <a:pt x="50000" y="155531"/>
                  <a:pt x="50000" y="150000"/>
                </a:cubicBezTo>
                <a:lnTo>
                  <a:pt x="50000" y="79875"/>
                </a:lnTo>
                <a:cubicBezTo>
                  <a:pt x="64031" y="78594"/>
                  <a:pt x="75000" y="66813"/>
                  <a:pt x="75000" y="52469"/>
                </a:cubicBezTo>
                <a:cubicBezTo>
                  <a:pt x="75000" y="50562"/>
                  <a:pt x="74813" y="48656"/>
                  <a:pt x="74406" y="46781"/>
                </a:cubicBezTo>
                <a:lnTo>
                  <a:pt x="69969" y="4469"/>
                </a:lnTo>
                <a:cubicBezTo>
                  <a:pt x="69719" y="1938"/>
                  <a:pt x="67563" y="0"/>
                  <a:pt x="65000" y="0"/>
                </a:cubicBezTo>
                <a:cubicBezTo>
                  <a:pt x="62438" y="0"/>
                  <a:pt x="60281" y="1938"/>
                  <a:pt x="60031" y="4500"/>
                </a:cubicBezTo>
                <a:lnTo>
                  <a:pt x="55781" y="46844"/>
                </a:lnTo>
                <a:cubicBezTo>
                  <a:pt x="55594" y="48625"/>
                  <a:pt x="54094" y="50000"/>
                  <a:pt x="52313" y="50000"/>
                </a:cubicBezTo>
                <a:cubicBezTo>
                  <a:pt x="50500" y="50000"/>
                  <a:pt x="49000" y="48625"/>
                  <a:pt x="48813" y="46813"/>
                </a:cubicBezTo>
                <a:lnTo>
                  <a:pt x="44969" y="4563"/>
                </a:lnTo>
                <a:cubicBezTo>
                  <a:pt x="44750" y="1969"/>
                  <a:pt x="42594" y="0"/>
                  <a:pt x="40000" y="0"/>
                </a:cubicBezTo>
                <a:cubicBezTo>
                  <a:pt x="37406" y="0"/>
                  <a:pt x="35250" y="1969"/>
                  <a:pt x="35031" y="4563"/>
                </a:cubicBezTo>
                <a:lnTo>
                  <a:pt x="31188" y="46813"/>
                </a:lnTo>
                <a:cubicBezTo>
                  <a:pt x="31031" y="48625"/>
                  <a:pt x="29500" y="50000"/>
                  <a:pt x="27688" y="50000"/>
                </a:cubicBezTo>
                <a:cubicBezTo>
                  <a:pt x="25875" y="50000"/>
                  <a:pt x="24375" y="48625"/>
                  <a:pt x="24219" y="46844"/>
                </a:cubicBezTo>
                <a:lnTo>
                  <a:pt x="19969" y="4500"/>
                </a:lnTo>
                <a:close/>
                <a:moveTo>
                  <a:pt x="140000" y="0"/>
                </a:moveTo>
                <a:cubicBezTo>
                  <a:pt x="135000" y="0"/>
                  <a:pt x="100000" y="10000"/>
                  <a:pt x="100000" y="55000"/>
                </a:cubicBezTo>
                <a:lnTo>
                  <a:pt x="100000" y="90000"/>
                </a:lnTo>
                <a:cubicBezTo>
                  <a:pt x="100000" y="101031"/>
                  <a:pt x="108969" y="110000"/>
                  <a:pt x="120000" y="110000"/>
                </a:cubicBezTo>
                <a:lnTo>
                  <a:pt x="130000" y="110000"/>
                </a:lnTo>
                <a:lnTo>
                  <a:pt x="130000" y="150000"/>
                </a:lnTo>
                <a:cubicBezTo>
                  <a:pt x="130000" y="155531"/>
                  <a:pt x="134469" y="160000"/>
                  <a:pt x="140000" y="160000"/>
                </a:cubicBezTo>
                <a:cubicBezTo>
                  <a:pt x="145531" y="160000"/>
                  <a:pt x="150000" y="155531"/>
                  <a:pt x="150000" y="150000"/>
                </a:cubicBezTo>
                <a:lnTo>
                  <a:pt x="150000" y="10000"/>
                </a:lnTo>
                <a:cubicBezTo>
                  <a:pt x="150000" y="4469"/>
                  <a:pt x="145531" y="0"/>
                  <a:pt x="1400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19" name="Text 14"/>
          <p:cNvSpPr/>
          <p:nvPr/>
        </p:nvSpPr>
        <p:spPr>
          <a:xfrm>
            <a:off x="680000" y="3190000"/>
            <a:ext cx="5272000" cy="22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26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更多代表菜品</a:t>
            </a:r>
            <a:endParaRPr lang="en-US" sz="1600" dirty="0"/>
          </a:p>
        </p:txBody>
      </p:sp>
      <p:sp>
        <p:nvSpPr>
          <p:cNvPr id="20" name="Shape 15"/>
          <p:cNvSpPr/>
          <p:nvPr/>
        </p:nvSpPr>
        <p:spPr>
          <a:xfrm>
            <a:off x="480000" y="3542000"/>
            <a:ext cx="320000" cy="320000"/>
          </a:xfrm>
          <a:custGeom>
            <a:avLst/>
            <a:gdLst/>
            <a:ahLst/>
            <a:cxnLst/>
            <a:rect l="l" t="t" r="r" b="b"/>
            <a:pathLst>
              <a:path w="320000" h="320000">
                <a:moveTo>
                  <a:pt x="160000" y="0"/>
                </a:moveTo>
                <a:lnTo>
                  <a:pt x="160000" y="0"/>
                </a:lnTo>
                <a:cubicBezTo>
                  <a:pt x="248306" y="0"/>
                  <a:pt x="320000" y="71694"/>
                  <a:pt x="320000" y="160000"/>
                </a:cubicBezTo>
                <a:lnTo>
                  <a:pt x="320000" y="160000"/>
                </a:lnTo>
                <a:cubicBezTo>
                  <a:pt x="320000" y="248306"/>
                  <a:pt x="248306" y="320000"/>
                  <a:pt x="160000" y="320000"/>
                </a:cubicBezTo>
                <a:lnTo>
                  <a:pt x="160000" y="320000"/>
                </a:lnTo>
                <a:cubicBezTo>
                  <a:pt x="71694" y="320000"/>
                  <a:pt x="0" y="248306"/>
                  <a:pt x="0" y="160000"/>
                </a:cubicBezTo>
                <a:lnTo>
                  <a:pt x="0" y="160000"/>
                </a:lnTo>
                <a:cubicBezTo>
                  <a:pt x="0" y="71694"/>
                  <a:pt x="71694" y="0"/>
                  <a:pt x="160000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21" name="Shape 16"/>
          <p:cNvSpPr/>
          <p:nvPr/>
        </p:nvSpPr>
        <p:spPr>
          <a:xfrm>
            <a:off x="576000" y="3638000"/>
            <a:ext cx="128000" cy="128000"/>
          </a:xfrm>
          <a:custGeom>
            <a:avLst/>
            <a:gdLst/>
            <a:ahLst/>
            <a:cxnLst/>
            <a:rect l="l" t="t" r="r" b="b"/>
            <a:pathLst>
              <a:path w="128000" h="128000">
                <a:moveTo>
                  <a:pt x="16475" y="57125"/>
                </a:moveTo>
                <a:cubicBezTo>
                  <a:pt x="19800" y="33875"/>
                  <a:pt x="39825" y="16000"/>
                  <a:pt x="64000" y="16000"/>
                </a:cubicBezTo>
                <a:cubicBezTo>
                  <a:pt x="77250" y="16000"/>
                  <a:pt x="89250" y="21375"/>
                  <a:pt x="97950" y="30050"/>
                </a:cubicBezTo>
                <a:cubicBezTo>
                  <a:pt x="98000" y="30100"/>
                  <a:pt x="98050" y="30150"/>
                  <a:pt x="98100" y="30200"/>
                </a:cubicBezTo>
                <a:lnTo>
                  <a:pt x="100000" y="32000"/>
                </a:lnTo>
                <a:lnTo>
                  <a:pt x="88025" y="32000"/>
                </a:lnTo>
                <a:cubicBezTo>
                  <a:pt x="83600" y="32000"/>
                  <a:pt x="80025" y="35575"/>
                  <a:pt x="80025" y="40000"/>
                </a:cubicBezTo>
                <a:cubicBezTo>
                  <a:pt x="80025" y="44425"/>
                  <a:pt x="83600" y="48000"/>
                  <a:pt x="88025" y="48000"/>
                </a:cubicBezTo>
                <a:lnTo>
                  <a:pt x="120025" y="48000"/>
                </a:lnTo>
                <a:cubicBezTo>
                  <a:pt x="124450" y="48000"/>
                  <a:pt x="128025" y="44425"/>
                  <a:pt x="128025" y="40000"/>
                </a:cubicBezTo>
                <a:lnTo>
                  <a:pt x="128025" y="8000"/>
                </a:lnTo>
                <a:cubicBezTo>
                  <a:pt x="128025" y="3575"/>
                  <a:pt x="124450" y="0"/>
                  <a:pt x="120025" y="0"/>
                </a:cubicBezTo>
                <a:cubicBezTo>
                  <a:pt x="115600" y="0"/>
                  <a:pt x="112025" y="3575"/>
                  <a:pt x="112025" y="8000"/>
                </a:cubicBezTo>
                <a:lnTo>
                  <a:pt x="112025" y="21350"/>
                </a:lnTo>
                <a:lnTo>
                  <a:pt x="109200" y="18675"/>
                </a:lnTo>
                <a:cubicBezTo>
                  <a:pt x="97625" y="7150"/>
                  <a:pt x="81625" y="0"/>
                  <a:pt x="64000" y="0"/>
                </a:cubicBezTo>
                <a:cubicBezTo>
                  <a:pt x="31750" y="0"/>
                  <a:pt x="5075" y="23850"/>
                  <a:pt x="650" y="54875"/>
                </a:cubicBezTo>
                <a:cubicBezTo>
                  <a:pt x="25" y="59250"/>
                  <a:pt x="3050" y="63300"/>
                  <a:pt x="7425" y="63925"/>
                </a:cubicBezTo>
                <a:cubicBezTo>
                  <a:pt x="11800" y="64550"/>
                  <a:pt x="15850" y="61500"/>
                  <a:pt x="16475" y="57150"/>
                </a:cubicBezTo>
                <a:close/>
                <a:moveTo>
                  <a:pt x="127350" y="73125"/>
                </a:moveTo>
                <a:cubicBezTo>
                  <a:pt x="127975" y="68750"/>
                  <a:pt x="124925" y="64700"/>
                  <a:pt x="120575" y="64075"/>
                </a:cubicBezTo>
                <a:cubicBezTo>
                  <a:pt x="116225" y="63450"/>
                  <a:pt x="112150" y="66500"/>
                  <a:pt x="111525" y="70850"/>
                </a:cubicBezTo>
                <a:cubicBezTo>
                  <a:pt x="108200" y="94100"/>
                  <a:pt x="88175" y="111975"/>
                  <a:pt x="64000" y="111975"/>
                </a:cubicBezTo>
                <a:cubicBezTo>
                  <a:pt x="50750" y="111975"/>
                  <a:pt x="38750" y="106600"/>
                  <a:pt x="30050" y="97925"/>
                </a:cubicBezTo>
                <a:cubicBezTo>
                  <a:pt x="30000" y="97875"/>
                  <a:pt x="29950" y="97825"/>
                  <a:pt x="29900" y="97775"/>
                </a:cubicBezTo>
                <a:lnTo>
                  <a:pt x="28000" y="95975"/>
                </a:lnTo>
                <a:lnTo>
                  <a:pt x="39975" y="95975"/>
                </a:lnTo>
                <a:cubicBezTo>
                  <a:pt x="44400" y="95975"/>
                  <a:pt x="47975" y="92400"/>
                  <a:pt x="47975" y="87975"/>
                </a:cubicBezTo>
                <a:cubicBezTo>
                  <a:pt x="47975" y="83550"/>
                  <a:pt x="44400" y="79975"/>
                  <a:pt x="39975" y="79975"/>
                </a:cubicBezTo>
                <a:lnTo>
                  <a:pt x="8000" y="80000"/>
                </a:lnTo>
                <a:cubicBezTo>
                  <a:pt x="5875" y="80000"/>
                  <a:pt x="3825" y="80850"/>
                  <a:pt x="2325" y="82375"/>
                </a:cubicBezTo>
                <a:cubicBezTo>
                  <a:pt x="825" y="83900"/>
                  <a:pt x="-25" y="85925"/>
                  <a:pt x="0" y="88075"/>
                </a:cubicBezTo>
                <a:lnTo>
                  <a:pt x="250" y="119825"/>
                </a:lnTo>
                <a:cubicBezTo>
                  <a:pt x="275" y="124250"/>
                  <a:pt x="3900" y="127800"/>
                  <a:pt x="8325" y="127750"/>
                </a:cubicBezTo>
                <a:cubicBezTo>
                  <a:pt x="12750" y="127700"/>
                  <a:pt x="16300" y="124100"/>
                  <a:pt x="16250" y="119675"/>
                </a:cubicBezTo>
                <a:lnTo>
                  <a:pt x="16150" y="106800"/>
                </a:lnTo>
                <a:lnTo>
                  <a:pt x="18825" y="109325"/>
                </a:lnTo>
                <a:cubicBezTo>
                  <a:pt x="30400" y="120850"/>
                  <a:pt x="46375" y="128000"/>
                  <a:pt x="64000" y="128000"/>
                </a:cubicBezTo>
                <a:cubicBezTo>
                  <a:pt x="96250" y="128000"/>
                  <a:pt x="122925" y="104150"/>
                  <a:pt x="127350" y="73125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22" name="Text 17"/>
          <p:cNvSpPr/>
          <p:nvPr/>
        </p:nvSpPr>
        <p:spPr>
          <a:xfrm>
            <a:off x="896000" y="3542000"/>
            <a:ext cx="2080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辣汤</a:t>
            </a:r>
            <a:endParaRPr lang="en-US" sz="1600" dirty="0"/>
          </a:p>
        </p:txBody>
      </p:sp>
      <p:sp>
        <p:nvSpPr>
          <p:cNvPr id="23" name="Text 18"/>
          <p:cNvSpPr/>
          <p:nvPr/>
        </p:nvSpPr>
        <p:spPr>
          <a:xfrm>
            <a:off x="896000" y="3734000"/>
            <a:ext cx="2072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鸡骨猪骨熬制，加入胡椒辣椒，辛辣开胃</a:t>
            </a:r>
            <a:endParaRPr lang="en-US" sz="1600" dirty="0"/>
          </a:p>
        </p:txBody>
      </p:sp>
      <p:sp>
        <p:nvSpPr>
          <p:cNvPr id="24" name="Shape 19"/>
          <p:cNvSpPr/>
          <p:nvPr/>
        </p:nvSpPr>
        <p:spPr>
          <a:xfrm>
            <a:off x="480000" y="3990000"/>
            <a:ext cx="320000" cy="320000"/>
          </a:xfrm>
          <a:custGeom>
            <a:avLst/>
            <a:gdLst/>
            <a:ahLst/>
            <a:cxnLst/>
            <a:rect l="l" t="t" r="r" b="b"/>
            <a:pathLst>
              <a:path w="320000" h="320000">
                <a:moveTo>
                  <a:pt x="160000" y="0"/>
                </a:moveTo>
                <a:lnTo>
                  <a:pt x="160000" y="0"/>
                </a:lnTo>
                <a:cubicBezTo>
                  <a:pt x="248306" y="0"/>
                  <a:pt x="320000" y="71694"/>
                  <a:pt x="320000" y="160000"/>
                </a:cubicBezTo>
                <a:lnTo>
                  <a:pt x="320000" y="160000"/>
                </a:lnTo>
                <a:cubicBezTo>
                  <a:pt x="320000" y="248306"/>
                  <a:pt x="248306" y="320000"/>
                  <a:pt x="160000" y="320000"/>
                </a:cubicBezTo>
                <a:lnTo>
                  <a:pt x="160000" y="320000"/>
                </a:lnTo>
                <a:cubicBezTo>
                  <a:pt x="71694" y="320000"/>
                  <a:pt x="0" y="248306"/>
                  <a:pt x="0" y="160000"/>
                </a:cubicBezTo>
                <a:lnTo>
                  <a:pt x="0" y="160000"/>
                </a:lnTo>
                <a:cubicBezTo>
                  <a:pt x="0" y="71694"/>
                  <a:pt x="71694" y="0"/>
                  <a:pt x="160000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25" name="Shape 20"/>
          <p:cNvSpPr/>
          <p:nvPr/>
        </p:nvSpPr>
        <p:spPr>
          <a:xfrm>
            <a:off x="576000" y="4086000"/>
            <a:ext cx="128000" cy="128000"/>
          </a:xfrm>
          <a:custGeom>
            <a:avLst/>
            <a:gdLst/>
            <a:ahLst/>
            <a:cxnLst/>
            <a:rect l="l" t="t" r="r" b="b"/>
            <a:pathLst>
              <a:path w="128000" h="128000">
                <a:moveTo>
                  <a:pt x="0" y="44000"/>
                </a:moveTo>
                <a:cubicBezTo>
                  <a:pt x="0" y="35175"/>
                  <a:pt x="7175" y="28000"/>
                  <a:pt x="16000" y="28000"/>
                </a:cubicBezTo>
                <a:cubicBezTo>
                  <a:pt x="16125" y="28000"/>
                  <a:pt x="16275" y="28000"/>
                  <a:pt x="16400" y="28000"/>
                </a:cubicBezTo>
                <a:cubicBezTo>
                  <a:pt x="18250" y="18875"/>
                  <a:pt x="26325" y="12000"/>
                  <a:pt x="36000" y="12000"/>
                </a:cubicBezTo>
                <a:cubicBezTo>
                  <a:pt x="39750" y="12000"/>
                  <a:pt x="43250" y="13025"/>
                  <a:pt x="46225" y="14800"/>
                </a:cubicBezTo>
                <a:cubicBezTo>
                  <a:pt x="49550" y="8375"/>
                  <a:pt x="56250" y="4000"/>
                  <a:pt x="64000" y="4000"/>
                </a:cubicBezTo>
                <a:cubicBezTo>
                  <a:pt x="71750" y="4000"/>
                  <a:pt x="78450" y="8400"/>
                  <a:pt x="81775" y="14800"/>
                </a:cubicBezTo>
                <a:cubicBezTo>
                  <a:pt x="84775" y="13025"/>
                  <a:pt x="88275" y="12000"/>
                  <a:pt x="92000" y="12000"/>
                </a:cubicBezTo>
                <a:cubicBezTo>
                  <a:pt x="101675" y="12000"/>
                  <a:pt x="109750" y="18875"/>
                  <a:pt x="111600" y="28000"/>
                </a:cubicBezTo>
                <a:cubicBezTo>
                  <a:pt x="111725" y="28000"/>
                  <a:pt x="111875" y="28000"/>
                  <a:pt x="112000" y="28000"/>
                </a:cubicBezTo>
                <a:cubicBezTo>
                  <a:pt x="120825" y="28000"/>
                  <a:pt x="128000" y="35175"/>
                  <a:pt x="128000" y="44000"/>
                </a:cubicBezTo>
                <a:cubicBezTo>
                  <a:pt x="128000" y="46925"/>
                  <a:pt x="127225" y="49650"/>
                  <a:pt x="125850" y="52000"/>
                </a:cubicBezTo>
                <a:lnTo>
                  <a:pt x="2150" y="52000"/>
                </a:lnTo>
                <a:cubicBezTo>
                  <a:pt x="775" y="49650"/>
                  <a:pt x="0" y="46925"/>
                  <a:pt x="0" y="44000"/>
                </a:cubicBezTo>
                <a:close/>
                <a:moveTo>
                  <a:pt x="0" y="70850"/>
                </a:moveTo>
                <a:cubicBezTo>
                  <a:pt x="0" y="67075"/>
                  <a:pt x="3075" y="64000"/>
                  <a:pt x="6850" y="64000"/>
                </a:cubicBezTo>
                <a:lnTo>
                  <a:pt x="121125" y="64000"/>
                </a:lnTo>
                <a:cubicBezTo>
                  <a:pt x="124900" y="64000"/>
                  <a:pt x="127975" y="67075"/>
                  <a:pt x="127975" y="70850"/>
                </a:cubicBezTo>
                <a:cubicBezTo>
                  <a:pt x="127975" y="88475"/>
                  <a:pt x="116875" y="103525"/>
                  <a:pt x="101300" y="109375"/>
                </a:cubicBezTo>
                <a:lnTo>
                  <a:pt x="100875" y="113000"/>
                </a:lnTo>
                <a:cubicBezTo>
                  <a:pt x="100375" y="117000"/>
                  <a:pt x="96975" y="120000"/>
                  <a:pt x="92925" y="120000"/>
                </a:cubicBezTo>
                <a:lnTo>
                  <a:pt x="35050" y="120000"/>
                </a:lnTo>
                <a:cubicBezTo>
                  <a:pt x="31025" y="120000"/>
                  <a:pt x="27600" y="117000"/>
                  <a:pt x="27100" y="113000"/>
                </a:cubicBezTo>
                <a:lnTo>
                  <a:pt x="26650" y="109400"/>
                </a:lnTo>
                <a:cubicBezTo>
                  <a:pt x="11100" y="103525"/>
                  <a:pt x="0" y="88475"/>
                  <a:pt x="0" y="7085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26" name="Text 21"/>
          <p:cNvSpPr/>
          <p:nvPr/>
        </p:nvSpPr>
        <p:spPr>
          <a:xfrm>
            <a:off x="896000" y="3990000"/>
            <a:ext cx="1520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地锅鸡</a:t>
            </a:r>
            <a:endParaRPr lang="en-US" sz="1010" b="1" dirty="0">
              <a:solidFill>
                <a:srgbClr val="4A444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7" name="Text 22"/>
          <p:cNvSpPr/>
          <p:nvPr/>
        </p:nvSpPr>
        <p:spPr>
          <a:xfrm>
            <a:off x="895999" y="4150000"/>
            <a:ext cx="3444125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zh-CN" alt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锅边贴饼吸饱汤汁，一面焦脆一面软韧，鸡肉紧实香辣</a:t>
            </a:r>
            <a:endParaRPr lang="en-US" sz="880" dirty="0">
              <a:solidFill>
                <a:srgbClr val="4A4441">
                  <a:alpha val="7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8" name="Shape 23"/>
          <p:cNvSpPr/>
          <p:nvPr/>
        </p:nvSpPr>
        <p:spPr>
          <a:xfrm>
            <a:off x="480000" y="4438000"/>
            <a:ext cx="320000" cy="320000"/>
          </a:xfrm>
          <a:custGeom>
            <a:avLst/>
            <a:gdLst/>
            <a:ahLst/>
            <a:cxnLst/>
            <a:rect l="l" t="t" r="r" b="b"/>
            <a:pathLst>
              <a:path w="320000" h="320000">
                <a:moveTo>
                  <a:pt x="160000" y="0"/>
                </a:moveTo>
                <a:lnTo>
                  <a:pt x="160000" y="0"/>
                </a:lnTo>
                <a:cubicBezTo>
                  <a:pt x="248306" y="0"/>
                  <a:pt x="320000" y="71694"/>
                  <a:pt x="320000" y="160000"/>
                </a:cubicBezTo>
                <a:lnTo>
                  <a:pt x="320000" y="160000"/>
                </a:lnTo>
                <a:cubicBezTo>
                  <a:pt x="320000" y="248306"/>
                  <a:pt x="248306" y="320000"/>
                  <a:pt x="160000" y="320000"/>
                </a:cubicBezTo>
                <a:lnTo>
                  <a:pt x="160000" y="320000"/>
                </a:lnTo>
                <a:cubicBezTo>
                  <a:pt x="71694" y="320000"/>
                  <a:pt x="0" y="248306"/>
                  <a:pt x="0" y="160000"/>
                </a:cubicBezTo>
                <a:lnTo>
                  <a:pt x="0" y="160000"/>
                </a:lnTo>
                <a:cubicBezTo>
                  <a:pt x="0" y="71694"/>
                  <a:pt x="71694" y="0"/>
                  <a:pt x="160000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29" name="Shape 24"/>
          <p:cNvSpPr/>
          <p:nvPr/>
        </p:nvSpPr>
        <p:spPr>
          <a:xfrm>
            <a:off x="576000" y="4534000"/>
            <a:ext cx="128000" cy="128000"/>
          </a:xfrm>
          <a:custGeom>
            <a:avLst/>
            <a:gdLst/>
            <a:ahLst/>
            <a:cxnLst/>
            <a:rect l="l" t="t" r="r" b="b"/>
            <a:pathLst>
              <a:path w="128000" h="128000">
                <a:moveTo>
                  <a:pt x="40000" y="66300"/>
                </a:moveTo>
                <a:cubicBezTo>
                  <a:pt x="40000" y="68425"/>
                  <a:pt x="39150" y="70450"/>
                  <a:pt x="37650" y="71950"/>
                </a:cubicBezTo>
                <a:lnTo>
                  <a:pt x="30950" y="78650"/>
                </a:lnTo>
                <a:cubicBezTo>
                  <a:pt x="27875" y="81725"/>
                  <a:pt x="22825" y="81500"/>
                  <a:pt x="18600" y="80450"/>
                </a:cubicBezTo>
                <a:cubicBezTo>
                  <a:pt x="17450" y="80175"/>
                  <a:pt x="16225" y="80000"/>
                  <a:pt x="14975" y="80000"/>
                </a:cubicBezTo>
                <a:cubicBezTo>
                  <a:pt x="6700" y="80000"/>
                  <a:pt x="-25" y="86725"/>
                  <a:pt x="-25" y="95000"/>
                </a:cubicBezTo>
                <a:cubicBezTo>
                  <a:pt x="-25" y="103275"/>
                  <a:pt x="6700" y="110000"/>
                  <a:pt x="14975" y="110000"/>
                </a:cubicBezTo>
                <a:cubicBezTo>
                  <a:pt x="16550" y="110000"/>
                  <a:pt x="17975" y="111425"/>
                  <a:pt x="17975" y="113000"/>
                </a:cubicBezTo>
                <a:cubicBezTo>
                  <a:pt x="17975" y="121275"/>
                  <a:pt x="24700" y="128000"/>
                  <a:pt x="32975" y="128000"/>
                </a:cubicBezTo>
                <a:cubicBezTo>
                  <a:pt x="41250" y="128000"/>
                  <a:pt x="47975" y="121275"/>
                  <a:pt x="47975" y="113000"/>
                </a:cubicBezTo>
                <a:cubicBezTo>
                  <a:pt x="47975" y="111750"/>
                  <a:pt x="47825" y="110550"/>
                  <a:pt x="47525" y="109375"/>
                </a:cubicBezTo>
                <a:cubicBezTo>
                  <a:pt x="46475" y="105150"/>
                  <a:pt x="46225" y="100100"/>
                  <a:pt x="49325" y="97025"/>
                </a:cubicBezTo>
                <a:lnTo>
                  <a:pt x="56025" y="90325"/>
                </a:lnTo>
                <a:cubicBezTo>
                  <a:pt x="57525" y="88825"/>
                  <a:pt x="59550" y="87975"/>
                  <a:pt x="61675" y="87975"/>
                </a:cubicBezTo>
                <a:lnTo>
                  <a:pt x="83975" y="87975"/>
                </a:lnTo>
                <a:cubicBezTo>
                  <a:pt x="85550" y="87975"/>
                  <a:pt x="87075" y="87900"/>
                  <a:pt x="88600" y="87725"/>
                </a:cubicBezTo>
                <a:cubicBezTo>
                  <a:pt x="91575" y="87425"/>
                  <a:pt x="92700" y="83850"/>
                  <a:pt x="91300" y="81225"/>
                </a:cubicBezTo>
                <a:cubicBezTo>
                  <a:pt x="89175" y="77275"/>
                  <a:pt x="87975" y="72775"/>
                  <a:pt x="87975" y="67975"/>
                </a:cubicBezTo>
                <a:cubicBezTo>
                  <a:pt x="87975" y="52500"/>
                  <a:pt x="100500" y="39975"/>
                  <a:pt x="115975" y="39975"/>
                </a:cubicBezTo>
                <a:cubicBezTo>
                  <a:pt x="117975" y="39975"/>
                  <a:pt x="119900" y="40175"/>
                  <a:pt x="121775" y="40575"/>
                </a:cubicBezTo>
                <a:cubicBezTo>
                  <a:pt x="124700" y="41200"/>
                  <a:pt x="127800" y="39100"/>
                  <a:pt x="127275" y="36175"/>
                </a:cubicBezTo>
                <a:cubicBezTo>
                  <a:pt x="123600" y="15600"/>
                  <a:pt x="105600" y="-25"/>
                  <a:pt x="83975" y="-25"/>
                </a:cubicBezTo>
                <a:cubicBezTo>
                  <a:pt x="59675" y="-25"/>
                  <a:pt x="39975" y="19675"/>
                  <a:pt x="39975" y="43975"/>
                </a:cubicBezTo>
                <a:lnTo>
                  <a:pt x="39975" y="66275"/>
                </a:lnTo>
                <a:close/>
              </a:path>
            </a:pathLst>
          </a:custGeom>
          <a:solidFill>
            <a:srgbClr val="A86450"/>
          </a:solidFill>
        </p:spPr>
      </p:sp>
      <p:sp>
        <p:nvSpPr>
          <p:cNvPr id="30" name="Text 25"/>
          <p:cNvSpPr/>
          <p:nvPr/>
        </p:nvSpPr>
        <p:spPr>
          <a:xfrm>
            <a:off x="896000" y="4438000"/>
            <a:ext cx="1968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把子肉</a:t>
            </a:r>
            <a:endParaRPr lang="en-US" sz="1600" dirty="0"/>
          </a:p>
        </p:txBody>
      </p:sp>
      <p:sp>
        <p:nvSpPr>
          <p:cNvPr id="31" name="Text 26"/>
          <p:cNvSpPr/>
          <p:nvPr/>
        </p:nvSpPr>
        <p:spPr>
          <a:xfrm>
            <a:off x="896000" y="4630000"/>
            <a:ext cx="1960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精选带皮猪肉炖至烂香酥，配米饭食用</a:t>
            </a:r>
            <a:endParaRPr lang="en-US" sz="1600" dirty="0"/>
          </a:p>
        </p:txBody>
      </p:sp>
      <p:sp>
        <p:nvSpPr>
          <p:cNvPr id="32" name="Shape 27"/>
          <p:cNvSpPr/>
          <p:nvPr/>
        </p:nvSpPr>
        <p:spPr>
          <a:xfrm>
            <a:off x="480000" y="4886000"/>
            <a:ext cx="320000" cy="320000"/>
          </a:xfrm>
          <a:custGeom>
            <a:avLst/>
            <a:gdLst/>
            <a:ahLst/>
            <a:cxnLst/>
            <a:rect l="l" t="t" r="r" b="b"/>
            <a:pathLst>
              <a:path w="320000" h="320000">
                <a:moveTo>
                  <a:pt x="160000" y="0"/>
                </a:moveTo>
                <a:lnTo>
                  <a:pt x="160000" y="0"/>
                </a:lnTo>
                <a:cubicBezTo>
                  <a:pt x="248306" y="0"/>
                  <a:pt x="320000" y="71694"/>
                  <a:pt x="320000" y="160000"/>
                </a:cubicBezTo>
                <a:lnTo>
                  <a:pt x="320000" y="160000"/>
                </a:lnTo>
                <a:cubicBezTo>
                  <a:pt x="320000" y="248306"/>
                  <a:pt x="248306" y="320000"/>
                  <a:pt x="160000" y="320000"/>
                </a:cubicBezTo>
                <a:lnTo>
                  <a:pt x="160000" y="320000"/>
                </a:lnTo>
                <a:cubicBezTo>
                  <a:pt x="71694" y="320000"/>
                  <a:pt x="0" y="248306"/>
                  <a:pt x="0" y="160000"/>
                </a:cubicBezTo>
                <a:lnTo>
                  <a:pt x="0" y="160000"/>
                </a:lnTo>
                <a:cubicBezTo>
                  <a:pt x="0" y="71694"/>
                  <a:pt x="71694" y="0"/>
                  <a:pt x="160000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33" name="Shape 28"/>
          <p:cNvSpPr/>
          <p:nvPr/>
        </p:nvSpPr>
        <p:spPr>
          <a:xfrm>
            <a:off x="576000" y="4982000"/>
            <a:ext cx="128000" cy="128000"/>
          </a:xfrm>
          <a:custGeom>
            <a:avLst/>
            <a:gdLst/>
            <a:ahLst/>
            <a:cxnLst/>
            <a:rect l="l" t="t" r="r" b="b"/>
            <a:pathLst>
              <a:path w="128000" h="128000">
                <a:moveTo>
                  <a:pt x="16000" y="108000"/>
                </a:moveTo>
                <a:lnTo>
                  <a:pt x="16000" y="64000"/>
                </a:lnTo>
                <a:cubicBezTo>
                  <a:pt x="7175" y="64000"/>
                  <a:pt x="0" y="56825"/>
                  <a:pt x="0" y="48000"/>
                </a:cubicBezTo>
                <a:cubicBezTo>
                  <a:pt x="0" y="-6125"/>
                  <a:pt x="128000" y="-6125"/>
                  <a:pt x="128000" y="48000"/>
                </a:cubicBezTo>
                <a:cubicBezTo>
                  <a:pt x="128000" y="56825"/>
                  <a:pt x="120825" y="64000"/>
                  <a:pt x="112000" y="64000"/>
                </a:cubicBezTo>
                <a:lnTo>
                  <a:pt x="112000" y="108000"/>
                </a:lnTo>
                <a:cubicBezTo>
                  <a:pt x="112000" y="114625"/>
                  <a:pt x="106625" y="120000"/>
                  <a:pt x="100000" y="120000"/>
                </a:cubicBezTo>
                <a:lnTo>
                  <a:pt x="28000" y="120000"/>
                </a:lnTo>
                <a:cubicBezTo>
                  <a:pt x="21375" y="120000"/>
                  <a:pt x="16000" y="114625"/>
                  <a:pt x="16000" y="10800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34" name="Text 29"/>
          <p:cNvSpPr/>
          <p:nvPr/>
        </p:nvSpPr>
        <p:spPr>
          <a:xfrm>
            <a:off x="896000" y="4886000"/>
            <a:ext cx="1296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八股油条</a:t>
            </a:r>
            <a:endParaRPr lang="en-US" sz="1600" dirty="0"/>
          </a:p>
        </p:txBody>
      </p:sp>
      <p:sp>
        <p:nvSpPr>
          <p:cNvPr id="35" name="Text 30"/>
          <p:cNvSpPr/>
          <p:nvPr/>
        </p:nvSpPr>
        <p:spPr>
          <a:xfrm>
            <a:off x="896000" y="5078000"/>
            <a:ext cx="1288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金黄酥脆，可泡辣汤食用</a:t>
            </a:r>
            <a:endParaRPr lang="en-US" sz="1600" dirty="0"/>
          </a:p>
        </p:txBody>
      </p:sp>
      <p:sp>
        <p:nvSpPr>
          <p:cNvPr id="36" name="Shape 31"/>
          <p:cNvSpPr/>
          <p:nvPr/>
        </p:nvSpPr>
        <p:spPr>
          <a:xfrm>
            <a:off x="6158125" y="3030000"/>
            <a:ext cx="5712000" cy="3264000"/>
          </a:xfrm>
          <a:custGeom>
            <a:avLst/>
            <a:gdLst/>
            <a:ahLst/>
            <a:cxnLst/>
            <a:rect l="l" t="t" r="r" b="b"/>
            <a:pathLst>
              <a:path w="5712000" h="3264000">
                <a:moveTo>
                  <a:pt x="95994" y="0"/>
                </a:moveTo>
                <a:lnTo>
                  <a:pt x="5616006" y="0"/>
                </a:lnTo>
                <a:cubicBezTo>
                  <a:pt x="5669022" y="0"/>
                  <a:pt x="5712000" y="42978"/>
                  <a:pt x="5712000" y="95994"/>
                </a:cubicBezTo>
                <a:lnTo>
                  <a:pt x="5712000" y="3168006"/>
                </a:lnTo>
                <a:cubicBezTo>
                  <a:pt x="5712000" y="3221022"/>
                  <a:pt x="5669022" y="3264000"/>
                  <a:pt x="5616006" y="3264000"/>
                </a:cubicBezTo>
                <a:lnTo>
                  <a:pt x="95994" y="3264000"/>
                </a:lnTo>
                <a:cubicBezTo>
                  <a:pt x="42978" y="3264000"/>
                  <a:pt x="0" y="3221022"/>
                  <a:pt x="0" y="3168006"/>
                </a:cubicBezTo>
                <a:lnTo>
                  <a:pt x="0" y="95994"/>
                </a:lnTo>
                <a:cubicBezTo>
                  <a:pt x="0" y="42978"/>
                  <a:pt x="42978" y="0"/>
                  <a:pt x="95994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000" dist="32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7" name="Shape 32"/>
          <p:cNvSpPr/>
          <p:nvPr/>
        </p:nvSpPr>
        <p:spPr>
          <a:xfrm>
            <a:off x="6338125" y="3222000"/>
            <a:ext cx="160000" cy="160000"/>
          </a:xfrm>
          <a:custGeom>
            <a:avLst/>
            <a:gdLst/>
            <a:ahLst/>
            <a:cxnLst/>
            <a:rect l="l" t="t" r="r" b="b"/>
            <a:pathLst>
              <a:path w="160000" h="160000">
                <a:moveTo>
                  <a:pt x="10000" y="10000"/>
                </a:moveTo>
                <a:cubicBezTo>
                  <a:pt x="15531" y="10000"/>
                  <a:pt x="20000" y="14469"/>
                  <a:pt x="20000" y="20000"/>
                </a:cubicBezTo>
                <a:lnTo>
                  <a:pt x="20000" y="125000"/>
                </a:lnTo>
                <a:cubicBezTo>
                  <a:pt x="20000" y="127750"/>
                  <a:pt x="22250" y="130000"/>
                  <a:pt x="25000" y="130000"/>
                </a:cubicBezTo>
                <a:lnTo>
                  <a:pt x="150000" y="130000"/>
                </a:lnTo>
                <a:cubicBezTo>
                  <a:pt x="155531" y="130000"/>
                  <a:pt x="160000" y="134469"/>
                  <a:pt x="160000" y="140000"/>
                </a:cubicBezTo>
                <a:cubicBezTo>
                  <a:pt x="160000" y="145531"/>
                  <a:pt x="155531" y="150000"/>
                  <a:pt x="150000" y="150000"/>
                </a:cubicBezTo>
                <a:lnTo>
                  <a:pt x="25000" y="150000"/>
                </a:lnTo>
                <a:cubicBezTo>
                  <a:pt x="11187" y="150000"/>
                  <a:pt x="0" y="138813"/>
                  <a:pt x="0" y="125000"/>
                </a:cubicBezTo>
                <a:lnTo>
                  <a:pt x="0" y="20000"/>
                </a:lnTo>
                <a:cubicBezTo>
                  <a:pt x="0" y="14469"/>
                  <a:pt x="4469" y="10000"/>
                  <a:pt x="10000" y="10000"/>
                </a:cubicBezTo>
                <a:close/>
                <a:moveTo>
                  <a:pt x="40000" y="30000"/>
                </a:moveTo>
                <a:cubicBezTo>
                  <a:pt x="40000" y="24469"/>
                  <a:pt x="44469" y="20000"/>
                  <a:pt x="50000" y="20000"/>
                </a:cubicBezTo>
                <a:lnTo>
                  <a:pt x="110000" y="20000"/>
                </a:lnTo>
                <a:cubicBezTo>
                  <a:pt x="115531" y="20000"/>
                  <a:pt x="120000" y="24469"/>
                  <a:pt x="120000" y="30000"/>
                </a:cubicBezTo>
                <a:cubicBezTo>
                  <a:pt x="120000" y="35531"/>
                  <a:pt x="115531" y="40000"/>
                  <a:pt x="110000" y="40000"/>
                </a:cubicBezTo>
                <a:lnTo>
                  <a:pt x="50000" y="40000"/>
                </a:lnTo>
                <a:cubicBezTo>
                  <a:pt x="44469" y="40000"/>
                  <a:pt x="40000" y="35531"/>
                  <a:pt x="40000" y="30000"/>
                </a:cubicBezTo>
                <a:close/>
                <a:moveTo>
                  <a:pt x="50000" y="55000"/>
                </a:moveTo>
                <a:lnTo>
                  <a:pt x="90000" y="55000"/>
                </a:lnTo>
                <a:cubicBezTo>
                  <a:pt x="95531" y="55000"/>
                  <a:pt x="100000" y="59469"/>
                  <a:pt x="100000" y="65000"/>
                </a:cubicBezTo>
                <a:cubicBezTo>
                  <a:pt x="100000" y="70531"/>
                  <a:pt x="95531" y="75000"/>
                  <a:pt x="90000" y="75000"/>
                </a:cubicBezTo>
                <a:lnTo>
                  <a:pt x="50000" y="75000"/>
                </a:lnTo>
                <a:cubicBezTo>
                  <a:pt x="44469" y="75000"/>
                  <a:pt x="40000" y="70531"/>
                  <a:pt x="40000" y="65000"/>
                </a:cubicBezTo>
                <a:cubicBezTo>
                  <a:pt x="40000" y="59469"/>
                  <a:pt x="44469" y="55000"/>
                  <a:pt x="50000" y="55000"/>
                </a:cubicBezTo>
                <a:close/>
                <a:moveTo>
                  <a:pt x="50000" y="90000"/>
                </a:moveTo>
                <a:lnTo>
                  <a:pt x="130000" y="90000"/>
                </a:lnTo>
                <a:cubicBezTo>
                  <a:pt x="135531" y="90000"/>
                  <a:pt x="140000" y="94469"/>
                  <a:pt x="140000" y="100000"/>
                </a:cubicBezTo>
                <a:cubicBezTo>
                  <a:pt x="140000" y="105531"/>
                  <a:pt x="135531" y="110000"/>
                  <a:pt x="130000" y="110000"/>
                </a:cubicBezTo>
                <a:lnTo>
                  <a:pt x="50000" y="110000"/>
                </a:lnTo>
                <a:cubicBezTo>
                  <a:pt x="44469" y="110000"/>
                  <a:pt x="40000" y="105531"/>
                  <a:pt x="40000" y="100000"/>
                </a:cubicBezTo>
                <a:cubicBezTo>
                  <a:pt x="40000" y="94469"/>
                  <a:pt x="44469" y="90000"/>
                  <a:pt x="50000" y="9000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38" name="Text 33"/>
          <p:cNvSpPr/>
          <p:nvPr/>
        </p:nvSpPr>
        <p:spPr>
          <a:xfrm>
            <a:off x="6518125" y="3190000"/>
            <a:ext cx="5272000" cy="22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26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饮食特点总结</a:t>
            </a:r>
            <a:endParaRPr lang="en-US" sz="1600" dirty="0"/>
          </a:p>
        </p:txBody>
      </p:sp>
      <p:sp>
        <p:nvSpPr>
          <p:cNvPr id="39" name="Shape 34"/>
          <p:cNvSpPr/>
          <p:nvPr/>
        </p:nvSpPr>
        <p:spPr>
          <a:xfrm>
            <a:off x="6334125" y="3542000"/>
            <a:ext cx="5376000" cy="576000"/>
          </a:xfrm>
          <a:custGeom>
            <a:avLst/>
            <a:gdLst/>
            <a:ahLst/>
            <a:cxnLst/>
            <a:rect l="l" t="t" r="r" b="b"/>
            <a:pathLst>
              <a:path w="5376000" h="576000">
                <a:moveTo>
                  <a:pt x="32000" y="0"/>
                </a:moveTo>
                <a:lnTo>
                  <a:pt x="5312001" y="0"/>
                </a:lnTo>
                <a:cubicBezTo>
                  <a:pt x="5347347" y="0"/>
                  <a:pt x="5376000" y="28653"/>
                  <a:pt x="5376000" y="63999"/>
                </a:cubicBezTo>
                <a:lnTo>
                  <a:pt x="5376000" y="512001"/>
                </a:lnTo>
                <a:cubicBezTo>
                  <a:pt x="5376000" y="547347"/>
                  <a:pt x="5347347" y="576000"/>
                  <a:pt x="5312001" y="576000"/>
                </a:cubicBez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40" name="Shape 35"/>
          <p:cNvSpPr/>
          <p:nvPr/>
        </p:nvSpPr>
        <p:spPr>
          <a:xfrm>
            <a:off x="6334125" y="3542000"/>
            <a:ext cx="32000" cy="576000"/>
          </a:xfrm>
          <a:custGeom>
            <a:avLst/>
            <a:gdLst/>
            <a:ahLst/>
            <a:cxnLst/>
            <a:rect l="l" t="t" r="r" b="b"/>
            <a:pathLst>
              <a:path w="32000" h="576000">
                <a:moveTo>
                  <a:pt x="32000" y="0"/>
                </a:moveTo>
                <a:lnTo>
                  <a:pt x="32000" y="0"/>
                </a:lnTo>
                <a:lnTo>
                  <a:pt x="32000" y="576000"/>
                </a:ln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41" name="Text 36"/>
          <p:cNvSpPr/>
          <p:nvPr/>
        </p:nvSpPr>
        <p:spPr>
          <a:xfrm>
            <a:off x="6446125" y="3638000"/>
            <a:ext cx="320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口味</a:t>
            </a:r>
            <a:endParaRPr lang="en-US" sz="1600" dirty="0"/>
          </a:p>
        </p:txBody>
      </p:sp>
      <p:sp>
        <p:nvSpPr>
          <p:cNvPr id="42" name="Text 37"/>
          <p:cNvSpPr/>
          <p:nvPr/>
        </p:nvSpPr>
        <p:spPr>
          <a:xfrm>
            <a:off x="11164375" y="3654000"/>
            <a:ext cx="50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b="1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咸鲜辛辣</a:t>
            </a:r>
            <a:endParaRPr lang="en-US" sz="1600" dirty="0"/>
          </a:p>
        </p:txBody>
      </p:sp>
      <p:sp>
        <p:nvSpPr>
          <p:cNvPr id="43" name="Text 38"/>
          <p:cNvSpPr/>
          <p:nvPr/>
        </p:nvSpPr>
        <p:spPr>
          <a:xfrm>
            <a:off x="6446125" y="3862000"/>
            <a:ext cx="522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重口味，辣汤</a:t>
            </a: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zh-CN" alt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蒜爆鱼</a:t>
            </a: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、地锅鸡都体现这一特点</a:t>
            </a:r>
            <a:endParaRPr lang="en-US" sz="1600" dirty="0"/>
          </a:p>
        </p:txBody>
      </p:sp>
      <p:sp>
        <p:nvSpPr>
          <p:cNvPr id="44" name="Shape 39"/>
          <p:cNvSpPr/>
          <p:nvPr/>
        </p:nvSpPr>
        <p:spPr>
          <a:xfrm>
            <a:off x="6334125" y="4214000"/>
            <a:ext cx="5376000" cy="576000"/>
          </a:xfrm>
          <a:custGeom>
            <a:avLst/>
            <a:gdLst/>
            <a:ahLst/>
            <a:cxnLst/>
            <a:rect l="l" t="t" r="r" b="b"/>
            <a:pathLst>
              <a:path w="5376000" h="576000">
                <a:moveTo>
                  <a:pt x="32000" y="0"/>
                </a:moveTo>
                <a:lnTo>
                  <a:pt x="5312001" y="0"/>
                </a:lnTo>
                <a:cubicBezTo>
                  <a:pt x="5347347" y="0"/>
                  <a:pt x="5376000" y="28653"/>
                  <a:pt x="5376000" y="63999"/>
                </a:cubicBezTo>
                <a:lnTo>
                  <a:pt x="5376000" y="512001"/>
                </a:lnTo>
                <a:cubicBezTo>
                  <a:pt x="5376000" y="547347"/>
                  <a:pt x="5347347" y="576000"/>
                  <a:pt x="5312001" y="576000"/>
                </a:cubicBez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45" name="Shape 40"/>
          <p:cNvSpPr/>
          <p:nvPr/>
        </p:nvSpPr>
        <p:spPr>
          <a:xfrm>
            <a:off x="6334125" y="4214000"/>
            <a:ext cx="32000" cy="576000"/>
          </a:xfrm>
          <a:custGeom>
            <a:avLst/>
            <a:gdLst/>
            <a:ahLst/>
            <a:cxnLst/>
            <a:rect l="l" t="t" r="r" b="b"/>
            <a:pathLst>
              <a:path w="32000" h="576000">
                <a:moveTo>
                  <a:pt x="32000" y="0"/>
                </a:moveTo>
                <a:lnTo>
                  <a:pt x="32000" y="0"/>
                </a:lnTo>
                <a:lnTo>
                  <a:pt x="32000" y="576000"/>
                </a:ln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46" name="Text 41"/>
          <p:cNvSpPr/>
          <p:nvPr/>
        </p:nvSpPr>
        <p:spPr>
          <a:xfrm>
            <a:off x="6446125" y="4310000"/>
            <a:ext cx="320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主食</a:t>
            </a:r>
            <a:endParaRPr lang="en-US" sz="1600" dirty="0"/>
          </a:p>
        </p:txBody>
      </p:sp>
      <p:sp>
        <p:nvSpPr>
          <p:cNvPr id="47" name="Text 42"/>
          <p:cNvSpPr/>
          <p:nvPr/>
        </p:nvSpPr>
        <p:spPr>
          <a:xfrm>
            <a:off x="11164375" y="4326000"/>
            <a:ext cx="50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b="1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面食为主</a:t>
            </a:r>
            <a:endParaRPr lang="en-US" sz="1600" dirty="0"/>
          </a:p>
        </p:txBody>
      </p:sp>
      <p:sp>
        <p:nvSpPr>
          <p:cNvPr id="48" name="Text 43"/>
          <p:cNvSpPr/>
          <p:nvPr/>
        </p:nvSpPr>
        <p:spPr>
          <a:xfrm>
            <a:off x="6446125" y="4534000"/>
            <a:ext cx="522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烙馍、煎饼、油条常见，讲究"非干不饱"</a:t>
            </a:r>
            <a:endParaRPr lang="en-US" sz="1600" dirty="0"/>
          </a:p>
        </p:txBody>
      </p:sp>
      <p:sp>
        <p:nvSpPr>
          <p:cNvPr id="49" name="Shape 44"/>
          <p:cNvSpPr/>
          <p:nvPr/>
        </p:nvSpPr>
        <p:spPr>
          <a:xfrm>
            <a:off x="6334125" y="4886000"/>
            <a:ext cx="5376000" cy="576000"/>
          </a:xfrm>
          <a:custGeom>
            <a:avLst/>
            <a:gdLst/>
            <a:ahLst/>
            <a:cxnLst/>
            <a:rect l="l" t="t" r="r" b="b"/>
            <a:pathLst>
              <a:path w="5376000" h="576000">
                <a:moveTo>
                  <a:pt x="32000" y="0"/>
                </a:moveTo>
                <a:lnTo>
                  <a:pt x="5312001" y="0"/>
                </a:lnTo>
                <a:cubicBezTo>
                  <a:pt x="5347347" y="0"/>
                  <a:pt x="5376000" y="28653"/>
                  <a:pt x="5376000" y="63999"/>
                </a:cubicBezTo>
                <a:lnTo>
                  <a:pt x="5376000" y="512001"/>
                </a:lnTo>
                <a:cubicBezTo>
                  <a:pt x="5376000" y="547347"/>
                  <a:pt x="5347347" y="576000"/>
                  <a:pt x="5312001" y="576000"/>
                </a:cubicBez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50" name="Shape 45"/>
          <p:cNvSpPr/>
          <p:nvPr/>
        </p:nvSpPr>
        <p:spPr>
          <a:xfrm>
            <a:off x="6334125" y="4886000"/>
            <a:ext cx="32000" cy="576000"/>
          </a:xfrm>
          <a:custGeom>
            <a:avLst/>
            <a:gdLst/>
            <a:ahLst/>
            <a:cxnLst/>
            <a:rect l="l" t="t" r="r" b="b"/>
            <a:pathLst>
              <a:path w="32000" h="576000">
                <a:moveTo>
                  <a:pt x="32000" y="0"/>
                </a:moveTo>
                <a:lnTo>
                  <a:pt x="32000" y="0"/>
                </a:lnTo>
                <a:lnTo>
                  <a:pt x="32000" y="576000"/>
                </a:ln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51" name="Text 46"/>
          <p:cNvSpPr/>
          <p:nvPr/>
        </p:nvSpPr>
        <p:spPr>
          <a:xfrm>
            <a:off x="6446125" y="4982000"/>
            <a:ext cx="576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肉类偏好</a:t>
            </a:r>
            <a:endParaRPr lang="en-US" sz="1600" dirty="0"/>
          </a:p>
        </p:txBody>
      </p:sp>
      <p:sp>
        <p:nvSpPr>
          <p:cNvPr id="52" name="Text 47"/>
          <p:cNvSpPr/>
          <p:nvPr/>
        </p:nvSpPr>
        <p:spPr>
          <a:xfrm>
            <a:off x="10940375" y="4998000"/>
            <a:ext cx="728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b="1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羊肉消费量大</a:t>
            </a:r>
            <a:endParaRPr lang="en-US" sz="1600" dirty="0"/>
          </a:p>
        </p:txBody>
      </p:sp>
      <p:sp>
        <p:nvSpPr>
          <p:cNvPr id="53" name="Text 48"/>
          <p:cNvSpPr/>
          <p:nvPr/>
        </p:nvSpPr>
        <p:spPr>
          <a:xfrm>
            <a:off x="6446125" y="5206000"/>
            <a:ext cx="522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伏羊节习俗，夏天三伏天喝羊汤</a:t>
            </a:r>
            <a:endParaRPr lang="en-US" sz="1600" dirty="0"/>
          </a:p>
        </p:txBody>
      </p:sp>
      <p:sp>
        <p:nvSpPr>
          <p:cNvPr id="54" name="Shape 49"/>
          <p:cNvSpPr/>
          <p:nvPr/>
        </p:nvSpPr>
        <p:spPr>
          <a:xfrm>
            <a:off x="6334125" y="5558000"/>
            <a:ext cx="5376000" cy="576000"/>
          </a:xfrm>
          <a:custGeom>
            <a:avLst/>
            <a:gdLst/>
            <a:ahLst/>
            <a:cxnLst/>
            <a:rect l="l" t="t" r="r" b="b"/>
            <a:pathLst>
              <a:path w="5376000" h="576000">
                <a:moveTo>
                  <a:pt x="32000" y="0"/>
                </a:moveTo>
                <a:lnTo>
                  <a:pt x="5312001" y="0"/>
                </a:lnTo>
                <a:cubicBezTo>
                  <a:pt x="5347347" y="0"/>
                  <a:pt x="5376000" y="28653"/>
                  <a:pt x="5376000" y="63999"/>
                </a:cubicBezTo>
                <a:lnTo>
                  <a:pt x="5376000" y="512001"/>
                </a:lnTo>
                <a:cubicBezTo>
                  <a:pt x="5376000" y="547347"/>
                  <a:pt x="5347347" y="576000"/>
                  <a:pt x="5312001" y="576000"/>
                </a:cubicBez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55" name="Shape 50"/>
          <p:cNvSpPr/>
          <p:nvPr/>
        </p:nvSpPr>
        <p:spPr>
          <a:xfrm>
            <a:off x="6334125" y="5558000"/>
            <a:ext cx="32000" cy="576000"/>
          </a:xfrm>
          <a:custGeom>
            <a:avLst/>
            <a:gdLst/>
            <a:ahLst/>
            <a:cxnLst/>
            <a:rect l="l" t="t" r="r" b="b"/>
            <a:pathLst>
              <a:path w="32000" h="576000">
                <a:moveTo>
                  <a:pt x="32000" y="0"/>
                </a:moveTo>
                <a:lnTo>
                  <a:pt x="32000" y="0"/>
                </a:lnTo>
                <a:lnTo>
                  <a:pt x="32000" y="576000"/>
                </a:ln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56" name="Text 51"/>
          <p:cNvSpPr/>
          <p:nvPr/>
        </p:nvSpPr>
        <p:spPr>
          <a:xfrm>
            <a:off x="6446125" y="5654000"/>
            <a:ext cx="576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饮食观念</a:t>
            </a:r>
            <a:endParaRPr lang="en-US" sz="1600" dirty="0"/>
          </a:p>
        </p:txBody>
      </p:sp>
      <p:sp>
        <p:nvSpPr>
          <p:cNvPr id="57" name="Text 52"/>
          <p:cNvSpPr/>
          <p:nvPr/>
        </p:nvSpPr>
        <p:spPr>
          <a:xfrm>
            <a:off x="11164375" y="5670000"/>
            <a:ext cx="50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b="1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豪迈实在</a:t>
            </a:r>
            <a:endParaRPr lang="en-US" sz="1600" dirty="0"/>
          </a:p>
        </p:txBody>
      </p:sp>
      <p:sp>
        <p:nvSpPr>
          <p:cNvPr id="58" name="Text 53"/>
          <p:cNvSpPr/>
          <p:nvPr/>
        </p:nvSpPr>
        <p:spPr>
          <a:xfrm>
            <a:off x="6446125" y="5878000"/>
            <a:ext cx="522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"</a:t>
            </a:r>
            <a:r>
              <a:rPr lang="en-US" sz="88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吃香的喝辣的</a:t>
            </a: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"</a:t>
            </a:r>
            <a:endParaRPr lang="en-US" sz="1600" dirty="0"/>
          </a:p>
        </p:txBody>
      </p:sp>
      <p:sp>
        <p:nvSpPr>
          <p:cNvPr id="59" name="Shape 54"/>
          <p:cNvSpPr/>
          <p:nvPr/>
        </p:nvSpPr>
        <p:spPr>
          <a:xfrm>
            <a:off x="320000" y="6390000"/>
            <a:ext cx="11552000" cy="464000"/>
          </a:xfrm>
          <a:custGeom>
            <a:avLst/>
            <a:gdLst/>
            <a:ahLst/>
            <a:cxnLst/>
            <a:rect l="l" t="t" r="r" b="b"/>
            <a:pathLst>
              <a:path w="11552000" h="464000">
                <a:moveTo>
                  <a:pt x="96002" y="0"/>
                </a:moveTo>
                <a:lnTo>
                  <a:pt x="11455998" y="0"/>
                </a:lnTo>
                <a:cubicBezTo>
                  <a:pt x="11509019" y="0"/>
                  <a:pt x="11552000" y="42981"/>
                  <a:pt x="11552000" y="96002"/>
                </a:cubicBezTo>
                <a:lnTo>
                  <a:pt x="11552000" y="367998"/>
                </a:lnTo>
                <a:cubicBezTo>
                  <a:pt x="11552000" y="421019"/>
                  <a:pt x="11509019" y="464000"/>
                  <a:pt x="11455998" y="464000"/>
                </a:cubicBezTo>
                <a:lnTo>
                  <a:pt x="96002" y="464000"/>
                </a:lnTo>
                <a:cubicBezTo>
                  <a:pt x="43017" y="464000"/>
                  <a:pt x="0" y="420983"/>
                  <a:pt x="0" y="367998"/>
                </a:cubicBezTo>
                <a:lnTo>
                  <a:pt x="0" y="96002"/>
                </a:lnTo>
                <a:cubicBezTo>
                  <a:pt x="0" y="43017"/>
                  <a:pt x="43017" y="0"/>
                  <a:pt x="96002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60" name="Shape 55"/>
          <p:cNvSpPr/>
          <p:nvPr/>
        </p:nvSpPr>
        <p:spPr>
          <a:xfrm>
            <a:off x="484000" y="6526000"/>
            <a:ext cx="168000" cy="192000"/>
          </a:xfrm>
          <a:custGeom>
            <a:avLst/>
            <a:gdLst/>
            <a:ahLst/>
            <a:cxnLst/>
            <a:rect l="l" t="t" r="r" b="b"/>
            <a:pathLst>
              <a:path w="168000" h="192000">
                <a:moveTo>
                  <a:pt x="60187" y="-9900"/>
                </a:moveTo>
                <a:cubicBezTo>
                  <a:pt x="63675" y="-12825"/>
                  <a:pt x="68813" y="-12712"/>
                  <a:pt x="72150" y="-9562"/>
                </a:cubicBezTo>
                <a:cubicBezTo>
                  <a:pt x="76763" y="-5213"/>
                  <a:pt x="80888" y="-413"/>
                  <a:pt x="84863" y="4462"/>
                </a:cubicBezTo>
                <a:cubicBezTo>
                  <a:pt x="89925" y="10650"/>
                  <a:pt x="96000" y="18825"/>
                  <a:pt x="101850" y="28538"/>
                </a:cubicBezTo>
                <a:cubicBezTo>
                  <a:pt x="103800" y="25988"/>
                  <a:pt x="105600" y="23738"/>
                  <a:pt x="107175" y="21825"/>
                </a:cubicBezTo>
                <a:cubicBezTo>
                  <a:pt x="107588" y="21338"/>
                  <a:pt x="108000" y="20812"/>
                  <a:pt x="108413" y="20287"/>
                </a:cubicBezTo>
                <a:cubicBezTo>
                  <a:pt x="111375" y="16612"/>
                  <a:pt x="115050" y="12000"/>
                  <a:pt x="119963" y="12000"/>
                </a:cubicBezTo>
                <a:cubicBezTo>
                  <a:pt x="124987" y="12000"/>
                  <a:pt x="128513" y="16462"/>
                  <a:pt x="131513" y="20287"/>
                </a:cubicBezTo>
                <a:cubicBezTo>
                  <a:pt x="132000" y="20925"/>
                  <a:pt x="132488" y="21525"/>
                  <a:pt x="132975" y="22087"/>
                </a:cubicBezTo>
                <a:cubicBezTo>
                  <a:pt x="136838" y="26738"/>
                  <a:pt x="141975" y="33450"/>
                  <a:pt x="147113" y="41737"/>
                </a:cubicBezTo>
                <a:cubicBezTo>
                  <a:pt x="157313" y="58200"/>
                  <a:pt x="167963" y="81637"/>
                  <a:pt x="167963" y="107963"/>
                </a:cubicBezTo>
                <a:cubicBezTo>
                  <a:pt x="167963" y="154350"/>
                  <a:pt x="130350" y="191962"/>
                  <a:pt x="83963" y="191962"/>
                </a:cubicBezTo>
                <a:cubicBezTo>
                  <a:pt x="37575" y="191962"/>
                  <a:pt x="0" y="154387"/>
                  <a:pt x="0" y="108000"/>
                </a:cubicBezTo>
                <a:cubicBezTo>
                  <a:pt x="0" y="73838"/>
                  <a:pt x="15412" y="44250"/>
                  <a:pt x="30188" y="23625"/>
                </a:cubicBezTo>
                <a:cubicBezTo>
                  <a:pt x="37650" y="13238"/>
                  <a:pt x="45075" y="4913"/>
                  <a:pt x="50663" y="-787"/>
                </a:cubicBezTo>
                <a:cubicBezTo>
                  <a:pt x="53737" y="-3937"/>
                  <a:pt x="56850" y="-7050"/>
                  <a:pt x="60225" y="-9862"/>
                </a:cubicBezTo>
                <a:close/>
                <a:moveTo>
                  <a:pt x="84638" y="156000"/>
                </a:moveTo>
                <a:cubicBezTo>
                  <a:pt x="94125" y="156000"/>
                  <a:pt x="102525" y="153375"/>
                  <a:pt x="110437" y="148125"/>
                </a:cubicBezTo>
                <a:cubicBezTo>
                  <a:pt x="126225" y="137100"/>
                  <a:pt x="130462" y="115050"/>
                  <a:pt x="120975" y="97725"/>
                </a:cubicBezTo>
                <a:cubicBezTo>
                  <a:pt x="119288" y="94350"/>
                  <a:pt x="114975" y="94125"/>
                  <a:pt x="112538" y="96975"/>
                </a:cubicBezTo>
                <a:lnTo>
                  <a:pt x="103088" y="107963"/>
                </a:lnTo>
                <a:cubicBezTo>
                  <a:pt x="100613" y="110813"/>
                  <a:pt x="96150" y="110738"/>
                  <a:pt x="93825" y="107775"/>
                </a:cubicBezTo>
                <a:cubicBezTo>
                  <a:pt x="87338" y="99488"/>
                  <a:pt x="75413" y="84375"/>
                  <a:pt x="69338" y="76650"/>
                </a:cubicBezTo>
                <a:cubicBezTo>
                  <a:pt x="67313" y="74063"/>
                  <a:pt x="63638" y="73650"/>
                  <a:pt x="61275" y="75938"/>
                </a:cubicBezTo>
                <a:cubicBezTo>
                  <a:pt x="54413" y="82613"/>
                  <a:pt x="41963" y="97238"/>
                  <a:pt x="41963" y="115050"/>
                </a:cubicBezTo>
                <a:cubicBezTo>
                  <a:pt x="41963" y="140775"/>
                  <a:pt x="60938" y="156000"/>
                  <a:pt x="84600" y="156000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61" name="Text 56"/>
          <p:cNvSpPr/>
          <p:nvPr/>
        </p:nvSpPr>
        <p:spPr>
          <a:xfrm>
            <a:off x="816000" y="6518000"/>
            <a:ext cx="10992000" cy="2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1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徐州烧烤历史悠久</a:t>
            </a:r>
            <a:r>
              <a:rPr lang="en-US" sz="101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，汉画像石中就有烤串画面，可见烧烤在徐州已有</a:t>
            </a:r>
            <a:r>
              <a:rPr lang="en-US" sz="1010" b="1" dirty="0">
                <a:solidFill>
                  <a:srgbClr val="FFFFFF"/>
                </a:solidFill>
                <a:highlight>
                  <a:srgbClr val="FFFFFF">
                    <a:alpha val="2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两千多年历史</a:t>
            </a:r>
            <a:endParaRPr lang="en-US" sz="1600" dirty="0"/>
          </a:p>
        </p:txBody>
      </p:sp>
      <p:sp>
        <p:nvSpPr>
          <p:cNvPr id="62" name="文本框 61"/>
          <p:cNvSpPr txBox="1"/>
          <p:nvPr/>
        </p:nvSpPr>
        <p:spPr>
          <a:xfrm>
            <a:off x="8120250" y="2234150"/>
            <a:ext cx="1451012" cy="299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35" b="1" dirty="0" err="1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饣它（shá）汤</a:t>
            </a:r>
            <a:endParaRPr lang="en-US" altLang="zh-CN" sz="1135" b="1" dirty="0">
              <a:solidFill>
                <a:srgbClr val="4A444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20000" y="320000"/>
            <a:ext cx="11616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kern="0" spc="101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SUZHOU CUISINE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486125" y="656000"/>
            <a:ext cx="11696000" cy="32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27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苏州饮食特色——江南精致风 03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20000" y="992000"/>
            <a:ext cx="640000" cy="32000"/>
          </a:xfrm>
          <a:custGeom>
            <a:avLst/>
            <a:gdLst/>
            <a:ahLst/>
            <a:cxnLst/>
            <a:rect l="l" t="t" r="r" b="b"/>
            <a:pathLst>
              <a:path w="640000" h="32000">
                <a:moveTo>
                  <a:pt x="0" y="0"/>
                </a:moveTo>
                <a:lnTo>
                  <a:pt x="640000" y="0"/>
                </a:lnTo>
                <a:lnTo>
                  <a:pt x="640000" y="32000"/>
                </a:lnTo>
                <a:lnTo>
                  <a:pt x="0" y="32000"/>
                </a:lnTo>
                <a:lnTo>
                  <a:pt x="0" y="0"/>
                </a:lnTo>
                <a:close/>
              </a:path>
            </a:pathLst>
          </a:custGeom>
          <a:solidFill>
            <a:srgbClr val="A86450"/>
          </a:solidFill>
        </p:spPr>
      </p:sp>
      <p:sp>
        <p:nvSpPr>
          <p:cNvPr id="5" name="Shape 3"/>
          <p:cNvSpPr/>
          <p:nvPr/>
        </p:nvSpPr>
        <p:spPr>
          <a:xfrm>
            <a:off x="320000" y="1152000"/>
            <a:ext cx="3768000" cy="1752000"/>
          </a:xfrm>
          <a:custGeom>
            <a:avLst/>
            <a:gdLst/>
            <a:ahLst/>
            <a:cxnLst/>
            <a:rect l="l" t="t" r="r" b="b"/>
            <a:pathLst>
              <a:path w="3768000" h="1752000">
                <a:moveTo>
                  <a:pt x="95992" y="0"/>
                </a:moveTo>
                <a:lnTo>
                  <a:pt x="3672008" y="0"/>
                </a:lnTo>
                <a:cubicBezTo>
                  <a:pt x="3725023" y="0"/>
                  <a:pt x="3768000" y="42977"/>
                  <a:pt x="3768000" y="95992"/>
                </a:cubicBezTo>
                <a:lnTo>
                  <a:pt x="3768000" y="1656008"/>
                </a:lnTo>
                <a:cubicBezTo>
                  <a:pt x="3768000" y="1709023"/>
                  <a:pt x="3725023" y="1752000"/>
                  <a:pt x="3672008" y="1752000"/>
                </a:cubicBezTo>
                <a:lnTo>
                  <a:pt x="95992" y="1752000"/>
                </a:lnTo>
                <a:cubicBezTo>
                  <a:pt x="42977" y="1752000"/>
                  <a:pt x="0" y="1709023"/>
                  <a:pt x="0" y="1656008"/>
                </a:cubicBezTo>
                <a:lnTo>
                  <a:pt x="0" y="95992"/>
                </a:lnTo>
                <a:cubicBezTo>
                  <a:pt x="0" y="43013"/>
                  <a:pt x="43013" y="0"/>
                  <a:pt x="9599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0000" dist="80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448000" y="2304000"/>
            <a:ext cx="3584000" cy="22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13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松鼠桂鱼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448000" y="2592000"/>
            <a:ext cx="3568000" cy="18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zh-CN" alt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鱼身炸后竖立如松，浇上热气腾腾的糖醋卤汁，形似松鼠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4212125" y="1152000"/>
            <a:ext cx="3768000" cy="1752000"/>
          </a:xfrm>
          <a:custGeom>
            <a:avLst/>
            <a:gdLst/>
            <a:ahLst/>
            <a:cxnLst/>
            <a:rect l="l" t="t" r="r" b="b"/>
            <a:pathLst>
              <a:path w="3768000" h="1752000">
                <a:moveTo>
                  <a:pt x="95992" y="0"/>
                </a:moveTo>
                <a:lnTo>
                  <a:pt x="3672008" y="0"/>
                </a:lnTo>
                <a:cubicBezTo>
                  <a:pt x="3725023" y="0"/>
                  <a:pt x="3768000" y="42977"/>
                  <a:pt x="3768000" y="95992"/>
                </a:cubicBezTo>
                <a:lnTo>
                  <a:pt x="3768000" y="1656008"/>
                </a:lnTo>
                <a:cubicBezTo>
                  <a:pt x="3768000" y="1709023"/>
                  <a:pt x="3725023" y="1752000"/>
                  <a:pt x="3672008" y="1752000"/>
                </a:cubicBezTo>
                <a:lnTo>
                  <a:pt x="95992" y="1752000"/>
                </a:lnTo>
                <a:cubicBezTo>
                  <a:pt x="42977" y="1752000"/>
                  <a:pt x="0" y="1709023"/>
                  <a:pt x="0" y="1656008"/>
                </a:cubicBezTo>
                <a:lnTo>
                  <a:pt x="0" y="95992"/>
                </a:lnTo>
                <a:cubicBezTo>
                  <a:pt x="0" y="43013"/>
                  <a:pt x="43013" y="0"/>
                  <a:pt x="9599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0000" dist="80000" dir="5400000" algn="bl" rotWithShape="0">
              <a:srgbClr val="000000">
                <a:alpha val="10196"/>
              </a:srgbClr>
            </a:outerShdw>
          </a:effectLst>
        </p:spPr>
      </p:sp>
      <p:pic>
        <p:nvPicPr>
          <p:cNvPr id="10" name="Image 1"/>
          <p:cNvPicPr>
            <a:picLocks noChangeAspect="1"/>
          </p:cNvPicPr>
          <p:nvPr/>
        </p:nvPicPr>
        <p:blipFill>
          <a:blip r:embed="rId3"/>
          <a:srcRect l="-421" t="47742" r="421" b="34140"/>
          <a:stretch>
            <a:fillRect/>
          </a:stretch>
        </p:blipFill>
        <p:spPr>
          <a:xfrm>
            <a:off x="4212125" y="1152000"/>
            <a:ext cx="3768000" cy="1024000"/>
          </a:xfrm>
          <a:prstGeom prst="roundRect">
            <a:avLst>
              <a:gd name="adj" fmla="val 5479"/>
            </a:avLst>
          </a:prstGeom>
        </p:spPr>
      </p:pic>
      <p:sp>
        <p:nvSpPr>
          <p:cNvPr id="11" name="Text 7"/>
          <p:cNvSpPr/>
          <p:nvPr/>
        </p:nvSpPr>
        <p:spPr>
          <a:xfrm>
            <a:off x="4340125" y="2304000"/>
            <a:ext cx="3584000" cy="22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13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藏书羊羔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4340125" y="2592000"/>
            <a:ext cx="3568000" cy="18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endParaRPr lang="en-US" sz="1600" dirty="0"/>
          </a:p>
        </p:txBody>
      </p:sp>
      <p:sp>
        <p:nvSpPr>
          <p:cNvPr id="13" name="Shape 9"/>
          <p:cNvSpPr/>
          <p:nvPr/>
        </p:nvSpPr>
        <p:spPr>
          <a:xfrm>
            <a:off x="8104250" y="1152000"/>
            <a:ext cx="3768000" cy="1752000"/>
          </a:xfrm>
          <a:custGeom>
            <a:avLst/>
            <a:gdLst/>
            <a:ahLst/>
            <a:cxnLst/>
            <a:rect l="l" t="t" r="r" b="b"/>
            <a:pathLst>
              <a:path w="3768000" h="1752000">
                <a:moveTo>
                  <a:pt x="95992" y="0"/>
                </a:moveTo>
                <a:lnTo>
                  <a:pt x="3672008" y="0"/>
                </a:lnTo>
                <a:cubicBezTo>
                  <a:pt x="3725023" y="0"/>
                  <a:pt x="3768000" y="42977"/>
                  <a:pt x="3768000" y="95992"/>
                </a:cubicBezTo>
                <a:lnTo>
                  <a:pt x="3768000" y="1656008"/>
                </a:lnTo>
                <a:cubicBezTo>
                  <a:pt x="3768000" y="1709023"/>
                  <a:pt x="3725023" y="1752000"/>
                  <a:pt x="3672008" y="1752000"/>
                </a:cubicBezTo>
                <a:lnTo>
                  <a:pt x="95992" y="1752000"/>
                </a:lnTo>
                <a:cubicBezTo>
                  <a:pt x="42977" y="1752000"/>
                  <a:pt x="0" y="1709023"/>
                  <a:pt x="0" y="1656008"/>
                </a:cubicBezTo>
                <a:lnTo>
                  <a:pt x="0" y="95992"/>
                </a:lnTo>
                <a:cubicBezTo>
                  <a:pt x="0" y="43013"/>
                  <a:pt x="43013" y="0"/>
                  <a:pt x="9599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0000" dist="80000" dir="5400000" algn="bl" rotWithShape="0">
              <a:srgbClr val="000000">
                <a:alpha val="10196"/>
              </a:srgbClr>
            </a:outerShdw>
          </a:effectLst>
        </p:spPr>
      </p:sp>
      <p:pic>
        <p:nvPicPr>
          <p:cNvPr id="14" name="Image 2"/>
          <p:cNvPicPr>
            <a:picLocks noChangeAspect="1"/>
          </p:cNvPicPr>
          <p:nvPr/>
        </p:nvPicPr>
        <p:blipFill>
          <a:blip r:embed="rId4"/>
          <a:srcRect l="7" t="33583" r="-7" b="25653"/>
          <a:stretch>
            <a:fillRect/>
          </a:stretch>
        </p:blipFill>
        <p:spPr>
          <a:xfrm>
            <a:off x="320000" y="1168000"/>
            <a:ext cx="3768000" cy="1024000"/>
          </a:xfrm>
          <a:prstGeom prst="roundRect">
            <a:avLst>
              <a:gd name="adj" fmla="val 5479"/>
            </a:avLst>
          </a:prstGeom>
        </p:spPr>
      </p:pic>
      <p:sp>
        <p:nvSpPr>
          <p:cNvPr id="15" name="Text 10"/>
          <p:cNvSpPr/>
          <p:nvPr/>
        </p:nvSpPr>
        <p:spPr>
          <a:xfrm>
            <a:off x="8232250" y="2304000"/>
            <a:ext cx="3584000" cy="22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13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小馄饨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8232250" y="2592000"/>
            <a:ext cx="3568000" cy="18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zh-CN" alt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清汤见底味鲜醇，细面整齐卧碗中，浇头丰俭由人，温润落胃</a:t>
            </a:r>
            <a:endParaRPr lang="en-US" sz="1600" dirty="0"/>
          </a:p>
        </p:txBody>
      </p:sp>
      <p:sp>
        <p:nvSpPr>
          <p:cNvPr id="17" name="Shape 12"/>
          <p:cNvSpPr/>
          <p:nvPr/>
        </p:nvSpPr>
        <p:spPr>
          <a:xfrm>
            <a:off x="320000" y="3030000"/>
            <a:ext cx="5712000" cy="3264000"/>
          </a:xfrm>
          <a:custGeom>
            <a:avLst/>
            <a:gdLst/>
            <a:ahLst/>
            <a:cxnLst/>
            <a:rect l="l" t="t" r="r" b="b"/>
            <a:pathLst>
              <a:path w="5712000" h="3264000">
                <a:moveTo>
                  <a:pt x="95994" y="0"/>
                </a:moveTo>
                <a:lnTo>
                  <a:pt x="5616006" y="0"/>
                </a:lnTo>
                <a:cubicBezTo>
                  <a:pt x="5669022" y="0"/>
                  <a:pt x="5712000" y="42978"/>
                  <a:pt x="5712000" y="95994"/>
                </a:cubicBezTo>
                <a:lnTo>
                  <a:pt x="5712000" y="3168006"/>
                </a:lnTo>
                <a:cubicBezTo>
                  <a:pt x="5712000" y="3221022"/>
                  <a:pt x="5669022" y="3264000"/>
                  <a:pt x="5616006" y="3264000"/>
                </a:cubicBezTo>
                <a:lnTo>
                  <a:pt x="95994" y="3264000"/>
                </a:lnTo>
                <a:cubicBezTo>
                  <a:pt x="42978" y="3264000"/>
                  <a:pt x="0" y="3221022"/>
                  <a:pt x="0" y="3168006"/>
                </a:cubicBezTo>
                <a:lnTo>
                  <a:pt x="0" y="95994"/>
                </a:lnTo>
                <a:cubicBezTo>
                  <a:pt x="0" y="42978"/>
                  <a:pt x="42978" y="0"/>
                  <a:pt x="95994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000" dist="32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8" name="Shape 13"/>
          <p:cNvSpPr/>
          <p:nvPr/>
        </p:nvSpPr>
        <p:spPr>
          <a:xfrm>
            <a:off x="500000" y="3222000"/>
            <a:ext cx="160000" cy="160000"/>
          </a:xfrm>
          <a:custGeom>
            <a:avLst/>
            <a:gdLst/>
            <a:ahLst/>
            <a:cxnLst/>
            <a:rect l="l" t="t" r="r" b="b"/>
            <a:pathLst>
              <a:path w="160000" h="160000">
                <a:moveTo>
                  <a:pt x="19969" y="4500"/>
                </a:moveTo>
                <a:cubicBezTo>
                  <a:pt x="19719" y="1938"/>
                  <a:pt x="17563" y="0"/>
                  <a:pt x="15000" y="0"/>
                </a:cubicBezTo>
                <a:cubicBezTo>
                  <a:pt x="12437" y="0"/>
                  <a:pt x="10281" y="1938"/>
                  <a:pt x="10000" y="4469"/>
                </a:cubicBezTo>
                <a:lnTo>
                  <a:pt x="5594" y="46781"/>
                </a:lnTo>
                <a:cubicBezTo>
                  <a:pt x="5187" y="48656"/>
                  <a:pt x="5000" y="50562"/>
                  <a:pt x="5000" y="52469"/>
                </a:cubicBezTo>
                <a:cubicBezTo>
                  <a:pt x="5000" y="66813"/>
                  <a:pt x="15969" y="78594"/>
                  <a:pt x="30000" y="79875"/>
                </a:cubicBezTo>
                <a:lnTo>
                  <a:pt x="30000" y="150000"/>
                </a:lnTo>
                <a:cubicBezTo>
                  <a:pt x="30000" y="155531"/>
                  <a:pt x="34469" y="160000"/>
                  <a:pt x="40000" y="160000"/>
                </a:cubicBezTo>
                <a:cubicBezTo>
                  <a:pt x="45531" y="160000"/>
                  <a:pt x="50000" y="155531"/>
                  <a:pt x="50000" y="150000"/>
                </a:cubicBezTo>
                <a:lnTo>
                  <a:pt x="50000" y="79875"/>
                </a:lnTo>
                <a:cubicBezTo>
                  <a:pt x="64031" y="78594"/>
                  <a:pt x="75000" y="66813"/>
                  <a:pt x="75000" y="52469"/>
                </a:cubicBezTo>
                <a:cubicBezTo>
                  <a:pt x="75000" y="50562"/>
                  <a:pt x="74813" y="48656"/>
                  <a:pt x="74406" y="46781"/>
                </a:cubicBezTo>
                <a:lnTo>
                  <a:pt x="69969" y="4469"/>
                </a:lnTo>
                <a:cubicBezTo>
                  <a:pt x="69719" y="1938"/>
                  <a:pt x="67563" y="0"/>
                  <a:pt x="65000" y="0"/>
                </a:cubicBezTo>
                <a:cubicBezTo>
                  <a:pt x="62438" y="0"/>
                  <a:pt x="60281" y="1938"/>
                  <a:pt x="60031" y="4500"/>
                </a:cubicBezTo>
                <a:lnTo>
                  <a:pt x="55781" y="46844"/>
                </a:lnTo>
                <a:cubicBezTo>
                  <a:pt x="55594" y="48625"/>
                  <a:pt x="54094" y="50000"/>
                  <a:pt x="52313" y="50000"/>
                </a:cubicBezTo>
                <a:cubicBezTo>
                  <a:pt x="50500" y="50000"/>
                  <a:pt x="49000" y="48625"/>
                  <a:pt x="48813" y="46813"/>
                </a:cubicBezTo>
                <a:lnTo>
                  <a:pt x="44969" y="4563"/>
                </a:lnTo>
                <a:cubicBezTo>
                  <a:pt x="44750" y="1969"/>
                  <a:pt x="42594" y="0"/>
                  <a:pt x="40000" y="0"/>
                </a:cubicBezTo>
                <a:cubicBezTo>
                  <a:pt x="37406" y="0"/>
                  <a:pt x="35250" y="1969"/>
                  <a:pt x="35031" y="4563"/>
                </a:cubicBezTo>
                <a:lnTo>
                  <a:pt x="31188" y="46813"/>
                </a:lnTo>
                <a:cubicBezTo>
                  <a:pt x="31031" y="48625"/>
                  <a:pt x="29500" y="50000"/>
                  <a:pt x="27688" y="50000"/>
                </a:cubicBezTo>
                <a:cubicBezTo>
                  <a:pt x="25875" y="50000"/>
                  <a:pt x="24375" y="48625"/>
                  <a:pt x="24219" y="46844"/>
                </a:cubicBezTo>
                <a:lnTo>
                  <a:pt x="19969" y="4500"/>
                </a:lnTo>
                <a:close/>
                <a:moveTo>
                  <a:pt x="140000" y="0"/>
                </a:moveTo>
                <a:cubicBezTo>
                  <a:pt x="135000" y="0"/>
                  <a:pt x="100000" y="10000"/>
                  <a:pt x="100000" y="55000"/>
                </a:cubicBezTo>
                <a:lnTo>
                  <a:pt x="100000" y="90000"/>
                </a:lnTo>
                <a:cubicBezTo>
                  <a:pt x="100000" y="101031"/>
                  <a:pt x="108969" y="110000"/>
                  <a:pt x="120000" y="110000"/>
                </a:cubicBezTo>
                <a:lnTo>
                  <a:pt x="130000" y="110000"/>
                </a:lnTo>
                <a:lnTo>
                  <a:pt x="130000" y="150000"/>
                </a:lnTo>
                <a:cubicBezTo>
                  <a:pt x="130000" y="155531"/>
                  <a:pt x="134469" y="160000"/>
                  <a:pt x="140000" y="160000"/>
                </a:cubicBezTo>
                <a:cubicBezTo>
                  <a:pt x="145531" y="160000"/>
                  <a:pt x="150000" y="155531"/>
                  <a:pt x="150000" y="150000"/>
                </a:cubicBezTo>
                <a:lnTo>
                  <a:pt x="150000" y="10000"/>
                </a:lnTo>
                <a:cubicBezTo>
                  <a:pt x="150000" y="4469"/>
                  <a:pt x="145531" y="0"/>
                  <a:pt x="1400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19" name="Text 14"/>
          <p:cNvSpPr/>
          <p:nvPr/>
        </p:nvSpPr>
        <p:spPr>
          <a:xfrm>
            <a:off x="680000" y="3190000"/>
            <a:ext cx="5272000" cy="22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26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更多代表菜品</a:t>
            </a:r>
            <a:endParaRPr lang="en-US" sz="1600" dirty="0"/>
          </a:p>
        </p:txBody>
      </p:sp>
      <p:sp>
        <p:nvSpPr>
          <p:cNvPr id="20" name="Shape 15"/>
          <p:cNvSpPr/>
          <p:nvPr/>
        </p:nvSpPr>
        <p:spPr>
          <a:xfrm>
            <a:off x="480000" y="3542000"/>
            <a:ext cx="320000" cy="320000"/>
          </a:xfrm>
          <a:custGeom>
            <a:avLst/>
            <a:gdLst/>
            <a:ahLst/>
            <a:cxnLst/>
            <a:rect l="l" t="t" r="r" b="b"/>
            <a:pathLst>
              <a:path w="320000" h="320000">
                <a:moveTo>
                  <a:pt x="160000" y="0"/>
                </a:moveTo>
                <a:lnTo>
                  <a:pt x="160000" y="0"/>
                </a:lnTo>
                <a:cubicBezTo>
                  <a:pt x="248306" y="0"/>
                  <a:pt x="320000" y="71694"/>
                  <a:pt x="320000" y="160000"/>
                </a:cubicBezTo>
                <a:lnTo>
                  <a:pt x="320000" y="160000"/>
                </a:lnTo>
                <a:cubicBezTo>
                  <a:pt x="320000" y="248306"/>
                  <a:pt x="248306" y="320000"/>
                  <a:pt x="160000" y="320000"/>
                </a:cubicBezTo>
                <a:lnTo>
                  <a:pt x="160000" y="320000"/>
                </a:lnTo>
                <a:cubicBezTo>
                  <a:pt x="71694" y="320000"/>
                  <a:pt x="0" y="248306"/>
                  <a:pt x="0" y="160000"/>
                </a:cubicBezTo>
                <a:lnTo>
                  <a:pt x="0" y="160000"/>
                </a:lnTo>
                <a:cubicBezTo>
                  <a:pt x="0" y="71694"/>
                  <a:pt x="71694" y="0"/>
                  <a:pt x="160000" y="0"/>
                </a:cubicBezTo>
                <a:close/>
              </a:path>
            </a:pathLst>
          </a:custGeom>
          <a:solidFill>
            <a:srgbClr val="8AA3A0">
              <a:alpha val="10196"/>
            </a:srgbClr>
          </a:solidFill>
        </p:spPr>
      </p:sp>
      <p:sp>
        <p:nvSpPr>
          <p:cNvPr id="21" name="Shape 16"/>
          <p:cNvSpPr/>
          <p:nvPr/>
        </p:nvSpPr>
        <p:spPr>
          <a:xfrm>
            <a:off x="576000" y="3638000"/>
            <a:ext cx="128000" cy="128000"/>
          </a:xfrm>
          <a:custGeom>
            <a:avLst/>
            <a:gdLst/>
            <a:ahLst/>
            <a:cxnLst/>
            <a:rect l="l" t="t" r="r" b="b"/>
            <a:pathLst>
              <a:path w="128000" h="128000">
                <a:moveTo>
                  <a:pt x="44000" y="10000"/>
                </a:moveTo>
                <a:cubicBezTo>
                  <a:pt x="44000" y="6675"/>
                  <a:pt x="46675" y="4000"/>
                  <a:pt x="50000" y="4000"/>
                </a:cubicBezTo>
                <a:lnTo>
                  <a:pt x="54000" y="4000"/>
                </a:lnTo>
                <a:cubicBezTo>
                  <a:pt x="57325" y="4000"/>
                  <a:pt x="60000" y="6675"/>
                  <a:pt x="60000" y="10000"/>
                </a:cubicBezTo>
                <a:cubicBezTo>
                  <a:pt x="60000" y="13325"/>
                  <a:pt x="57325" y="16000"/>
                  <a:pt x="54000" y="16000"/>
                </a:cubicBezTo>
                <a:lnTo>
                  <a:pt x="50000" y="16000"/>
                </a:lnTo>
                <a:cubicBezTo>
                  <a:pt x="46675" y="16000"/>
                  <a:pt x="44000" y="13325"/>
                  <a:pt x="44000" y="10000"/>
                </a:cubicBezTo>
                <a:close/>
                <a:moveTo>
                  <a:pt x="50000" y="22000"/>
                </a:moveTo>
                <a:lnTo>
                  <a:pt x="54000" y="22000"/>
                </a:lnTo>
                <a:cubicBezTo>
                  <a:pt x="57325" y="22000"/>
                  <a:pt x="60000" y="24675"/>
                  <a:pt x="60000" y="28000"/>
                </a:cubicBezTo>
                <a:cubicBezTo>
                  <a:pt x="60000" y="31325"/>
                  <a:pt x="57325" y="34000"/>
                  <a:pt x="54000" y="34000"/>
                </a:cubicBezTo>
                <a:lnTo>
                  <a:pt x="50000" y="34000"/>
                </a:lnTo>
                <a:cubicBezTo>
                  <a:pt x="46675" y="34000"/>
                  <a:pt x="44000" y="31325"/>
                  <a:pt x="44000" y="28000"/>
                </a:cubicBezTo>
                <a:cubicBezTo>
                  <a:pt x="44000" y="24675"/>
                  <a:pt x="46675" y="22000"/>
                  <a:pt x="50000" y="22000"/>
                </a:cubicBezTo>
                <a:close/>
                <a:moveTo>
                  <a:pt x="14000" y="40000"/>
                </a:moveTo>
                <a:lnTo>
                  <a:pt x="18000" y="40000"/>
                </a:lnTo>
                <a:cubicBezTo>
                  <a:pt x="21325" y="40000"/>
                  <a:pt x="24000" y="42675"/>
                  <a:pt x="24000" y="46000"/>
                </a:cubicBezTo>
                <a:cubicBezTo>
                  <a:pt x="24000" y="49325"/>
                  <a:pt x="21325" y="52000"/>
                  <a:pt x="18000" y="52000"/>
                </a:cubicBezTo>
                <a:lnTo>
                  <a:pt x="14000" y="52000"/>
                </a:lnTo>
                <a:cubicBezTo>
                  <a:pt x="10675" y="52000"/>
                  <a:pt x="8000" y="49325"/>
                  <a:pt x="8000" y="46000"/>
                </a:cubicBezTo>
                <a:cubicBezTo>
                  <a:pt x="8000" y="42675"/>
                  <a:pt x="10675" y="40000"/>
                  <a:pt x="14000" y="40000"/>
                </a:cubicBezTo>
                <a:close/>
                <a:moveTo>
                  <a:pt x="0" y="70850"/>
                </a:moveTo>
                <a:cubicBezTo>
                  <a:pt x="0" y="67075"/>
                  <a:pt x="3075" y="64000"/>
                  <a:pt x="6850" y="64000"/>
                </a:cubicBezTo>
                <a:lnTo>
                  <a:pt x="121125" y="64000"/>
                </a:lnTo>
                <a:cubicBezTo>
                  <a:pt x="124900" y="64000"/>
                  <a:pt x="127975" y="67075"/>
                  <a:pt x="127975" y="70850"/>
                </a:cubicBezTo>
                <a:cubicBezTo>
                  <a:pt x="127975" y="88475"/>
                  <a:pt x="116875" y="103525"/>
                  <a:pt x="101300" y="109375"/>
                </a:cubicBezTo>
                <a:lnTo>
                  <a:pt x="100875" y="113000"/>
                </a:lnTo>
                <a:cubicBezTo>
                  <a:pt x="100375" y="117000"/>
                  <a:pt x="96975" y="120000"/>
                  <a:pt x="92925" y="120000"/>
                </a:cubicBezTo>
                <a:lnTo>
                  <a:pt x="35050" y="120000"/>
                </a:lnTo>
                <a:cubicBezTo>
                  <a:pt x="31025" y="120000"/>
                  <a:pt x="27600" y="117000"/>
                  <a:pt x="27100" y="113000"/>
                </a:cubicBezTo>
                <a:lnTo>
                  <a:pt x="26650" y="109400"/>
                </a:lnTo>
                <a:cubicBezTo>
                  <a:pt x="11100" y="103525"/>
                  <a:pt x="0" y="88475"/>
                  <a:pt x="0" y="70850"/>
                </a:cubicBezTo>
                <a:close/>
                <a:moveTo>
                  <a:pt x="56000" y="46000"/>
                </a:moveTo>
                <a:cubicBezTo>
                  <a:pt x="56000" y="42675"/>
                  <a:pt x="58675" y="40000"/>
                  <a:pt x="62000" y="40000"/>
                </a:cubicBezTo>
                <a:lnTo>
                  <a:pt x="66000" y="40000"/>
                </a:lnTo>
                <a:cubicBezTo>
                  <a:pt x="69325" y="40000"/>
                  <a:pt x="72000" y="42675"/>
                  <a:pt x="72000" y="46000"/>
                </a:cubicBezTo>
                <a:cubicBezTo>
                  <a:pt x="72000" y="49325"/>
                  <a:pt x="69325" y="52000"/>
                  <a:pt x="66000" y="52000"/>
                </a:cubicBezTo>
                <a:lnTo>
                  <a:pt x="62000" y="52000"/>
                </a:lnTo>
                <a:cubicBezTo>
                  <a:pt x="58675" y="52000"/>
                  <a:pt x="56000" y="49325"/>
                  <a:pt x="56000" y="46000"/>
                </a:cubicBezTo>
                <a:close/>
                <a:moveTo>
                  <a:pt x="32000" y="46000"/>
                </a:moveTo>
                <a:cubicBezTo>
                  <a:pt x="32000" y="42675"/>
                  <a:pt x="34675" y="40000"/>
                  <a:pt x="38000" y="40000"/>
                </a:cubicBezTo>
                <a:lnTo>
                  <a:pt x="42000" y="40000"/>
                </a:lnTo>
                <a:cubicBezTo>
                  <a:pt x="45325" y="40000"/>
                  <a:pt x="48000" y="42675"/>
                  <a:pt x="48000" y="46000"/>
                </a:cubicBezTo>
                <a:cubicBezTo>
                  <a:pt x="48000" y="49325"/>
                  <a:pt x="45325" y="52000"/>
                  <a:pt x="42000" y="52000"/>
                </a:cubicBezTo>
                <a:lnTo>
                  <a:pt x="38000" y="52000"/>
                </a:lnTo>
                <a:cubicBezTo>
                  <a:pt x="34675" y="52000"/>
                  <a:pt x="32000" y="49325"/>
                  <a:pt x="32000" y="46000"/>
                </a:cubicBezTo>
                <a:close/>
                <a:moveTo>
                  <a:pt x="26000" y="22000"/>
                </a:moveTo>
                <a:lnTo>
                  <a:pt x="30000" y="22000"/>
                </a:lnTo>
                <a:cubicBezTo>
                  <a:pt x="33325" y="22000"/>
                  <a:pt x="36000" y="24675"/>
                  <a:pt x="36000" y="28000"/>
                </a:cubicBezTo>
                <a:cubicBezTo>
                  <a:pt x="36000" y="31325"/>
                  <a:pt x="33325" y="34000"/>
                  <a:pt x="30000" y="34000"/>
                </a:cubicBezTo>
                <a:lnTo>
                  <a:pt x="26000" y="34000"/>
                </a:lnTo>
                <a:cubicBezTo>
                  <a:pt x="22675" y="34000"/>
                  <a:pt x="20000" y="31325"/>
                  <a:pt x="20000" y="28000"/>
                </a:cubicBezTo>
                <a:cubicBezTo>
                  <a:pt x="20000" y="24675"/>
                  <a:pt x="22675" y="22000"/>
                  <a:pt x="26000" y="22000"/>
                </a:cubicBezTo>
                <a:close/>
                <a:moveTo>
                  <a:pt x="80000" y="46000"/>
                </a:moveTo>
                <a:cubicBezTo>
                  <a:pt x="80000" y="42675"/>
                  <a:pt x="82675" y="40000"/>
                  <a:pt x="86000" y="40000"/>
                </a:cubicBezTo>
                <a:lnTo>
                  <a:pt x="90000" y="40000"/>
                </a:lnTo>
                <a:cubicBezTo>
                  <a:pt x="93325" y="40000"/>
                  <a:pt x="96000" y="42675"/>
                  <a:pt x="96000" y="46000"/>
                </a:cubicBezTo>
                <a:cubicBezTo>
                  <a:pt x="96000" y="49325"/>
                  <a:pt x="93325" y="52000"/>
                  <a:pt x="90000" y="52000"/>
                </a:cubicBezTo>
                <a:lnTo>
                  <a:pt x="86000" y="52000"/>
                </a:lnTo>
                <a:cubicBezTo>
                  <a:pt x="82675" y="52000"/>
                  <a:pt x="80000" y="49325"/>
                  <a:pt x="80000" y="46000"/>
                </a:cubicBezTo>
                <a:close/>
                <a:moveTo>
                  <a:pt x="74000" y="22000"/>
                </a:moveTo>
                <a:lnTo>
                  <a:pt x="78000" y="22000"/>
                </a:lnTo>
                <a:cubicBezTo>
                  <a:pt x="81325" y="22000"/>
                  <a:pt x="84000" y="24675"/>
                  <a:pt x="84000" y="28000"/>
                </a:cubicBezTo>
                <a:cubicBezTo>
                  <a:pt x="84000" y="31325"/>
                  <a:pt x="81325" y="34000"/>
                  <a:pt x="78000" y="34000"/>
                </a:cubicBezTo>
                <a:lnTo>
                  <a:pt x="74000" y="34000"/>
                </a:lnTo>
                <a:cubicBezTo>
                  <a:pt x="70675" y="34000"/>
                  <a:pt x="68000" y="31325"/>
                  <a:pt x="68000" y="28000"/>
                </a:cubicBezTo>
                <a:cubicBezTo>
                  <a:pt x="68000" y="24675"/>
                  <a:pt x="70675" y="22000"/>
                  <a:pt x="74000" y="22000"/>
                </a:cubicBezTo>
                <a:close/>
                <a:moveTo>
                  <a:pt x="104000" y="46000"/>
                </a:moveTo>
                <a:cubicBezTo>
                  <a:pt x="104000" y="42675"/>
                  <a:pt x="106675" y="40000"/>
                  <a:pt x="110000" y="40000"/>
                </a:cubicBezTo>
                <a:lnTo>
                  <a:pt x="114000" y="40000"/>
                </a:lnTo>
                <a:cubicBezTo>
                  <a:pt x="117325" y="40000"/>
                  <a:pt x="120000" y="42675"/>
                  <a:pt x="120000" y="46000"/>
                </a:cubicBezTo>
                <a:cubicBezTo>
                  <a:pt x="120000" y="49325"/>
                  <a:pt x="117325" y="52000"/>
                  <a:pt x="114000" y="52000"/>
                </a:cubicBezTo>
                <a:lnTo>
                  <a:pt x="110000" y="52000"/>
                </a:lnTo>
                <a:cubicBezTo>
                  <a:pt x="106675" y="52000"/>
                  <a:pt x="104000" y="49325"/>
                  <a:pt x="104000" y="46000"/>
                </a:cubicBezTo>
                <a:close/>
                <a:moveTo>
                  <a:pt x="98000" y="22000"/>
                </a:moveTo>
                <a:lnTo>
                  <a:pt x="102000" y="22000"/>
                </a:lnTo>
                <a:cubicBezTo>
                  <a:pt x="105325" y="22000"/>
                  <a:pt x="108000" y="24675"/>
                  <a:pt x="108000" y="28000"/>
                </a:cubicBezTo>
                <a:cubicBezTo>
                  <a:pt x="108000" y="31325"/>
                  <a:pt x="105325" y="34000"/>
                  <a:pt x="102000" y="34000"/>
                </a:cubicBezTo>
                <a:lnTo>
                  <a:pt x="98000" y="34000"/>
                </a:lnTo>
                <a:cubicBezTo>
                  <a:pt x="94675" y="34000"/>
                  <a:pt x="92000" y="31325"/>
                  <a:pt x="92000" y="28000"/>
                </a:cubicBezTo>
                <a:cubicBezTo>
                  <a:pt x="92000" y="24675"/>
                  <a:pt x="94675" y="22000"/>
                  <a:pt x="98000" y="22000"/>
                </a:cubicBezTo>
                <a:close/>
                <a:moveTo>
                  <a:pt x="74000" y="4000"/>
                </a:moveTo>
                <a:lnTo>
                  <a:pt x="78000" y="4000"/>
                </a:lnTo>
                <a:cubicBezTo>
                  <a:pt x="81325" y="4000"/>
                  <a:pt x="84000" y="6675"/>
                  <a:pt x="84000" y="10000"/>
                </a:cubicBezTo>
                <a:cubicBezTo>
                  <a:pt x="84000" y="13325"/>
                  <a:pt x="81325" y="16000"/>
                  <a:pt x="78000" y="16000"/>
                </a:cubicBezTo>
                <a:lnTo>
                  <a:pt x="74000" y="16000"/>
                </a:lnTo>
                <a:cubicBezTo>
                  <a:pt x="70675" y="16000"/>
                  <a:pt x="68000" y="13325"/>
                  <a:pt x="68000" y="10000"/>
                </a:cubicBezTo>
                <a:cubicBezTo>
                  <a:pt x="68000" y="6675"/>
                  <a:pt x="70675" y="4000"/>
                  <a:pt x="74000" y="400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22" name="Text 17"/>
          <p:cNvSpPr/>
          <p:nvPr/>
        </p:nvSpPr>
        <p:spPr>
          <a:xfrm>
            <a:off x="896000" y="3542000"/>
            <a:ext cx="1744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大闸蟹</a:t>
            </a:r>
            <a:endParaRPr lang="en-US" sz="1600" dirty="0"/>
          </a:p>
        </p:txBody>
      </p:sp>
      <p:sp>
        <p:nvSpPr>
          <p:cNvPr id="23" name="Text 18"/>
          <p:cNvSpPr/>
          <p:nvPr/>
        </p:nvSpPr>
        <p:spPr>
          <a:xfrm>
            <a:off x="896000" y="3702000"/>
            <a:ext cx="28124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zh-CN" alt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青背白肚黄毛金爪，蟹黄丰腴流油，蟹肉细腻鲜甜</a:t>
            </a:r>
            <a:endParaRPr lang="en-US" sz="1600" dirty="0"/>
          </a:p>
        </p:txBody>
      </p:sp>
      <p:sp>
        <p:nvSpPr>
          <p:cNvPr id="24" name="Shape 19"/>
          <p:cNvSpPr/>
          <p:nvPr/>
        </p:nvSpPr>
        <p:spPr>
          <a:xfrm>
            <a:off x="480000" y="3990000"/>
            <a:ext cx="320000" cy="320000"/>
          </a:xfrm>
          <a:custGeom>
            <a:avLst/>
            <a:gdLst/>
            <a:ahLst/>
            <a:cxnLst/>
            <a:rect l="l" t="t" r="r" b="b"/>
            <a:pathLst>
              <a:path w="320000" h="320000">
                <a:moveTo>
                  <a:pt x="160000" y="0"/>
                </a:moveTo>
                <a:lnTo>
                  <a:pt x="160000" y="0"/>
                </a:lnTo>
                <a:cubicBezTo>
                  <a:pt x="248306" y="0"/>
                  <a:pt x="320000" y="71694"/>
                  <a:pt x="320000" y="160000"/>
                </a:cubicBezTo>
                <a:lnTo>
                  <a:pt x="320000" y="160000"/>
                </a:lnTo>
                <a:cubicBezTo>
                  <a:pt x="320000" y="248306"/>
                  <a:pt x="248306" y="320000"/>
                  <a:pt x="160000" y="320000"/>
                </a:cubicBezTo>
                <a:lnTo>
                  <a:pt x="160000" y="320000"/>
                </a:lnTo>
                <a:cubicBezTo>
                  <a:pt x="71694" y="320000"/>
                  <a:pt x="0" y="248306"/>
                  <a:pt x="0" y="160000"/>
                </a:cubicBezTo>
                <a:lnTo>
                  <a:pt x="0" y="160000"/>
                </a:lnTo>
                <a:cubicBezTo>
                  <a:pt x="0" y="71694"/>
                  <a:pt x="71694" y="0"/>
                  <a:pt x="160000" y="0"/>
                </a:cubicBezTo>
                <a:close/>
              </a:path>
            </a:pathLst>
          </a:custGeom>
          <a:solidFill>
            <a:srgbClr val="8AA3A0">
              <a:alpha val="10196"/>
            </a:srgbClr>
          </a:solidFill>
        </p:spPr>
      </p:sp>
      <p:sp>
        <p:nvSpPr>
          <p:cNvPr id="25" name="Shape 20"/>
          <p:cNvSpPr/>
          <p:nvPr/>
        </p:nvSpPr>
        <p:spPr>
          <a:xfrm>
            <a:off x="576000" y="4086000"/>
            <a:ext cx="128000" cy="128000"/>
          </a:xfrm>
          <a:custGeom>
            <a:avLst/>
            <a:gdLst/>
            <a:ahLst/>
            <a:cxnLst/>
            <a:rect l="l" t="t" r="r" b="b"/>
            <a:pathLst>
              <a:path w="128000" h="128000">
                <a:moveTo>
                  <a:pt x="61800" y="4250"/>
                </a:moveTo>
                <a:cubicBezTo>
                  <a:pt x="56275" y="3475"/>
                  <a:pt x="50650" y="4475"/>
                  <a:pt x="45700" y="7100"/>
                </a:cubicBezTo>
                <a:lnTo>
                  <a:pt x="27200" y="16975"/>
                </a:lnTo>
                <a:cubicBezTo>
                  <a:pt x="22275" y="19600"/>
                  <a:pt x="18300" y="23725"/>
                  <a:pt x="15850" y="28750"/>
                </a:cubicBezTo>
                <a:lnTo>
                  <a:pt x="6675" y="47650"/>
                </a:lnTo>
                <a:cubicBezTo>
                  <a:pt x="4225" y="52675"/>
                  <a:pt x="3425" y="58375"/>
                  <a:pt x="4400" y="63875"/>
                </a:cubicBezTo>
                <a:lnTo>
                  <a:pt x="8025" y="84575"/>
                </a:lnTo>
                <a:cubicBezTo>
                  <a:pt x="9000" y="90100"/>
                  <a:pt x="11675" y="95150"/>
                  <a:pt x="15700" y="99050"/>
                </a:cubicBezTo>
                <a:lnTo>
                  <a:pt x="30775" y="113650"/>
                </a:lnTo>
                <a:cubicBezTo>
                  <a:pt x="34800" y="117550"/>
                  <a:pt x="39925" y="120050"/>
                  <a:pt x="45450" y="120825"/>
                </a:cubicBezTo>
                <a:lnTo>
                  <a:pt x="66200" y="123750"/>
                </a:lnTo>
                <a:cubicBezTo>
                  <a:pt x="71725" y="124525"/>
                  <a:pt x="77350" y="123525"/>
                  <a:pt x="82300" y="120900"/>
                </a:cubicBezTo>
                <a:lnTo>
                  <a:pt x="100800" y="111025"/>
                </a:lnTo>
                <a:cubicBezTo>
                  <a:pt x="105725" y="108400"/>
                  <a:pt x="109700" y="104275"/>
                  <a:pt x="112150" y="99225"/>
                </a:cubicBezTo>
                <a:lnTo>
                  <a:pt x="121325" y="80350"/>
                </a:lnTo>
                <a:cubicBezTo>
                  <a:pt x="123775" y="75325"/>
                  <a:pt x="124575" y="69625"/>
                  <a:pt x="123600" y="64125"/>
                </a:cubicBezTo>
                <a:lnTo>
                  <a:pt x="119950" y="43425"/>
                </a:lnTo>
                <a:cubicBezTo>
                  <a:pt x="118975" y="37900"/>
                  <a:pt x="116300" y="32850"/>
                  <a:pt x="112275" y="28950"/>
                </a:cubicBezTo>
                <a:lnTo>
                  <a:pt x="97225" y="14375"/>
                </a:lnTo>
                <a:cubicBezTo>
                  <a:pt x="93200" y="10475"/>
                  <a:pt x="88075" y="7975"/>
                  <a:pt x="82550" y="7200"/>
                </a:cubicBezTo>
                <a:lnTo>
                  <a:pt x="61800" y="4250"/>
                </a:lnTo>
                <a:close/>
                <a:moveTo>
                  <a:pt x="52000" y="36000"/>
                </a:moveTo>
                <a:cubicBezTo>
                  <a:pt x="56415" y="36000"/>
                  <a:pt x="60000" y="39585"/>
                  <a:pt x="60000" y="44000"/>
                </a:cubicBezTo>
                <a:cubicBezTo>
                  <a:pt x="60000" y="48415"/>
                  <a:pt x="56415" y="52000"/>
                  <a:pt x="52000" y="52000"/>
                </a:cubicBezTo>
                <a:cubicBezTo>
                  <a:pt x="47585" y="52000"/>
                  <a:pt x="44000" y="48415"/>
                  <a:pt x="44000" y="44000"/>
                </a:cubicBezTo>
                <a:cubicBezTo>
                  <a:pt x="44000" y="39585"/>
                  <a:pt x="47585" y="36000"/>
                  <a:pt x="52000" y="36000"/>
                </a:cubicBezTo>
                <a:close/>
                <a:moveTo>
                  <a:pt x="36000" y="84000"/>
                </a:moveTo>
                <a:cubicBezTo>
                  <a:pt x="36000" y="79585"/>
                  <a:pt x="39585" y="76000"/>
                  <a:pt x="44000" y="76000"/>
                </a:cubicBezTo>
                <a:cubicBezTo>
                  <a:pt x="48415" y="76000"/>
                  <a:pt x="52000" y="79585"/>
                  <a:pt x="52000" y="84000"/>
                </a:cubicBezTo>
                <a:cubicBezTo>
                  <a:pt x="52000" y="88415"/>
                  <a:pt x="48415" y="92000"/>
                  <a:pt x="44000" y="92000"/>
                </a:cubicBezTo>
                <a:cubicBezTo>
                  <a:pt x="39585" y="92000"/>
                  <a:pt x="36000" y="88415"/>
                  <a:pt x="36000" y="84000"/>
                </a:cubicBezTo>
                <a:close/>
                <a:moveTo>
                  <a:pt x="92000" y="68000"/>
                </a:moveTo>
                <a:cubicBezTo>
                  <a:pt x="96415" y="68000"/>
                  <a:pt x="100000" y="71585"/>
                  <a:pt x="100000" y="76000"/>
                </a:cubicBezTo>
                <a:cubicBezTo>
                  <a:pt x="100000" y="80415"/>
                  <a:pt x="96415" y="84000"/>
                  <a:pt x="92000" y="84000"/>
                </a:cubicBezTo>
                <a:cubicBezTo>
                  <a:pt x="87585" y="84000"/>
                  <a:pt x="84000" y="80415"/>
                  <a:pt x="84000" y="76000"/>
                </a:cubicBezTo>
                <a:cubicBezTo>
                  <a:pt x="84000" y="71585"/>
                  <a:pt x="87585" y="68000"/>
                  <a:pt x="92000" y="6800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26" name="Text 21"/>
          <p:cNvSpPr/>
          <p:nvPr/>
        </p:nvSpPr>
        <p:spPr>
          <a:xfrm>
            <a:off x="896000" y="3990000"/>
            <a:ext cx="2376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糕团船点</a:t>
            </a:r>
            <a:endParaRPr lang="en-US" sz="1600" dirty="0"/>
          </a:p>
        </p:txBody>
      </p:sp>
      <p:sp>
        <p:nvSpPr>
          <p:cNvPr id="27" name="Text 22"/>
          <p:cNvSpPr/>
          <p:nvPr/>
        </p:nvSpPr>
        <p:spPr>
          <a:xfrm>
            <a:off x="896000" y="4182000"/>
            <a:ext cx="2368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太湖船点是点心中的"阳春白雪"，外形惟妙惟肖</a:t>
            </a:r>
            <a:endParaRPr lang="en-US" sz="1600" dirty="0"/>
          </a:p>
        </p:txBody>
      </p:sp>
      <p:sp>
        <p:nvSpPr>
          <p:cNvPr id="28" name="Shape 23"/>
          <p:cNvSpPr/>
          <p:nvPr/>
        </p:nvSpPr>
        <p:spPr>
          <a:xfrm>
            <a:off x="480000" y="4438000"/>
            <a:ext cx="320000" cy="320000"/>
          </a:xfrm>
          <a:custGeom>
            <a:avLst/>
            <a:gdLst/>
            <a:ahLst/>
            <a:cxnLst/>
            <a:rect l="l" t="t" r="r" b="b"/>
            <a:pathLst>
              <a:path w="320000" h="320000">
                <a:moveTo>
                  <a:pt x="160000" y="0"/>
                </a:moveTo>
                <a:lnTo>
                  <a:pt x="160000" y="0"/>
                </a:lnTo>
                <a:cubicBezTo>
                  <a:pt x="248306" y="0"/>
                  <a:pt x="320000" y="71694"/>
                  <a:pt x="320000" y="160000"/>
                </a:cubicBezTo>
                <a:lnTo>
                  <a:pt x="320000" y="160000"/>
                </a:lnTo>
                <a:cubicBezTo>
                  <a:pt x="320000" y="248306"/>
                  <a:pt x="248306" y="320000"/>
                  <a:pt x="160000" y="320000"/>
                </a:cubicBezTo>
                <a:lnTo>
                  <a:pt x="160000" y="320000"/>
                </a:lnTo>
                <a:cubicBezTo>
                  <a:pt x="71694" y="320000"/>
                  <a:pt x="0" y="248306"/>
                  <a:pt x="0" y="160000"/>
                </a:cubicBezTo>
                <a:lnTo>
                  <a:pt x="0" y="160000"/>
                </a:lnTo>
                <a:cubicBezTo>
                  <a:pt x="0" y="71694"/>
                  <a:pt x="71694" y="0"/>
                  <a:pt x="160000" y="0"/>
                </a:cubicBezTo>
                <a:close/>
              </a:path>
            </a:pathLst>
          </a:custGeom>
          <a:solidFill>
            <a:srgbClr val="8AA3A0">
              <a:alpha val="10196"/>
            </a:srgbClr>
          </a:solidFill>
        </p:spPr>
      </p:sp>
      <p:sp>
        <p:nvSpPr>
          <p:cNvPr id="29" name="Shape 24"/>
          <p:cNvSpPr/>
          <p:nvPr/>
        </p:nvSpPr>
        <p:spPr>
          <a:xfrm>
            <a:off x="576000" y="4534000"/>
            <a:ext cx="128000" cy="128000"/>
          </a:xfrm>
          <a:custGeom>
            <a:avLst/>
            <a:gdLst/>
            <a:ahLst/>
            <a:cxnLst/>
            <a:rect l="l" t="t" r="r" b="b"/>
            <a:pathLst>
              <a:path w="128000" h="128000">
                <a:moveTo>
                  <a:pt x="18000" y="8000"/>
                </a:moveTo>
                <a:cubicBezTo>
                  <a:pt x="8050" y="8000"/>
                  <a:pt x="0" y="16050"/>
                  <a:pt x="0" y="26000"/>
                </a:cubicBezTo>
                <a:cubicBezTo>
                  <a:pt x="0" y="35475"/>
                  <a:pt x="7325" y="43225"/>
                  <a:pt x="16600" y="43950"/>
                </a:cubicBezTo>
                <a:cubicBezTo>
                  <a:pt x="19400" y="64300"/>
                  <a:pt x="36850" y="80000"/>
                  <a:pt x="58000" y="80000"/>
                </a:cubicBezTo>
                <a:lnTo>
                  <a:pt x="72000" y="80000"/>
                </a:lnTo>
                <a:lnTo>
                  <a:pt x="72000" y="32000"/>
                </a:lnTo>
                <a:lnTo>
                  <a:pt x="18000" y="32000"/>
                </a:lnTo>
                <a:cubicBezTo>
                  <a:pt x="14675" y="32000"/>
                  <a:pt x="12000" y="29325"/>
                  <a:pt x="12000" y="26000"/>
                </a:cubicBezTo>
                <a:cubicBezTo>
                  <a:pt x="12000" y="22675"/>
                  <a:pt x="14675" y="20000"/>
                  <a:pt x="18000" y="20000"/>
                </a:cubicBezTo>
                <a:lnTo>
                  <a:pt x="114000" y="20000"/>
                </a:lnTo>
                <a:cubicBezTo>
                  <a:pt x="117325" y="20000"/>
                  <a:pt x="120000" y="17325"/>
                  <a:pt x="120000" y="14000"/>
                </a:cubicBezTo>
                <a:cubicBezTo>
                  <a:pt x="120000" y="10675"/>
                  <a:pt x="117325" y="8000"/>
                  <a:pt x="114000" y="8000"/>
                </a:cubicBezTo>
                <a:lnTo>
                  <a:pt x="18000" y="8000"/>
                </a:lnTo>
                <a:close/>
                <a:moveTo>
                  <a:pt x="56000" y="114000"/>
                </a:moveTo>
                <a:cubicBezTo>
                  <a:pt x="56000" y="117325"/>
                  <a:pt x="58675" y="120000"/>
                  <a:pt x="62000" y="120000"/>
                </a:cubicBezTo>
                <a:lnTo>
                  <a:pt x="80000" y="120000"/>
                </a:lnTo>
                <a:lnTo>
                  <a:pt x="80000" y="101950"/>
                </a:lnTo>
                <a:lnTo>
                  <a:pt x="63975" y="96350"/>
                </a:lnTo>
                <a:cubicBezTo>
                  <a:pt x="60850" y="95250"/>
                  <a:pt x="57425" y="96900"/>
                  <a:pt x="56325" y="100025"/>
                </a:cubicBezTo>
                <a:cubicBezTo>
                  <a:pt x="55225" y="103150"/>
                  <a:pt x="56875" y="106575"/>
                  <a:pt x="60000" y="107675"/>
                </a:cubicBezTo>
                <a:lnTo>
                  <a:pt x="61125" y="108075"/>
                </a:lnTo>
                <a:cubicBezTo>
                  <a:pt x="58250" y="108475"/>
                  <a:pt x="56000" y="110975"/>
                  <a:pt x="56000" y="114000"/>
                </a:cubicBezTo>
                <a:close/>
                <a:moveTo>
                  <a:pt x="88000" y="119825"/>
                </a:moveTo>
                <a:cubicBezTo>
                  <a:pt x="97100" y="119000"/>
                  <a:pt x="105375" y="115425"/>
                  <a:pt x="112025" y="109925"/>
                </a:cubicBezTo>
                <a:lnTo>
                  <a:pt x="90400" y="101275"/>
                </a:lnTo>
                <a:cubicBezTo>
                  <a:pt x="89650" y="101725"/>
                  <a:pt x="88850" y="102075"/>
                  <a:pt x="88000" y="102350"/>
                </a:cubicBezTo>
                <a:lnTo>
                  <a:pt x="88000" y="119825"/>
                </a:lnTo>
                <a:close/>
                <a:moveTo>
                  <a:pt x="118150" y="103750"/>
                </a:moveTo>
                <a:cubicBezTo>
                  <a:pt x="124300" y="96175"/>
                  <a:pt x="128000" y="86525"/>
                  <a:pt x="128000" y="76000"/>
                </a:cubicBezTo>
                <a:cubicBezTo>
                  <a:pt x="128000" y="72925"/>
                  <a:pt x="127675" y="69925"/>
                  <a:pt x="127075" y="67025"/>
                </a:cubicBezTo>
                <a:lnTo>
                  <a:pt x="95700" y="88775"/>
                </a:lnTo>
                <a:cubicBezTo>
                  <a:pt x="95900" y="89625"/>
                  <a:pt x="96000" y="90525"/>
                  <a:pt x="96000" y="91425"/>
                </a:cubicBezTo>
                <a:cubicBezTo>
                  <a:pt x="96000" y="92575"/>
                  <a:pt x="95825" y="93675"/>
                  <a:pt x="95525" y="94700"/>
                </a:cubicBezTo>
                <a:lnTo>
                  <a:pt x="118150" y="103750"/>
                </a:lnTo>
                <a:close/>
                <a:moveTo>
                  <a:pt x="84000" y="32000"/>
                </a:moveTo>
                <a:lnTo>
                  <a:pt x="80000" y="32000"/>
                </a:lnTo>
                <a:lnTo>
                  <a:pt x="80000" y="80000"/>
                </a:lnTo>
                <a:lnTo>
                  <a:pt x="84575" y="80000"/>
                </a:lnTo>
                <a:cubicBezTo>
                  <a:pt x="87050" y="80000"/>
                  <a:pt x="89350" y="80800"/>
                  <a:pt x="91225" y="82125"/>
                </a:cubicBezTo>
                <a:lnTo>
                  <a:pt x="124600" y="59025"/>
                </a:lnTo>
                <a:cubicBezTo>
                  <a:pt x="117950" y="43150"/>
                  <a:pt x="102275" y="32000"/>
                  <a:pt x="84000" y="32000"/>
                </a:cubicBezTo>
                <a:close/>
                <a:moveTo>
                  <a:pt x="42000" y="48000"/>
                </a:moveTo>
                <a:cubicBezTo>
                  <a:pt x="42000" y="44689"/>
                  <a:pt x="44689" y="42000"/>
                  <a:pt x="48000" y="42000"/>
                </a:cubicBezTo>
                <a:cubicBezTo>
                  <a:pt x="51311" y="42000"/>
                  <a:pt x="54000" y="44689"/>
                  <a:pt x="54000" y="48000"/>
                </a:cubicBezTo>
                <a:cubicBezTo>
                  <a:pt x="54000" y="51311"/>
                  <a:pt x="51311" y="54000"/>
                  <a:pt x="48000" y="54000"/>
                </a:cubicBezTo>
                <a:cubicBezTo>
                  <a:pt x="44689" y="54000"/>
                  <a:pt x="42000" y="51311"/>
                  <a:pt x="42000" y="4800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30" name="Text 25"/>
          <p:cNvSpPr/>
          <p:nvPr/>
        </p:nvSpPr>
        <p:spPr>
          <a:xfrm>
            <a:off x="896000" y="4438000"/>
            <a:ext cx="1968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碧螺虾仁</a:t>
            </a:r>
            <a:endParaRPr lang="en-US" sz="1600" dirty="0"/>
          </a:p>
        </p:txBody>
      </p:sp>
      <p:sp>
        <p:nvSpPr>
          <p:cNvPr id="31" name="Text 26"/>
          <p:cNvSpPr/>
          <p:nvPr/>
        </p:nvSpPr>
        <p:spPr>
          <a:xfrm>
            <a:off x="896000" y="4630000"/>
            <a:ext cx="1960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清明时令菜，茶汁浸透虾仁，清透鲜香</a:t>
            </a:r>
            <a:endParaRPr lang="en-US" sz="1600" dirty="0"/>
          </a:p>
        </p:txBody>
      </p:sp>
      <p:sp>
        <p:nvSpPr>
          <p:cNvPr id="32" name="Shape 27"/>
          <p:cNvSpPr/>
          <p:nvPr/>
        </p:nvSpPr>
        <p:spPr>
          <a:xfrm>
            <a:off x="480000" y="4886000"/>
            <a:ext cx="320000" cy="320000"/>
          </a:xfrm>
          <a:custGeom>
            <a:avLst/>
            <a:gdLst/>
            <a:ahLst/>
            <a:cxnLst/>
            <a:rect l="l" t="t" r="r" b="b"/>
            <a:pathLst>
              <a:path w="320000" h="320000">
                <a:moveTo>
                  <a:pt x="160000" y="0"/>
                </a:moveTo>
                <a:lnTo>
                  <a:pt x="160000" y="0"/>
                </a:lnTo>
                <a:cubicBezTo>
                  <a:pt x="248306" y="0"/>
                  <a:pt x="320000" y="71694"/>
                  <a:pt x="320000" y="160000"/>
                </a:cubicBezTo>
                <a:lnTo>
                  <a:pt x="320000" y="160000"/>
                </a:lnTo>
                <a:cubicBezTo>
                  <a:pt x="320000" y="248306"/>
                  <a:pt x="248306" y="320000"/>
                  <a:pt x="160000" y="320000"/>
                </a:cubicBezTo>
                <a:lnTo>
                  <a:pt x="160000" y="320000"/>
                </a:lnTo>
                <a:cubicBezTo>
                  <a:pt x="71694" y="320000"/>
                  <a:pt x="0" y="248306"/>
                  <a:pt x="0" y="160000"/>
                </a:cubicBezTo>
                <a:lnTo>
                  <a:pt x="0" y="160000"/>
                </a:lnTo>
                <a:cubicBezTo>
                  <a:pt x="0" y="71694"/>
                  <a:pt x="71694" y="0"/>
                  <a:pt x="160000" y="0"/>
                </a:cubicBezTo>
                <a:close/>
              </a:path>
            </a:pathLst>
          </a:custGeom>
          <a:solidFill>
            <a:srgbClr val="8AA3A0">
              <a:alpha val="10196"/>
            </a:srgbClr>
          </a:solidFill>
        </p:spPr>
      </p:sp>
      <p:sp>
        <p:nvSpPr>
          <p:cNvPr id="33" name="Shape 28"/>
          <p:cNvSpPr/>
          <p:nvPr/>
        </p:nvSpPr>
        <p:spPr>
          <a:xfrm>
            <a:off x="576000" y="4982000"/>
            <a:ext cx="128000" cy="128000"/>
          </a:xfrm>
          <a:custGeom>
            <a:avLst/>
            <a:gdLst/>
            <a:ahLst/>
            <a:cxnLst/>
            <a:rect l="l" t="t" r="r" b="b"/>
            <a:pathLst>
              <a:path w="128000" h="128000">
                <a:moveTo>
                  <a:pt x="0" y="44000"/>
                </a:moveTo>
                <a:cubicBezTo>
                  <a:pt x="0" y="35175"/>
                  <a:pt x="7175" y="28000"/>
                  <a:pt x="16000" y="28000"/>
                </a:cubicBezTo>
                <a:cubicBezTo>
                  <a:pt x="16125" y="28000"/>
                  <a:pt x="16275" y="28000"/>
                  <a:pt x="16400" y="28000"/>
                </a:cubicBezTo>
                <a:cubicBezTo>
                  <a:pt x="18250" y="18875"/>
                  <a:pt x="26325" y="12000"/>
                  <a:pt x="36000" y="12000"/>
                </a:cubicBezTo>
                <a:cubicBezTo>
                  <a:pt x="39750" y="12000"/>
                  <a:pt x="43250" y="13025"/>
                  <a:pt x="46225" y="14800"/>
                </a:cubicBezTo>
                <a:cubicBezTo>
                  <a:pt x="49550" y="8375"/>
                  <a:pt x="56250" y="4000"/>
                  <a:pt x="64000" y="4000"/>
                </a:cubicBezTo>
                <a:cubicBezTo>
                  <a:pt x="71750" y="4000"/>
                  <a:pt x="78450" y="8400"/>
                  <a:pt x="81775" y="14800"/>
                </a:cubicBezTo>
                <a:cubicBezTo>
                  <a:pt x="84775" y="13025"/>
                  <a:pt x="88275" y="12000"/>
                  <a:pt x="92000" y="12000"/>
                </a:cubicBezTo>
                <a:cubicBezTo>
                  <a:pt x="101675" y="12000"/>
                  <a:pt x="109750" y="18875"/>
                  <a:pt x="111600" y="28000"/>
                </a:cubicBezTo>
                <a:cubicBezTo>
                  <a:pt x="111725" y="28000"/>
                  <a:pt x="111875" y="28000"/>
                  <a:pt x="112000" y="28000"/>
                </a:cubicBezTo>
                <a:cubicBezTo>
                  <a:pt x="120825" y="28000"/>
                  <a:pt x="128000" y="35175"/>
                  <a:pt x="128000" y="44000"/>
                </a:cubicBezTo>
                <a:cubicBezTo>
                  <a:pt x="128000" y="46925"/>
                  <a:pt x="127225" y="49650"/>
                  <a:pt x="125850" y="52000"/>
                </a:cubicBezTo>
                <a:lnTo>
                  <a:pt x="2150" y="52000"/>
                </a:lnTo>
                <a:cubicBezTo>
                  <a:pt x="775" y="49650"/>
                  <a:pt x="0" y="46925"/>
                  <a:pt x="0" y="44000"/>
                </a:cubicBezTo>
                <a:close/>
                <a:moveTo>
                  <a:pt x="0" y="70850"/>
                </a:moveTo>
                <a:cubicBezTo>
                  <a:pt x="0" y="67075"/>
                  <a:pt x="3075" y="64000"/>
                  <a:pt x="6850" y="64000"/>
                </a:cubicBezTo>
                <a:lnTo>
                  <a:pt x="121125" y="64000"/>
                </a:lnTo>
                <a:cubicBezTo>
                  <a:pt x="124900" y="64000"/>
                  <a:pt x="127975" y="67075"/>
                  <a:pt x="127975" y="70850"/>
                </a:cubicBezTo>
                <a:cubicBezTo>
                  <a:pt x="127975" y="88475"/>
                  <a:pt x="116875" y="103525"/>
                  <a:pt x="101300" y="109375"/>
                </a:cubicBezTo>
                <a:lnTo>
                  <a:pt x="100875" y="113000"/>
                </a:lnTo>
                <a:cubicBezTo>
                  <a:pt x="100375" y="117000"/>
                  <a:pt x="96975" y="120000"/>
                  <a:pt x="92925" y="120000"/>
                </a:cubicBezTo>
                <a:lnTo>
                  <a:pt x="35050" y="120000"/>
                </a:lnTo>
                <a:cubicBezTo>
                  <a:pt x="31025" y="120000"/>
                  <a:pt x="27600" y="117000"/>
                  <a:pt x="27100" y="113000"/>
                </a:cubicBezTo>
                <a:lnTo>
                  <a:pt x="26650" y="109400"/>
                </a:lnTo>
                <a:cubicBezTo>
                  <a:pt x="11100" y="103525"/>
                  <a:pt x="0" y="88475"/>
                  <a:pt x="0" y="7085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34" name="Text 29"/>
          <p:cNvSpPr/>
          <p:nvPr/>
        </p:nvSpPr>
        <p:spPr>
          <a:xfrm>
            <a:off x="896000" y="4886000"/>
            <a:ext cx="1632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绉纱小馄饨</a:t>
            </a:r>
            <a:endParaRPr lang="en-US" sz="1600" dirty="0"/>
          </a:p>
        </p:txBody>
      </p:sp>
      <p:sp>
        <p:nvSpPr>
          <p:cNvPr id="35" name="Text 30"/>
          <p:cNvSpPr/>
          <p:nvPr/>
        </p:nvSpPr>
        <p:spPr>
          <a:xfrm>
            <a:off x="896000" y="5078000"/>
            <a:ext cx="162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皮薄如纱、肉馅粉嫩，汤清味鲜</a:t>
            </a:r>
            <a:endParaRPr lang="en-US" sz="1600" dirty="0"/>
          </a:p>
        </p:txBody>
      </p:sp>
      <p:sp>
        <p:nvSpPr>
          <p:cNvPr id="36" name="Shape 31"/>
          <p:cNvSpPr/>
          <p:nvPr/>
        </p:nvSpPr>
        <p:spPr>
          <a:xfrm>
            <a:off x="6158125" y="3030000"/>
            <a:ext cx="5712000" cy="3264000"/>
          </a:xfrm>
          <a:custGeom>
            <a:avLst/>
            <a:gdLst/>
            <a:ahLst/>
            <a:cxnLst/>
            <a:rect l="l" t="t" r="r" b="b"/>
            <a:pathLst>
              <a:path w="5712000" h="3264000">
                <a:moveTo>
                  <a:pt x="95994" y="0"/>
                </a:moveTo>
                <a:lnTo>
                  <a:pt x="5616006" y="0"/>
                </a:lnTo>
                <a:cubicBezTo>
                  <a:pt x="5669022" y="0"/>
                  <a:pt x="5712000" y="42978"/>
                  <a:pt x="5712000" y="95994"/>
                </a:cubicBezTo>
                <a:lnTo>
                  <a:pt x="5712000" y="3168006"/>
                </a:lnTo>
                <a:cubicBezTo>
                  <a:pt x="5712000" y="3221022"/>
                  <a:pt x="5669022" y="3264000"/>
                  <a:pt x="5616006" y="3264000"/>
                </a:cubicBezTo>
                <a:lnTo>
                  <a:pt x="95994" y="3264000"/>
                </a:lnTo>
                <a:cubicBezTo>
                  <a:pt x="42978" y="3264000"/>
                  <a:pt x="0" y="3221022"/>
                  <a:pt x="0" y="3168006"/>
                </a:cubicBezTo>
                <a:lnTo>
                  <a:pt x="0" y="95994"/>
                </a:lnTo>
                <a:cubicBezTo>
                  <a:pt x="0" y="42978"/>
                  <a:pt x="42978" y="0"/>
                  <a:pt x="95994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000" dist="32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7" name="Shape 32"/>
          <p:cNvSpPr/>
          <p:nvPr/>
        </p:nvSpPr>
        <p:spPr>
          <a:xfrm>
            <a:off x="6338125" y="3222000"/>
            <a:ext cx="160000" cy="160000"/>
          </a:xfrm>
          <a:custGeom>
            <a:avLst/>
            <a:gdLst/>
            <a:ahLst/>
            <a:cxnLst/>
            <a:rect l="l" t="t" r="r" b="b"/>
            <a:pathLst>
              <a:path w="160000" h="160000">
                <a:moveTo>
                  <a:pt x="10000" y="10000"/>
                </a:moveTo>
                <a:cubicBezTo>
                  <a:pt x="15531" y="10000"/>
                  <a:pt x="20000" y="14469"/>
                  <a:pt x="20000" y="20000"/>
                </a:cubicBezTo>
                <a:lnTo>
                  <a:pt x="20000" y="125000"/>
                </a:lnTo>
                <a:cubicBezTo>
                  <a:pt x="20000" y="127750"/>
                  <a:pt x="22250" y="130000"/>
                  <a:pt x="25000" y="130000"/>
                </a:cubicBezTo>
                <a:lnTo>
                  <a:pt x="150000" y="130000"/>
                </a:lnTo>
                <a:cubicBezTo>
                  <a:pt x="155531" y="130000"/>
                  <a:pt x="160000" y="134469"/>
                  <a:pt x="160000" y="140000"/>
                </a:cubicBezTo>
                <a:cubicBezTo>
                  <a:pt x="160000" y="145531"/>
                  <a:pt x="155531" y="150000"/>
                  <a:pt x="150000" y="150000"/>
                </a:cubicBezTo>
                <a:lnTo>
                  <a:pt x="25000" y="150000"/>
                </a:lnTo>
                <a:cubicBezTo>
                  <a:pt x="11187" y="150000"/>
                  <a:pt x="0" y="138813"/>
                  <a:pt x="0" y="125000"/>
                </a:cubicBezTo>
                <a:lnTo>
                  <a:pt x="0" y="20000"/>
                </a:lnTo>
                <a:cubicBezTo>
                  <a:pt x="0" y="14469"/>
                  <a:pt x="4469" y="10000"/>
                  <a:pt x="10000" y="10000"/>
                </a:cubicBezTo>
                <a:close/>
                <a:moveTo>
                  <a:pt x="40000" y="30000"/>
                </a:moveTo>
                <a:cubicBezTo>
                  <a:pt x="40000" y="24469"/>
                  <a:pt x="44469" y="20000"/>
                  <a:pt x="50000" y="20000"/>
                </a:cubicBezTo>
                <a:lnTo>
                  <a:pt x="110000" y="20000"/>
                </a:lnTo>
                <a:cubicBezTo>
                  <a:pt x="115531" y="20000"/>
                  <a:pt x="120000" y="24469"/>
                  <a:pt x="120000" y="30000"/>
                </a:cubicBezTo>
                <a:cubicBezTo>
                  <a:pt x="120000" y="35531"/>
                  <a:pt x="115531" y="40000"/>
                  <a:pt x="110000" y="40000"/>
                </a:cubicBezTo>
                <a:lnTo>
                  <a:pt x="50000" y="40000"/>
                </a:lnTo>
                <a:cubicBezTo>
                  <a:pt x="44469" y="40000"/>
                  <a:pt x="40000" y="35531"/>
                  <a:pt x="40000" y="30000"/>
                </a:cubicBezTo>
                <a:close/>
                <a:moveTo>
                  <a:pt x="50000" y="55000"/>
                </a:moveTo>
                <a:lnTo>
                  <a:pt x="90000" y="55000"/>
                </a:lnTo>
                <a:cubicBezTo>
                  <a:pt x="95531" y="55000"/>
                  <a:pt x="100000" y="59469"/>
                  <a:pt x="100000" y="65000"/>
                </a:cubicBezTo>
                <a:cubicBezTo>
                  <a:pt x="100000" y="70531"/>
                  <a:pt x="95531" y="75000"/>
                  <a:pt x="90000" y="75000"/>
                </a:cubicBezTo>
                <a:lnTo>
                  <a:pt x="50000" y="75000"/>
                </a:lnTo>
                <a:cubicBezTo>
                  <a:pt x="44469" y="75000"/>
                  <a:pt x="40000" y="70531"/>
                  <a:pt x="40000" y="65000"/>
                </a:cubicBezTo>
                <a:cubicBezTo>
                  <a:pt x="40000" y="59469"/>
                  <a:pt x="44469" y="55000"/>
                  <a:pt x="50000" y="55000"/>
                </a:cubicBezTo>
                <a:close/>
                <a:moveTo>
                  <a:pt x="50000" y="90000"/>
                </a:moveTo>
                <a:lnTo>
                  <a:pt x="130000" y="90000"/>
                </a:lnTo>
                <a:cubicBezTo>
                  <a:pt x="135531" y="90000"/>
                  <a:pt x="140000" y="94469"/>
                  <a:pt x="140000" y="100000"/>
                </a:cubicBezTo>
                <a:cubicBezTo>
                  <a:pt x="140000" y="105531"/>
                  <a:pt x="135531" y="110000"/>
                  <a:pt x="130000" y="110000"/>
                </a:cubicBezTo>
                <a:lnTo>
                  <a:pt x="50000" y="110000"/>
                </a:lnTo>
                <a:cubicBezTo>
                  <a:pt x="44469" y="110000"/>
                  <a:pt x="40000" y="105531"/>
                  <a:pt x="40000" y="100000"/>
                </a:cubicBezTo>
                <a:cubicBezTo>
                  <a:pt x="40000" y="94469"/>
                  <a:pt x="44469" y="90000"/>
                  <a:pt x="50000" y="9000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38" name="Text 33"/>
          <p:cNvSpPr/>
          <p:nvPr/>
        </p:nvSpPr>
        <p:spPr>
          <a:xfrm>
            <a:off x="6518125" y="3190000"/>
            <a:ext cx="5272000" cy="22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26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饮食特点总结</a:t>
            </a:r>
            <a:endParaRPr lang="en-US" sz="1600" dirty="0"/>
          </a:p>
        </p:txBody>
      </p:sp>
      <p:sp>
        <p:nvSpPr>
          <p:cNvPr id="39" name="Shape 34"/>
          <p:cNvSpPr/>
          <p:nvPr/>
        </p:nvSpPr>
        <p:spPr>
          <a:xfrm>
            <a:off x="6334125" y="3542000"/>
            <a:ext cx="5376000" cy="576000"/>
          </a:xfrm>
          <a:custGeom>
            <a:avLst/>
            <a:gdLst/>
            <a:ahLst/>
            <a:cxnLst/>
            <a:rect l="l" t="t" r="r" b="b"/>
            <a:pathLst>
              <a:path w="5376000" h="576000">
                <a:moveTo>
                  <a:pt x="32000" y="0"/>
                </a:moveTo>
                <a:lnTo>
                  <a:pt x="5312001" y="0"/>
                </a:lnTo>
                <a:cubicBezTo>
                  <a:pt x="5347347" y="0"/>
                  <a:pt x="5376000" y="28653"/>
                  <a:pt x="5376000" y="63999"/>
                </a:cubicBezTo>
                <a:lnTo>
                  <a:pt x="5376000" y="512001"/>
                </a:lnTo>
                <a:cubicBezTo>
                  <a:pt x="5376000" y="547347"/>
                  <a:pt x="5347347" y="576000"/>
                  <a:pt x="5312001" y="576000"/>
                </a:cubicBez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40" name="Shape 35"/>
          <p:cNvSpPr/>
          <p:nvPr/>
        </p:nvSpPr>
        <p:spPr>
          <a:xfrm>
            <a:off x="6334125" y="3542000"/>
            <a:ext cx="32000" cy="576000"/>
          </a:xfrm>
          <a:custGeom>
            <a:avLst/>
            <a:gdLst/>
            <a:ahLst/>
            <a:cxnLst/>
            <a:rect l="l" t="t" r="r" b="b"/>
            <a:pathLst>
              <a:path w="32000" h="576000">
                <a:moveTo>
                  <a:pt x="32000" y="0"/>
                </a:moveTo>
                <a:lnTo>
                  <a:pt x="32000" y="0"/>
                </a:lnTo>
                <a:lnTo>
                  <a:pt x="32000" y="576000"/>
                </a:ln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41" name="Text 36"/>
          <p:cNvSpPr/>
          <p:nvPr/>
        </p:nvSpPr>
        <p:spPr>
          <a:xfrm>
            <a:off x="6446125" y="3638000"/>
            <a:ext cx="320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口味</a:t>
            </a:r>
            <a:endParaRPr lang="en-US" sz="1600" dirty="0"/>
          </a:p>
        </p:txBody>
      </p:sp>
      <p:sp>
        <p:nvSpPr>
          <p:cNvPr id="42" name="Text 37"/>
          <p:cNvSpPr/>
          <p:nvPr/>
        </p:nvSpPr>
        <p:spPr>
          <a:xfrm>
            <a:off x="11164375" y="3654000"/>
            <a:ext cx="50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b="1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清鲜偏甜</a:t>
            </a:r>
            <a:endParaRPr lang="en-US" sz="1600" dirty="0"/>
          </a:p>
        </p:txBody>
      </p:sp>
      <p:sp>
        <p:nvSpPr>
          <p:cNvPr id="43" name="Text 38"/>
          <p:cNvSpPr/>
          <p:nvPr/>
        </p:nvSpPr>
        <p:spPr>
          <a:xfrm>
            <a:off x="6446125" y="3862000"/>
            <a:ext cx="522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注重本味，小笼包、红烧菜常加糖提鲜</a:t>
            </a:r>
            <a:endParaRPr lang="en-US" sz="1600" dirty="0"/>
          </a:p>
        </p:txBody>
      </p:sp>
      <p:sp>
        <p:nvSpPr>
          <p:cNvPr id="44" name="Shape 39"/>
          <p:cNvSpPr/>
          <p:nvPr/>
        </p:nvSpPr>
        <p:spPr>
          <a:xfrm>
            <a:off x="6334125" y="4214000"/>
            <a:ext cx="5376000" cy="576000"/>
          </a:xfrm>
          <a:custGeom>
            <a:avLst/>
            <a:gdLst/>
            <a:ahLst/>
            <a:cxnLst/>
            <a:rect l="l" t="t" r="r" b="b"/>
            <a:pathLst>
              <a:path w="5376000" h="576000">
                <a:moveTo>
                  <a:pt x="32000" y="0"/>
                </a:moveTo>
                <a:lnTo>
                  <a:pt x="5312001" y="0"/>
                </a:lnTo>
                <a:cubicBezTo>
                  <a:pt x="5347347" y="0"/>
                  <a:pt x="5376000" y="28653"/>
                  <a:pt x="5376000" y="63999"/>
                </a:cubicBezTo>
                <a:lnTo>
                  <a:pt x="5376000" y="512001"/>
                </a:lnTo>
                <a:cubicBezTo>
                  <a:pt x="5376000" y="547347"/>
                  <a:pt x="5347347" y="576000"/>
                  <a:pt x="5312001" y="576000"/>
                </a:cubicBez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45" name="Shape 40"/>
          <p:cNvSpPr/>
          <p:nvPr/>
        </p:nvSpPr>
        <p:spPr>
          <a:xfrm>
            <a:off x="6334125" y="4214000"/>
            <a:ext cx="32000" cy="576000"/>
          </a:xfrm>
          <a:custGeom>
            <a:avLst/>
            <a:gdLst/>
            <a:ahLst/>
            <a:cxnLst/>
            <a:rect l="l" t="t" r="r" b="b"/>
            <a:pathLst>
              <a:path w="32000" h="576000">
                <a:moveTo>
                  <a:pt x="32000" y="0"/>
                </a:moveTo>
                <a:lnTo>
                  <a:pt x="32000" y="0"/>
                </a:lnTo>
                <a:lnTo>
                  <a:pt x="32000" y="576000"/>
                </a:ln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46" name="Text 41"/>
          <p:cNvSpPr/>
          <p:nvPr/>
        </p:nvSpPr>
        <p:spPr>
          <a:xfrm>
            <a:off x="6446125" y="4310000"/>
            <a:ext cx="320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主食</a:t>
            </a:r>
            <a:endParaRPr lang="en-US" sz="1600" dirty="0"/>
          </a:p>
        </p:txBody>
      </p:sp>
      <p:sp>
        <p:nvSpPr>
          <p:cNvPr id="47" name="Text 42"/>
          <p:cNvSpPr/>
          <p:nvPr/>
        </p:nvSpPr>
        <p:spPr>
          <a:xfrm>
            <a:off x="11164375" y="4326000"/>
            <a:ext cx="50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b="1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米食糕团</a:t>
            </a:r>
            <a:endParaRPr lang="en-US" sz="1600" dirty="0"/>
          </a:p>
        </p:txBody>
      </p:sp>
      <p:sp>
        <p:nvSpPr>
          <p:cNvPr id="48" name="Text 43"/>
          <p:cNvSpPr/>
          <p:nvPr/>
        </p:nvSpPr>
        <p:spPr>
          <a:xfrm>
            <a:off x="6446125" y="4534000"/>
            <a:ext cx="522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米饭米粥为主，米粉制品丰富多样</a:t>
            </a:r>
            <a:endParaRPr lang="en-US" sz="1600" dirty="0"/>
          </a:p>
        </p:txBody>
      </p:sp>
      <p:sp>
        <p:nvSpPr>
          <p:cNvPr id="49" name="Shape 44"/>
          <p:cNvSpPr/>
          <p:nvPr/>
        </p:nvSpPr>
        <p:spPr>
          <a:xfrm>
            <a:off x="6334125" y="4886000"/>
            <a:ext cx="5376000" cy="576000"/>
          </a:xfrm>
          <a:custGeom>
            <a:avLst/>
            <a:gdLst/>
            <a:ahLst/>
            <a:cxnLst/>
            <a:rect l="l" t="t" r="r" b="b"/>
            <a:pathLst>
              <a:path w="5376000" h="576000">
                <a:moveTo>
                  <a:pt x="32000" y="0"/>
                </a:moveTo>
                <a:lnTo>
                  <a:pt x="5312001" y="0"/>
                </a:lnTo>
                <a:cubicBezTo>
                  <a:pt x="5347347" y="0"/>
                  <a:pt x="5376000" y="28653"/>
                  <a:pt x="5376000" y="63999"/>
                </a:cubicBezTo>
                <a:lnTo>
                  <a:pt x="5376000" y="512001"/>
                </a:lnTo>
                <a:cubicBezTo>
                  <a:pt x="5376000" y="547347"/>
                  <a:pt x="5347347" y="576000"/>
                  <a:pt x="5312001" y="576000"/>
                </a:cubicBez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50" name="Shape 45"/>
          <p:cNvSpPr/>
          <p:nvPr/>
        </p:nvSpPr>
        <p:spPr>
          <a:xfrm>
            <a:off x="6334125" y="4886000"/>
            <a:ext cx="32000" cy="576000"/>
          </a:xfrm>
          <a:custGeom>
            <a:avLst/>
            <a:gdLst/>
            <a:ahLst/>
            <a:cxnLst/>
            <a:rect l="l" t="t" r="r" b="b"/>
            <a:pathLst>
              <a:path w="32000" h="576000">
                <a:moveTo>
                  <a:pt x="32000" y="0"/>
                </a:moveTo>
                <a:lnTo>
                  <a:pt x="32000" y="0"/>
                </a:lnTo>
                <a:lnTo>
                  <a:pt x="32000" y="576000"/>
                </a:ln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51" name="Text 46"/>
          <p:cNvSpPr/>
          <p:nvPr/>
        </p:nvSpPr>
        <p:spPr>
          <a:xfrm>
            <a:off x="6446125" y="4982000"/>
            <a:ext cx="576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食材偏好</a:t>
            </a:r>
            <a:endParaRPr lang="en-US" sz="1600" dirty="0"/>
          </a:p>
        </p:txBody>
      </p:sp>
      <p:sp>
        <p:nvSpPr>
          <p:cNvPr id="52" name="Text 47"/>
          <p:cNvSpPr/>
          <p:nvPr/>
        </p:nvSpPr>
        <p:spPr>
          <a:xfrm>
            <a:off x="11164375" y="4998000"/>
            <a:ext cx="50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b="1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水产丰富</a:t>
            </a:r>
            <a:endParaRPr lang="en-US" sz="1600" dirty="0"/>
          </a:p>
        </p:txBody>
      </p:sp>
      <p:sp>
        <p:nvSpPr>
          <p:cNvPr id="53" name="Text 48"/>
          <p:cNvSpPr/>
          <p:nvPr/>
        </p:nvSpPr>
        <p:spPr>
          <a:xfrm>
            <a:off x="6446125" y="5206000"/>
            <a:ext cx="522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水产品消费比徐州高3倍多</a:t>
            </a:r>
            <a:endParaRPr lang="en-US" sz="1600" dirty="0"/>
          </a:p>
        </p:txBody>
      </p:sp>
      <p:sp>
        <p:nvSpPr>
          <p:cNvPr id="54" name="Shape 49"/>
          <p:cNvSpPr/>
          <p:nvPr/>
        </p:nvSpPr>
        <p:spPr>
          <a:xfrm>
            <a:off x="6334125" y="5558000"/>
            <a:ext cx="5376000" cy="576000"/>
          </a:xfrm>
          <a:custGeom>
            <a:avLst/>
            <a:gdLst/>
            <a:ahLst/>
            <a:cxnLst/>
            <a:rect l="l" t="t" r="r" b="b"/>
            <a:pathLst>
              <a:path w="5376000" h="576000">
                <a:moveTo>
                  <a:pt x="32000" y="0"/>
                </a:moveTo>
                <a:lnTo>
                  <a:pt x="5312001" y="0"/>
                </a:lnTo>
                <a:cubicBezTo>
                  <a:pt x="5347347" y="0"/>
                  <a:pt x="5376000" y="28653"/>
                  <a:pt x="5376000" y="63999"/>
                </a:cubicBezTo>
                <a:lnTo>
                  <a:pt x="5376000" y="512001"/>
                </a:lnTo>
                <a:cubicBezTo>
                  <a:pt x="5376000" y="547347"/>
                  <a:pt x="5347347" y="576000"/>
                  <a:pt x="5312001" y="576000"/>
                </a:cubicBez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55" name="Shape 50"/>
          <p:cNvSpPr/>
          <p:nvPr/>
        </p:nvSpPr>
        <p:spPr>
          <a:xfrm>
            <a:off x="6334125" y="5558000"/>
            <a:ext cx="32000" cy="576000"/>
          </a:xfrm>
          <a:custGeom>
            <a:avLst/>
            <a:gdLst/>
            <a:ahLst/>
            <a:cxnLst/>
            <a:rect l="l" t="t" r="r" b="b"/>
            <a:pathLst>
              <a:path w="32000" h="576000">
                <a:moveTo>
                  <a:pt x="32000" y="0"/>
                </a:moveTo>
                <a:lnTo>
                  <a:pt x="32000" y="0"/>
                </a:lnTo>
                <a:lnTo>
                  <a:pt x="32000" y="576000"/>
                </a:lnTo>
                <a:lnTo>
                  <a:pt x="32000" y="576000"/>
                </a:lnTo>
                <a:cubicBezTo>
                  <a:pt x="14327" y="576000"/>
                  <a:pt x="0" y="561673"/>
                  <a:pt x="0" y="544000"/>
                </a:cubicBezTo>
                <a:lnTo>
                  <a:pt x="0" y="32000"/>
                </a:lnTo>
                <a:cubicBezTo>
                  <a:pt x="0" y="14339"/>
                  <a:pt x="14339" y="0"/>
                  <a:pt x="320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56" name="Text 51"/>
          <p:cNvSpPr/>
          <p:nvPr/>
        </p:nvSpPr>
        <p:spPr>
          <a:xfrm>
            <a:off x="6446125" y="5654000"/>
            <a:ext cx="576000" cy="19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饮食观念</a:t>
            </a:r>
            <a:endParaRPr lang="en-US" sz="1600" dirty="0"/>
          </a:p>
        </p:txBody>
      </p:sp>
      <p:sp>
        <p:nvSpPr>
          <p:cNvPr id="57" name="Text 52"/>
          <p:cNvSpPr/>
          <p:nvPr/>
        </p:nvSpPr>
        <p:spPr>
          <a:xfrm>
            <a:off x="11164375" y="5670000"/>
            <a:ext cx="50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b="1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不时不食</a:t>
            </a:r>
            <a:endParaRPr lang="en-US" sz="1600" dirty="0"/>
          </a:p>
        </p:txBody>
      </p:sp>
      <p:sp>
        <p:nvSpPr>
          <p:cNvPr id="58" name="Text 53"/>
          <p:cNvSpPr/>
          <p:nvPr/>
        </p:nvSpPr>
        <p:spPr>
          <a:xfrm>
            <a:off x="6446125" y="5878000"/>
            <a:ext cx="5224000" cy="160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讲究时令，秋天大闸蟹、冬天羊肉</a:t>
            </a:r>
            <a:endParaRPr lang="en-US" sz="1600" dirty="0"/>
          </a:p>
        </p:txBody>
      </p:sp>
      <p:sp>
        <p:nvSpPr>
          <p:cNvPr id="59" name="Shape 54"/>
          <p:cNvSpPr/>
          <p:nvPr/>
        </p:nvSpPr>
        <p:spPr>
          <a:xfrm>
            <a:off x="320000" y="6390000"/>
            <a:ext cx="11552000" cy="464000"/>
          </a:xfrm>
          <a:custGeom>
            <a:avLst/>
            <a:gdLst/>
            <a:ahLst/>
            <a:cxnLst/>
            <a:rect l="l" t="t" r="r" b="b"/>
            <a:pathLst>
              <a:path w="11552000" h="464000">
                <a:moveTo>
                  <a:pt x="96002" y="0"/>
                </a:moveTo>
                <a:lnTo>
                  <a:pt x="11455998" y="0"/>
                </a:lnTo>
                <a:cubicBezTo>
                  <a:pt x="11509019" y="0"/>
                  <a:pt x="11552000" y="42981"/>
                  <a:pt x="11552000" y="96002"/>
                </a:cubicBezTo>
                <a:lnTo>
                  <a:pt x="11552000" y="367998"/>
                </a:lnTo>
                <a:cubicBezTo>
                  <a:pt x="11552000" y="421019"/>
                  <a:pt x="11509019" y="464000"/>
                  <a:pt x="11455998" y="464000"/>
                </a:cubicBezTo>
                <a:lnTo>
                  <a:pt x="96002" y="464000"/>
                </a:lnTo>
                <a:cubicBezTo>
                  <a:pt x="43017" y="464000"/>
                  <a:pt x="0" y="420983"/>
                  <a:pt x="0" y="367998"/>
                </a:cubicBezTo>
                <a:lnTo>
                  <a:pt x="0" y="96002"/>
                </a:lnTo>
                <a:cubicBezTo>
                  <a:pt x="0" y="43017"/>
                  <a:pt x="43017" y="0"/>
                  <a:pt x="96002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60" name="Shape 55"/>
          <p:cNvSpPr/>
          <p:nvPr/>
        </p:nvSpPr>
        <p:spPr>
          <a:xfrm>
            <a:off x="472000" y="6526000"/>
            <a:ext cx="192000" cy="192000"/>
          </a:xfrm>
          <a:custGeom>
            <a:avLst/>
            <a:gdLst/>
            <a:ahLst/>
            <a:cxnLst/>
            <a:rect l="l" t="t" r="r" b="b"/>
            <a:pathLst>
              <a:path w="192000" h="192000">
                <a:moveTo>
                  <a:pt x="176738" y="2513"/>
                </a:moveTo>
                <a:cubicBezTo>
                  <a:pt x="179138" y="225"/>
                  <a:pt x="182625" y="-600"/>
                  <a:pt x="185850" y="450"/>
                </a:cubicBezTo>
                <a:cubicBezTo>
                  <a:pt x="189525" y="1688"/>
                  <a:pt x="192000" y="5137"/>
                  <a:pt x="192000" y="9000"/>
                </a:cubicBezTo>
                <a:lnTo>
                  <a:pt x="192000" y="79088"/>
                </a:lnTo>
                <a:cubicBezTo>
                  <a:pt x="192000" y="128287"/>
                  <a:pt x="151462" y="168000"/>
                  <a:pt x="102450" y="168000"/>
                </a:cubicBezTo>
                <a:cubicBezTo>
                  <a:pt x="73575" y="168000"/>
                  <a:pt x="48675" y="149438"/>
                  <a:pt x="39638" y="123487"/>
                </a:cubicBezTo>
                <a:cubicBezTo>
                  <a:pt x="26362" y="135038"/>
                  <a:pt x="18000" y="152025"/>
                  <a:pt x="18000" y="171000"/>
                </a:cubicBezTo>
                <a:cubicBezTo>
                  <a:pt x="18000" y="175988"/>
                  <a:pt x="13987" y="180000"/>
                  <a:pt x="9000" y="180000"/>
                </a:cubicBezTo>
                <a:cubicBezTo>
                  <a:pt x="4012" y="180000"/>
                  <a:pt x="0" y="175988"/>
                  <a:pt x="0" y="171000"/>
                </a:cubicBezTo>
                <a:cubicBezTo>
                  <a:pt x="0" y="142913"/>
                  <a:pt x="14325" y="118163"/>
                  <a:pt x="36038" y="103613"/>
                </a:cubicBezTo>
                <a:cubicBezTo>
                  <a:pt x="49275" y="94762"/>
                  <a:pt x="65063" y="90000"/>
                  <a:pt x="81000" y="90000"/>
                </a:cubicBezTo>
                <a:lnTo>
                  <a:pt x="111000" y="90000"/>
                </a:lnTo>
                <a:cubicBezTo>
                  <a:pt x="115988" y="90000"/>
                  <a:pt x="120000" y="85988"/>
                  <a:pt x="120000" y="81000"/>
                </a:cubicBezTo>
                <a:cubicBezTo>
                  <a:pt x="120000" y="76013"/>
                  <a:pt x="115988" y="72000"/>
                  <a:pt x="111000" y="72000"/>
                </a:cubicBezTo>
                <a:lnTo>
                  <a:pt x="81000" y="72000"/>
                </a:lnTo>
                <a:cubicBezTo>
                  <a:pt x="66112" y="72000"/>
                  <a:pt x="52012" y="75300"/>
                  <a:pt x="39375" y="81188"/>
                </a:cubicBezTo>
                <a:cubicBezTo>
                  <a:pt x="48113" y="54938"/>
                  <a:pt x="72825" y="36000"/>
                  <a:pt x="102000" y="36000"/>
                </a:cubicBezTo>
                <a:cubicBezTo>
                  <a:pt x="126900" y="36000"/>
                  <a:pt x="145425" y="27713"/>
                  <a:pt x="157763" y="19500"/>
                </a:cubicBezTo>
                <a:cubicBezTo>
                  <a:pt x="164962" y="14700"/>
                  <a:pt x="171075" y="8962"/>
                  <a:pt x="176775" y="2513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61" name="Text 56"/>
          <p:cNvSpPr/>
          <p:nvPr/>
        </p:nvSpPr>
        <p:spPr>
          <a:xfrm>
            <a:off x="816000" y="6518000"/>
            <a:ext cx="10992000" cy="2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1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苏州"不时不食"</a:t>
            </a:r>
            <a:r>
              <a:rPr lang="en-US" sz="101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的饮食传统体现了古人对自然规律的尊重和顺应，每个季节都有</a:t>
            </a:r>
            <a:r>
              <a:rPr lang="en-US" sz="1010" b="1" dirty="0">
                <a:solidFill>
                  <a:srgbClr val="FFFFFF"/>
                </a:solidFill>
                <a:highlight>
                  <a:srgbClr val="FFFFFF">
                    <a:alpha val="2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时令美味 </a:t>
            </a:r>
            <a:r>
              <a:rPr lang="en-US" sz="101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值得期待</a:t>
            </a:r>
            <a:endParaRPr lang="en-US" sz="1600" dirty="0"/>
          </a:p>
        </p:txBody>
      </p:sp>
      <p:pic>
        <p:nvPicPr>
          <p:cNvPr id="6" name="Image 0"/>
          <p:cNvPicPr>
            <a:picLocks noChangeAspect="1"/>
          </p:cNvPicPr>
          <p:nvPr/>
        </p:nvPicPr>
        <p:blipFill>
          <a:blip r:embed="rId5"/>
          <a:srcRect l="-368" t="36301" r="368" b="39269"/>
          <a:stretch>
            <a:fillRect/>
          </a:stretch>
        </p:blipFill>
        <p:spPr>
          <a:xfrm>
            <a:off x="8104250" y="1136000"/>
            <a:ext cx="3768000" cy="1024000"/>
          </a:xfrm>
          <a:prstGeom prst="roundRect">
            <a:avLst>
              <a:gd name="adj" fmla="val 5479"/>
            </a:avLst>
          </a:prstGeom>
        </p:spPr>
      </p:pic>
      <p:sp>
        <p:nvSpPr>
          <p:cNvPr id="67" name="文本框 66"/>
          <p:cNvSpPr txBox="1"/>
          <p:nvPr/>
        </p:nvSpPr>
        <p:spPr>
          <a:xfrm>
            <a:off x="4198050" y="2549360"/>
            <a:ext cx="3416088" cy="263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88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羊肉去骨拆丝，原汤熬煮后凝结成糕，切片晶莹，入口即化</a:t>
            </a: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50345" y="350345"/>
            <a:ext cx="11561379" cy="21020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05" b="1" kern="0" spc="110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COMPARATIVE ANALYSIS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50345" y="630621"/>
            <a:ext cx="11648966" cy="3503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48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两地饮食差异对比 03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50345" y="1086069"/>
            <a:ext cx="700690" cy="35034"/>
          </a:xfrm>
          <a:custGeom>
            <a:avLst/>
            <a:gdLst/>
            <a:ahLst/>
            <a:cxnLst/>
            <a:rect l="l" t="t" r="r" b="b"/>
            <a:pathLst>
              <a:path w="700690" h="35034">
                <a:moveTo>
                  <a:pt x="0" y="0"/>
                </a:moveTo>
                <a:lnTo>
                  <a:pt x="700690" y="0"/>
                </a:lnTo>
                <a:lnTo>
                  <a:pt x="700690" y="35034"/>
                </a:lnTo>
                <a:lnTo>
                  <a:pt x="0" y="35034"/>
                </a:lnTo>
                <a:lnTo>
                  <a:pt x="0" y="0"/>
                </a:lnTo>
                <a:close/>
              </a:path>
            </a:pathLst>
          </a:custGeom>
          <a:solidFill>
            <a:srgbClr val="8AA3A0"/>
          </a:solidFill>
        </p:spPr>
      </p:sp>
      <p:sp>
        <p:nvSpPr>
          <p:cNvPr id="5" name="Shape 3"/>
          <p:cNvSpPr/>
          <p:nvPr/>
        </p:nvSpPr>
        <p:spPr>
          <a:xfrm>
            <a:off x="350345" y="1261241"/>
            <a:ext cx="11491310" cy="5009931"/>
          </a:xfrm>
          <a:custGeom>
            <a:avLst/>
            <a:gdLst/>
            <a:ahLst/>
            <a:cxnLst/>
            <a:rect l="l" t="t" r="r" b="b"/>
            <a:pathLst>
              <a:path w="11491310" h="5009931">
                <a:moveTo>
                  <a:pt x="105108" y="0"/>
                </a:moveTo>
                <a:lnTo>
                  <a:pt x="11386202" y="0"/>
                </a:lnTo>
                <a:cubicBezTo>
                  <a:pt x="11444252" y="0"/>
                  <a:pt x="11491310" y="47059"/>
                  <a:pt x="11491310" y="105108"/>
                </a:cubicBezTo>
                <a:lnTo>
                  <a:pt x="11491310" y="4904823"/>
                </a:lnTo>
                <a:cubicBezTo>
                  <a:pt x="11491310" y="4962872"/>
                  <a:pt x="11444252" y="5009931"/>
                  <a:pt x="11386202" y="5009931"/>
                </a:cubicBezTo>
                <a:lnTo>
                  <a:pt x="105108" y="5009931"/>
                </a:lnTo>
                <a:cubicBezTo>
                  <a:pt x="47059" y="5009931"/>
                  <a:pt x="0" y="4962872"/>
                  <a:pt x="0" y="4904823"/>
                </a:cubicBezTo>
                <a:lnTo>
                  <a:pt x="0" y="105108"/>
                </a:lnTo>
                <a:cubicBezTo>
                  <a:pt x="0" y="47097"/>
                  <a:pt x="47097" y="0"/>
                  <a:pt x="105108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2552" dist="35034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2132040" y="1436414"/>
            <a:ext cx="4712138" cy="630621"/>
          </a:xfrm>
          <a:custGeom>
            <a:avLst/>
            <a:gdLst/>
            <a:ahLst/>
            <a:cxnLst/>
            <a:rect l="l" t="t" r="r" b="b"/>
            <a:pathLst>
              <a:path w="4712138" h="630621">
                <a:moveTo>
                  <a:pt x="70068" y="0"/>
                </a:moveTo>
                <a:lnTo>
                  <a:pt x="4642070" y="0"/>
                </a:lnTo>
                <a:cubicBezTo>
                  <a:pt x="4680767" y="0"/>
                  <a:pt x="4712138" y="31371"/>
                  <a:pt x="4712138" y="70068"/>
                </a:cubicBezTo>
                <a:lnTo>
                  <a:pt x="4712138" y="560552"/>
                </a:lnTo>
                <a:cubicBezTo>
                  <a:pt x="4712138" y="599250"/>
                  <a:pt x="4680767" y="630621"/>
                  <a:pt x="4642070" y="630621"/>
                </a:cubicBezTo>
                <a:lnTo>
                  <a:pt x="70068" y="630621"/>
                </a:lnTo>
                <a:cubicBezTo>
                  <a:pt x="31371" y="630621"/>
                  <a:pt x="0" y="599250"/>
                  <a:pt x="0" y="560552"/>
                </a:cubicBezTo>
                <a:lnTo>
                  <a:pt x="0" y="70068"/>
                </a:lnTo>
                <a:cubicBezTo>
                  <a:pt x="0" y="31397"/>
                  <a:pt x="31397" y="0"/>
                  <a:pt x="70068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7" name="Text 5"/>
          <p:cNvSpPr/>
          <p:nvPr/>
        </p:nvSpPr>
        <p:spPr>
          <a:xfrm>
            <a:off x="2193350" y="1541517"/>
            <a:ext cx="4589517" cy="24524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8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2206488" y="1786759"/>
            <a:ext cx="4563241" cy="1751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65" dirty="0">
                <a:solidFill>
                  <a:srgbClr val="FFFFFF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北方豪迈风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6951745" y="1436414"/>
            <a:ext cx="4712138" cy="630621"/>
          </a:xfrm>
          <a:custGeom>
            <a:avLst/>
            <a:gdLst/>
            <a:ahLst/>
            <a:cxnLst/>
            <a:rect l="l" t="t" r="r" b="b"/>
            <a:pathLst>
              <a:path w="4712138" h="630621">
                <a:moveTo>
                  <a:pt x="70068" y="0"/>
                </a:moveTo>
                <a:lnTo>
                  <a:pt x="4642070" y="0"/>
                </a:lnTo>
                <a:cubicBezTo>
                  <a:pt x="4680767" y="0"/>
                  <a:pt x="4712138" y="31371"/>
                  <a:pt x="4712138" y="70068"/>
                </a:cubicBezTo>
                <a:lnTo>
                  <a:pt x="4712138" y="560552"/>
                </a:lnTo>
                <a:cubicBezTo>
                  <a:pt x="4712138" y="599250"/>
                  <a:pt x="4680767" y="630621"/>
                  <a:pt x="4642070" y="630621"/>
                </a:cubicBezTo>
                <a:lnTo>
                  <a:pt x="70068" y="630621"/>
                </a:lnTo>
                <a:cubicBezTo>
                  <a:pt x="31371" y="630621"/>
                  <a:pt x="0" y="599250"/>
                  <a:pt x="0" y="560552"/>
                </a:cubicBezTo>
                <a:lnTo>
                  <a:pt x="0" y="70068"/>
                </a:lnTo>
                <a:cubicBezTo>
                  <a:pt x="0" y="31397"/>
                  <a:pt x="31397" y="0"/>
                  <a:pt x="70068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10" name="Text 8"/>
          <p:cNvSpPr/>
          <p:nvPr/>
        </p:nvSpPr>
        <p:spPr>
          <a:xfrm>
            <a:off x="7013055" y="1541517"/>
            <a:ext cx="4589517" cy="24524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8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026193" y="1786759"/>
            <a:ext cx="4563241" cy="1751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65" dirty="0">
                <a:solidFill>
                  <a:srgbClr val="FFFFFF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江南精致风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525517" y="2172138"/>
            <a:ext cx="11140966" cy="630621"/>
          </a:xfrm>
          <a:custGeom>
            <a:avLst/>
            <a:gdLst/>
            <a:ahLst/>
            <a:cxnLst/>
            <a:rect l="l" t="t" r="r" b="b"/>
            <a:pathLst>
              <a:path w="11140966" h="630621">
                <a:moveTo>
                  <a:pt x="70068" y="0"/>
                </a:moveTo>
                <a:lnTo>
                  <a:pt x="11070897" y="0"/>
                </a:lnTo>
                <a:cubicBezTo>
                  <a:pt x="11109595" y="0"/>
                  <a:pt x="11140966" y="31371"/>
                  <a:pt x="11140966" y="70068"/>
                </a:cubicBezTo>
                <a:lnTo>
                  <a:pt x="11140966" y="560552"/>
                </a:lnTo>
                <a:cubicBezTo>
                  <a:pt x="11140966" y="599250"/>
                  <a:pt x="11109595" y="630621"/>
                  <a:pt x="11070897" y="630621"/>
                </a:cubicBezTo>
                <a:lnTo>
                  <a:pt x="70068" y="630621"/>
                </a:lnTo>
                <a:cubicBezTo>
                  <a:pt x="31371" y="630621"/>
                  <a:pt x="0" y="599250"/>
                  <a:pt x="0" y="560552"/>
                </a:cubicBezTo>
                <a:lnTo>
                  <a:pt x="0" y="70068"/>
                </a:lnTo>
                <a:cubicBezTo>
                  <a:pt x="0" y="31397"/>
                  <a:pt x="31397" y="0"/>
                  <a:pt x="7006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3" name="Text 11"/>
          <p:cNvSpPr/>
          <p:nvPr/>
        </p:nvSpPr>
        <p:spPr>
          <a:xfrm>
            <a:off x="595586" y="2382345"/>
            <a:ext cx="1541517" cy="21020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0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口味特点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4169103" y="2277241"/>
            <a:ext cx="700690" cy="245241"/>
          </a:xfrm>
          <a:custGeom>
            <a:avLst/>
            <a:gdLst/>
            <a:ahLst/>
            <a:cxnLst/>
            <a:rect l="l" t="t" r="r" b="b"/>
            <a:pathLst>
              <a:path w="700690" h="245241">
                <a:moveTo>
                  <a:pt x="122621" y="0"/>
                </a:moveTo>
                <a:lnTo>
                  <a:pt x="578069" y="0"/>
                </a:lnTo>
                <a:cubicBezTo>
                  <a:pt x="645745" y="0"/>
                  <a:pt x="700690" y="54944"/>
                  <a:pt x="700690" y="122621"/>
                </a:cubicBezTo>
                <a:lnTo>
                  <a:pt x="700690" y="122621"/>
                </a:lnTo>
                <a:cubicBezTo>
                  <a:pt x="700690" y="190297"/>
                  <a:pt x="645745" y="245241"/>
                  <a:pt x="578069" y="245241"/>
                </a:cubicBezTo>
                <a:lnTo>
                  <a:pt x="122621" y="245241"/>
                </a:lnTo>
                <a:cubicBezTo>
                  <a:pt x="54944" y="245241"/>
                  <a:pt x="0" y="190297"/>
                  <a:pt x="0" y="122621"/>
                </a:cubicBezTo>
                <a:lnTo>
                  <a:pt x="0" y="122621"/>
                </a:lnTo>
                <a:cubicBezTo>
                  <a:pt x="0" y="54944"/>
                  <a:pt x="54944" y="0"/>
                  <a:pt x="122621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15" name="Text 13"/>
          <p:cNvSpPr/>
          <p:nvPr/>
        </p:nvSpPr>
        <p:spPr>
          <a:xfrm>
            <a:off x="4138448" y="2277241"/>
            <a:ext cx="762000" cy="245241"/>
          </a:xfrm>
          <a:prstGeom prst="rect">
            <a:avLst/>
          </a:prstGeom>
          <a:noFill/>
        </p:spPr>
        <p:txBody>
          <a:bodyPr wrap="square" lIns="105103" tIns="35034" rIns="105103" bIns="35034" rtlCol="0" anchor="ctr"/>
          <a:lstStyle/>
          <a:p>
            <a:pPr algn="ctr">
              <a:lnSpc>
                <a:spcPct val="120000"/>
              </a:lnSpc>
            </a:pPr>
            <a:r>
              <a:rPr lang="en-US" sz="965" b="1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咸鲜辛辣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2180897" y="2557517"/>
            <a:ext cx="4677103" cy="1401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83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重口味</a:t>
            </a:r>
            <a:r>
              <a:rPr 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</a:t>
            </a:r>
            <a:r>
              <a:rPr lang="zh-CN" alt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常加辣椒点缀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8898759" y="2277241"/>
            <a:ext cx="700690" cy="245241"/>
          </a:xfrm>
          <a:custGeom>
            <a:avLst/>
            <a:gdLst/>
            <a:ahLst/>
            <a:cxnLst/>
            <a:rect l="l" t="t" r="r" b="b"/>
            <a:pathLst>
              <a:path w="700690" h="245241">
                <a:moveTo>
                  <a:pt x="122621" y="0"/>
                </a:moveTo>
                <a:lnTo>
                  <a:pt x="578069" y="0"/>
                </a:lnTo>
                <a:cubicBezTo>
                  <a:pt x="645745" y="0"/>
                  <a:pt x="700690" y="54944"/>
                  <a:pt x="700690" y="122621"/>
                </a:cubicBezTo>
                <a:lnTo>
                  <a:pt x="700690" y="122621"/>
                </a:lnTo>
                <a:cubicBezTo>
                  <a:pt x="700690" y="190297"/>
                  <a:pt x="645745" y="245241"/>
                  <a:pt x="578069" y="245241"/>
                </a:cubicBezTo>
                <a:lnTo>
                  <a:pt x="122621" y="245241"/>
                </a:lnTo>
                <a:cubicBezTo>
                  <a:pt x="54944" y="245241"/>
                  <a:pt x="0" y="190297"/>
                  <a:pt x="0" y="122621"/>
                </a:cubicBezTo>
                <a:lnTo>
                  <a:pt x="0" y="122621"/>
                </a:lnTo>
                <a:cubicBezTo>
                  <a:pt x="0" y="54944"/>
                  <a:pt x="54944" y="0"/>
                  <a:pt x="122621" y="0"/>
                </a:cubicBezTo>
                <a:close/>
              </a:path>
            </a:pathLst>
          </a:custGeom>
          <a:solidFill>
            <a:srgbClr val="8AA3A0">
              <a:alpha val="10196"/>
            </a:srgbClr>
          </a:solidFill>
        </p:spPr>
      </p:sp>
      <p:sp>
        <p:nvSpPr>
          <p:cNvPr id="18" name="Text 16"/>
          <p:cNvSpPr/>
          <p:nvPr/>
        </p:nvSpPr>
        <p:spPr>
          <a:xfrm>
            <a:off x="8868103" y="2277241"/>
            <a:ext cx="762000" cy="245241"/>
          </a:xfrm>
          <a:prstGeom prst="rect">
            <a:avLst/>
          </a:prstGeom>
          <a:noFill/>
        </p:spPr>
        <p:txBody>
          <a:bodyPr wrap="square" lIns="105103" tIns="35034" rIns="105103" bIns="35034" rtlCol="0" anchor="ctr"/>
          <a:lstStyle/>
          <a:p>
            <a:pPr algn="ctr">
              <a:lnSpc>
                <a:spcPct val="120000"/>
              </a:lnSpc>
            </a:pPr>
            <a:r>
              <a:rPr lang="en-US" sz="965" b="1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清鲜偏甜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6910552" y="2557517"/>
            <a:ext cx="4677103" cy="1401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注重本味，常加糖提鲜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525517" y="2872828"/>
            <a:ext cx="11140966" cy="630621"/>
          </a:xfrm>
          <a:custGeom>
            <a:avLst/>
            <a:gdLst/>
            <a:ahLst/>
            <a:cxnLst/>
            <a:rect l="l" t="t" r="r" b="b"/>
            <a:pathLst>
              <a:path w="11140966" h="630621">
                <a:moveTo>
                  <a:pt x="70068" y="0"/>
                </a:moveTo>
                <a:lnTo>
                  <a:pt x="11070897" y="0"/>
                </a:lnTo>
                <a:cubicBezTo>
                  <a:pt x="11109595" y="0"/>
                  <a:pt x="11140966" y="31371"/>
                  <a:pt x="11140966" y="70068"/>
                </a:cubicBezTo>
                <a:lnTo>
                  <a:pt x="11140966" y="560552"/>
                </a:lnTo>
                <a:cubicBezTo>
                  <a:pt x="11140966" y="599250"/>
                  <a:pt x="11109595" y="630621"/>
                  <a:pt x="11070897" y="630621"/>
                </a:cubicBezTo>
                <a:lnTo>
                  <a:pt x="70068" y="630621"/>
                </a:lnTo>
                <a:cubicBezTo>
                  <a:pt x="31371" y="630621"/>
                  <a:pt x="0" y="599250"/>
                  <a:pt x="0" y="560552"/>
                </a:cubicBezTo>
                <a:lnTo>
                  <a:pt x="0" y="70068"/>
                </a:lnTo>
                <a:cubicBezTo>
                  <a:pt x="0" y="31397"/>
                  <a:pt x="31397" y="0"/>
                  <a:pt x="7006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1" name="Text 19"/>
          <p:cNvSpPr/>
          <p:nvPr/>
        </p:nvSpPr>
        <p:spPr>
          <a:xfrm>
            <a:off x="595586" y="3083034"/>
            <a:ext cx="1541517" cy="21020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0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主食结构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4169103" y="2977931"/>
            <a:ext cx="700690" cy="245241"/>
          </a:xfrm>
          <a:custGeom>
            <a:avLst/>
            <a:gdLst/>
            <a:ahLst/>
            <a:cxnLst/>
            <a:rect l="l" t="t" r="r" b="b"/>
            <a:pathLst>
              <a:path w="700690" h="245241">
                <a:moveTo>
                  <a:pt x="122621" y="0"/>
                </a:moveTo>
                <a:lnTo>
                  <a:pt x="578069" y="0"/>
                </a:lnTo>
                <a:cubicBezTo>
                  <a:pt x="645745" y="0"/>
                  <a:pt x="700690" y="54944"/>
                  <a:pt x="700690" y="122621"/>
                </a:cubicBezTo>
                <a:lnTo>
                  <a:pt x="700690" y="122621"/>
                </a:lnTo>
                <a:cubicBezTo>
                  <a:pt x="700690" y="190297"/>
                  <a:pt x="645745" y="245241"/>
                  <a:pt x="578069" y="245241"/>
                </a:cubicBezTo>
                <a:lnTo>
                  <a:pt x="122621" y="245241"/>
                </a:lnTo>
                <a:cubicBezTo>
                  <a:pt x="54944" y="245241"/>
                  <a:pt x="0" y="190297"/>
                  <a:pt x="0" y="122621"/>
                </a:cubicBezTo>
                <a:lnTo>
                  <a:pt x="0" y="122621"/>
                </a:lnTo>
                <a:cubicBezTo>
                  <a:pt x="0" y="54944"/>
                  <a:pt x="54944" y="0"/>
                  <a:pt x="122621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23" name="Text 21"/>
          <p:cNvSpPr/>
          <p:nvPr/>
        </p:nvSpPr>
        <p:spPr>
          <a:xfrm>
            <a:off x="4138448" y="2977931"/>
            <a:ext cx="762000" cy="245241"/>
          </a:xfrm>
          <a:prstGeom prst="rect">
            <a:avLst/>
          </a:prstGeom>
          <a:noFill/>
        </p:spPr>
        <p:txBody>
          <a:bodyPr wrap="square" lIns="105103" tIns="35034" rIns="105103" bIns="35034" rtlCol="0" anchor="ctr"/>
          <a:lstStyle/>
          <a:p>
            <a:pPr algn="ctr">
              <a:lnSpc>
                <a:spcPct val="120000"/>
              </a:lnSpc>
            </a:pPr>
            <a:r>
              <a:rPr lang="en-US" sz="965" b="1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面食为主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2180897" y="3258207"/>
            <a:ext cx="4677103" cy="1401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烙馍、煎饼、面条，"非干不饱"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8898759" y="2977931"/>
            <a:ext cx="700690" cy="245241"/>
          </a:xfrm>
          <a:custGeom>
            <a:avLst/>
            <a:gdLst/>
            <a:ahLst/>
            <a:cxnLst/>
            <a:rect l="l" t="t" r="r" b="b"/>
            <a:pathLst>
              <a:path w="700690" h="245241">
                <a:moveTo>
                  <a:pt x="122621" y="0"/>
                </a:moveTo>
                <a:lnTo>
                  <a:pt x="578069" y="0"/>
                </a:lnTo>
                <a:cubicBezTo>
                  <a:pt x="645745" y="0"/>
                  <a:pt x="700690" y="54944"/>
                  <a:pt x="700690" y="122621"/>
                </a:cubicBezTo>
                <a:lnTo>
                  <a:pt x="700690" y="122621"/>
                </a:lnTo>
                <a:cubicBezTo>
                  <a:pt x="700690" y="190297"/>
                  <a:pt x="645745" y="245241"/>
                  <a:pt x="578069" y="245241"/>
                </a:cubicBezTo>
                <a:lnTo>
                  <a:pt x="122621" y="245241"/>
                </a:lnTo>
                <a:cubicBezTo>
                  <a:pt x="54944" y="245241"/>
                  <a:pt x="0" y="190297"/>
                  <a:pt x="0" y="122621"/>
                </a:cubicBezTo>
                <a:lnTo>
                  <a:pt x="0" y="122621"/>
                </a:lnTo>
                <a:cubicBezTo>
                  <a:pt x="0" y="54944"/>
                  <a:pt x="54944" y="0"/>
                  <a:pt x="122621" y="0"/>
                </a:cubicBezTo>
                <a:close/>
              </a:path>
            </a:pathLst>
          </a:custGeom>
          <a:solidFill>
            <a:srgbClr val="8AA3A0">
              <a:alpha val="10196"/>
            </a:srgbClr>
          </a:solidFill>
        </p:spPr>
      </p:sp>
      <p:sp>
        <p:nvSpPr>
          <p:cNvPr id="26" name="Text 24"/>
          <p:cNvSpPr/>
          <p:nvPr/>
        </p:nvSpPr>
        <p:spPr>
          <a:xfrm>
            <a:off x="8868103" y="2977931"/>
            <a:ext cx="762000" cy="245241"/>
          </a:xfrm>
          <a:prstGeom prst="rect">
            <a:avLst/>
          </a:prstGeom>
          <a:noFill/>
        </p:spPr>
        <p:txBody>
          <a:bodyPr wrap="square" lIns="105103" tIns="35034" rIns="105103" bIns="35034" rtlCol="0" anchor="ctr"/>
          <a:lstStyle/>
          <a:p>
            <a:pPr algn="ctr">
              <a:lnSpc>
                <a:spcPct val="120000"/>
              </a:lnSpc>
            </a:pPr>
            <a:r>
              <a:rPr lang="en-US" sz="965" b="1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米食为主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6910552" y="3258207"/>
            <a:ext cx="4677103" cy="1401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米饭、糕团、船点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522917" y="3573516"/>
            <a:ext cx="11140966" cy="420414"/>
          </a:xfrm>
          <a:custGeom>
            <a:avLst/>
            <a:gdLst/>
            <a:ahLst/>
            <a:cxnLst/>
            <a:rect l="l" t="t" r="r" b="b"/>
            <a:pathLst>
              <a:path w="11140966" h="420414">
                <a:moveTo>
                  <a:pt x="70070" y="0"/>
                </a:moveTo>
                <a:lnTo>
                  <a:pt x="11070895" y="0"/>
                </a:lnTo>
                <a:cubicBezTo>
                  <a:pt x="11109594" y="0"/>
                  <a:pt x="11140966" y="31372"/>
                  <a:pt x="11140966" y="70070"/>
                </a:cubicBezTo>
                <a:lnTo>
                  <a:pt x="11140966" y="350343"/>
                </a:lnTo>
                <a:cubicBezTo>
                  <a:pt x="11140966" y="389042"/>
                  <a:pt x="11109594" y="420414"/>
                  <a:pt x="11070895" y="420414"/>
                </a:cubicBezTo>
                <a:lnTo>
                  <a:pt x="70070" y="420414"/>
                </a:lnTo>
                <a:cubicBezTo>
                  <a:pt x="31397" y="420414"/>
                  <a:pt x="0" y="389016"/>
                  <a:pt x="0" y="350343"/>
                </a:cubicBezTo>
                <a:lnTo>
                  <a:pt x="0" y="70070"/>
                </a:lnTo>
                <a:cubicBezTo>
                  <a:pt x="0" y="31397"/>
                  <a:pt x="31397" y="0"/>
                  <a:pt x="70070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9" name="Text 27"/>
          <p:cNvSpPr/>
          <p:nvPr/>
        </p:nvSpPr>
        <p:spPr>
          <a:xfrm>
            <a:off x="595586" y="3678621"/>
            <a:ext cx="1541517" cy="21020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0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代表菜品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2132040" y="3853791"/>
            <a:ext cx="4685862" cy="1751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蒜爆鱼、伏羊汤、</a:t>
            </a:r>
            <a:r>
              <a:rPr lang="en-US" altLang="zh-CN" sz="83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饣它汤</a:t>
            </a:r>
            <a:endParaRPr lang="en-US" altLang="zh-CN" sz="830" dirty="0">
              <a:solidFill>
                <a:srgbClr val="4A4441">
                  <a:alpha val="7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algn="ctr">
              <a:lnSpc>
                <a:spcPct val="120000"/>
              </a:lnSpc>
            </a:pP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6906172" y="3696138"/>
            <a:ext cx="4685862" cy="1751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松鼠桂鱼</a:t>
            </a:r>
            <a:r>
              <a:rPr 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en-US" sz="83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藏书羊肉</a:t>
            </a:r>
            <a:r>
              <a:rPr 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zh-CN" alt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苏式汤面</a:t>
            </a:r>
            <a:endParaRPr lang="en-US" sz="830" dirty="0">
              <a:solidFill>
                <a:srgbClr val="4A4441">
                  <a:alpha val="7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2" name="Shape 30"/>
          <p:cNvSpPr/>
          <p:nvPr/>
        </p:nvSpPr>
        <p:spPr>
          <a:xfrm>
            <a:off x="525517" y="4064000"/>
            <a:ext cx="11140966" cy="630621"/>
          </a:xfrm>
          <a:custGeom>
            <a:avLst/>
            <a:gdLst/>
            <a:ahLst/>
            <a:cxnLst/>
            <a:rect l="l" t="t" r="r" b="b"/>
            <a:pathLst>
              <a:path w="11140966" h="630621">
                <a:moveTo>
                  <a:pt x="70068" y="0"/>
                </a:moveTo>
                <a:lnTo>
                  <a:pt x="11070897" y="0"/>
                </a:lnTo>
                <a:cubicBezTo>
                  <a:pt x="11109595" y="0"/>
                  <a:pt x="11140966" y="31371"/>
                  <a:pt x="11140966" y="70068"/>
                </a:cubicBezTo>
                <a:lnTo>
                  <a:pt x="11140966" y="560552"/>
                </a:lnTo>
                <a:cubicBezTo>
                  <a:pt x="11140966" y="599250"/>
                  <a:pt x="11109595" y="630621"/>
                  <a:pt x="11070897" y="630621"/>
                </a:cubicBezTo>
                <a:lnTo>
                  <a:pt x="70068" y="630621"/>
                </a:lnTo>
                <a:cubicBezTo>
                  <a:pt x="31371" y="630621"/>
                  <a:pt x="0" y="599250"/>
                  <a:pt x="0" y="560552"/>
                </a:cubicBezTo>
                <a:lnTo>
                  <a:pt x="0" y="70068"/>
                </a:lnTo>
                <a:cubicBezTo>
                  <a:pt x="0" y="31397"/>
                  <a:pt x="31397" y="0"/>
                  <a:pt x="7006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3" name="Text 31"/>
          <p:cNvSpPr/>
          <p:nvPr/>
        </p:nvSpPr>
        <p:spPr>
          <a:xfrm>
            <a:off x="595586" y="4274207"/>
            <a:ext cx="1541517" cy="21020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0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饮食观念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4169103" y="4169103"/>
            <a:ext cx="700690" cy="245241"/>
          </a:xfrm>
          <a:custGeom>
            <a:avLst/>
            <a:gdLst/>
            <a:ahLst/>
            <a:cxnLst/>
            <a:rect l="l" t="t" r="r" b="b"/>
            <a:pathLst>
              <a:path w="700690" h="245241">
                <a:moveTo>
                  <a:pt x="122621" y="0"/>
                </a:moveTo>
                <a:lnTo>
                  <a:pt x="578069" y="0"/>
                </a:lnTo>
                <a:cubicBezTo>
                  <a:pt x="645745" y="0"/>
                  <a:pt x="700690" y="54944"/>
                  <a:pt x="700690" y="122621"/>
                </a:cubicBezTo>
                <a:lnTo>
                  <a:pt x="700690" y="122621"/>
                </a:lnTo>
                <a:cubicBezTo>
                  <a:pt x="700690" y="190297"/>
                  <a:pt x="645745" y="245241"/>
                  <a:pt x="578069" y="245241"/>
                </a:cubicBezTo>
                <a:lnTo>
                  <a:pt x="122621" y="245241"/>
                </a:lnTo>
                <a:cubicBezTo>
                  <a:pt x="54944" y="245241"/>
                  <a:pt x="0" y="190297"/>
                  <a:pt x="0" y="122621"/>
                </a:cubicBezTo>
                <a:lnTo>
                  <a:pt x="0" y="122621"/>
                </a:lnTo>
                <a:cubicBezTo>
                  <a:pt x="0" y="54944"/>
                  <a:pt x="54944" y="0"/>
                  <a:pt x="122621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35" name="Text 33"/>
          <p:cNvSpPr/>
          <p:nvPr/>
        </p:nvSpPr>
        <p:spPr>
          <a:xfrm>
            <a:off x="4138448" y="4169103"/>
            <a:ext cx="762000" cy="245241"/>
          </a:xfrm>
          <a:prstGeom prst="rect">
            <a:avLst/>
          </a:prstGeom>
          <a:noFill/>
        </p:spPr>
        <p:txBody>
          <a:bodyPr wrap="square" lIns="105103" tIns="35034" rIns="105103" bIns="35034" rtlCol="0" anchor="ctr"/>
          <a:lstStyle/>
          <a:p>
            <a:pPr algn="ctr">
              <a:lnSpc>
                <a:spcPct val="120000"/>
              </a:lnSpc>
            </a:pPr>
            <a:r>
              <a:rPr lang="en-US" sz="965" b="1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豪迈实在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2180897" y="4449379"/>
            <a:ext cx="4677103" cy="1401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"</a:t>
            </a:r>
            <a:r>
              <a:rPr lang="en-US" sz="83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吃香的喝辣的</a:t>
            </a:r>
            <a:r>
              <a:rPr 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"</a:t>
            </a:r>
            <a:endParaRPr lang="en-US" sz="1600" dirty="0"/>
          </a:p>
        </p:txBody>
      </p:sp>
      <p:sp>
        <p:nvSpPr>
          <p:cNvPr id="37" name="Shape 35"/>
          <p:cNvSpPr/>
          <p:nvPr/>
        </p:nvSpPr>
        <p:spPr>
          <a:xfrm>
            <a:off x="8898759" y="4169103"/>
            <a:ext cx="700690" cy="245241"/>
          </a:xfrm>
          <a:custGeom>
            <a:avLst/>
            <a:gdLst/>
            <a:ahLst/>
            <a:cxnLst/>
            <a:rect l="l" t="t" r="r" b="b"/>
            <a:pathLst>
              <a:path w="700690" h="245241">
                <a:moveTo>
                  <a:pt x="122621" y="0"/>
                </a:moveTo>
                <a:lnTo>
                  <a:pt x="578069" y="0"/>
                </a:lnTo>
                <a:cubicBezTo>
                  <a:pt x="645745" y="0"/>
                  <a:pt x="700690" y="54944"/>
                  <a:pt x="700690" y="122621"/>
                </a:cubicBezTo>
                <a:lnTo>
                  <a:pt x="700690" y="122621"/>
                </a:lnTo>
                <a:cubicBezTo>
                  <a:pt x="700690" y="190297"/>
                  <a:pt x="645745" y="245241"/>
                  <a:pt x="578069" y="245241"/>
                </a:cubicBezTo>
                <a:lnTo>
                  <a:pt x="122621" y="245241"/>
                </a:lnTo>
                <a:cubicBezTo>
                  <a:pt x="54944" y="245241"/>
                  <a:pt x="0" y="190297"/>
                  <a:pt x="0" y="122621"/>
                </a:cubicBezTo>
                <a:lnTo>
                  <a:pt x="0" y="122621"/>
                </a:lnTo>
                <a:cubicBezTo>
                  <a:pt x="0" y="54944"/>
                  <a:pt x="54944" y="0"/>
                  <a:pt x="122621" y="0"/>
                </a:cubicBezTo>
                <a:close/>
              </a:path>
            </a:pathLst>
          </a:custGeom>
          <a:solidFill>
            <a:srgbClr val="8AA3A0">
              <a:alpha val="10196"/>
            </a:srgbClr>
          </a:solidFill>
        </p:spPr>
      </p:sp>
      <p:sp>
        <p:nvSpPr>
          <p:cNvPr id="38" name="Text 36"/>
          <p:cNvSpPr/>
          <p:nvPr/>
        </p:nvSpPr>
        <p:spPr>
          <a:xfrm>
            <a:off x="8868103" y="4169103"/>
            <a:ext cx="762000" cy="245241"/>
          </a:xfrm>
          <a:prstGeom prst="rect">
            <a:avLst/>
          </a:prstGeom>
          <a:noFill/>
        </p:spPr>
        <p:txBody>
          <a:bodyPr wrap="square" lIns="105103" tIns="35034" rIns="105103" bIns="35034" rtlCol="0" anchor="ctr"/>
          <a:lstStyle/>
          <a:p>
            <a:pPr algn="ctr">
              <a:lnSpc>
                <a:spcPct val="120000"/>
              </a:lnSpc>
            </a:pPr>
            <a:r>
              <a:rPr lang="en-US" sz="965" b="1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不时不食</a:t>
            </a:r>
            <a:endParaRPr lang="en-US" sz="1600" dirty="0"/>
          </a:p>
        </p:txBody>
      </p:sp>
      <p:sp>
        <p:nvSpPr>
          <p:cNvPr id="39" name="Text 37"/>
          <p:cNvSpPr/>
          <p:nvPr/>
        </p:nvSpPr>
        <p:spPr>
          <a:xfrm>
            <a:off x="6910552" y="4449379"/>
            <a:ext cx="4677103" cy="1401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讲究时令，按季节吃</a:t>
            </a:r>
            <a:endParaRPr lang="en-US" sz="1600" dirty="0"/>
          </a:p>
        </p:txBody>
      </p:sp>
      <p:sp>
        <p:nvSpPr>
          <p:cNvPr id="40" name="Shape 38"/>
          <p:cNvSpPr/>
          <p:nvPr/>
        </p:nvSpPr>
        <p:spPr>
          <a:xfrm>
            <a:off x="525517" y="4764690"/>
            <a:ext cx="11140966" cy="630621"/>
          </a:xfrm>
          <a:custGeom>
            <a:avLst/>
            <a:gdLst/>
            <a:ahLst/>
            <a:cxnLst/>
            <a:rect l="l" t="t" r="r" b="b"/>
            <a:pathLst>
              <a:path w="11140966" h="630621">
                <a:moveTo>
                  <a:pt x="70068" y="0"/>
                </a:moveTo>
                <a:lnTo>
                  <a:pt x="11070897" y="0"/>
                </a:lnTo>
                <a:cubicBezTo>
                  <a:pt x="11109595" y="0"/>
                  <a:pt x="11140966" y="31371"/>
                  <a:pt x="11140966" y="70068"/>
                </a:cubicBezTo>
                <a:lnTo>
                  <a:pt x="11140966" y="560552"/>
                </a:lnTo>
                <a:cubicBezTo>
                  <a:pt x="11140966" y="599250"/>
                  <a:pt x="11109595" y="630621"/>
                  <a:pt x="11070897" y="630621"/>
                </a:cubicBezTo>
                <a:lnTo>
                  <a:pt x="70068" y="630621"/>
                </a:lnTo>
                <a:cubicBezTo>
                  <a:pt x="31371" y="630621"/>
                  <a:pt x="0" y="599250"/>
                  <a:pt x="0" y="560552"/>
                </a:cubicBezTo>
                <a:lnTo>
                  <a:pt x="0" y="70068"/>
                </a:lnTo>
                <a:cubicBezTo>
                  <a:pt x="0" y="31397"/>
                  <a:pt x="31397" y="0"/>
                  <a:pt x="7006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41" name="Text 39"/>
          <p:cNvSpPr/>
          <p:nvPr/>
        </p:nvSpPr>
        <p:spPr>
          <a:xfrm>
            <a:off x="595586" y="4974897"/>
            <a:ext cx="1541517" cy="21020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0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烹饪风格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4169103" y="4869793"/>
            <a:ext cx="700690" cy="245241"/>
          </a:xfrm>
          <a:custGeom>
            <a:avLst/>
            <a:gdLst/>
            <a:ahLst/>
            <a:cxnLst/>
            <a:rect l="l" t="t" r="r" b="b"/>
            <a:pathLst>
              <a:path w="700690" h="245241">
                <a:moveTo>
                  <a:pt x="122621" y="0"/>
                </a:moveTo>
                <a:lnTo>
                  <a:pt x="578069" y="0"/>
                </a:lnTo>
                <a:cubicBezTo>
                  <a:pt x="645745" y="0"/>
                  <a:pt x="700690" y="54944"/>
                  <a:pt x="700690" y="122621"/>
                </a:cubicBezTo>
                <a:lnTo>
                  <a:pt x="700690" y="122621"/>
                </a:lnTo>
                <a:cubicBezTo>
                  <a:pt x="700690" y="190297"/>
                  <a:pt x="645745" y="245241"/>
                  <a:pt x="578069" y="245241"/>
                </a:cubicBezTo>
                <a:lnTo>
                  <a:pt x="122621" y="245241"/>
                </a:lnTo>
                <a:cubicBezTo>
                  <a:pt x="54944" y="245241"/>
                  <a:pt x="0" y="190297"/>
                  <a:pt x="0" y="122621"/>
                </a:cubicBezTo>
                <a:lnTo>
                  <a:pt x="0" y="122621"/>
                </a:lnTo>
                <a:cubicBezTo>
                  <a:pt x="0" y="54944"/>
                  <a:pt x="54944" y="0"/>
                  <a:pt x="122621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43" name="Text 41"/>
          <p:cNvSpPr/>
          <p:nvPr/>
        </p:nvSpPr>
        <p:spPr>
          <a:xfrm>
            <a:off x="4138448" y="4869793"/>
            <a:ext cx="762000" cy="245241"/>
          </a:xfrm>
          <a:prstGeom prst="rect">
            <a:avLst/>
          </a:prstGeom>
          <a:noFill/>
        </p:spPr>
        <p:txBody>
          <a:bodyPr wrap="square" lIns="105103" tIns="35034" rIns="105103" bIns="35034" rtlCol="0" anchor="ctr"/>
          <a:lstStyle/>
          <a:p>
            <a:pPr algn="ctr">
              <a:lnSpc>
                <a:spcPct val="120000"/>
              </a:lnSpc>
            </a:pPr>
            <a:r>
              <a:rPr lang="en-US" sz="965" b="1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粗犷大气</a:t>
            </a:r>
            <a:endParaRPr lang="en-US" sz="1600" dirty="0"/>
          </a:p>
        </p:txBody>
      </p:sp>
      <p:sp>
        <p:nvSpPr>
          <p:cNvPr id="44" name="Text 42"/>
          <p:cNvSpPr/>
          <p:nvPr/>
        </p:nvSpPr>
        <p:spPr>
          <a:xfrm>
            <a:off x="2180897" y="5150069"/>
            <a:ext cx="4677103" cy="1401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烧烤、炖煮、爆炒</a:t>
            </a:r>
            <a:endParaRPr lang="en-US" sz="1600" dirty="0"/>
          </a:p>
        </p:txBody>
      </p:sp>
      <p:sp>
        <p:nvSpPr>
          <p:cNvPr id="45" name="Shape 43"/>
          <p:cNvSpPr/>
          <p:nvPr/>
        </p:nvSpPr>
        <p:spPr>
          <a:xfrm>
            <a:off x="8898759" y="4869793"/>
            <a:ext cx="700690" cy="245241"/>
          </a:xfrm>
          <a:custGeom>
            <a:avLst/>
            <a:gdLst/>
            <a:ahLst/>
            <a:cxnLst/>
            <a:rect l="l" t="t" r="r" b="b"/>
            <a:pathLst>
              <a:path w="700690" h="245241">
                <a:moveTo>
                  <a:pt x="122621" y="0"/>
                </a:moveTo>
                <a:lnTo>
                  <a:pt x="578069" y="0"/>
                </a:lnTo>
                <a:cubicBezTo>
                  <a:pt x="645745" y="0"/>
                  <a:pt x="700690" y="54944"/>
                  <a:pt x="700690" y="122621"/>
                </a:cubicBezTo>
                <a:lnTo>
                  <a:pt x="700690" y="122621"/>
                </a:lnTo>
                <a:cubicBezTo>
                  <a:pt x="700690" y="190297"/>
                  <a:pt x="645745" y="245241"/>
                  <a:pt x="578069" y="245241"/>
                </a:cubicBezTo>
                <a:lnTo>
                  <a:pt x="122621" y="245241"/>
                </a:lnTo>
                <a:cubicBezTo>
                  <a:pt x="54944" y="245241"/>
                  <a:pt x="0" y="190297"/>
                  <a:pt x="0" y="122621"/>
                </a:cubicBezTo>
                <a:lnTo>
                  <a:pt x="0" y="122621"/>
                </a:lnTo>
                <a:cubicBezTo>
                  <a:pt x="0" y="54944"/>
                  <a:pt x="54944" y="0"/>
                  <a:pt x="122621" y="0"/>
                </a:cubicBezTo>
                <a:close/>
              </a:path>
            </a:pathLst>
          </a:custGeom>
          <a:solidFill>
            <a:srgbClr val="8AA3A0">
              <a:alpha val="10196"/>
            </a:srgbClr>
          </a:solidFill>
        </p:spPr>
      </p:sp>
      <p:sp>
        <p:nvSpPr>
          <p:cNvPr id="46" name="Text 44"/>
          <p:cNvSpPr/>
          <p:nvPr/>
        </p:nvSpPr>
        <p:spPr>
          <a:xfrm>
            <a:off x="8868103" y="4869793"/>
            <a:ext cx="762000" cy="245241"/>
          </a:xfrm>
          <a:prstGeom prst="rect">
            <a:avLst/>
          </a:prstGeom>
          <a:noFill/>
        </p:spPr>
        <p:txBody>
          <a:bodyPr wrap="square" lIns="105103" tIns="35034" rIns="105103" bIns="35034" rtlCol="0" anchor="ctr"/>
          <a:lstStyle/>
          <a:p>
            <a:pPr algn="ctr">
              <a:lnSpc>
                <a:spcPct val="120000"/>
              </a:lnSpc>
            </a:pPr>
            <a:r>
              <a:rPr lang="en-US" sz="965" b="1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精致细腻</a:t>
            </a:r>
            <a:endParaRPr lang="en-US" sz="1600" dirty="0"/>
          </a:p>
        </p:txBody>
      </p:sp>
      <p:sp>
        <p:nvSpPr>
          <p:cNvPr id="47" name="Text 45"/>
          <p:cNvSpPr/>
          <p:nvPr/>
        </p:nvSpPr>
        <p:spPr>
          <a:xfrm>
            <a:off x="6910552" y="5150069"/>
            <a:ext cx="4677103" cy="1401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清蒸、白煮、精细加工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25517" y="5465379"/>
            <a:ext cx="11140966" cy="630621"/>
          </a:xfrm>
          <a:custGeom>
            <a:avLst/>
            <a:gdLst/>
            <a:ahLst/>
            <a:cxnLst/>
            <a:rect l="l" t="t" r="r" b="b"/>
            <a:pathLst>
              <a:path w="11140966" h="630621">
                <a:moveTo>
                  <a:pt x="70068" y="0"/>
                </a:moveTo>
                <a:lnTo>
                  <a:pt x="11070897" y="0"/>
                </a:lnTo>
                <a:cubicBezTo>
                  <a:pt x="11109595" y="0"/>
                  <a:pt x="11140966" y="31371"/>
                  <a:pt x="11140966" y="70068"/>
                </a:cubicBezTo>
                <a:lnTo>
                  <a:pt x="11140966" y="560552"/>
                </a:lnTo>
                <a:cubicBezTo>
                  <a:pt x="11140966" y="599250"/>
                  <a:pt x="11109595" y="630621"/>
                  <a:pt x="11070897" y="630621"/>
                </a:cubicBezTo>
                <a:lnTo>
                  <a:pt x="70068" y="630621"/>
                </a:lnTo>
                <a:cubicBezTo>
                  <a:pt x="31371" y="630621"/>
                  <a:pt x="0" y="599250"/>
                  <a:pt x="0" y="560552"/>
                </a:cubicBezTo>
                <a:lnTo>
                  <a:pt x="0" y="70068"/>
                </a:lnTo>
                <a:cubicBezTo>
                  <a:pt x="0" y="31397"/>
                  <a:pt x="31397" y="0"/>
                  <a:pt x="7006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49" name="Text 47"/>
          <p:cNvSpPr/>
          <p:nvPr/>
        </p:nvSpPr>
        <p:spPr>
          <a:xfrm>
            <a:off x="595586" y="5675586"/>
            <a:ext cx="1541517" cy="21020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05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早餐特色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4128184" y="5570483"/>
            <a:ext cx="779517" cy="245241"/>
          </a:xfrm>
          <a:custGeom>
            <a:avLst/>
            <a:gdLst/>
            <a:ahLst/>
            <a:cxnLst/>
            <a:rect l="l" t="t" r="r" b="b"/>
            <a:pathLst>
              <a:path w="779517" h="245241">
                <a:moveTo>
                  <a:pt x="122621" y="0"/>
                </a:moveTo>
                <a:lnTo>
                  <a:pt x="656897" y="0"/>
                </a:lnTo>
                <a:cubicBezTo>
                  <a:pt x="724573" y="0"/>
                  <a:pt x="779517" y="54944"/>
                  <a:pt x="779517" y="122621"/>
                </a:cubicBezTo>
                <a:lnTo>
                  <a:pt x="779517" y="122621"/>
                </a:lnTo>
                <a:cubicBezTo>
                  <a:pt x="779517" y="190297"/>
                  <a:pt x="724573" y="245241"/>
                  <a:pt x="656897" y="245241"/>
                </a:cubicBezTo>
                <a:lnTo>
                  <a:pt x="122621" y="245241"/>
                </a:lnTo>
                <a:cubicBezTo>
                  <a:pt x="54944" y="245241"/>
                  <a:pt x="0" y="190297"/>
                  <a:pt x="0" y="122621"/>
                </a:cubicBezTo>
                <a:lnTo>
                  <a:pt x="0" y="122621"/>
                </a:lnTo>
                <a:cubicBezTo>
                  <a:pt x="0" y="54944"/>
                  <a:pt x="54944" y="0"/>
                  <a:pt x="122621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51" name="Text 49"/>
          <p:cNvSpPr/>
          <p:nvPr/>
        </p:nvSpPr>
        <p:spPr>
          <a:xfrm>
            <a:off x="4097529" y="5570483"/>
            <a:ext cx="840828" cy="245241"/>
          </a:xfrm>
          <a:prstGeom prst="rect">
            <a:avLst/>
          </a:prstGeom>
          <a:noFill/>
        </p:spPr>
        <p:txBody>
          <a:bodyPr wrap="square" lIns="105103" tIns="35034" rIns="105103" bIns="35034" rtlCol="0" anchor="ctr"/>
          <a:lstStyle/>
          <a:p>
            <a:pPr algn="ctr">
              <a:lnSpc>
                <a:spcPct val="120000"/>
              </a:lnSpc>
            </a:pPr>
            <a:r>
              <a:rPr lang="en-US" sz="965" b="1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"碳水火箭"</a:t>
            </a:r>
            <a:endParaRPr lang="en-US" sz="1600" dirty="0"/>
          </a:p>
        </p:txBody>
      </p:sp>
      <p:sp>
        <p:nvSpPr>
          <p:cNvPr id="52" name="Text 50"/>
          <p:cNvSpPr/>
          <p:nvPr/>
        </p:nvSpPr>
        <p:spPr>
          <a:xfrm>
            <a:off x="2180897" y="5850759"/>
            <a:ext cx="4677103" cy="1401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83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扎实抗饿，辣汤配油条</a:t>
            </a:r>
            <a:r>
              <a:rPr lang="zh-CN" alt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猪肉</a:t>
            </a:r>
            <a:r>
              <a:rPr lang="en-US" sz="83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煎包</a:t>
            </a:r>
            <a:endParaRPr lang="en-US" sz="1600" dirty="0"/>
          </a:p>
        </p:txBody>
      </p:sp>
      <p:sp>
        <p:nvSpPr>
          <p:cNvPr id="53" name="Shape 51"/>
          <p:cNvSpPr/>
          <p:nvPr/>
        </p:nvSpPr>
        <p:spPr>
          <a:xfrm>
            <a:off x="8898759" y="5570483"/>
            <a:ext cx="700690" cy="245241"/>
          </a:xfrm>
          <a:custGeom>
            <a:avLst/>
            <a:gdLst/>
            <a:ahLst/>
            <a:cxnLst/>
            <a:rect l="l" t="t" r="r" b="b"/>
            <a:pathLst>
              <a:path w="700690" h="245241">
                <a:moveTo>
                  <a:pt x="122621" y="0"/>
                </a:moveTo>
                <a:lnTo>
                  <a:pt x="578069" y="0"/>
                </a:lnTo>
                <a:cubicBezTo>
                  <a:pt x="645745" y="0"/>
                  <a:pt x="700690" y="54944"/>
                  <a:pt x="700690" y="122621"/>
                </a:cubicBezTo>
                <a:lnTo>
                  <a:pt x="700690" y="122621"/>
                </a:lnTo>
                <a:cubicBezTo>
                  <a:pt x="700690" y="190297"/>
                  <a:pt x="645745" y="245241"/>
                  <a:pt x="578069" y="245241"/>
                </a:cubicBezTo>
                <a:lnTo>
                  <a:pt x="122621" y="245241"/>
                </a:lnTo>
                <a:cubicBezTo>
                  <a:pt x="54944" y="245241"/>
                  <a:pt x="0" y="190297"/>
                  <a:pt x="0" y="122621"/>
                </a:cubicBezTo>
                <a:lnTo>
                  <a:pt x="0" y="122621"/>
                </a:lnTo>
                <a:cubicBezTo>
                  <a:pt x="0" y="54944"/>
                  <a:pt x="54944" y="0"/>
                  <a:pt x="122621" y="0"/>
                </a:cubicBezTo>
                <a:close/>
              </a:path>
            </a:pathLst>
          </a:custGeom>
          <a:solidFill>
            <a:srgbClr val="8AA3A0">
              <a:alpha val="10196"/>
            </a:srgbClr>
          </a:solidFill>
        </p:spPr>
      </p:sp>
      <p:sp>
        <p:nvSpPr>
          <p:cNvPr id="54" name="Text 52"/>
          <p:cNvSpPr/>
          <p:nvPr/>
        </p:nvSpPr>
        <p:spPr>
          <a:xfrm>
            <a:off x="8868103" y="5570483"/>
            <a:ext cx="762000" cy="245241"/>
          </a:xfrm>
          <a:prstGeom prst="rect">
            <a:avLst/>
          </a:prstGeom>
          <a:noFill/>
        </p:spPr>
        <p:txBody>
          <a:bodyPr wrap="square" lIns="105103" tIns="35034" rIns="105103" bIns="35034" rtlCol="0" anchor="ctr"/>
          <a:lstStyle/>
          <a:p>
            <a:pPr algn="ctr">
              <a:lnSpc>
                <a:spcPct val="120000"/>
              </a:lnSpc>
            </a:pPr>
            <a:r>
              <a:rPr lang="en-US" sz="965" b="1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精致讲究</a:t>
            </a:r>
            <a:endParaRPr lang="en-US" sz="1600" dirty="0"/>
          </a:p>
        </p:txBody>
      </p:sp>
      <p:sp>
        <p:nvSpPr>
          <p:cNvPr id="55" name="Text 53"/>
          <p:cNvSpPr/>
          <p:nvPr/>
        </p:nvSpPr>
        <p:spPr>
          <a:xfrm>
            <a:off x="6910552" y="5850759"/>
            <a:ext cx="4677103" cy="1401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830" dirty="0" err="1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花样丰富，苏式面、小馄饨</a:t>
            </a:r>
            <a:r>
              <a:rPr lang="zh-CN" altLang="en-US" sz="830" dirty="0">
                <a:solidFill>
                  <a:srgbClr val="4A4441">
                    <a:alpha val="7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、生煎包</a:t>
            </a:r>
            <a:endParaRPr lang="en-US" sz="1600" dirty="0"/>
          </a:p>
        </p:txBody>
      </p:sp>
      <p:sp>
        <p:nvSpPr>
          <p:cNvPr id="56" name="Shape 54"/>
          <p:cNvSpPr/>
          <p:nvPr/>
        </p:nvSpPr>
        <p:spPr>
          <a:xfrm>
            <a:off x="350345" y="6376276"/>
            <a:ext cx="5675586" cy="481724"/>
          </a:xfrm>
          <a:custGeom>
            <a:avLst/>
            <a:gdLst/>
            <a:ahLst/>
            <a:cxnLst/>
            <a:rect l="l" t="t" r="r" b="b"/>
            <a:pathLst>
              <a:path w="5675586" h="481724">
                <a:moveTo>
                  <a:pt x="105103" y="0"/>
                </a:moveTo>
                <a:lnTo>
                  <a:pt x="5570484" y="0"/>
                </a:lnTo>
                <a:cubicBezTo>
                  <a:pt x="5628530" y="0"/>
                  <a:pt x="5675586" y="47056"/>
                  <a:pt x="5675586" y="105103"/>
                </a:cubicBezTo>
                <a:lnTo>
                  <a:pt x="5675586" y="376622"/>
                </a:lnTo>
                <a:cubicBezTo>
                  <a:pt x="5675586" y="434668"/>
                  <a:pt x="5628530" y="481724"/>
                  <a:pt x="5570484" y="481724"/>
                </a:cubicBezTo>
                <a:lnTo>
                  <a:pt x="105103" y="481724"/>
                </a:lnTo>
                <a:cubicBezTo>
                  <a:pt x="47095" y="481724"/>
                  <a:pt x="0" y="434629"/>
                  <a:pt x="0" y="376622"/>
                </a:cubicBezTo>
                <a:lnTo>
                  <a:pt x="0" y="105103"/>
                </a:lnTo>
                <a:cubicBezTo>
                  <a:pt x="0" y="47095"/>
                  <a:pt x="47095" y="0"/>
                  <a:pt x="105103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57" name="Shape 55"/>
          <p:cNvSpPr/>
          <p:nvPr/>
        </p:nvSpPr>
        <p:spPr>
          <a:xfrm>
            <a:off x="523328" y="6528457"/>
            <a:ext cx="153276" cy="175172"/>
          </a:xfrm>
          <a:custGeom>
            <a:avLst/>
            <a:gdLst/>
            <a:ahLst/>
            <a:cxnLst/>
            <a:rect l="l" t="t" r="r" b="b"/>
            <a:pathLst>
              <a:path w="153276" h="175172">
                <a:moveTo>
                  <a:pt x="0" y="73901"/>
                </a:moveTo>
                <a:cubicBezTo>
                  <a:pt x="0" y="51217"/>
                  <a:pt x="18373" y="32845"/>
                  <a:pt x="41056" y="32845"/>
                </a:cubicBezTo>
                <a:lnTo>
                  <a:pt x="43793" y="32845"/>
                </a:lnTo>
                <a:cubicBezTo>
                  <a:pt x="49849" y="32845"/>
                  <a:pt x="54741" y="37737"/>
                  <a:pt x="54741" y="43793"/>
                </a:cubicBezTo>
                <a:cubicBezTo>
                  <a:pt x="54741" y="49849"/>
                  <a:pt x="49849" y="54741"/>
                  <a:pt x="43793" y="54741"/>
                </a:cubicBezTo>
                <a:lnTo>
                  <a:pt x="41056" y="54741"/>
                </a:lnTo>
                <a:cubicBezTo>
                  <a:pt x="30484" y="54741"/>
                  <a:pt x="21897" y="63329"/>
                  <a:pt x="21897" y="73901"/>
                </a:cubicBezTo>
                <a:lnTo>
                  <a:pt x="21897" y="76638"/>
                </a:lnTo>
                <a:lnTo>
                  <a:pt x="43793" y="76638"/>
                </a:lnTo>
                <a:cubicBezTo>
                  <a:pt x="55870" y="76638"/>
                  <a:pt x="65690" y="86457"/>
                  <a:pt x="65690" y="98534"/>
                </a:cubicBezTo>
                <a:lnTo>
                  <a:pt x="65690" y="120431"/>
                </a:lnTo>
                <a:cubicBezTo>
                  <a:pt x="65690" y="132508"/>
                  <a:pt x="55870" y="142328"/>
                  <a:pt x="43793" y="142328"/>
                </a:cubicBezTo>
                <a:lnTo>
                  <a:pt x="21897" y="142328"/>
                </a:lnTo>
                <a:cubicBezTo>
                  <a:pt x="9819" y="142328"/>
                  <a:pt x="0" y="132508"/>
                  <a:pt x="0" y="120431"/>
                </a:cubicBezTo>
                <a:lnTo>
                  <a:pt x="0" y="73901"/>
                </a:lnTo>
                <a:close/>
                <a:moveTo>
                  <a:pt x="87586" y="73901"/>
                </a:moveTo>
                <a:cubicBezTo>
                  <a:pt x="87586" y="51217"/>
                  <a:pt x="105959" y="32845"/>
                  <a:pt x="128642" y="32845"/>
                </a:cubicBezTo>
                <a:lnTo>
                  <a:pt x="131379" y="32845"/>
                </a:lnTo>
                <a:cubicBezTo>
                  <a:pt x="137435" y="32845"/>
                  <a:pt x="142328" y="37737"/>
                  <a:pt x="142328" y="43793"/>
                </a:cubicBezTo>
                <a:cubicBezTo>
                  <a:pt x="142328" y="49849"/>
                  <a:pt x="137435" y="54741"/>
                  <a:pt x="131379" y="54741"/>
                </a:cubicBezTo>
                <a:lnTo>
                  <a:pt x="128642" y="54741"/>
                </a:lnTo>
                <a:cubicBezTo>
                  <a:pt x="118070" y="54741"/>
                  <a:pt x="109483" y="63329"/>
                  <a:pt x="109483" y="73901"/>
                </a:cubicBezTo>
                <a:lnTo>
                  <a:pt x="109483" y="76638"/>
                </a:lnTo>
                <a:lnTo>
                  <a:pt x="131379" y="76638"/>
                </a:lnTo>
                <a:cubicBezTo>
                  <a:pt x="143457" y="76638"/>
                  <a:pt x="153276" y="86457"/>
                  <a:pt x="153276" y="98534"/>
                </a:cubicBezTo>
                <a:lnTo>
                  <a:pt x="153276" y="120431"/>
                </a:lnTo>
                <a:cubicBezTo>
                  <a:pt x="153276" y="132508"/>
                  <a:pt x="143457" y="142328"/>
                  <a:pt x="131379" y="142328"/>
                </a:cubicBezTo>
                <a:lnTo>
                  <a:pt x="109483" y="142328"/>
                </a:lnTo>
                <a:cubicBezTo>
                  <a:pt x="97405" y="142328"/>
                  <a:pt x="87586" y="132508"/>
                  <a:pt x="87586" y="120431"/>
                </a:cubicBezTo>
                <a:lnTo>
                  <a:pt x="87586" y="73901"/>
                </a:lnTo>
                <a:close/>
              </a:path>
            </a:pathLst>
          </a:custGeom>
          <a:solidFill>
            <a:srgbClr val="A86450"/>
          </a:solidFill>
        </p:spPr>
      </p:sp>
      <p:sp>
        <p:nvSpPr>
          <p:cNvPr id="58" name="Text 56"/>
          <p:cNvSpPr/>
          <p:nvPr/>
        </p:nvSpPr>
        <p:spPr>
          <a:xfrm>
            <a:off x="814552" y="6516414"/>
            <a:ext cx="5132552" cy="2014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965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江南地区觉得江北人吃得</a:t>
            </a:r>
            <a:r>
              <a:rPr lang="en-US" sz="965" b="1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咸、辣、糙</a:t>
            </a:r>
            <a:r>
              <a:rPr lang="en-US" sz="965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，重口味、不精细</a:t>
            </a:r>
            <a:endParaRPr lang="en-US" sz="1600" dirty="0"/>
          </a:p>
        </p:txBody>
      </p:sp>
      <p:sp>
        <p:nvSpPr>
          <p:cNvPr id="59" name="Shape 57"/>
          <p:cNvSpPr/>
          <p:nvPr/>
        </p:nvSpPr>
        <p:spPr>
          <a:xfrm>
            <a:off x="6166069" y="6376276"/>
            <a:ext cx="5675586" cy="481724"/>
          </a:xfrm>
          <a:custGeom>
            <a:avLst/>
            <a:gdLst/>
            <a:ahLst/>
            <a:cxnLst/>
            <a:rect l="l" t="t" r="r" b="b"/>
            <a:pathLst>
              <a:path w="5675586" h="481724">
                <a:moveTo>
                  <a:pt x="105103" y="0"/>
                </a:moveTo>
                <a:lnTo>
                  <a:pt x="5570484" y="0"/>
                </a:lnTo>
                <a:cubicBezTo>
                  <a:pt x="5628530" y="0"/>
                  <a:pt x="5675586" y="47056"/>
                  <a:pt x="5675586" y="105103"/>
                </a:cubicBezTo>
                <a:lnTo>
                  <a:pt x="5675586" y="376622"/>
                </a:lnTo>
                <a:cubicBezTo>
                  <a:pt x="5675586" y="434668"/>
                  <a:pt x="5628530" y="481724"/>
                  <a:pt x="5570484" y="481724"/>
                </a:cubicBezTo>
                <a:lnTo>
                  <a:pt x="105103" y="481724"/>
                </a:lnTo>
                <a:cubicBezTo>
                  <a:pt x="47095" y="481724"/>
                  <a:pt x="0" y="434629"/>
                  <a:pt x="0" y="376622"/>
                </a:cubicBezTo>
                <a:lnTo>
                  <a:pt x="0" y="105103"/>
                </a:lnTo>
                <a:cubicBezTo>
                  <a:pt x="0" y="47095"/>
                  <a:pt x="47095" y="0"/>
                  <a:pt x="105103" y="0"/>
                </a:cubicBezTo>
                <a:close/>
              </a:path>
            </a:pathLst>
          </a:custGeom>
          <a:solidFill>
            <a:srgbClr val="8AA3A0">
              <a:alpha val="10196"/>
            </a:srgbClr>
          </a:solidFill>
        </p:spPr>
      </p:sp>
      <p:sp>
        <p:nvSpPr>
          <p:cNvPr id="60" name="Shape 58"/>
          <p:cNvSpPr/>
          <p:nvPr/>
        </p:nvSpPr>
        <p:spPr>
          <a:xfrm>
            <a:off x="6339052" y="6528457"/>
            <a:ext cx="153276" cy="175172"/>
          </a:xfrm>
          <a:custGeom>
            <a:avLst/>
            <a:gdLst/>
            <a:ahLst/>
            <a:cxnLst/>
            <a:rect l="l" t="t" r="r" b="b"/>
            <a:pathLst>
              <a:path w="153276" h="175172">
                <a:moveTo>
                  <a:pt x="0" y="73901"/>
                </a:moveTo>
                <a:cubicBezTo>
                  <a:pt x="0" y="51217"/>
                  <a:pt x="18373" y="32845"/>
                  <a:pt x="41056" y="32845"/>
                </a:cubicBezTo>
                <a:lnTo>
                  <a:pt x="43793" y="32845"/>
                </a:lnTo>
                <a:cubicBezTo>
                  <a:pt x="49849" y="32845"/>
                  <a:pt x="54741" y="37737"/>
                  <a:pt x="54741" y="43793"/>
                </a:cubicBezTo>
                <a:cubicBezTo>
                  <a:pt x="54741" y="49849"/>
                  <a:pt x="49849" y="54741"/>
                  <a:pt x="43793" y="54741"/>
                </a:cubicBezTo>
                <a:lnTo>
                  <a:pt x="41056" y="54741"/>
                </a:lnTo>
                <a:cubicBezTo>
                  <a:pt x="30484" y="54741"/>
                  <a:pt x="21897" y="63329"/>
                  <a:pt x="21897" y="73901"/>
                </a:cubicBezTo>
                <a:lnTo>
                  <a:pt x="21897" y="76638"/>
                </a:lnTo>
                <a:lnTo>
                  <a:pt x="43793" y="76638"/>
                </a:lnTo>
                <a:cubicBezTo>
                  <a:pt x="55870" y="76638"/>
                  <a:pt x="65690" y="86457"/>
                  <a:pt x="65690" y="98534"/>
                </a:cubicBezTo>
                <a:lnTo>
                  <a:pt x="65690" y="120431"/>
                </a:lnTo>
                <a:cubicBezTo>
                  <a:pt x="65690" y="132508"/>
                  <a:pt x="55870" y="142328"/>
                  <a:pt x="43793" y="142328"/>
                </a:cubicBezTo>
                <a:lnTo>
                  <a:pt x="21897" y="142328"/>
                </a:lnTo>
                <a:cubicBezTo>
                  <a:pt x="9819" y="142328"/>
                  <a:pt x="0" y="132508"/>
                  <a:pt x="0" y="120431"/>
                </a:cubicBezTo>
                <a:lnTo>
                  <a:pt x="0" y="73901"/>
                </a:lnTo>
                <a:close/>
                <a:moveTo>
                  <a:pt x="87586" y="73901"/>
                </a:moveTo>
                <a:cubicBezTo>
                  <a:pt x="87586" y="51217"/>
                  <a:pt x="105959" y="32845"/>
                  <a:pt x="128642" y="32845"/>
                </a:cubicBezTo>
                <a:lnTo>
                  <a:pt x="131379" y="32845"/>
                </a:lnTo>
                <a:cubicBezTo>
                  <a:pt x="137435" y="32845"/>
                  <a:pt x="142328" y="37737"/>
                  <a:pt x="142328" y="43793"/>
                </a:cubicBezTo>
                <a:cubicBezTo>
                  <a:pt x="142328" y="49849"/>
                  <a:pt x="137435" y="54741"/>
                  <a:pt x="131379" y="54741"/>
                </a:cubicBezTo>
                <a:lnTo>
                  <a:pt x="128642" y="54741"/>
                </a:lnTo>
                <a:cubicBezTo>
                  <a:pt x="118070" y="54741"/>
                  <a:pt x="109483" y="63329"/>
                  <a:pt x="109483" y="73901"/>
                </a:cubicBezTo>
                <a:lnTo>
                  <a:pt x="109483" y="76638"/>
                </a:lnTo>
                <a:lnTo>
                  <a:pt x="131379" y="76638"/>
                </a:lnTo>
                <a:cubicBezTo>
                  <a:pt x="143457" y="76638"/>
                  <a:pt x="153276" y="86457"/>
                  <a:pt x="153276" y="98534"/>
                </a:cubicBezTo>
                <a:lnTo>
                  <a:pt x="153276" y="120431"/>
                </a:lnTo>
                <a:cubicBezTo>
                  <a:pt x="153276" y="132508"/>
                  <a:pt x="143457" y="142328"/>
                  <a:pt x="131379" y="142328"/>
                </a:cubicBezTo>
                <a:lnTo>
                  <a:pt x="109483" y="142328"/>
                </a:lnTo>
                <a:cubicBezTo>
                  <a:pt x="97405" y="142328"/>
                  <a:pt x="87586" y="132508"/>
                  <a:pt x="87586" y="120431"/>
                </a:cubicBezTo>
                <a:lnTo>
                  <a:pt x="87586" y="73901"/>
                </a:lnTo>
                <a:close/>
              </a:path>
            </a:pathLst>
          </a:custGeom>
          <a:solidFill>
            <a:srgbClr val="8AA3A0"/>
          </a:solidFill>
        </p:spPr>
      </p:sp>
      <p:sp>
        <p:nvSpPr>
          <p:cNvPr id="61" name="Text 59"/>
          <p:cNvSpPr/>
          <p:nvPr/>
        </p:nvSpPr>
        <p:spPr>
          <a:xfrm>
            <a:off x="6630276" y="6516414"/>
            <a:ext cx="5132552" cy="20144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965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长江以北地区认为江南菜</a:t>
            </a:r>
            <a:r>
              <a:rPr lang="en-US" sz="965" b="1" dirty="0">
                <a:solidFill>
                  <a:srgbClr val="8AA3A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甜腻</a:t>
            </a:r>
            <a:r>
              <a:rPr lang="en-US" sz="965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，滋味单调，分量小不实惠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28625" y="321652"/>
            <a:ext cx="115062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120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FORMATION REASONS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81000" y="685800"/>
            <a:ext cx="11601450" cy="381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7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差异形成原因分析 04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181100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8AA3A0"/>
          </a:solidFill>
        </p:spPr>
      </p:sp>
      <p:sp>
        <p:nvSpPr>
          <p:cNvPr id="5" name="Shape 3"/>
          <p:cNvSpPr/>
          <p:nvPr/>
        </p:nvSpPr>
        <p:spPr>
          <a:xfrm>
            <a:off x="381000" y="1371600"/>
            <a:ext cx="3686175" cy="5105400"/>
          </a:xfrm>
          <a:custGeom>
            <a:avLst/>
            <a:gdLst/>
            <a:ahLst/>
            <a:cxnLst/>
            <a:rect l="l" t="t" r="r" b="b"/>
            <a:pathLst>
              <a:path w="3686175" h="5105400">
                <a:moveTo>
                  <a:pt x="114308" y="0"/>
                </a:moveTo>
                <a:lnTo>
                  <a:pt x="3571867" y="0"/>
                </a:lnTo>
                <a:cubicBezTo>
                  <a:pt x="3634997" y="0"/>
                  <a:pt x="3686175" y="51178"/>
                  <a:pt x="3686175" y="114308"/>
                </a:cubicBezTo>
                <a:lnTo>
                  <a:pt x="3686175" y="4991092"/>
                </a:lnTo>
                <a:cubicBezTo>
                  <a:pt x="3686175" y="5054222"/>
                  <a:pt x="3634997" y="5105400"/>
                  <a:pt x="3571867" y="5105400"/>
                </a:cubicBezTo>
                <a:lnTo>
                  <a:pt x="114308" y="5105400"/>
                </a:lnTo>
                <a:cubicBezTo>
                  <a:pt x="51178" y="5105400"/>
                  <a:pt x="0" y="5054222"/>
                  <a:pt x="0" y="4991092"/>
                </a:cubicBezTo>
                <a:lnTo>
                  <a:pt x="0" y="114308"/>
                </a:lnTo>
                <a:cubicBezTo>
                  <a:pt x="0" y="51220"/>
                  <a:pt x="51220" y="0"/>
                  <a:pt x="114308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hape 4"/>
          <p:cNvSpPr/>
          <p:nvPr/>
        </p:nvSpPr>
        <p:spPr>
          <a:xfrm>
            <a:off x="571500" y="15621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7" name="Shape 5"/>
          <p:cNvSpPr/>
          <p:nvPr/>
        </p:nvSpPr>
        <p:spPr>
          <a:xfrm>
            <a:off x="723900" y="17145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523" y="0"/>
                </a:moveTo>
                <a:cubicBezTo>
                  <a:pt x="121087" y="0"/>
                  <a:pt x="127114" y="3617"/>
                  <a:pt x="130239" y="9376"/>
                </a:cubicBezTo>
                <a:lnTo>
                  <a:pt x="226680" y="187970"/>
                </a:lnTo>
                <a:cubicBezTo>
                  <a:pt x="229672" y="193506"/>
                  <a:pt x="229538" y="200204"/>
                  <a:pt x="226323" y="205606"/>
                </a:cubicBezTo>
                <a:cubicBezTo>
                  <a:pt x="223108" y="211009"/>
                  <a:pt x="217259" y="214313"/>
                  <a:pt x="211009" y="214313"/>
                </a:cubicBezTo>
                <a:lnTo>
                  <a:pt x="18127" y="214313"/>
                </a:lnTo>
                <a:cubicBezTo>
                  <a:pt x="11832" y="214313"/>
                  <a:pt x="6028" y="211009"/>
                  <a:pt x="2813" y="205606"/>
                </a:cubicBezTo>
                <a:cubicBezTo>
                  <a:pt x="-402" y="200204"/>
                  <a:pt x="-536" y="193506"/>
                  <a:pt x="2456" y="187970"/>
                </a:cubicBezTo>
                <a:lnTo>
                  <a:pt x="98896" y="9376"/>
                </a:lnTo>
                <a:lnTo>
                  <a:pt x="100191" y="7322"/>
                </a:lnTo>
                <a:cubicBezTo>
                  <a:pt x="103450" y="2768"/>
                  <a:pt x="108764" y="0"/>
                  <a:pt x="114523" y="0"/>
                </a:cubicBezTo>
                <a:close/>
                <a:moveTo>
                  <a:pt x="76081" y="111576"/>
                </a:moveTo>
                <a:lnTo>
                  <a:pt x="88047" y="123542"/>
                </a:lnTo>
                <a:cubicBezTo>
                  <a:pt x="90815" y="126310"/>
                  <a:pt x="95369" y="126310"/>
                  <a:pt x="98137" y="123542"/>
                </a:cubicBezTo>
                <a:lnTo>
                  <a:pt x="117470" y="104209"/>
                </a:lnTo>
                <a:cubicBezTo>
                  <a:pt x="120149" y="101531"/>
                  <a:pt x="123765" y="100012"/>
                  <a:pt x="127561" y="100012"/>
                </a:cubicBezTo>
                <a:lnTo>
                  <a:pt x="146670" y="100012"/>
                </a:lnTo>
                <a:lnTo>
                  <a:pt x="114479" y="40407"/>
                </a:lnTo>
                <a:lnTo>
                  <a:pt x="76036" y="111576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6"/>
          <p:cNvSpPr/>
          <p:nvPr/>
        </p:nvSpPr>
        <p:spPr>
          <a:xfrm>
            <a:off x="1219200" y="1676400"/>
            <a:ext cx="10287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地理环境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571500" y="2800350"/>
            <a:ext cx="3305175" cy="1409700"/>
          </a:xfrm>
          <a:custGeom>
            <a:avLst/>
            <a:gdLst/>
            <a:ahLst/>
            <a:cxnLst/>
            <a:rect l="l" t="t" r="r" b="b"/>
            <a:pathLst>
              <a:path w="3305175" h="1409700">
                <a:moveTo>
                  <a:pt x="76194" y="0"/>
                </a:moveTo>
                <a:lnTo>
                  <a:pt x="3228981" y="0"/>
                </a:lnTo>
                <a:cubicBezTo>
                  <a:pt x="3271033" y="0"/>
                  <a:pt x="3305175" y="34142"/>
                  <a:pt x="3305175" y="76194"/>
                </a:cubicBezTo>
                <a:lnTo>
                  <a:pt x="3305175" y="1333506"/>
                </a:lnTo>
                <a:cubicBezTo>
                  <a:pt x="3305175" y="1375587"/>
                  <a:pt x="3271062" y="1409700"/>
                  <a:pt x="3228981" y="1409700"/>
                </a:cubicBezTo>
                <a:lnTo>
                  <a:pt x="76194" y="1409700"/>
                </a:lnTo>
                <a:cubicBezTo>
                  <a:pt x="34142" y="1409700"/>
                  <a:pt x="0" y="1375558"/>
                  <a:pt x="0" y="1333506"/>
                </a:cubicBezTo>
                <a:lnTo>
                  <a:pt x="0" y="76194"/>
                </a:lnTo>
                <a:cubicBezTo>
                  <a:pt x="0" y="34142"/>
                  <a:pt x="34142" y="0"/>
                  <a:pt x="76194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10" name="Shape 8"/>
          <p:cNvSpPr/>
          <p:nvPr/>
        </p:nvSpPr>
        <p:spPr>
          <a:xfrm>
            <a:off x="723900" y="2952750"/>
            <a:ext cx="114300" cy="152400"/>
          </a:xfrm>
          <a:custGeom>
            <a:avLst/>
            <a:gdLst/>
            <a:ahLst/>
            <a:cxnLst/>
            <a:rect l="l" t="t" r="r" b="b"/>
            <a:pathLst>
              <a:path w="114300" h="152400">
                <a:moveTo>
                  <a:pt x="0" y="56138"/>
                </a:moveTo>
                <a:cubicBezTo>
                  <a:pt x="0" y="25122"/>
                  <a:pt x="25598" y="0"/>
                  <a:pt x="57150" y="0"/>
                </a:cubicBezTo>
                <a:cubicBezTo>
                  <a:pt x="88702" y="0"/>
                  <a:pt x="114300" y="25122"/>
                  <a:pt x="114300" y="56138"/>
                </a:cubicBezTo>
                <a:cubicBezTo>
                  <a:pt x="114300" y="91648"/>
                  <a:pt x="78522" y="134213"/>
                  <a:pt x="63579" y="150435"/>
                </a:cubicBezTo>
                <a:cubicBezTo>
                  <a:pt x="60067" y="154245"/>
                  <a:pt x="54203" y="154245"/>
                  <a:pt x="50691" y="150435"/>
                </a:cubicBezTo>
                <a:cubicBezTo>
                  <a:pt x="35749" y="134213"/>
                  <a:pt x="-30" y="91648"/>
                  <a:pt x="-30" y="56138"/>
                </a:cubicBezTo>
                <a:close/>
                <a:moveTo>
                  <a:pt x="57150" y="76200"/>
                </a:moveTo>
                <a:cubicBezTo>
                  <a:pt x="67664" y="76200"/>
                  <a:pt x="76200" y="67664"/>
                  <a:pt x="76200" y="57150"/>
                </a:cubicBezTo>
                <a:cubicBezTo>
                  <a:pt x="76200" y="46636"/>
                  <a:pt x="67664" y="38100"/>
                  <a:pt x="57150" y="38100"/>
                </a:cubicBezTo>
                <a:cubicBezTo>
                  <a:pt x="46636" y="38100"/>
                  <a:pt x="38100" y="46636"/>
                  <a:pt x="38100" y="57150"/>
                </a:cubicBezTo>
                <a:cubicBezTo>
                  <a:pt x="38100" y="67664"/>
                  <a:pt x="46636" y="76200"/>
                  <a:pt x="57150" y="7620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11" name="Text 9"/>
          <p:cNvSpPr/>
          <p:nvPr/>
        </p:nvSpPr>
        <p:spPr>
          <a:xfrm>
            <a:off x="876300" y="2914650"/>
            <a:ext cx="296227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徐州地理环境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85800" y="32194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</a:t>
            </a:r>
            <a:r>
              <a:rPr lang="en-US" sz="1050" dirty="0" err="1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地处苏北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属黄淮平原，气候偏干冷</a:t>
            </a:r>
            <a:endParaRPr lang="en-US" sz="1050" dirty="0">
              <a:solidFill>
                <a:srgbClr val="4A4441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685800" y="34480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适宜小麦种植，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highlight>
                  <a:srgbClr val="A86450">
                    <a:alpha val="1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面食文化发达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685800" y="36766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徐州地处秦岭淮河以北，温带季风气候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85800" y="39052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受山东、河南影响，风格粗犷豪放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571500" y="4324350"/>
            <a:ext cx="3305175" cy="1409700"/>
          </a:xfrm>
          <a:custGeom>
            <a:avLst/>
            <a:gdLst/>
            <a:ahLst/>
            <a:cxnLst/>
            <a:rect l="l" t="t" r="r" b="b"/>
            <a:pathLst>
              <a:path w="3305175" h="1409700">
                <a:moveTo>
                  <a:pt x="76194" y="0"/>
                </a:moveTo>
                <a:lnTo>
                  <a:pt x="3228981" y="0"/>
                </a:lnTo>
                <a:cubicBezTo>
                  <a:pt x="3271033" y="0"/>
                  <a:pt x="3305175" y="34142"/>
                  <a:pt x="3305175" y="76194"/>
                </a:cubicBezTo>
                <a:lnTo>
                  <a:pt x="3305175" y="1333506"/>
                </a:lnTo>
                <a:cubicBezTo>
                  <a:pt x="3305175" y="1375587"/>
                  <a:pt x="3271062" y="1409700"/>
                  <a:pt x="3228981" y="1409700"/>
                </a:cubicBezTo>
                <a:lnTo>
                  <a:pt x="76194" y="1409700"/>
                </a:lnTo>
                <a:cubicBezTo>
                  <a:pt x="34142" y="1409700"/>
                  <a:pt x="0" y="1375558"/>
                  <a:pt x="0" y="1333506"/>
                </a:cubicBezTo>
                <a:lnTo>
                  <a:pt x="0" y="76194"/>
                </a:lnTo>
                <a:cubicBezTo>
                  <a:pt x="0" y="34142"/>
                  <a:pt x="34142" y="0"/>
                  <a:pt x="76194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17" name="Shape 15"/>
          <p:cNvSpPr/>
          <p:nvPr/>
        </p:nvSpPr>
        <p:spPr>
          <a:xfrm>
            <a:off x="704850" y="447675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122218" y="36939"/>
                </a:moveTo>
                <a:cubicBezTo>
                  <a:pt x="128379" y="41583"/>
                  <a:pt x="135910" y="46077"/>
                  <a:pt x="144304" y="47208"/>
                </a:cubicBezTo>
                <a:cubicBezTo>
                  <a:pt x="148203" y="47744"/>
                  <a:pt x="151805" y="44976"/>
                  <a:pt x="152340" y="41077"/>
                </a:cubicBezTo>
                <a:cubicBezTo>
                  <a:pt x="152876" y="37177"/>
                  <a:pt x="150108" y="33576"/>
                  <a:pt x="146209" y="33040"/>
                </a:cubicBezTo>
                <a:cubicBezTo>
                  <a:pt x="141476" y="32415"/>
                  <a:pt x="136327" y="29676"/>
                  <a:pt x="130820" y="25539"/>
                </a:cubicBezTo>
                <a:cubicBezTo>
                  <a:pt x="119390" y="16907"/>
                  <a:pt x="103882" y="16907"/>
                  <a:pt x="92422" y="25539"/>
                </a:cubicBezTo>
                <a:cubicBezTo>
                  <a:pt x="85279" y="30926"/>
                  <a:pt x="80308" y="33367"/>
                  <a:pt x="76200" y="33367"/>
                </a:cubicBezTo>
                <a:cubicBezTo>
                  <a:pt x="72092" y="33367"/>
                  <a:pt x="67121" y="30926"/>
                  <a:pt x="59978" y="25539"/>
                </a:cubicBezTo>
                <a:cubicBezTo>
                  <a:pt x="48548" y="16907"/>
                  <a:pt x="33040" y="16907"/>
                  <a:pt x="21580" y="25539"/>
                </a:cubicBezTo>
                <a:cubicBezTo>
                  <a:pt x="16073" y="29676"/>
                  <a:pt x="10924" y="32415"/>
                  <a:pt x="6191" y="33040"/>
                </a:cubicBezTo>
                <a:cubicBezTo>
                  <a:pt x="2292" y="33576"/>
                  <a:pt x="-476" y="37148"/>
                  <a:pt x="60" y="41077"/>
                </a:cubicBezTo>
                <a:cubicBezTo>
                  <a:pt x="595" y="45006"/>
                  <a:pt x="4167" y="47744"/>
                  <a:pt x="8096" y="47208"/>
                </a:cubicBezTo>
                <a:cubicBezTo>
                  <a:pt x="16490" y="46077"/>
                  <a:pt x="24051" y="41583"/>
                  <a:pt x="30182" y="36939"/>
                </a:cubicBezTo>
                <a:cubicBezTo>
                  <a:pt x="36522" y="32147"/>
                  <a:pt x="45035" y="32147"/>
                  <a:pt x="51375" y="36939"/>
                </a:cubicBezTo>
                <a:cubicBezTo>
                  <a:pt x="58579" y="42386"/>
                  <a:pt x="66943" y="47625"/>
                  <a:pt x="76200" y="47625"/>
                </a:cubicBezTo>
                <a:cubicBezTo>
                  <a:pt x="85457" y="47625"/>
                  <a:pt x="93791" y="42356"/>
                  <a:pt x="101025" y="36939"/>
                </a:cubicBezTo>
                <a:cubicBezTo>
                  <a:pt x="107365" y="32147"/>
                  <a:pt x="115878" y="32147"/>
                  <a:pt x="122218" y="36939"/>
                </a:cubicBezTo>
                <a:close/>
                <a:moveTo>
                  <a:pt x="122218" y="79802"/>
                </a:moveTo>
                <a:cubicBezTo>
                  <a:pt x="128379" y="84445"/>
                  <a:pt x="135910" y="88940"/>
                  <a:pt x="144304" y="90071"/>
                </a:cubicBezTo>
                <a:cubicBezTo>
                  <a:pt x="148203" y="90607"/>
                  <a:pt x="151805" y="87838"/>
                  <a:pt x="152340" y="83939"/>
                </a:cubicBezTo>
                <a:cubicBezTo>
                  <a:pt x="152876" y="80040"/>
                  <a:pt x="150108" y="76438"/>
                  <a:pt x="146209" y="75902"/>
                </a:cubicBezTo>
                <a:cubicBezTo>
                  <a:pt x="141476" y="75277"/>
                  <a:pt x="136327" y="72539"/>
                  <a:pt x="130820" y="68401"/>
                </a:cubicBezTo>
                <a:cubicBezTo>
                  <a:pt x="119390" y="59769"/>
                  <a:pt x="103882" y="59769"/>
                  <a:pt x="92422" y="68401"/>
                </a:cubicBezTo>
                <a:cubicBezTo>
                  <a:pt x="85279" y="73789"/>
                  <a:pt x="80308" y="76230"/>
                  <a:pt x="76200" y="76230"/>
                </a:cubicBezTo>
                <a:cubicBezTo>
                  <a:pt x="72092" y="76230"/>
                  <a:pt x="67121" y="73789"/>
                  <a:pt x="59978" y="68401"/>
                </a:cubicBezTo>
                <a:cubicBezTo>
                  <a:pt x="48548" y="59769"/>
                  <a:pt x="33040" y="59769"/>
                  <a:pt x="21580" y="68401"/>
                </a:cubicBezTo>
                <a:cubicBezTo>
                  <a:pt x="16073" y="72539"/>
                  <a:pt x="10924" y="75277"/>
                  <a:pt x="6191" y="75902"/>
                </a:cubicBezTo>
                <a:cubicBezTo>
                  <a:pt x="2292" y="76408"/>
                  <a:pt x="-476" y="80010"/>
                  <a:pt x="60" y="83939"/>
                </a:cubicBezTo>
                <a:cubicBezTo>
                  <a:pt x="595" y="87868"/>
                  <a:pt x="4167" y="90607"/>
                  <a:pt x="8096" y="90071"/>
                </a:cubicBezTo>
                <a:cubicBezTo>
                  <a:pt x="16490" y="88940"/>
                  <a:pt x="24051" y="84445"/>
                  <a:pt x="30182" y="79802"/>
                </a:cubicBezTo>
                <a:cubicBezTo>
                  <a:pt x="36522" y="75009"/>
                  <a:pt x="45035" y="75009"/>
                  <a:pt x="51375" y="79802"/>
                </a:cubicBezTo>
                <a:cubicBezTo>
                  <a:pt x="58579" y="85249"/>
                  <a:pt x="66943" y="90488"/>
                  <a:pt x="76200" y="90488"/>
                </a:cubicBezTo>
                <a:cubicBezTo>
                  <a:pt x="85457" y="90488"/>
                  <a:pt x="93791" y="85219"/>
                  <a:pt x="101025" y="79802"/>
                </a:cubicBezTo>
                <a:cubicBezTo>
                  <a:pt x="107365" y="75009"/>
                  <a:pt x="115878" y="75009"/>
                  <a:pt x="122218" y="79802"/>
                </a:cubicBezTo>
                <a:close/>
                <a:moveTo>
                  <a:pt x="101025" y="122664"/>
                </a:moveTo>
                <a:cubicBezTo>
                  <a:pt x="107365" y="117872"/>
                  <a:pt x="115878" y="117872"/>
                  <a:pt x="122218" y="122664"/>
                </a:cubicBezTo>
                <a:cubicBezTo>
                  <a:pt x="128379" y="127308"/>
                  <a:pt x="135910" y="131802"/>
                  <a:pt x="144304" y="132933"/>
                </a:cubicBezTo>
                <a:cubicBezTo>
                  <a:pt x="148203" y="133469"/>
                  <a:pt x="151805" y="130701"/>
                  <a:pt x="152340" y="126802"/>
                </a:cubicBezTo>
                <a:cubicBezTo>
                  <a:pt x="152876" y="122902"/>
                  <a:pt x="150108" y="119301"/>
                  <a:pt x="146209" y="118765"/>
                </a:cubicBezTo>
                <a:cubicBezTo>
                  <a:pt x="141476" y="118140"/>
                  <a:pt x="136327" y="115401"/>
                  <a:pt x="130820" y="111264"/>
                </a:cubicBezTo>
                <a:cubicBezTo>
                  <a:pt x="119390" y="102632"/>
                  <a:pt x="103882" y="102632"/>
                  <a:pt x="92422" y="111264"/>
                </a:cubicBezTo>
                <a:cubicBezTo>
                  <a:pt x="85279" y="116651"/>
                  <a:pt x="80308" y="119092"/>
                  <a:pt x="76200" y="119092"/>
                </a:cubicBezTo>
                <a:cubicBezTo>
                  <a:pt x="72092" y="119092"/>
                  <a:pt x="67121" y="116651"/>
                  <a:pt x="59978" y="111264"/>
                </a:cubicBezTo>
                <a:cubicBezTo>
                  <a:pt x="48548" y="102632"/>
                  <a:pt x="33040" y="102632"/>
                  <a:pt x="21580" y="111264"/>
                </a:cubicBezTo>
                <a:cubicBezTo>
                  <a:pt x="16073" y="115401"/>
                  <a:pt x="10924" y="118140"/>
                  <a:pt x="6191" y="118765"/>
                </a:cubicBezTo>
                <a:cubicBezTo>
                  <a:pt x="2292" y="119301"/>
                  <a:pt x="-476" y="122873"/>
                  <a:pt x="60" y="126802"/>
                </a:cubicBezTo>
                <a:cubicBezTo>
                  <a:pt x="595" y="130731"/>
                  <a:pt x="4167" y="133469"/>
                  <a:pt x="8096" y="132933"/>
                </a:cubicBezTo>
                <a:cubicBezTo>
                  <a:pt x="16490" y="131802"/>
                  <a:pt x="24051" y="127308"/>
                  <a:pt x="30182" y="122664"/>
                </a:cubicBezTo>
                <a:cubicBezTo>
                  <a:pt x="36522" y="117872"/>
                  <a:pt x="45035" y="117872"/>
                  <a:pt x="51375" y="122664"/>
                </a:cubicBezTo>
                <a:cubicBezTo>
                  <a:pt x="58579" y="128111"/>
                  <a:pt x="66943" y="133350"/>
                  <a:pt x="76200" y="133350"/>
                </a:cubicBezTo>
                <a:cubicBezTo>
                  <a:pt x="85457" y="133350"/>
                  <a:pt x="93791" y="128081"/>
                  <a:pt x="101025" y="122664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18" name="Text 16"/>
          <p:cNvSpPr/>
          <p:nvPr/>
        </p:nvSpPr>
        <p:spPr>
          <a:xfrm>
            <a:off x="876300" y="4438650"/>
            <a:ext cx="296227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苏州地理环境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685800" y="47434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</a:t>
            </a:r>
            <a:r>
              <a:rPr lang="en-US" sz="1050" dirty="0" err="1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地处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江南水乡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</a:t>
            </a:r>
            <a:r>
              <a:rPr lang="en-US" sz="1050" dirty="0" err="1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水网密布</a:t>
            </a:r>
            <a:endParaRPr lang="en-US" sz="1050" dirty="0">
              <a:solidFill>
                <a:srgbClr val="4A4441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685800" y="49720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气候温润，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highlight>
                  <a:srgbClr val="8AA3A0">
                    <a:alpha val="1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稻作文化历史悠久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685800" y="52006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苏州位于秦岭淮河以南，亚热带季风气候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685800" y="54292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</a:t>
            </a:r>
            <a:r>
              <a:rPr lang="zh-CN" altLang="zh-CN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物产以稻米、水产、蔬果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等</a:t>
            </a:r>
            <a:r>
              <a:rPr lang="zh-CN" altLang="zh-CN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为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主</a:t>
            </a:r>
            <a:endParaRPr lang="en-US" sz="1050" dirty="0">
              <a:solidFill>
                <a:srgbClr val="4A4441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61" name="图片 1" descr="IMG_256"/>
          <p:cNvPicPr>
            <a:picLocks noChangeAspect="1"/>
          </p:cNvPicPr>
          <p:nvPr/>
        </p:nvPicPr>
        <p:blipFill>
          <a:blip r:embed="rId3"/>
          <a:srcRect t="25722" b="3952"/>
          <a:stretch>
            <a:fillRect/>
          </a:stretch>
        </p:blipFill>
        <p:spPr>
          <a:xfrm>
            <a:off x="5377962" y="933450"/>
            <a:ext cx="6090138" cy="541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1"/>
          <p:cNvSpPr/>
          <p:nvPr/>
        </p:nvSpPr>
        <p:spPr>
          <a:xfrm>
            <a:off x="4254401" y="1371600"/>
            <a:ext cx="3686175" cy="5105400"/>
          </a:xfrm>
          <a:custGeom>
            <a:avLst/>
            <a:gdLst/>
            <a:ahLst/>
            <a:cxnLst/>
            <a:rect l="l" t="t" r="r" b="b"/>
            <a:pathLst>
              <a:path w="3686175" h="5105400">
                <a:moveTo>
                  <a:pt x="114308" y="0"/>
                </a:moveTo>
                <a:lnTo>
                  <a:pt x="3571867" y="0"/>
                </a:lnTo>
                <a:cubicBezTo>
                  <a:pt x="3634997" y="0"/>
                  <a:pt x="3686175" y="51178"/>
                  <a:pt x="3686175" y="114308"/>
                </a:cubicBezTo>
                <a:lnTo>
                  <a:pt x="3686175" y="4991092"/>
                </a:lnTo>
                <a:cubicBezTo>
                  <a:pt x="3686175" y="5054222"/>
                  <a:pt x="3634997" y="5105400"/>
                  <a:pt x="3571867" y="5105400"/>
                </a:cubicBezTo>
                <a:lnTo>
                  <a:pt x="114308" y="5105400"/>
                </a:lnTo>
                <a:cubicBezTo>
                  <a:pt x="51178" y="5105400"/>
                  <a:pt x="0" y="5054222"/>
                  <a:pt x="0" y="4991092"/>
                </a:cubicBezTo>
                <a:lnTo>
                  <a:pt x="0" y="114308"/>
                </a:lnTo>
                <a:cubicBezTo>
                  <a:pt x="0" y="51220"/>
                  <a:pt x="51220" y="0"/>
                  <a:pt x="114308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2" name="Shape 32"/>
          <p:cNvSpPr/>
          <p:nvPr/>
        </p:nvSpPr>
        <p:spPr>
          <a:xfrm>
            <a:off x="4421088" y="4324350"/>
            <a:ext cx="3305175" cy="1409700"/>
          </a:xfrm>
          <a:custGeom>
            <a:avLst/>
            <a:gdLst/>
            <a:ahLst/>
            <a:cxnLst/>
            <a:rect l="l" t="t" r="r" b="b"/>
            <a:pathLst>
              <a:path w="3305175" h="1409700">
                <a:moveTo>
                  <a:pt x="76194" y="0"/>
                </a:moveTo>
                <a:lnTo>
                  <a:pt x="3228981" y="0"/>
                </a:lnTo>
                <a:cubicBezTo>
                  <a:pt x="3271033" y="0"/>
                  <a:pt x="3305175" y="34142"/>
                  <a:pt x="3305175" y="76194"/>
                </a:cubicBezTo>
                <a:lnTo>
                  <a:pt x="3305175" y="1333506"/>
                </a:lnTo>
                <a:cubicBezTo>
                  <a:pt x="3305175" y="1375587"/>
                  <a:pt x="3271062" y="1409700"/>
                  <a:pt x="3228981" y="1409700"/>
                </a:cubicBezTo>
                <a:lnTo>
                  <a:pt x="76194" y="1409700"/>
                </a:lnTo>
                <a:cubicBezTo>
                  <a:pt x="34142" y="1409700"/>
                  <a:pt x="0" y="1375558"/>
                  <a:pt x="0" y="1333506"/>
                </a:cubicBezTo>
                <a:lnTo>
                  <a:pt x="0" y="76194"/>
                </a:lnTo>
                <a:cubicBezTo>
                  <a:pt x="0" y="34142"/>
                  <a:pt x="34142" y="0"/>
                  <a:pt x="76194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2" name="Text 0"/>
          <p:cNvSpPr/>
          <p:nvPr/>
        </p:nvSpPr>
        <p:spPr>
          <a:xfrm>
            <a:off x="428625" y="321652"/>
            <a:ext cx="115062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120" dirty="0">
                <a:solidFill>
                  <a:srgbClr val="A8645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FORMATION REASONS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381000" y="685800"/>
            <a:ext cx="11601450" cy="381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7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差异形成原因分析 04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81000" y="1181100"/>
            <a:ext cx="762000" cy="38100"/>
          </a:xfrm>
          <a:custGeom>
            <a:avLst/>
            <a:gdLst/>
            <a:ahLst/>
            <a:cxnLst/>
            <a:rect l="l" t="t" r="r" b="b"/>
            <a:pathLst>
              <a:path w="762000" h="38100">
                <a:moveTo>
                  <a:pt x="0" y="0"/>
                </a:moveTo>
                <a:lnTo>
                  <a:pt x="762000" y="0"/>
                </a:lnTo>
                <a:lnTo>
                  <a:pt x="762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8AA3A0"/>
          </a:solidFill>
        </p:spPr>
      </p:sp>
      <p:sp>
        <p:nvSpPr>
          <p:cNvPr id="8" name="Text 6"/>
          <p:cNvSpPr/>
          <p:nvPr/>
        </p:nvSpPr>
        <p:spPr>
          <a:xfrm>
            <a:off x="1219200" y="1676400"/>
            <a:ext cx="10287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876300" y="2914650"/>
            <a:ext cx="296227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85800" y="39052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685800" y="47434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endParaRPr lang="en-US" sz="1050" dirty="0">
              <a:solidFill>
                <a:srgbClr val="4A4441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685800" y="49720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685800" y="54292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endParaRPr lang="en-US" sz="1050" dirty="0">
              <a:solidFill>
                <a:srgbClr val="4A4441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4" name="Shape 22"/>
          <p:cNvSpPr/>
          <p:nvPr/>
        </p:nvSpPr>
        <p:spPr>
          <a:xfrm>
            <a:off x="4444901" y="15621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25" name="Shape 23"/>
          <p:cNvSpPr/>
          <p:nvPr/>
        </p:nvSpPr>
        <p:spPr>
          <a:xfrm>
            <a:off x="4597301" y="17145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06576" y="2277"/>
                </a:moveTo>
                <a:cubicBezTo>
                  <a:pt x="111264" y="-759"/>
                  <a:pt x="117336" y="-759"/>
                  <a:pt x="122024" y="2277"/>
                </a:cubicBezTo>
                <a:lnTo>
                  <a:pt x="222037" y="66571"/>
                </a:lnTo>
                <a:cubicBezTo>
                  <a:pt x="227350" y="70009"/>
                  <a:pt x="229806" y="76527"/>
                  <a:pt x="228020" y="82600"/>
                </a:cubicBezTo>
                <a:cubicBezTo>
                  <a:pt x="226234" y="88672"/>
                  <a:pt x="220653" y="92869"/>
                  <a:pt x="214313" y="92869"/>
                </a:cubicBezTo>
                <a:lnTo>
                  <a:pt x="200025" y="92869"/>
                </a:lnTo>
                <a:lnTo>
                  <a:pt x="200025" y="185738"/>
                </a:lnTo>
                <a:lnTo>
                  <a:pt x="222885" y="202883"/>
                </a:lnTo>
                <a:cubicBezTo>
                  <a:pt x="226502" y="205561"/>
                  <a:pt x="228600" y="209803"/>
                  <a:pt x="228600" y="214313"/>
                </a:cubicBezTo>
                <a:cubicBezTo>
                  <a:pt x="228600" y="222215"/>
                  <a:pt x="222215" y="228600"/>
                  <a:pt x="214313" y="228600"/>
                </a:cubicBezTo>
                <a:lnTo>
                  <a:pt x="14288" y="228600"/>
                </a:lnTo>
                <a:cubicBezTo>
                  <a:pt x="6385" y="228600"/>
                  <a:pt x="0" y="222215"/>
                  <a:pt x="0" y="214313"/>
                </a:cubicBezTo>
                <a:cubicBezTo>
                  <a:pt x="0" y="209803"/>
                  <a:pt x="2098" y="205561"/>
                  <a:pt x="5715" y="202883"/>
                </a:cubicBezTo>
                <a:lnTo>
                  <a:pt x="28575" y="185738"/>
                </a:lnTo>
                <a:lnTo>
                  <a:pt x="28575" y="185738"/>
                </a:lnTo>
                <a:lnTo>
                  <a:pt x="28575" y="92869"/>
                </a:lnTo>
                <a:lnTo>
                  <a:pt x="14288" y="92869"/>
                </a:lnTo>
                <a:cubicBezTo>
                  <a:pt x="7947" y="92869"/>
                  <a:pt x="2366" y="88672"/>
                  <a:pt x="580" y="82600"/>
                </a:cubicBezTo>
                <a:cubicBezTo>
                  <a:pt x="-1206" y="76527"/>
                  <a:pt x="1250" y="69964"/>
                  <a:pt x="6563" y="66571"/>
                </a:cubicBezTo>
                <a:lnTo>
                  <a:pt x="106576" y="2277"/>
                </a:lnTo>
                <a:close/>
                <a:moveTo>
                  <a:pt x="150019" y="92869"/>
                </a:moveTo>
                <a:lnTo>
                  <a:pt x="150019" y="185738"/>
                </a:lnTo>
                <a:lnTo>
                  <a:pt x="178594" y="185738"/>
                </a:lnTo>
                <a:lnTo>
                  <a:pt x="178594" y="92869"/>
                </a:lnTo>
                <a:lnTo>
                  <a:pt x="150019" y="92869"/>
                </a:lnTo>
                <a:close/>
                <a:moveTo>
                  <a:pt x="100013" y="185738"/>
                </a:moveTo>
                <a:lnTo>
                  <a:pt x="128588" y="185738"/>
                </a:lnTo>
                <a:lnTo>
                  <a:pt x="128588" y="92869"/>
                </a:lnTo>
                <a:lnTo>
                  <a:pt x="100013" y="92869"/>
                </a:lnTo>
                <a:lnTo>
                  <a:pt x="100013" y="185738"/>
                </a:lnTo>
                <a:close/>
                <a:moveTo>
                  <a:pt x="50006" y="92869"/>
                </a:moveTo>
                <a:lnTo>
                  <a:pt x="50006" y="185738"/>
                </a:lnTo>
                <a:lnTo>
                  <a:pt x="78581" y="185738"/>
                </a:lnTo>
                <a:lnTo>
                  <a:pt x="78581" y="92869"/>
                </a:lnTo>
                <a:lnTo>
                  <a:pt x="50006" y="92869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26" name="Text 24"/>
          <p:cNvSpPr/>
          <p:nvPr/>
        </p:nvSpPr>
        <p:spPr>
          <a:xfrm>
            <a:off x="5092601" y="1676400"/>
            <a:ext cx="10287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历史文化</a:t>
            </a: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>
            <a:off x="4444901" y="2800350"/>
            <a:ext cx="3305175" cy="1409700"/>
          </a:xfrm>
          <a:custGeom>
            <a:avLst/>
            <a:gdLst/>
            <a:ahLst/>
            <a:cxnLst/>
            <a:rect l="l" t="t" r="r" b="b"/>
            <a:pathLst>
              <a:path w="3305175" h="1409700">
                <a:moveTo>
                  <a:pt x="76194" y="0"/>
                </a:moveTo>
                <a:lnTo>
                  <a:pt x="3228981" y="0"/>
                </a:lnTo>
                <a:cubicBezTo>
                  <a:pt x="3271033" y="0"/>
                  <a:pt x="3305175" y="34142"/>
                  <a:pt x="3305175" y="76194"/>
                </a:cubicBezTo>
                <a:lnTo>
                  <a:pt x="3305175" y="1333506"/>
                </a:lnTo>
                <a:cubicBezTo>
                  <a:pt x="3305175" y="1375587"/>
                  <a:pt x="3271062" y="1409700"/>
                  <a:pt x="3228981" y="1409700"/>
                </a:cubicBezTo>
                <a:lnTo>
                  <a:pt x="76194" y="1409700"/>
                </a:lnTo>
                <a:cubicBezTo>
                  <a:pt x="34142" y="1409700"/>
                  <a:pt x="0" y="1375558"/>
                  <a:pt x="0" y="1333506"/>
                </a:cubicBezTo>
                <a:lnTo>
                  <a:pt x="0" y="76194"/>
                </a:lnTo>
                <a:cubicBezTo>
                  <a:pt x="0" y="34142"/>
                  <a:pt x="34142" y="0"/>
                  <a:pt x="76194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28" name="Shape 26"/>
          <p:cNvSpPr/>
          <p:nvPr/>
        </p:nvSpPr>
        <p:spPr>
          <a:xfrm>
            <a:off x="4597301" y="2952750"/>
            <a:ext cx="114300" cy="152400"/>
          </a:xfrm>
          <a:custGeom>
            <a:avLst/>
            <a:gdLst/>
            <a:ahLst/>
            <a:cxnLst/>
            <a:rect l="l" t="t" r="r" b="b"/>
            <a:pathLst>
              <a:path w="114300" h="152400">
                <a:moveTo>
                  <a:pt x="62210" y="-9823"/>
                </a:moveTo>
                <a:cubicBezTo>
                  <a:pt x="59412" y="-12621"/>
                  <a:pt x="54888" y="-12621"/>
                  <a:pt x="52120" y="-9823"/>
                </a:cubicBezTo>
                <a:lnTo>
                  <a:pt x="28277" y="13990"/>
                </a:lnTo>
                <a:cubicBezTo>
                  <a:pt x="27057" y="15210"/>
                  <a:pt x="26343" y="16788"/>
                  <a:pt x="26194" y="18484"/>
                </a:cubicBezTo>
                <a:lnTo>
                  <a:pt x="17383" y="133350"/>
                </a:lnTo>
                <a:lnTo>
                  <a:pt x="14288" y="133350"/>
                </a:lnTo>
                <a:cubicBezTo>
                  <a:pt x="9019" y="133350"/>
                  <a:pt x="4763" y="137606"/>
                  <a:pt x="4763" y="142875"/>
                </a:cubicBezTo>
                <a:cubicBezTo>
                  <a:pt x="4763" y="148144"/>
                  <a:pt x="9019" y="152400"/>
                  <a:pt x="14288" y="152400"/>
                </a:cubicBezTo>
                <a:lnTo>
                  <a:pt x="100013" y="152400"/>
                </a:lnTo>
                <a:cubicBezTo>
                  <a:pt x="105281" y="152400"/>
                  <a:pt x="109537" y="148144"/>
                  <a:pt x="109537" y="142875"/>
                </a:cubicBezTo>
                <a:cubicBezTo>
                  <a:pt x="109537" y="137606"/>
                  <a:pt x="105281" y="133350"/>
                  <a:pt x="100013" y="133350"/>
                </a:cubicBezTo>
                <a:lnTo>
                  <a:pt x="96917" y="133350"/>
                </a:lnTo>
                <a:lnTo>
                  <a:pt x="88076" y="18514"/>
                </a:lnTo>
                <a:cubicBezTo>
                  <a:pt x="87957" y="16818"/>
                  <a:pt x="87213" y="15210"/>
                  <a:pt x="85993" y="14020"/>
                </a:cubicBezTo>
                <a:lnTo>
                  <a:pt x="62210" y="-9823"/>
                </a:lnTo>
                <a:close/>
                <a:moveTo>
                  <a:pt x="38100" y="88106"/>
                </a:moveTo>
                <a:cubicBezTo>
                  <a:pt x="38100" y="84147"/>
                  <a:pt x="41285" y="80962"/>
                  <a:pt x="45244" y="80962"/>
                </a:cubicBezTo>
                <a:lnTo>
                  <a:pt x="69056" y="80962"/>
                </a:lnTo>
                <a:cubicBezTo>
                  <a:pt x="73015" y="80962"/>
                  <a:pt x="76200" y="84147"/>
                  <a:pt x="76200" y="88106"/>
                </a:cubicBezTo>
                <a:cubicBezTo>
                  <a:pt x="76200" y="92065"/>
                  <a:pt x="73015" y="95250"/>
                  <a:pt x="69056" y="95250"/>
                </a:cubicBezTo>
                <a:lnTo>
                  <a:pt x="45244" y="95250"/>
                </a:lnTo>
                <a:cubicBezTo>
                  <a:pt x="41285" y="95250"/>
                  <a:pt x="38100" y="92065"/>
                  <a:pt x="38100" y="88106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29" name="Text 27"/>
          <p:cNvSpPr/>
          <p:nvPr/>
        </p:nvSpPr>
        <p:spPr>
          <a:xfrm>
            <a:off x="4749701" y="2914650"/>
            <a:ext cx="296227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徐州历史文化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4559201" y="32194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</a:t>
            </a: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两汉文化发祥地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，汉画像石中有烤串画面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4559201" y="34480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彭祖受封之地，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highlight>
                  <a:srgbClr val="A86450">
                    <a:alpha val="1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"厨行祖师"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4559201" y="36766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自古为兵家必争之地，民风豪爽、粗犷、实在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4559201" y="39052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楚韵汉风塑造了豪爽大气的性格</a:t>
            </a: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4587776" y="4476750"/>
            <a:ext cx="133350" cy="152400"/>
          </a:xfrm>
          <a:custGeom>
            <a:avLst/>
            <a:gdLst/>
            <a:ahLst/>
            <a:cxnLst/>
            <a:rect l="l" t="t" r="r" b="b"/>
            <a:pathLst>
              <a:path w="133350" h="152400">
                <a:moveTo>
                  <a:pt x="0" y="28575"/>
                </a:moveTo>
                <a:lnTo>
                  <a:pt x="0" y="8483"/>
                </a:lnTo>
                <a:cubicBezTo>
                  <a:pt x="0" y="6429"/>
                  <a:pt x="1667" y="4763"/>
                  <a:pt x="3721" y="4763"/>
                </a:cubicBezTo>
                <a:cubicBezTo>
                  <a:pt x="4405" y="4763"/>
                  <a:pt x="5060" y="4941"/>
                  <a:pt x="5655" y="5298"/>
                </a:cubicBezTo>
                <a:lnTo>
                  <a:pt x="17264" y="12263"/>
                </a:lnTo>
                <a:cubicBezTo>
                  <a:pt x="24676" y="16699"/>
                  <a:pt x="33129" y="19050"/>
                  <a:pt x="41761" y="19050"/>
                </a:cubicBezTo>
                <a:lnTo>
                  <a:pt x="91589" y="19050"/>
                </a:lnTo>
                <a:cubicBezTo>
                  <a:pt x="100221" y="19050"/>
                  <a:pt x="108704" y="16699"/>
                  <a:pt x="116086" y="12263"/>
                </a:cubicBezTo>
                <a:lnTo>
                  <a:pt x="127695" y="5298"/>
                </a:lnTo>
                <a:cubicBezTo>
                  <a:pt x="128260" y="4941"/>
                  <a:pt x="128945" y="4763"/>
                  <a:pt x="129600" y="4763"/>
                </a:cubicBezTo>
                <a:cubicBezTo>
                  <a:pt x="131653" y="4763"/>
                  <a:pt x="133320" y="6429"/>
                  <a:pt x="133320" y="8483"/>
                </a:cubicBezTo>
                <a:lnTo>
                  <a:pt x="133350" y="28575"/>
                </a:lnTo>
                <a:cubicBezTo>
                  <a:pt x="133350" y="39082"/>
                  <a:pt x="124807" y="47625"/>
                  <a:pt x="114300" y="47625"/>
                </a:cubicBezTo>
                <a:lnTo>
                  <a:pt x="114300" y="66675"/>
                </a:lnTo>
                <a:lnTo>
                  <a:pt x="119062" y="66675"/>
                </a:lnTo>
                <a:cubicBezTo>
                  <a:pt x="124331" y="66675"/>
                  <a:pt x="128588" y="70931"/>
                  <a:pt x="128588" y="76200"/>
                </a:cubicBezTo>
                <a:cubicBezTo>
                  <a:pt x="128588" y="81469"/>
                  <a:pt x="124331" y="85725"/>
                  <a:pt x="119062" y="85725"/>
                </a:cubicBezTo>
                <a:lnTo>
                  <a:pt x="114300" y="85725"/>
                </a:lnTo>
                <a:lnTo>
                  <a:pt x="114300" y="142875"/>
                </a:lnTo>
                <a:cubicBezTo>
                  <a:pt x="114300" y="148144"/>
                  <a:pt x="110044" y="152400"/>
                  <a:pt x="104775" y="152400"/>
                </a:cubicBezTo>
                <a:cubicBezTo>
                  <a:pt x="99506" y="152400"/>
                  <a:pt x="95250" y="148144"/>
                  <a:pt x="95250" y="142875"/>
                </a:cubicBezTo>
                <a:lnTo>
                  <a:pt x="95250" y="85725"/>
                </a:lnTo>
                <a:lnTo>
                  <a:pt x="38100" y="85725"/>
                </a:lnTo>
                <a:lnTo>
                  <a:pt x="38100" y="142875"/>
                </a:lnTo>
                <a:cubicBezTo>
                  <a:pt x="38100" y="148144"/>
                  <a:pt x="33844" y="152400"/>
                  <a:pt x="28575" y="152400"/>
                </a:cubicBezTo>
                <a:cubicBezTo>
                  <a:pt x="23306" y="152400"/>
                  <a:pt x="19050" y="148144"/>
                  <a:pt x="19050" y="142875"/>
                </a:cubicBezTo>
                <a:lnTo>
                  <a:pt x="19050" y="85725"/>
                </a:lnTo>
                <a:lnTo>
                  <a:pt x="14288" y="85725"/>
                </a:lnTo>
                <a:cubicBezTo>
                  <a:pt x="9019" y="85725"/>
                  <a:pt x="4763" y="81469"/>
                  <a:pt x="4763" y="76200"/>
                </a:cubicBezTo>
                <a:cubicBezTo>
                  <a:pt x="4763" y="70931"/>
                  <a:pt x="9019" y="66675"/>
                  <a:pt x="14288" y="66675"/>
                </a:cubicBezTo>
                <a:lnTo>
                  <a:pt x="19050" y="66675"/>
                </a:lnTo>
                <a:lnTo>
                  <a:pt x="19050" y="47625"/>
                </a:lnTo>
                <a:cubicBezTo>
                  <a:pt x="8543" y="47625"/>
                  <a:pt x="0" y="39082"/>
                  <a:pt x="0" y="28575"/>
                </a:cubicBezTo>
                <a:close/>
                <a:moveTo>
                  <a:pt x="38100" y="66675"/>
                </a:moveTo>
                <a:lnTo>
                  <a:pt x="57150" y="66675"/>
                </a:lnTo>
                <a:lnTo>
                  <a:pt x="57150" y="47625"/>
                </a:lnTo>
                <a:lnTo>
                  <a:pt x="38100" y="47625"/>
                </a:lnTo>
                <a:lnTo>
                  <a:pt x="38100" y="66675"/>
                </a:lnTo>
                <a:close/>
                <a:moveTo>
                  <a:pt x="76200" y="66675"/>
                </a:moveTo>
                <a:lnTo>
                  <a:pt x="95250" y="66675"/>
                </a:lnTo>
                <a:lnTo>
                  <a:pt x="95250" y="47625"/>
                </a:lnTo>
                <a:lnTo>
                  <a:pt x="76200" y="47625"/>
                </a:lnTo>
                <a:lnTo>
                  <a:pt x="76200" y="66675"/>
                </a:lnTo>
                <a:close/>
              </a:path>
            </a:pathLst>
          </a:custGeom>
          <a:solidFill>
            <a:srgbClr val="8AA3A0"/>
          </a:solidFill>
        </p:spPr>
      </p:sp>
      <p:sp>
        <p:nvSpPr>
          <p:cNvPr id="36" name="Text 34"/>
          <p:cNvSpPr/>
          <p:nvPr/>
        </p:nvSpPr>
        <p:spPr>
          <a:xfrm>
            <a:off x="4749701" y="4438650"/>
            <a:ext cx="296227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苏州历史文化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4559201" y="47434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</a:t>
            </a:r>
            <a:r>
              <a:rPr lang="en-US" sz="1050" b="1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吴文化中心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，春秋时期即为吴国都城</a:t>
            </a:r>
            <a:endParaRPr lang="en-US" sz="1600" dirty="0"/>
          </a:p>
        </p:txBody>
      </p:sp>
      <p:sp>
        <p:nvSpPr>
          <p:cNvPr id="38" name="Text 36"/>
          <p:cNvSpPr/>
          <p:nvPr/>
        </p:nvSpPr>
        <p:spPr>
          <a:xfrm>
            <a:off x="4559201" y="49720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文人荟萃、商贾云集，对饮食格外讲究</a:t>
            </a:r>
            <a:endParaRPr lang="en-US" sz="1600" dirty="0"/>
          </a:p>
        </p:txBody>
      </p:sp>
      <p:sp>
        <p:nvSpPr>
          <p:cNvPr id="39" name="Text 37"/>
          <p:cNvSpPr/>
          <p:nvPr/>
        </p:nvSpPr>
        <p:spPr>
          <a:xfrm>
            <a:off x="4559201" y="5200650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</a:t>
            </a:r>
            <a:r>
              <a:rPr lang="zh-CN" altLang="zh-CN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历史上文风鼎盛、经济富庶，是文人雅士聚集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之地</a:t>
            </a:r>
            <a:endParaRPr lang="en-US" sz="1050" dirty="0">
              <a:solidFill>
                <a:srgbClr val="4A4441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0" name="Text 38"/>
          <p:cNvSpPr/>
          <p:nvPr/>
        </p:nvSpPr>
        <p:spPr>
          <a:xfrm>
            <a:off x="4549676" y="5464969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</a:t>
            </a:r>
            <a:r>
              <a:rPr lang="zh-CN" altLang="zh-CN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饮食追求精致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、</a:t>
            </a:r>
            <a:r>
              <a:rPr lang="zh-CN" altLang="zh-CN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讲究，形成 “不时不食” 的传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统</a:t>
            </a:r>
            <a:endParaRPr lang="en-US" sz="1600" dirty="0"/>
          </a:p>
        </p:txBody>
      </p:sp>
      <p:sp>
        <p:nvSpPr>
          <p:cNvPr id="41" name="Shape 39"/>
          <p:cNvSpPr/>
          <p:nvPr/>
        </p:nvSpPr>
        <p:spPr>
          <a:xfrm>
            <a:off x="8127950" y="1371600"/>
            <a:ext cx="3686175" cy="5105400"/>
          </a:xfrm>
          <a:custGeom>
            <a:avLst/>
            <a:gdLst/>
            <a:ahLst/>
            <a:cxnLst/>
            <a:rect l="l" t="t" r="r" b="b"/>
            <a:pathLst>
              <a:path w="3686175" h="5105400">
                <a:moveTo>
                  <a:pt x="114308" y="0"/>
                </a:moveTo>
                <a:lnTo>
                  <a:pt x="3571867" y="0"/>
                </a:lnTo>
                <a:cubicBezTo>
                  <a:pt x="3634997" y="0"/>
                  <a:pt x="3686175" y="51178"/>
                  <a:pt x="3686175" y="114308"/>
                </a:cubicBezTo>
                <a:lnTo>
                  <a:pt x="3686175" y="4991092"/>
                </a:lnTo>
                <a:cubicBezTo>
                  <a:pt x="3686175" y="5054222"/>
                  <a:pt x="3634997" y="5105400"/>
                  <a:pt x="3571867" y="5105400"/>
                </a:cubicBezTo>
                <a:lnTo>
                  <a:pt x="114308" y="5105400"/>
                </a:lnTo>
                <a:cubicBezTo>
                  <a:pt x="51178" y="5105400"/>
                  <a:pt x="0" y="5054222"/>
                  <a:pt x="0" y="4991092"/>
                </a:cubicBezTo>
                <a:lnTo>
                  <a:pt x="0" y="114308"/>
                </a:lnTo>
                <a:cubicBezTo>
                  <a:pt x="0" y="51220"/>
                  <a:pt x="51220" y="0"/>
                  <a:pt x="114308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2" name="Shape 40"/>
          <p:cNvSpPr/>
          <p:nvPr/>
        </p:nvSpPr>
        <p:spPr>
          <a:xfrm>
            <a:off x="8318450" y="15621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43" name="Shape 41"/>
          <p:cNvSpPr/>
          <p:nvPr/>
        </p:nvSpPr>
        <p:spPr>
          <a:xfrm>
            <a:off x="8470850" y="17145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28575" y="28575"/>
                </a:moveTo>
                <a:cubicBezTo>
                  <a:pt x="28575" y="20672"/>
                  <a:pt x="22190" y="14288"/>
                  <a:pt x="14288" y="14288"/>
                </a:cubicBezTo>
                <a:cubicBezTo>
                  <a:pt x="6385" y="14288"/>
                  <a:pt x="0" y="20672"/>
                  <a:pt x="0" y="28575"/>
                </a:cubicBezTo>
                <a:lnTo>
                  <a:pt x="0" y="178594"/>
                </a:lnTo>
                <a:cubicBezTo>
                  <a:pt x="0" y="198328"/>
                  <a:pt x="15984" y="214313"/>
                  <a:pt x="35719" y="214313"/>
                </a:cubicBezTo>
                <a:lnTo>
                  <a:pt x="214313" y="214313"/>
                </a:lnTo>
                <a:cubicBezTo>
                  <a:pt x="222215" y="214313"/>
                  <a:pt x="228600" y="207928"/>
                  <a:pt x="228600" y="200025"/>
                </a:cubicBezTo>
                <a:cubicBezTo>
                  <a:pt x="228600" y="192122"/>
                  <a:pt x="222215" y="185738"/>
                  <a:pt x="214313" y="185738"/>
                </a:cubicBezTo>
                <a:lnTo>
                  <a:pt x="35719" y="185738"/>
                </a:lnTo>
                <a:cubicBezTo>
                  <a:pt x="31790" y="185738"/>
                  <a:pt x="28575" y="182523"/>
                  <a:pt x="28575" y="178594"/>
                </a:cubicBezTo>
                <a:lnTo>
                  <a:pt x="28575" y="28575"/>
                </a:lnTo>
                <a:close/>
                <a:moveTo>
                  <a:pt x="210116" y="67241"/>
                </a:moveTo>
                <a:cubicBezTo>
                  <a:pt x="215697" y="61659"/>
                  <a:pt x="215697" y="52596"/>
                  <a:pt x="210116" y="47015"/>
                </a:cubicBezTo>
                <a:cubicBezTo>
                  <a:pt x="204534" y="41434"/>
                  <a:pt x="195471" y="41434"/>
                  <a:pt x="189890" y="47015"/>
                </a:cubicBezTo>
                <a:lnTo>
                  <a:pt x="142875" y="94074"/>
                </a:lnTo>
                <a:lnTo>
                  <a:pt x="117247" y="68491"/>
                </a:lnTo>
                <a:cubicBezTo>
                  <a:pt x="111666" y="62910"/>
                  <a:pt x="102602" y="62910"/>
                  <a:pt x="97021" y="68491"/>
                </a:cubicBezTo>
                <a:lnTo>
                  <a:pt x="54159" y="111353"/>
                </a:lnTo>
                <a:cubicBezTo>
                  <a:pt x="48578" y="116934"/>
                  <a:pt x="48578" y="125998"/>
                  <a:pt x="54159" y="131579"/>
                </a:cubicBezTo>
                <a:cubicBezTo>
                  <a:pt x="59740" y="137160"/>
                  <a:pt x="68803" y="137160"/>
                  <a:pt x="74384" y="131579"/>
                </a:cubicBezTo>
                <a:lnTo>
                  <a:pt x="107156" y="98807"/>
                </a:lnTo>
                <a:lnTo>
                  <a:pt x="132784" y="124435"/>
                </a:lnTo>
                <a:cubicBezTo>
                  <a:pt x="138366" y="130016"/>
                  <a:pt x="147429" y="130016"/>
                  <a:pt x="153010" y="124435"/>
                </a:cubicBezTo>
                <a:lnTo>
                  <a:pt x="210160" y="67285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44" name="Text 42"/>
          <p:cNvSpPr/>
          <p:nvPr/>
        </p:nvSpPr>
        <p:spPr>
          <a:xfrm>
            <a:off x="8966150" y="1676400"/>
            <a:ext cx="10287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经济人口</a:t>
            </a:r>
            <a:endParaRPr lang="en-US" sz="1600" dirty="0"/>
          </a:p>
        </p:txBody>
      </p:sp>
      <p:sp>
        <p:nvSpPr>
          <p:cNvPr id="45" name="Shape 43"/>
          <p:cNvSpPr/>
          <p:nvPr/>
        </p:nvSpPr>
        <p:spPr>
          <a:xfrm>
            <a:off x="8315325" y="2640806"/>
            <a:ext cx="3305175" cy="1181100"/>
          </a:xfrm>
          <a:custGeom>
            <a:avLst/>
            <a:gdLst/>
            <a:ahLst/>
            <a:cxnLst/>
            <a:rect l="l" t="t" r="r" b="b"/>
            <a:pathLst>
              <a:path w="3305175" h="1181100">
                <a:moveTo>
                  <a:pt x="76205" y="0"/>
                </a:moveTo>
                <a:lnTo>
                  <a:pt x="3228970" y="0"/>
                </a:lnTo>
                <a:cubicBezTo>
                  <a:pt x="3271029" y="0"/>
                  <a:pt x="3305175" y="34146"/>
                  <a:pt x="3305175" y="76205"/>
                </a:cubicBezTo>
                <a:lnTo>
                  <a:pt x="3305175" y="1104895"/>
                </a:lnTo>
                <a:cubicBezTo>
                  <a:pt x="3305175" y="1146982"/>
                  <a:pt x="3271057" y="1181100"/>
                  <a:pt x="3228970" y="1181100"/>
                </a:cubicBezTo>
                <a:lnTo>
                  <a:pt x="76205" y="1181100"/>
                </a:lnTo>
                <a:cubicBezTo>
                  <a:pt x="34146" y="1181100"/>
                  <a:pt x="0" y="1146954"/>
                  <a:pt x="0" y="1104895"/>
                </a:cubicBezTo>
                <a:lnTo>
                  <a:pt x="0" y="76205"/>
                </a:lnTo>
                <a:cubicBezTo>
                  <a:pt x="0" y="34146"/>
                  <a:pt x="34146" y="0"/>
                  <a:pt x="76205" y="0"/>
                </a:cubicBezTo>
                <a:close/>
              </a:path>
            </a:pathLst>
          </a:custGeom>
          <a:solidFill>
            <a:srgbClr val="A86450">
              <a:alpha val="5098"/>
            </a:srgbClr>
          </a:solidFill>
        </p:spPr>
      </p:sp>
      <p:sp>
        <p:nvSpPr>
          <p:cNvPr id="46" name="Shape 44"/>
          <p:cNvSpPr/>
          <p:nvPr/>
        </p:nvSpPr>
        <p:spPr>
          <a:xfrm>
            <a:off x="8442275" y="2793206"/>
            <a:ext cx="171450" cy="152400"/>
          </a:xfrm>
          <a:custGeom>
            <a:avLst/>
            <a:gdLst/>
            <a:ahLst/>
            <a:cxnLst/>
            <a:rect l="l" t="t" r="r" b="b"/>
            <a:pathLst>
              <a:path w="171450" h="152400">
                <a:moveTo>
                  <a:pt x="95250" y="0"/>
                </a:moveTo>
                <a:cubicBezTo>
                  <a:pt x="84743" y="0"/>
                  <a:pt x="76200" y="8543"/>
                  <a:pt x="76200" y="19050"/>
                </a:cubicBezTo>
                <a:lnTo>
                  <a:pt x="76200" y="28575"/>
                </a:lnTo>
                <a:lnTo>
                  <a:pt x="61912" y="28575"/>
                </a:lnTo>
                <a:lnTo>
                  <a:pt x="61912" y="7144"/>
                </a:lnTo>
                <a:cubicBezTo>
                  <a:pt x="61912" y="3185"/>
                  <a:pt x="58728" y="0"/>
                  <a:pt x="54769" y="0"/>
                </a:cubicBezTo>
                <a:cubicBezTo>
                  <a:pt x="50810" y="0"/>
                  <a:pt x="47625" y="3185"/>
                  <a:pt x="47625" y="7144"/>
                </a:cubicBezTo>
                <a:lnTo>
                  <a:pt x="47625" y="28575"/>
                </a:lnTo>
                <a:lnTo>
                  <a:pt x="28575" y="28575"/>
                </a:lnTo>
                <a:lnTo>
                  <a:pt x="28575" y="7144"/>
                </a:lnTo>
                <a:cubicBezTo>
                  <a:pt x="28575" y="3185"/>
                  <a:pt x="25390" y="0"/>
                  <a:pt x="21431" y="0"/>
                </a:cubicBezTo>
                <a:cubicBezTo>
                  <a:pt x="17472" y="0"/>
                  <a:pt x="14288" y="3185"/>
                  <a:pt x="14288" y="7144"/>
                </a:cubicBezTo>
                <a:lnTo>
                  <a:pt x="14288" y="29170"/>
                </a:lnTo>
                <a:cubicBezTo>
                  <a:pt x="6072" y="31284"/>
                  <a:pt x="0" y="38755"/>
                  <a:pt x="0" y="47625"/>
                </a:cubicBezTo>
                <a:lnTo>
                  <a:pt x="0" y="133350"/>
                </a:lnTo>
                <a:cubicBezTo>
                  <a:pt x="0" y="143857"/>
                  <a:pt x="8543" y="152400"/>
                  <a:pt x="19050" y="152400"/>
                </a:cubicBezTo>
                <a:lnTo>
                  <a:pt x="152400" y="152400"/>
                </a:lnTo>
                <a:cubicBezTo>
                  <a:pt x="162907" y="152400"/>
                  <a:pt x="171450" y="143857"/>
                  <a:pt x="171450" y="133350"/>
                </a:cubicBezTo>
                <a:lnTo>
                  <a:pt x="171450" y="76200"/>
                </a:lnTo>
                <a:cubicBezTo>
                  <a:pt x="171450" y="65693"/>
                  <a:pt x="162907" y="57150"/>
                  <a:pt x="152400" y="57150"/>
                </a:cubicBezTo>
                <a:lnTo>
                  <a:pt x="133350" y="57150"/>
                </a:lnTo>
                <a:lnTo>
                  <a:pt x="133350" y="19050"/>
                </a:lnTo>
                <a:cubicBezTo>
                  <a:pt x="133350" y="8543"/>
                  <a:pt x="124807" y="0"/>
                  <a:pt x="114300" y="0"/>
                </a:cubicBezTo>
                <a:lnTo>
                  <a:pt x="95250" y="0"/>
                </a:lnTo>
                <a:close/>
                <a:moveTo>
                  <a:pt x="114300" y="33338"/>
                </a:moveTo>
                <a:lnTo>
                  <a:pt x="114300" y="42863"/>
                </a:lnTo>
                <a:cubicBezTo>
                  <a:pt x="114300" y="45482"/>
                  <a:pt x="112157" y="47625"/>
                  <a:pt x="109537" y="47625"/>
                </a:cubicBezTo>
                <a:lnTo>
                  <a:pt x="100013" y="47625"/>
                </a:lnTo>
                <a:cubicBezTo>
                  <a:pt x="97393" y="47625"/>
                  <a:pt x="95250" y="45482"/>
                  <a:pt x="95250" y="42863"/>
                </a:cubicBezTo>
                <a:lnTo>
                  <a:pt x="95250" y="33338"/>
                </a:lnTo>
                <a:cubicBezTo>
                  <a:pt x="95250" y="30718"/>
                  <a:pt x="97393" y="28575"/>
                  <a:pt x="100013" y="28575"/>
                </a:cubicBezTo>
                <a:lnTo>
                  <a:pt x="109537" y="28575"/>
                </a:lnTo>
                <a:cubicBezTo>
                  <a:pt x="112157" y="28575"/>
                  <a:pt x="114300" y="30718"/>
                  <a:pt x="114300" y="33338"/>
                </a:cubicBezTo>
                <a:close/>
                <a:moveTo>
                  <a:pt x="109537" y="57150"/>
                </a:moveTo>
                <a:cubicBezTo>
                  <a:pt x="112157" y="57150"/>
                  <a:pt x="114300" y="59293"/>
                  <a:pt x="114300" y="61912"/>
                </a:cubicBezTo>
                <a:lnTo>
                  <a:pt x="114300" y="71438"/>
                </a:lnTo>
                <a:cubicBezTo>
                  <a:pt x="114300" y="74057"/>
                  <a:pt x="112157" y="76200"/>
                  <a:pt x="109537" y="76200"/>
                </a:cubicBezTo>
                <a:lnTo>
                  <a:pt x="100013" y="76200"/>
                </a:lnTo>
                <a:cubicBezTo>
                  <a:pt x="97393" y="76200"/>
                  <a:pt x="95250" y="74057"/>
                  <a:pt x="95250" y="71438"/>
                </a:cubicBezTo>
                <a:lnTo>
                  <a:pt x="95250" y="61912"/>
                </a:lnTo>
                <a:cubicBezTo>
                  <a:pt x="95250" y="59293"/>
                  <a:pt x="97393" y="57150"/>
                  <a:pt x="100013" y="57150"/>
                </a:cubicBezTo>
                <a:lnTo>
                  <a:pt x="109537" y="57150"/>
                </a:lnTo>
                <a:close/>
                <a:moveTo>
                  <a:pt x="114300" y="90488"/>
                </a:moveTo>
                <a:lnTo>
                  <a:pt x="114300" y="100013"/>
                </a:lnTo>
                <a:cubicBezTo>
                  <a:pt x="114300" y="102632"/>
                  <a:pt x="112157" y="104775"/>
                  <a:pt x="109537" y="104775"/>
                </a:cubicBezTo>
                <a:lnTo>
                  <a:pt x="100013" y="104775"/>
                </a:lnTo>
                <a:cubicBezTo>
                  <a:pt x="97393" y="104775"/>
                  <a:pt x="95250" y="102632"/>
                  <a:pt x="95250" y="100013"/>
                </a:cubicBezTo>
                <a:lnTo>
                  <a:pt x="95250" y="90488"/>
                </a:lnTo>
                <a:cubicBezTo>
                  <a:pt x="95250" y="87868"/>
                  <a:pt x="97393" y="85725"/>
                  <a:pt x="100013" y="85725"/>
                </a:cubicBezTo>
                <a:lnTo>
                  <a:pt x="109537" y="85725"/>
                </a:lnTo>
                <a:cubicBezTo>
                  <a:pt x="112157" y="85725"/>
                  <a:pt x="114300" y="87868"/>
                  <a:pt x="114300" y="90488"/>
                </a:cubicBezTo>
                <a:close/>
                <a:moveTo>
                  <a:pt x="147638" y="85725"/>
                </a:moveTo>
                <a:cubicBezTo>
                  <a:pt x="150257" y="85725"/>
                  <a:pt x="152400" y="87868"/>
                  <a:pt x="152400" y="90488"/>
                </a:cubicBezTo>
                <a:lnTo>
                  <a:pt x="152400" y="100013"/>
                </a:lnTo>
                <a:cubicBezTo>
                  <a:pt x="152400" y="102632"/>
                  <a:pt x="150257" y="104775"/>
                  <a:pt x="147638" y="104775"/>
                </a:cubicBezTo>
                <a:lnTo>
                  <a:pt x="138113" y="104775"/>
                </a:lnTo>
                <a:cubicBezTo>
                  <a:pt x="135493" y="104775"/>
                  <a:pt x="133350" y="102632"/>
                  <a:pt x="133350" y="100013"/>
                </a:cubicBezTo>
                <a:lnTo>
                  <a:pt x="133350" y="90488"/>
                </a:lnTo>
                <a:cubicBezTo>
                  <a:pt x="133350" y="87868"/>
                  <a:pt x="135493" y="85725"/>
                  <a:pt x="138113" y="85725"/>
                </a:cubicBezTo>
                <a:lnTo>
                  <a:pt x="147638" y="85725"/>
                </a:lnTo>
                <a:close/>
                <a:moveTo>
                  <a:pt x="76200" y="90488"/>
                </a:moveTo>
                <a:lnTo>
                  <a:pt x="76200" y="100013"/>
                </a:lnTo>
                <a:cubicBezTo>
                  <a:pt x="76200" y="102632"/>
                  <a:pt x="74057" y="104775"/>
                  <a:pt x="71438" y="104775"/>
                </a:cubicBezTo>
                <a:lnTo>
                  <a:pt x="61912" y="104775"/>
                </a:lnTo>
                <a:cubicBezTo>
                  <a:pt x="59293" y="104775"/>
                  <a:pt x="57150" y="102632"/>
                  <a:pt x="57150" y="100013"/>
                </a:cubicBezTo>
                <a:lnTo>
                  <a:pt x="57150" y="90488"/>
                </a:lnTo>
                <a:cubicBezTo>
                  <a:pt x="57150" y="87868"/>
                  <a:pt x="59293" y="85725"/>
                  <a:pt x="61912" y="85725"/>
                </a:cubicBezTo>
                <a:lnTo>
                  <a:pt x="71438" y="85725"/>
                </a:lnTo>
                <a:cubicBezTo>
                  <a:pt x="74057" y="85725"/>
                  <a:pt x="76200" y="87868"/>
                  <a:pt x="76200" y="90488"/>
                </a:cubicBezTo>
                <a:close/>
                <a:moveTo>
                  <a:pt x="71438" y="57150"/>
                </a:moveTo>
                <a:cubicBezTo>
                  <a:pt x="74057" y="57150"/>
                  <a:pt x="76200" y="59293"/>
                  <a:pt x="76200" y="61912"/>
                </a:cubicBezTo>
                <a:lnTo>
                  <a:pt x="76200" y="71438"/>
                </a:lnTo>
                <a:cubicBezTo>
                  <a:pt x="76200" y="74057"/>
                  <a:pt x="74057" y="76200"/>
                  <a:pt x="71438" y="76200"/>
                </a:cubicBezTo>
                <a:lnTo>
                  <a:pt x="61912" y="76200"/>
                </a:lnTo>
                <a:cubicBezTo>
                  <a:pt x="59293" y="76200"/>
                  <a:pt x="57150" y="74057"/>
                  <a:pt x="57150" y="71438"/>
                </a:cubicBezTo>
                <a:lnTo>
                  <a:pt x="57150" y="61912"/>
                </a:lnTo>
                <a:cubicBezTo>
                  <a:pt x="57150" y="59293"/>
                  <a:pt x="59293" y="57150"/>
                  <a:pt x="61912" y="57150"/>
                </a:cubicBezTo>
                <a:lnTo>
                  <a:pt x="71438" y="57150"/>
                </a:lnTo>
                <a:close/>
                <a:moveTo>
                  <a:pt x="38100" y="90488"/>
                </a:moveTo>
                <a:lnTo>
                  <a:pt x="38100" y="100013"/>
                </a:lnTo>
                <a:cubicBezTo>
                  <a:pt x="38100" y="102632"/>
                  <a:pt x="35957" y="104775"/>
                  <a:pt x="33338" y="104775"/>
                </a:cubicBezTo>
                <a:lnTo>
                  <a:pt x="23813" y="104775"/>
                </a:lnTo>
                <a:cubicBezTo>
                  <a:pt x="21193" y="104775"/>
                  <a:pt x="19050" y="102632"/>
                  <a:pt x="19050" y="100013"/>
                </a:cubicBezTo>
                <a:lnTo>
                  <a:pt x="19050" y="90488"/>
                </a:lnTo>
                <a:cubicBezTo>
                  <a:pt x="19050" y="87868"/>
                  <a:pt x="21193" y="85725"/>
                  <a:pt x="23813" y="85725"/>
                </a:cubicBezTo>
                <a:lnTo>
                  <a:pt x="33338" y="85725"/>
                </a:lnTo>
                <a:cubicBezTo>
                  <a:pt x="35957" y="85725"/>
                  <a:pt x="38100" y="87868"/>
                  <a:pt x="38100" y="90488"/>
                </a:cubicBezTo>
                <a:close/>
                <a:moveTo>
                  <a:pt x="33338" y="57150"/>
                </a:moveTo>
                <a:cubicBezTo>
                  <a:pt x="35957" y="57150"/>
                  <a:pt x="38100" y="59293"/>
                  <a:pt x="38100" y="61912"/>
                </a:cubicBezTo>
                <a:lnTo>
                  <a:pt x="38100" y="71438"/>
                </a:lnTo>
                <a:cubicBezTo>
                  <a:pt x="38100" y="74057"/>
                  <a:pt x="35957" y="76200"/>
                  <a:pt x="33338" y="76200"/>
                </a:cubicBezTo>
                <a:lnTo>
                  <a:pt x="23813" y="76200"/>
                </a:lnTo>
                <a:cubicBezTo>
                  <a:pt x="21193" y="76200"/>
                  <a:pt x="19050" y="74057"/>
                  <a:pt x="19050" y="71438"/>
                </a:cubicBezTo>
                <a:lnTo>
                  <a:pt x="19050" y="61912"/>
                </a:lnTo>
                <a:cubicBezTo>
                  <a:pt x="19050" y="59293"/>
                  <a:pt x="21193" y="57150"/>
                  <a:pt x="23813" y="57150"/>
                </a:cubicBezTo>
                <a:lnTo>
                  <a:pt x="33338" y="57150"/>
                </a:lnTo>
                <a:close/>
              </a:path>
            </a:pathLst>
          </a:custGeom>
          <a:solidFill>
            <a:srgbClr val="A86450"/>
          </a:solidFill>
        </p:spPr>
      </p:sp>
      <p:sp>
        <p:nvSpPr>
          <p:cNvPr id="47" name="Text 45"/>
          <p:cNvSpPr/>
          <p:nvPr/>
        </p:nvSpPr>
        <p:spPr>
          <a:xfrm>
            <a:off x="8623250" y="2755106"/>
            <a:ext cx="296227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徐州经济人口</a:t>
            </a:r>
            <a:endParaRPr lang="en-US" sz="1600" dirty="0"/>
          </a:p>
        </p:txBody>
      </p:sp>
      <p:sp>
        <p:nvSpPr>
          <p:cNvPr id="48" name="Text 46"/>
          <p:cNvSpPr/>
          <p:nvPr/>
        </p:nvSpPr>
        <p:spPr>
          <a:xfrm>
            <a:off x="8432750" y="3059906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</a:t>
            </a:r>
            <a:r>
              <a:rPr lang="zh-CN" altLang="zh-CN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徐州地处南北交界、中原门户</a:t>
            </a:r>
            <a:endParaRPr lang="en-US" sz="1050" dirty="0">
              <a:solidFill>
                <a:srgbClr val="4A4441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9" name="Text 47"/>
          <p:cNvSpPr/>
          <p:nvPr/>
        </p:nvSpPr>
        <p:spPr>
          <a:xfrm>
            <a:off x="8432750" y="3288506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</a:t>
            </a:r>
            <a:r>
              <a:rPr lang="zh-CN" altLang="zh-CN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历史上多次人口迁移与文化交流</a:t>
            </a:r>
            <a:endParaRPr lang="en-US" sz="1050" dirty="0">
              <a:solidFill>
                <a:srgbClr val="4A4441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0" name="Text 48"/>
          <p:cNvSpPr/>
          <p:nvPr/>
        </p:nvSpPr>
        <p:spPr>
          <a:xfrm>
            <a:off x="8432750" y="3517106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</a:t>
            </a:r>
            <a:r>
              <a:rPr lang="zh-CN" altLang="zh-CN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军队、商旅往来频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繁</a:t>
            </a:r>
            <a:endParaRPr lang="en-US" sz="1050" dirty="0">
              <a:solidFill>
                <a:srgbClr val="4A4441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1" name="Shape 49"/>
          <p:cNvSpPr/>
          <p:nvPr/>
        </p:nvSpPr>
        <p:spPr>
          <a:xfrm>
            <a:off x="8318450" y="3936206"/>
            <a:ext cx="3305175" cy="1181100"/>
          </a:xfrm>
          <a:custGeom>
            <a:avLst/>
            <a:gdLst/>
            <a:ahLst/>
            <a:cxnLst/>
            <a:rect l="l" t="t" r="r" b="b"/>
            <a:pathLst>
              <a:path w="3305175" h="1181100">
                <a:moveTo>
                  <a:pt x="76205" y="0"/>
                </a:moveTo>
                <a:lnTo>
                  <a:pt x="3228970" y="0"/>
                </a:lnTo>
                <a:cubicBezTo>
                  <a:pt x="3271029" y="0"/>
                  <a:pt x="3305175" y="34146"/>
                  <a:pt x="3305175" y="76205"/>
                </a:cubicBezTo>
                <a:lnTo>
                  <a:pt x="3305175" y="1104895"/>
                </a:lnTo>
                <a:cubicBezTo>
                  <a:pt x="3305175" y="1146982"/>
                  <a:pt x="3271057" y="1181100"/>
                  <a:pt x="3228970" y="1181100"/>
                </a:cubicBezTo>
                <a:lnTo>
                  <a:pt x="76205" y="1181100"/>
                </a:lnTo>
                <a:cubicBezTo>
                  <a:pt x="34146" y="1181100"/>
                  <a:pt x="0" y="1146954"/>
                  <a:pt x="0" y="1104895"/>
                </a:cubicBezTo>
                <a:lnTo>
                  <a:pt x="0" y="76205"/>
                </a:lnTo>
                <a:cubicBezTo>
                  <a:pt x="0" y="34146"/>
                  <a:pt x="34146" y="0"/>
                  <a:pt x="76205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sp>
        <p:nvSpPr>
          <p:cNvPr id="52" name="Shape 50"/>
          <p:cNvSpPr/>
          <p:nvPr/>
        </p:nvSpPr>
        <p:spPr>
          <a:xfrm>
            <a:off x="8451800" y="4088606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38100" y="28575"/>
                </a:moveTo>
                <a:lnTo>
                  <a:pt x="38100" y="23813"/>
                </a:lnTo>
                <a:cubicBezTo>
                  <a:pt x="38100" y="10656"/>
                  <a:pt x="63698" y="0"/>
                  <a:pt x="95250" y="0"/>
                </a:cubicBezTo>
                <a:cubicBezTo>
                  <a:pt x="126802" y="0"/>
                  <a:pt x="152400" y="10656"/>
                  <a:pt x="152400" y="23813"/>
                </a:cubicBezTo>
                <a:lnTo>
                  <a:pt x="152400" y="28575"/>
                </a:lnTo>
                <a:cubicBezTo>
                  <a:pt x="152400" y="37683"/>
                  <a:pt x="140107" y="45601"/>
                  <a:pt x="122039" y="49619"/>
                </a:cubicBezTo>
                <a:cubicBezTo>
                  <a:pt x="121325" y="48786"/>
                  <a:pt x="120581" y="47982"/>
                  <a:pt x="119836" y="47238"/>
                </a:cubicBezTo>
                <a:cubicBezTo>
                  <a:pt x="115223" y="42684"/>
                  <a:pt x="109270" y="39231"/>
                  <a:pt x="103049" y="36671"/>
                </a:cubicBezTo>
                <a:cubicBezTo>
                  <a:pt x="90577" y="31462"/>
                  <a:pt x="74325" y="28605"/>
                  <a:pt x="57150" y="28605"/>
                </a:cubicBezTo>
                <a:cubicBezTo>
                  <a:pt x="50631" y="28605"/>
                  <a:pt x="44261" y="29021"/>
                  <a:pt x="38160" y="29825"/>
                </a:cubicBezTo>
                <a:cubicBezTo>
                  <a:pt x="38100" y="29438"/>
                  <a:pt x="38100" y="29021"/>
                  <a:pt x="38100" y="28605"/>
                </a:cubicBezTo>
                <a:close/>
                <a:moveTo>
                  <a:pt x="128588" y="105073"/>
                </a:moveTo>
                <a:lnTo>
                  <a:pt x="128588" y="91321"/>
                </a:lnTo>
                <a:cubicBezTo>
                  <a:pt x="133082" y="90160"/>
                  <a:pt x="137309" y="88791"/>
                  <a:pt x="141149" y="87184"/>
                </a:cubicBezTo>
                <a:cubicBezTo>
                  <a:pt x="145078" y="85546"/>
                  <a:pt x="148917" y="83552"/>
                  <a:pt x="152400" y="81141"/>
                </a:cubicBezTo>
                <a:lnTo>
                  <a:pt x="152400" y="85725"/>
                </a:lnTo>
                <a:cubicBezTo>
                  <a:pt x="152400" y="93702"/>
                  <a:pt x="143024" y="100757"/>
                  <a:pt x="128588" y="105073"/>
                </a:cubicBezTo>
                <a:close/>
                <a:moveTo>
                  <a:pt x="128588" y="76498"/>
                </a:moveTo>
                <a:lnTo>
                  <a:pt x="128588" y="66675"/>
                </a:lnTo>
                <a:cubicBezTo>
                  <a:pt x="128588" y="65336"/>
                  <a:pt x="128468" y="64056"/>
                  <a:pt x="128290" y="62805"/>
                </a:cubicBezTo>
                <a:cubicBezTo>
                  <a:pt x="132904" y="61645"/>
                  <a:pt x="137220" y="60246"/>
                  <a:pt x="141149" y="58579"/>
                </a:cubicBezTo>
                <a:cubicBezTo>
                  <a:pt x="145078" y="56912"/>
                  <a:pt x="148917" y="54947"/>
                  <a:pt x="152400" y="52536"/>
                </a:cubicBezTo>
                <a:lnTo>
                  <a:pt x="152400" y="57120"/>
                </a:lnTo>
                <a:cubicBezTo>
                  <a:pt x="152400" y="65097"/>
                  <a:pt x="143024" y="72152"/>
                  <a:pt x="128588" y="76468"/>
                </a:cubicBezTo>
                <a:close/>
                <a:moveTo>
                  <a:pt x="0" y="71438"/>
                </a:moveTo>
                <a:lnTo>
                  <a:pt x="0" y="66675"/>
                </a:lnTo>
                <a:cubicBezTo>
                  <a:pt x="0" y="53519"/>
                  <a:pt x="25598" y="42863"/>
                  <a:pt x="57150" y="42863"/>
                </a:cubicBezTo>
                <a:cubicBezTo>
                  <a:pt x="88702" y="42863"/>
                  <a:pt x="114300" y="53519"/>
                  <a:pt x="114300" y="66675"/>
                </a:cubicBezTo>
                <a:lnTo>
                  <a:pt x="114300" y="71438"/>
                </a:lnTo>
                <a:cubicBezTo>
                  <a:pt x="114300" y="84594"/>
                  <a:pt x="88702" y="95250"/>
                  <a:pt x="57150" y="95250"/>
                </a:cubicBezTo>
                <a:cubicBezTo>
                  <a:pt x="25598" y="95250"/>
                  <a:pt x="0" y="84594"/>
                  <a:pt x="0" y="71438"/>
                </a:cubicBezTo>
                <a:close/>
                <a:moveTo>
                  <a:pt x="114300" y="100013"/>
                </a:moveTo>
                <a:cubicBezTo>
                  <a:pt x="114300" y="113169"/>
                  <a:pt x="88702" y="123825"/>
                  <a:pt x="57150" y="123825"/>
                </a:cubicBezTo>
                <a:cubicBezTo>
                  <a:pt x="25598" y="123825"/>
                  <a:pt x="0" y="113169"/>
                  <a:pt x="0" y="100013"/>
                </a:cubicBezTo>
                <a:lnTo>
                  <a:pt x="0" y="95429"/>
                </a:lnTo>
                <a:cubicBezTo>
                  <a:pt x="3453" y="97840"/>
                  <a:pt x="7293" y="99804"/>
                  <a:pt x="11251" y="101471"/>
                </a:cubicBezTo>
                <a:cubicBezTo>
                  <a:pt x="23723" y="106680"/>
                  <a:pt x="39975" y="109538"/>
                  <a:pt x="57150" y="109538"/>
                </a:cubicBezTo>
                <a:cubicBezTo>
                  <a:pt x="74325" y="109538"/>
                  <a:pt x="90577" y="106650"/>
                  <a:pt x="103049" y="101471"/>
                </a:cubicBezTo>
                <a:cubicBezTo>
                  <a:pt x="106978" y="99834"/>
                  <a:pt x="110817" y="97840"/>
                  <a:pt x="114300" y="95429"/>
                </a:cubicBezTo>
                <a:lnTo>
                  <a:pt x="114300" y="100013"/>
                </a:lnTo>
                <a:close/>
                <a:moveTo>
                  <a:pt x="114300" y="124004"/>
                </a:moveTo>
                <a:lnTo>
                  <a:pt x="114300" y="128588"/>
                </a:lnTo>
                <a:cubicBezTo>
                  <a:pt x="114300" y="141744"/>
                  <a:pt x="88702" y="152400"/>
                  <a:pt x="57150" y="152400"/>
                </a:cubicBezTo>
                <a:cubicBezTo>
                  <a:pt x="25598" y="152400"/>
                  <a:pt x="0" y="141744"/>
                  <a:pt x="0" y="128588"/>
                </a:cubicBezTo>
                <a:lnTo>
                  <a:pt x="0" y="124004"/>
                </a:lnTo>
                <a:cubicBezTo>
                  <a:pt x="3453" y="126415"/>
                  <a:pt x="7293" y="128379"/>
                  <a:pt x="11251" y="130046"/>
                </a:cubicBezTo>
                <a:cubicBezTo>
                  <a:pt x="23723" y="135255"/>
                  <a:pt x="39975" y="138113"/>
                  <a:pt x="57150" y="138113"/>
                </a:cubicBezTo>
                <a:cubicBezTo>
                  <a:pt x="74325" y="138113"/>
                  <a:pt x="90577" y="135225"/>
                  <a:pt x="103049" y="130046"/>
                </a:cubicBezTo>
                <a:cubicBezTo>
                  <a:pt x="106978" y="128409"/>
                  <a:pt x="110817" y="126415"/>
                  <a:pt x="114300" y="124004"/>
                </a:cubicBezTo>
                <a:close/>
              </a:path>
            </a:pathLst>
          </a:custGeom>
          <a:solidFill>
            <a:srgbClr val="8AA3A0"/>
          </a:solidFill>
        </p:spPr>
      </p:sp>
      <p:sp>
        <p:nvSpPr>
          <p:cNvPr id="53" name="Text 51"/>
          <p:cNvSpPr/>
          <p:nvPr/>
        </p:nvSpPr>
        <p:spPr>
          <a:xfrm>
            <a:off x="8623250" y="4050506"/>
            <a:ext cx="296227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苏州经济人口</a:t>
            </a:r>
            <a:endParaRPr lang="en-US" sz="1600" dirty="0"/>
          </a:p>
        </p:txBody>
      </p:sp>
      <p:sp>
        <p:nvSpPr>
          <p:cNvPr id="54" name="Text 52"/>
          <p:cNvSpPr/>
          <p:nvPr/>
        </p:nvSpPr>
        <p:spPr>
          <a:xfrm>
            <a:off x="8432750" y="4355306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"苏湖熟，天下足"，历来富庶</a:t>
            </a:r>
            <a:endParaRPr lang="en-US" sz="1600" dirty="0"/>
          </a:p>
        </p:txBody>
      </p:sp>
      <p:sp>
        <p:nvSpPr>
          <p:cNvPr id="55" name="Text 53"/>
          <p:cNvSpPr/>
          <p:nvPr/>
        </p:nvSpPr>
        <p:spPr>
          <a:xfrm>
            <a:off x="8432750" y="4583906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</a:t>
            </a:r>
            <a:r>
              <a:rPr lang="zh-CN" alt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苏州位于江南核心，经济繁荣、文人流动频繁</a:t>
            </a:r>
            <a:endParaRPr lang="en-US" sz="1600" dirty="0"/>
          </a:p>
        </p:txBody>
      </p:sp>
      <p:sp>
        <p:nvSpPr>
          <p:cNvPr id="56" name="Text 54"/>
          <p:cNvSpPr/>
          <p:nvPr/>
        </p:nvSpPr>
        <p:spPr>
          <a:xfrm>
            <a:off x="8432750" y="4812506"/>
            <a:ext cx="31432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4A4441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• 旅游业发达，促进餐饮</a:t>
            </a:r>
            <a:r>
              <a:rPr lang="en-US" sz="1050" dirty="0">
                <a:solidFill>
                  <a:srgbClr val="4A4441">
                    <a:alpha val="80000"/>
                  </a:srgbClr>
                </a:solidFill>
                <a:highlight>
                  <a:srgbClr val="8AA3A0">
                    <a:alpha val="1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多元化</a:t>
            </a:r>
            <a:endParaRPr lang="en-US" sz="1600" dirty="0"/>
          </a:p>
        </p:txBody>
      </p:sp>
      <p:sp>
        <p:nvSpPr>
          <p:cNvPr id="57" name="Shape 55"/>
          <p:cNvSpPr/>
          <p:nvPr/>
        </p:nvSpPr>
        <p:spPr>
          <a:xfrm>
            <a:off x="8318450" y="5624513"/>
            <a:ext cx="3305175" cy="666750"/>
          </a:xfrm>
          <a:custGeom>
            <a:avLst/>
            <a:gdLst/>
            <a:ahLst/>
            <a:cxnLst/>
            <a:rect l="l" t="t" r="r" b="b"/>
            <a:pathLst>
              <a:path w="3305175" h="666750">
                <a:moveTo>
                  <a:pt x="76203" y="0"/>
                </a:moveTo>
                <a:lnTo>
                  <a:pt x="3228972" y="0"/>
                </a:lnTo>
                <a:cubicBezTo>
                  <a:pt x="3271030" y="0"/>
                  <a:pt x="3305175" y="34145"/>
                  <a:pt x="3305175" y="76203"/>
                </a:cubicBezTo>
                <a:lnTo>
                  <a:pt x="3305175" y="590547"/>
                </a:lnTo>
                <a:cubicBezTo>
                  <a:pt x="3305175" y="632605"/>
                  <a:pt x="3271030" y="666750"/>
                  <a:pt x="3228972" y="666750"/>
                </a:cubicBezTo>
                <a:lnTo>
                  <a:pt x="76203" y="666750"/>
                </a:lnTo>
                <a:cubicBezTo>
                  <a:pt x="34145" y="666750"/>
                  <a:pt x="0" y="632605"/>
                  <a:pt x="0" y="590547"/>
                </a:cubicBezTo>
                <a:lnTo>
                  <a:pt x="0" y="76203"/>
                </a:lnTo>
                <a:cubicBezTo>
                  <a:pt x="0" y="34145"/>
                  <a:pt x="34145" y="0"/>
                  <a:pt x="76203" y="0"/>
                </a:cubicBezTo>
                <a:close/>
              </a:path>
            </a:pathLst>
          </a:custGeom>
          <a:solidFill>
            <a:srgbClr val="A86450">
              <a:alpha val="10196"/>
            </a:srgbClr>
          </a:solidFill>
        </p:spPr>
      </p:sp>
      <p:sp>
        <p:nvSpPr>
          <p:cNvPr id="58" name="Shape 56"/>
          <p:cNvSpPr/>
          <p:nvPr/>
        </p:nvSpPr>
        <p:spPr>
          <a:xfrm>
            <a:off x="8530828" y="5767388"/>
            <a:ext cx="100013" cy="133350"/>
          </a:xfrm>
          <a:custGeom>
            <a:avLst/>
            <a:gdLst/>
            <a:ahLst/>
            <a:cxnLst/>
            <a:rect l="l" t="t" r="r" b="b"/>
            <a:pathLst>
              <a:path w="100013" h="133350">
                <a:moveTo>
                  <a:pt x="76286" y="100013"/>
                </a:moveTo>
                <a:cubicBezTo>
                  <a:pt x="78187" y="94204"/>
                  <a:pt x="81989" y="88943"/>
                  <a:pt x="86287" y="84412"/>
                </a:cubicBezTo>
                <a:cubicBezTo>
                  <a:pt x="94804" y="75452"/>
                  <a:pt x="100012" y="63341"/>
                  <a:pt x="100012" y="50006"/>
                </a:cubicBezTo>
                <a:cubicBezTo>
                  <a:pt x="100012" y="22399"/>
                  <a:pt x="77614" y="0"/>
                  <a:pt x="50006" y="0"/>
                </a:cubicBezTo>
                <a:cubicBezTo>
                  <a:pt x="22399" y="0"/>
                  <a:pt x="0" y="22399"/>
                  <a:pt x="0" y="50006"/>
                </a:cubicBezTo>
                <a:cubicBezTo>
                  <a:pt x="0" y="63341"/>
                  <a:pt x="5209" y="75452"/>
                  <a:pt x="13726" y="84412"/>
                </a:cubicBezTo>
                <a:cubicBezTo>
                  <a:pt x="18023" y="88943"/>
                  <a:pt x="21852" y="94204"/>
                  <a:pt x="23727" y="100013"/>
                </a:cubicBezTo>
                <a:lnTo>
                  <a:pt x="76260" y="100013"/>
                </a:lnTo>
                <a:close/>
                <a:moveTo>
                  <a:pt x="75009" y="112514"/>
                </a:moveTo>
                <a:lnTo>
                  <a:pt x="25003" y="112514"/>
                </a:lnTo>
                <a:lnTo>
                  <a:pt x="25003" y="116681"/>
                </a:lnTo>
                <a:cubicBezTo>
                  <a:pt x="25003" y="128193"/>
                  <a:pt x="34327" y="137517"/>
                  <a:pt x="45839" y="137517"/>
                </a:cubicBezTo>
                <a:lnTo>
                  <a:pt x="54173" y="137517"/>
                </a:lnTo>
                <a:cubicBezTo>
                  <a:pt x="65685" y="137517"/>
                  <a:pt x="75009" y="128193"/>
                  <a:pt x="75009" y="116681"/>
                </a:cubicBezTo>
                <a:lnTo>
                  <a:pt x="75009" y="112514"/>
                </a:lnTo>
                <a:close/>
                <a:moveTo>
                  <a:pt x="47923" y="29170"/>
                </a:moveTo>
                <a:cubicBezTo>
                  <a:pt x="37557" y="29170"/>
                  <a:pt x="29170" y="37557"/>
                  <a:pt x="29170" y="47923"/>
                </a:cubicBezTo>
                <a:cubicBezTo>
                  <a:pt x="29170" y="51387"/>
                  <a:pt x="26384" y="54173"/>
                  <a:pt x="22920" y="54173"/>
                </a:cubicBezTo>
                <a:cubicBezTo>
                  <a:pt x="19456" y="54173"/>
                  <a:pt x="16669" y="51387"/>
                  <a:pt x="16669" y="47923"/>
                </a:cubicBezTo>
                <a:cubicBezTo>
                  <a:pt x="16669" y="30655"/>
                  <a:pt x="30655" y="16669"/>
                  <a:pt x="47923" y="16669"/>
                </a:cubicBezTo>
                <a:cubicBezTo>
                  <a:pt x="51387" y="16669"/>
                  <a:pt x="54173" y="19456"/>
                  <a:pt x="54173" y="22920"/>
                </a:cubicBezTo>
                <a:cubicBezTo>
                  <a:pt x="54173" y="26384"/>
                  <a:pt x="51387" y="29170"/>
                  <a:pt x="47923" y="29170"/>
                </a:cubicBezTo>
                <a:close/>
              </a:path>
            </a:pathLst>
          </a:custGeom>
          <a:solidFill>
            <a:srgbClr val="A86450"/>
          </a:solidFill>
        </p:spPr>
      </p:sp>
      <p:sp>
        <p:nvSpPr>
          <p:cNvPr id="59" name="Text 57"/>
          <p:cNvSpPr/>
          <p:nvPr/>
        </p:nvSpPr>
        <p:spPr>
          <a:xfrm>
            <a:off x="8628013" y="5738813"/>
            <a:ext cx="2914650" cy="4381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05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地理环境</a:t>
            </a:r>
            <a:r>
              <a:rPr lang="en-US" sz="105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是基础，</a:t>
            </a:r>
            <a:r>
              <a:rPr lang="en-US" sz="105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历史文化</a:t>
            </a:r>
            <a:r>
              <a:rPr lang="en-US" sz="105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是塑造，</a:t>
            </a:r>
            <a:r>
              <a:rPr lang="en-US" sz="1050" b="1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经济发展</a:t>
            </a:r>
            <a:r>
              <a:rPr lang="en-US" sz="1050" dirty="0">
                <a:solidFill>
                  <a:srgbClr val="4A444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是推动</a:t>
            </a:r>
            <a:endParaRPr lang="en-US" sz="1600" dirty="0"/>
          </a:p>
        </p:txBody>
      </p:sp>
      <p:sp>
        <p:nvSpPr>
          <p:cNvPr id="69" name="Shape 32"/>
          <p:cNvSpPr/>
          <p:nvPr/>
        </p:nvSpPr>
        <p:spPr>
          <a:xfrm>
            <a:off x="4421087" y="4321602"/>
            <a:ext cx="3305175" cy="1409700"/>
          </a:xfrm>
          <a:custGeom>
            <a:avLst/>
            <a:gdLst/>
            <a:ahLst/>
            <a:cxnLst/>
            <a:rect l="l" t="t" r="r" b="b"/>
            <a:pathLst>
              <a:path w="3305175" h="1409700">
                <a:moveTo>
                  <a:pt x="76194" y="0"/>
                </a:moveTo>
                <a:lnTo>
                  <a:pt x="3228981" y="0"/>
                </a:lnTo>
                <a:cubicBezTo>
                  <a:pt x="3271033" y="0"/>
                  <a:pt x="3305175" y="34142"/>
                  <a:pt x="3305175" y="76194"/>
                </a:cubicBezTo>
                <a:lnTo>
                  <a:pt x="3305175" y="1333506"/>
                </a:lnTo>
                <a:cubicBezTo>
                  <a:pt x="3305175" y="1375587"/>
                  <a:pt x="3271062" y="1409700"/>
                  <a:pt x="3228981" y="1409700"/>
                </a:cubicBezTo>
                <a:lnTo>
                  <a:pt x="76194" y="1409700"/>
                </a:lnTo>
                <a:cubicBezTo>
                  <a:pt x="34142" y="1409700"/>
                  <a:pt x="0" y="1375558"/>
                  <a:pt x="0" y="1333506"/>
                </a:cubicBezTo>
                <a:lnTo>
                  <a:pt x="0" y="76194"/>
                </a:lnTo>
                <a:cubicBezTo>
                  <a:pt x="0" y="34142"/>
                  <a:pt x="34142" y="0"/>
                  <a:pt x="76194" y="0"/>
                </a:cubicBezTo>
                <a:close/>
              </a:path>
            </a:pathLst>
          </a:custGeom>
          <a:solidFill>
            <a:srgbClr val="8AA3A0">
              <a:alpha val="5098"/>
            </a:srgbClr>
          </a:solidFill>
        </p:spPr>
      </p:sp>
      <p:pic>
        <p:nvPicPr>
          <p:cNvPr id="34" name="图片 33"/>
          <p:cNvPicPr/>
          <p:nvPr/>
        </p:nvPicPr>
        <p:blipFill>
          <a:blip r:embed="rId3"/>
          <a:srcRect l="34270" t="30952" r="40241" b="27676"/>
          <a:stretch>
            <a:fillRect/>
          </a:stretch>
        </p:blipFill>
        <p:spPr>
          <a:xfrm>
            <a:off x="428625" y="1505585"/>
            <a:ext cx="3304540" cy="2132965"/>
          </a:xfrm>
          <a:prstGeom prst="rect">
            <a:avLst/>
          </a:prstGeom>
        </p:spPr>
      </p:pic>
      <p:pic>
        <p:nvPicPr>
          <p:cNvPr id="60" name="图片 59"/>
          <p:cNvPicPr/>
          <p:nvPr/>
        </p:nvPicPr>
        <p:blipFill>
          <a:blip r:embed="rId4"/>
          <a:srcRect l="19067" t="24722" r="15853" b="13120"/>
          <a:stretch>
            <a:fillRect/>
          </a:stretch>
        </p:blipFill>
        <p:spPr>
          <a:xfrm>
            <a:off x="381000" y="4096385"/>
            <a:ext cx="3343910" cy="250253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1077</Words>
  <Application>Microsoft Office PowerPoint</Application>
  <PresentationFormat>宽屏</PresentationFormat>
  <Paragraphs>281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Calibri</vt:lpstr>
      <vt:lpstr>MiSans</vt:lpstr>
      <vt:lpstr>儷宋 Pro</vt:lpstr>
      <vt:lpstr>Arial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探究江苏南北方饮食差异——以徐州、苏州为例</dc:title>
  <dc:subject>探究江苏南北方饮食差异——以徐州、苏州为例</dc:subject>
  <dc:creator>Kimi</dc:creator>
  <cp:lastModifiedBy>ZL</cp:lastModifiedBy>
  <cp:revision>10</cp:revision>
  <dcterms:created xsi:type="dcterms:W3CDTF">2026-03-12T15:08:13Z</dcterms:created>
  <dcterms:modified xsi:type="dcterms:W3CDTF">2026-03-12T15:27:16Z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探究江苏南北方饮食差异——以徐州、苏州为例","ContentProducer":"001191110108MACG2KBH8F10000","ProduceID":"19c9dff2-7532-822f-8000-0000f964b59a","ReservedCode1":"","ContentPropagator":"001191110108MACG2KBH8F20000","PropagateID":"19c9dff2-7532-822f-8000-0000f964b59a","ReservedCode2":""}</vt:lpwstr>
  </property>
  <property fmtid="{D5CDD505-2E9C-101B-9397-08002B2CF9AE}" pid="3" name="KSOProductBuildVer">
    <vt:lpwstr>2052-12.1.24031.24031</vt:lpwstr>
  </property>
  <property fmtid="{D5CDD505-2E9C-101B-9397-08002B2CF9AE}" pid="4" name="ICV">
    <vt:lpwstr>B9818C8C351CDC53DDD6B2694C0F987A_43</vt:lpwstr>
  </property>
</Properties>
</file>