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media/image12.svg" ContentType="image/svg+xml"/>
  <Override PartName="/ppt/media/image15.svg" ContentType="image/svg+xml"/>
  <Override PartName="/ppt/media/image17.svg" ContentType="image/svg+xml"/>
  <Override PartName="/ppt/media/image19.svg" ContentType="image/svg+xml"/>
  <Override PartName="/ppt/media/image21.svg" ContentType="image/svg+xml"/>
  <Override PartName="/ppt/media/image23.svg" ContentType="image/svg+xml"/>
  <Override PartName="/ppt/media/image26.svg" ContentType="image/svg+xml"/>
  <Override PartName="/ppt/media/image29.svg" ContentType="image/svg+xml"/>
  <Override PartName="/ppt/media/image3.svg" ContentType="image/svg+xml"/>
  <Override PartName="/ppt/media/image32.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svg" ContentType="image/svg+xml"/>
  <Override PartName="/ppt/media/image50.svg" ContentType="image/svg+xml"/>
  <Override PartName="/ppt/media/image52.svg" ContentType="image/svg+xml"/>
  <Override PartName="/ppt/media/image54.svg" ContentType="image/svg+xml"/>
  <Override PartName="/ppt/media/image60.svg" ContentType="image/svg+xml"/>
  <Override PartName="/ppt/media/image62.svg" ContentType="image/svg+xml"/>
  <Override PartName="/ppt/media/image65.svg" ContentType="image/svg+xml"/>
  <Override PartName="/ppt/media/image68.svg" ContentType="image/svg+xml"/>
  <Override PartName="/ppt/media/image7.svg" ContentType="image/svg+xml"/>
  <Override PartName="/ppt/media/image70.svg" ContentType="image/svg+xml"/>
  <Override PartName="/ppt/media/image72.svg" ContentType="image/svg+xml"/>
  <Override PartName="/ppt/media/image74.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 id="2147483660" r:id="rId3"/>
  </p:sldMasterIdLst>
  <p:notesMasterIdLst>
    <p:notesMasterId r:id="rId5"/>
  </p:notesMasterIdLst>
  <p:sldIdLst>
    <p:sldId id="256" r:id="rId4"/>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defaultTextStyle>
  <p:extLst>
    <p:ext uri="{EFAFB233-063F-42B5-8137-9DF3F51BA10A}">
      <p15:sldGuideLst xmlns:p15="http://schemas.microsoft.com/office/powerpoint/2012/main">
        <p15:guide id="1" orient="horz" pos="1620" userDrawn="1">
          <p15:clr>
            <a:srgbClr val="747775"/>
          </p15:clr>
        </p15:guide>
        <p15:guide id="2" pos="2880" userDrawn="1">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showComments="0">
  <p:normalViewPr>
    <p:restoredLeft sz="15620"/>
    <p:restoredTop sz="94660"/>
  </p:normalViewPr>
  <p:slideViewPr>
    <p:cSldViewPr snapToGrid="0" showGuides="1">
      <p:cViewPr varScale="1">
        <p:scale>
          <a:sx n="100" d="100"/>
          <a:sy n="100" d="100"/>
        </p:scale>
        <p:origin x="0" y="0"/>
      </p:cViewPr>
      <p:guideLst>
        <p:guide orient="horz" pos="162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大家好！欢迎观看我们小组的研究性学习报告。今天，我们将带领大家一起“探寻身边的传统文化——我们的春节”，希望通过这次分享，能让大家对春节有一个更深入、更全面的了解。</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吃完年夜饭，接下来就是守岁了。全家人围坐在一起，聊天、看电视、包饺子，等待新年钟声的敲响。古时候，人们守岁是为了“照虚耗”，希望用灯光驱走邪祟，祈求来年富足。现在，守岁更多的是一种家人团聚的温馨时光，是对过去一年的告别，也是对新一年的期盼。</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年初一，最重要的活动就是拜年了。穿上新衣服，去给长辈拜年，说上几句吉祥话，就能收到压岁钱。这不仅是一种祝福的传递，也是一种亲情的交流。通过拜年，我们可以增进和家人、朋友之间的感情，让春节充满了温暖和欢乐。</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了解了春节的习俗之后，我们想知道现在的中学生对这些习俗的看法是怎样的。于是，我们设计了一份调查问卷，对我们年级的部分同学进行了调查。我们的调查目的主要是了解大家对春节习俗的认知、参与情况以及看法和建议。</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这是我们问卷中的几个问题示例。比如，我们想知道大家家里还会不会贴春联，大家最喜欢的春节习俗是什么，以及大家觉得现在的春节年味是不是变淡了。这些问题都和我们的研究主题密切相关。</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从调查结果来看，大部分同学的家里还是会贴春联的，占了65%，25%的同学家里偶尔会贴，只有10%的同学家里不贴。这说明贴春联这个传统习俗在我们身边还是比较普遍的。</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在“最喜欢的春节习俗”这个问题上，“吃年夜饭”以40%的得票率位居第一，“收压岁钱”排第二，占30%。这说明我们中学生最看重的还是和家人团聚的时光以及节日的喜庆氛围。</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通过对调查结果的分析，我们发现传统习俗依然有很强的生命力，同时也看到了大家对家庭团聚的重视。但我们也在思考，随着时代的发展，我们该如何让这些传统习俗更好地适应现代生活，让春节的年味越来越浓呢？</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通过这次研究性学习，我们每个人都收获满满。我们不仅学到了很多关于春节的知识，更重要的是，我们学会了如何去研究一个问题，如何和团队成员合作。同时，我们也更加懂得了春节的意义，更加珍惜和家人在一起的时光。</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对于未来，我们也有一些小小的展望。我们希望能有更多的人喜欢我们的传统文化，希望我们能做一些力所能及的事情来宣传春节文化，比如办个分享会，出个手抄报。我们也希望我们这次小小的研究，能为传承我们的文化贡献一份力量。</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在我们的研究过程中，我们参考了一些书籍和网络资料，这里向大家列出主要的参考文献。</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次报告将分为五个部分。首先，我们会谈谈为什么会选择春节作为研究课题；接着，我们将追溯春节的起源和历史演变；然后，会详细介绍我们身边丰富多彩的春节习俗；之后，我们会分享对春节习俗现状的调查和分析；最后，谈谈我们在这次研究中的收获和对未来的展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最后，我们要感谢我们的指导老师，感谢所有参与我们调查的同学们。我们的报告到此结束，谢谢大家的观看！</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为什么要研究春节呢？因为春节对我们中国人来说意义非凡。它不仅仅是一个假期，更是一种文化的传承，一种情感的寄托。但是，我们发现现在很多同学对春节的传统习俗了解得越来越少了。所以，我们希望通过这次研究，重新认识春节，感受它的魅力，并思考如何让这些美好的传统在我们这一代继续传承下去。</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关于春节的由来，有很多美丽的传说，其中最广为人知的就是“年兽”的故事。大家看右边这幅图，这就是传说中的年兽。据说它头长触角，凶猛异常，每到除夕就会出来捣乱。后来人们发现它害怕红色、火光和响声，于是就想出了贴红纸、放鞭炮、点篝火的办法来驱赶它。久而久之，这些做法就演变成了我们今天的春节习俗。</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春节的历史非常悠久，它的形成经历了一个漫长的过程。从先秦时期的“岁首”祭祀，到汉代正式确立“岁旦”节日，再到魏晋时期出现守岁习俗，隋唐时期成为全民欢庆的节日，宋元时期贴春联、挂年画普及，最后到明清时期基本定型。可以说，春节的演变史就是一部浓缩的中国文化史。</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春节的习俗真是太多了，从腊月二十三小年开始，一直到正月十五元宵节，每天都有不同的讲究。这里我们挑选了几个最具代表性的习俗，比如扫尘、贴春联、年夜饭、守岁和拜年，接下来我们会一一为大家介绍。</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腊月二十四，掸尘扫房子”，这句俗语大家应该都听过。扫尘，就是年终大扫除，家家户户都要打扫卫生，清理各种器具，拆洗被褥窗帘，洒扫六闾庭院。这不仅仅是为了干净整洁，更重要的是因为“尘”和“陈”谐音，有“除陈布新”的意思，希望把一年的坏运气都扫走，迎接新的一年。</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贴春联是春节的重要标志之一。大红的春联往门上一贴，节日的气氛立刻就出来了。春联的内容大多是一些吉祥话，比如“天增岁月人增寿，春满乾坤福满门”，表达了人们对新一年的美好期盼。而且，贴春联本身也是一种很好的文学欣赏活动，能让我们感受到汉字的魅力。</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smtClean="0"/>
              <a:t>1.7.2013</a:t>
            </a:r>
            <a:endParaRPr lang="cs-CZ" smtClean="0"/>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年夜饭，也叫团圆饭，是春节最重要的一顿饭。无论身在何方，人们都会想方设法赶回家，和家人一起吃这顿年夜饭。餐桌上的菜也很有讲究，鱼代表“年年有余”，鸡代表“大吉大利”，饺子形状像元宝，象征着“招财进宝”。这顿饭，吃的不仅仅是美食，更是浓浓的亲情和对家的眷恋。</a:t>
            </a:r>
            <a:endParaRPr lang="en-US" sz="1400" b="0" i="0" u="none" strike="noStrike">
              <a:solidFill>
                <a:srgbClr val="000000"/>
              </a:solidFill>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smtClean="0"/>
              <a:t>‹#›</a:t>
            </a:r>
            <a:endParaRPr lang="cs-CZ"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matchingName="标题幻灯片">
  <p:cSld name="TITLE">
    <p:spTree>
      <p:nvGrpSpPr>
        <p:cNvPr id="11" name="Shape 11"/>
        <p:cNvGrpSpPr/>
        <p:nvPr/>
      </p:nvGrpSpPr>
      <p:grpSpPr>
        <a:xfrm>
          <a:off x="0" y="0"/>
          <a:ext cx="0" cy="0"/>
          <a:chOff x="0" y="0"/>
          <a:chExt cx="0" cy="0"/>
        </a:xfrm>
      </p:grpSpPr>
      <p:sp>
        <p:nvSpPr>
          <p:cNvPr id="12" name="Shape 30"/>
          <p:cNvSpPr txBox="1"/>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3" name="Shape 31"/>
          <p:cNvSpPr txBox="1"/>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p:txBody>
      </p:sp>
      <p:sp>
        <p:nvSpPr>
          <p:cNvPr id="14" name="Shape 3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5" name="Shape 3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16" name="Shape 3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matchingName="标题和竖排文字">
  <p:cSld name="VERTICAL_TEXT">
    <p:spTree>
      <p:nvGrpSpPr>
        <p:cNvPr id="68" name="Shape 68"/>
        <p:cNvGrpSpPr/>
        <p:nvPr/>
      </p:nvGrpSpPr>
      <p:grpSpPr>
        <a:xfrm>
          <a:off x="0" y="0"/>
          <a:ext cx="0" cy="0"/>
          <a:chOff x="0" y="0"/>
          <a:chExt cx="0" cy="0"/>
        </a:xfrm>
      </p:grpSpPr>
      <p:sp>
        <p:nvSpPr>
          <p:cNvPr id="69" name="Shape 4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0" name="Shape 50"/>
          <p:cNvSpPr txBox="1"/>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1" name="Shape 5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2" name="Shape 5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3" name="Shape 5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matchingName="竖排标题与文本">
  <p:cSld name="VERTICAL_TITLE_AND_VERTICAL_TEXT">
    <p:spTree>
      <p:nvGrpSpPr>
        <p:cNvPr id="74" name="Shape 74"/>
        <p:cNvGrpSpPr/>
        <p:nvPr/>
      </p:nvGrpSpPr>
      <p:grpSpPr>
        <a:xfrm>
          <a:off x="0" y="0"/>
          <a:ext cx="0" cy="0"/>
          <a:chOff x="0" y="0"/>
          <a:chExt cx="0" cy="0"/>
        </a:xfrm>
      </p:grpSpPr>
      <p:sp>
        <p:nvSpPr>
          <p:cNvPr id="75" name="Shape 15"/>
          <p:cNvSpPr txBox="1"/>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76" name="Shape 16"/>
          <p:cNvSpPr txBox="1"/>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77" name="Shape 1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8" name="Shape 1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79" name="Shape 1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matchingName="标题和内容">
  <p:cSld name="OBJECT">
    <p:spTree>
      <p:nvGrpSpPr>
        <p:cNvPr id="17" name="Shape 17"/>
        <p:cNvGrpSpPr/>
        <p:nvPr/>
      </p:nvGrpSpPr>
      <p:grpSpPr>
        <a:xfrm>
          <a:off x="0" y="0"/>
          <a:ext cx="0" cy="0"/>
          <a:chOff x="0" y="0"/>
          <a:chExt cx="0" cy="0"/>
        </a:xfrm>
      </p:grpSpPr>
      <p:sp>
        <p:nvSpPr>
          <p:cNvPr id="18" name="Shape 54"/>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19" name="Shape 55"/>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20" name="Shape 5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1" name="Shape 5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2" name="Shape 5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matchingName="节标题">
  <p:cSld name="SECTION_HEADER">
    <p:spTree>
      <p:nvGrpSpPr>
        <p:cNvPr id="23" name="Shape 23"/>
        <p:cNvGrpSpPr/>
        <p:nvPr/>
      </p:nvGrpSpPr>
      <p:grpSpPr>
        <a:xfrm>
          <a:off x="0" y="0"/>
          <a:ext cx="0" cy="0"/>
          <a:chOff x="0" y="0"/>
          <a:chExt cx="0" cy="0"/>
        </a:xfrm>
      </p:grpSpPr>
      <p:sp>
        <p:nvSpPr>
          <p:cNvPr id="24" name="Shape 59"/>
          <p:cNvSpPr txBox="1"/>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panose="020B0604020202020204"/>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25" name="Shape 60"/>
          <p:cNvSpPr txBox="1"/>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p:txBody>
      </p:sp>
      <p:sp>
        <p:nvSpPr>
          <p:cNvPr id="26" name="Shape 6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7" name="Shape 6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28" name="Shape 6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matchingName="两栏内容">
  <p:cSld name="TWO_OBJECTS">
    <p:spTree>
      <p:nvGrpSpPr>
        <p:cNvPr id="29" name="Shape 29"/>
        <p:cNvGrpSpPr/>
        <p:nvPr/>
      </p:nvGrpSpPr>
      <p:grpSpPr>
        <a:xfrm>
          <a:off x="0" y="0"/>
          <a:ext cx="0" cy="0"/>
          <a:chOff x="0" y="0"/>
          <a:chExt cx="0" cy="0"/>
        </a:xfrm>
      </p:grpSpPr>
      <p:sp>
        <p:nvSpPr>
          <p:cNvPr id="30" name="Shape 9"/>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1" name="Shape 10"/>
          <p:cNvSpPr txBox="1"/>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2" name="Shape 11"/>
          <p:cNvSpPr txBox="1"/>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33" name="Shape 12"/>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4" name="Shape 13"/>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35" name="Shape 14"/>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matchingName="比较">
  <p:cSld name="TWO_OBJECTS_WITH_TEXT">
    <p:spTree>
      <p:nvGrpSpPr>
        <p:cNvPr id="36" name="Shape 36"/>
        <p:cNvGrpSpPr/>
        <p:nvPr/>
      </p:nvGrpSpPr>
      <p:grpSpPr>
        <a:xfrm>
          <a:off x="0" y="0"/>
          <a:ext cx="0" cy="0"/>
          <a:chOff x="0" y="0"/>
          <a:chExt cx="0" cy="0"/>
        </a:xfrm>
      </p:grpSpPr>
      <p:sp>
        <p:nvSpPr>
          <p:cNvPr id="37" name="Shape 35"/>
          <p:cNvSpPr txBox="1"/>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38" name="Shape 36"/>
          <p:cNvSpPr txBox="1"/>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39" name="Shape 37"/>
          <p:cNvSpPr txBox="1"/>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0" name="Shape 38"/>
          <p:cNvSpPr txBox="1"/>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p:txBody>
      </p:sp>
      <p:sp>
        <p:nvSpPr>
          <p:cNvPr id="41" name="Shape 39"/>
          <p:cNvSpPr txBox="1"/>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p:txBody>
      </p:sp>
      <p:sp>
        <p:nvSpPr>
          <p:cNvPr id="42" name="Shape 40"/>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3" name="Shape 41"/>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4" name="Shape 42"/>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matchingName="仅标题">
  <p:cSld name="TITLE_ONLY">
    <p:spTree>
      <p:nvGrpSpPr>
        <p:cNvPr id="45" name="Shape 45"/>
        <p:cNvGrpSpPr/>
        <p:nvPr/>
      </p:nvGrpSpPr>
      <p:grpSpPr>
        <a:xfrm>
          <a:off x="0" y="0"/>
          <a:ext cx="0" cy="0"/>
          <a:chOff x="0" y="0"/>
          <a:chExt cx="0" cy="0"/>
        </a:xfrm>
      </p:grpSpPr>
      <p:sp>
        <p:nvSpPr>
          <p:cNvPr id="46" name="Shape 20"/>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47" name="Shape 21"/>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8" name="Shape 22"/>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49" name="Shape 23"/>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matchingName="空白">
  <p:cSld name="BLANK">
    <p:spTree>
      <p:nvGrpSpPr>
        <p:cNvPr id="50" name="Shape 50"/>
        <p:cNvGrpSpPr/>
        <p:nvPr/>
      </p:nvGrpSpPr>
      <p:grpSpPr>
        <a:xfrm>
          <a:off x="0" y="0"/>
          <a:ext cx="0" cy="0"/>
          <a:chOff x="0" y="0"/>
          <a:chExt cx="0" cy="0"/>
        </a:xfrm>
      </p:grpSpPr>
      <p:sp>
        <p:nvSpPr>
          <p:cNvPr id="51" name="Shape 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2" name="Shape 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3" name="Shape 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matchingName="内容与标题">
  <p:cSld name="OBJECT_WITH_CAPTION_TEXT">
    <p:spTree>
      <p:nvGrpSpPr>
        <p:cNvPr id="54" name="Shape 54"/>
        <p:cNvGrpSpPr/>
        <p:nvPr/>
      </p:nvGrpSpPr>
      <p:grpSpPr>
        <a:xfrm>
          <a:off x="0" y="0"/>
          <a:ext cx="0" cy="0"/>
          <a:chOff x="0" y="0"/>
          <a:chExt cx="0" cy="0"/>
        </a:xfrm>
      </p:grpSpPr>
      <p:sp>
        <p:nvSpPr>
          <p:cNvPr id="55" name="Shape 43"/>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56" name="Shape 44"/>
          <p:cNvSpPr txBox="1"/>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p:txBody>
      </p:sp>
      <p:sp>
        <p:nvSpPr>
          <p:cNvPr id="57" name="Shape 45"/>
          <p:cNvSpPr txBox="1"/>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58" name="Shape 46"/>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59" name="Shape 47"/>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0" name="Shape 48"/>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matchingName="图片与标题">
  <p:cSld name="PICTURE_WITH_CAPTION_TEXT">
    <p:spTree>
      <p:nvGrpSpPr>
        <p:cNvPr id="61" name="Shape 61"/>
        <p:cNvGrpSpPr/>
        <p:nvPr/>
      </p:nvGrpSpPr>
      <p:grpSpPr>
        <a:xfrm>
          <a:off x="0" y="0"/>
          <a:ext cx="0" cy="0"/>
          <a:chOff x="0" y="0"/>
          <a:chExt cx="0" cy="0"/>
        </a:xfrm>
      </p:grpSpPr>
      <p:sp>
        <p:nvSpPr>
          <p:cNvPr id="62" name="Shape 24"/>
          <p:cNvSpPr txBox="1"/>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panose="020B0604020202020204"/>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p:txBody>
      </p:sp>
      <p:sp>
        <p:nvSpPr>
          <p:cNvPr id="63" name="Shape 25"/>
          <p:cNvSpPr/>
          <p:nvPr>
            <p:ph type="pic" idx="2"/>
          </p:nvPr>
        </p:nvSpPr>
        <p:spPr>
          <a:xfrm>
            <a:off x="3887391" y="740569"/>
            <a:ext cx="4629150" cy="3655219"/>
          </a:xfrm>
          <a:prstGeom prst="rect">
            <a:avLst/>
          </a:prstGeom>
          <a:noFill/>
          <a:ln>
            <a:noFill/>
          </a:ln>
        </p:spPr>
      </p:sp>
      <p:sp>
        <p:nvSpPr>
          <p:cNvPr id="64" name="Shape 26"/>
          <p:cNvSpPr txBox="1"/>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p:txBody>
      </p:sp>
      <p:sp>
        <p:nvSpPr>
          <p:cNvPr id="65" name="Shape 27"/>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6" name="Shape 28"/>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p:txBody>
      </p:sp>
      <p:sp>
        <p:nvSpPr>
          <p:cNvPr id="67" name="Shape 29"/>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fld>
            <a:endParaRPr 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5" name="Shape 5"/>
        <p:cNvGrpSpPr/>
        <p:nvPr/>
      </p:nvGrpSpPr>
      <p:grpSpPr>
        <a:xfrm>
          <a:off x="0" y="0"/>
          <a:ext cx="0" cy="0"/>
          <a:chOff x="0" y="0"/>
          <a:chExt cx="0" cy="0"/>
        </a:xfrm>
      </p:grpSpPr>
      <p:sp>
        <p:nvSpPr>
          <p:cNvPr id="6" name="Shape 1"/>
          <p:cNvSpPr txBox="1"/>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panose="020B0604020202020204"/>
              <a:buNone/>
              <a:defRPr sz="33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 name="Shape 2"/>
          <p:cNvSpPr txBox="1"/>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panose="020B0604020202020204"/>
              <a:buChar char="•"/>
              <a:defRPr sz="2100" b="0" i="0" u="none" strike="noStrike" cap="none">
                <a:solidFill>
                  <a:schemeClr val="dk1"/>
                </a:solidFill>
                <a:latin typeface="Arial" panose="020B0604020202020204"/>
                <a:ea typeface="Arial" panose="020B0604020202020204"/>
                <a:cs typeface="Arial" panose="020B0604020202020204"/>
                <a:sym typeface="Arial" panose="020B0604020202020204"/>
              </a:defRPr>
            </a:lvl1pPr>
            <a:lvl2pPr marL="914400" marR="0" lvl="1" indent="-342900" algn="l" rtl="0">
              <a:lnSpc>
                <a:spcPct val="90000"/>
              </a:lnSpc>
              <a:spcBef>
                <a:spcPts val="400"/>
              </a:spcBef>
              <a:spcAft>
                <a:spcPts val="0"/>
              </a:spcAft>
              <a:buClr>
                <a:schemeClr val="dk1"/>
              </a:buClr>
              <a:buSzPts val="1800"/>
              <a:buFont typeface="Arial" panose="020B0604020202020204"/>
              <a:buChar char="•"/>
              <a:defRPr sz="18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L="1371600" marR="0" lvl="2" indent="-323850" algn="l" rtl="0">
              <a:lnSpc>
                <a:spcPct val="90000"/>
              </a:lnSpc>
              <a:spcBef>
                <a:spcPts val="400"/>
              </a:spcBef>
              <a:spcAft>
                <a:spcPts val="0"/>
              </a:spcAft>
              <a:buClr>
                <a:schemeClr val="dk1"/>
              </a:buClr>
              <a:buSzPts val="1500"/>
              <a:buFont typeface="Arial" panose="020B0604020202020204"/>
              <a:buChar char="•"/>
              <a:defRPr sz="15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L="1828800" marR="0" lvl="3"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L="2286000" marR="0" lvl="4"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L="2743200" marR="0" lvl="5"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L="3200400" marR="0" lvl="6"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L="3657600" marR="0" lvl="7"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L="4114800" marR="0" lvl="8" indent="-317500" algn="l" rtl="0">
              <a:lnSpc>
                <a:spcPct val="90000"/>
              </a:lnSpc>
              <a:spcBef>
                <a:spcPts val="400"/>
              </a:spcBef>
              <a:spcAft>
                <a:spcPts val="0"/>
              </a:spcAft>
              <a:buClr>
                <a:schemeClr val="dk1"/>
              </a:buClr>
              <a:buSzPts val="1400"/>
              <a:buFont typeface="Arial" panose="020B0604020202020204"/>
              <a:buChar char="•"/>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8" name="Shape 3"/>
          <p:cNvSpPr txBox="1"/>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9" name="Shape 4"/>
          <p:cNvSpPr txBox="1"/>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R="0" lvl="1"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2pPr>
            <a:lvl3pPr marR="0" lvl="2"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3pPr>
            <a:lvl4pPr marR="0" lvl="3"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4pPr>
            <a:lvl5pPr marR="0" lvl="4"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5pPr>
            <a:lvl6pPr marR="0" lvl="5"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6pPr>
            <a:lvl7pPr marR="0" lvl="6"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7pPr>
            <a:lvl8pPr marR="0" lvl="7"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8pPr>
            <a:lvl9pPr marR="0" lvl="8" algn="l" rtl="0">
              <a:spcBef>
                <a:spcPts val="0"/>
              </a:spcBef>
              <a:spcAft>
                <a:spcPts val="0"/>
              </a:spcAft>
              <a:buSzPts val="1100"/>
              <a:buNone/>
              <a:defRPr sz="1400" b="0" i="0" u="none" strike="noStrike" cap="none">
                <a:solidFill>
                  <a:schemeClr val="dk1"/>
                </a:solidFill>
                <a:latin typeface="Arial" panose="020B0604020202020204"/>
                <a:ea typeface="Arial" panose="020B0604020202020204"/>
                <a:cs typeface="Arial" panose="020B0604020202020204"/>
                <a:sym typeface="Arial" panose="020B0604020202020204"/>
              </a:defRPr>
            </a:lvl9pPr>
          </a:lstStyle>
          <a:p/>
        </p:txBody>
      </p:sp>
      <p:sp>
        <p:nvSpPr>
          <p:cNvPr id="10" name="Shape 5"/>
          <p:cNvSpPr txBox="1"/>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1pPr>
            <a:lvl2pPr marL="0" marR="0" lvl="1"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2pPr>
            <a:lvl3pPr marL="0" marR="0" lvl="2"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3pPr>
            <a:lvl4pPr marL="0" marR="0" lvl="3"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4pPr>
            <a:lvl5pPr marL="0" marR="0" lvl="4"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5pPr>
            <a:lvl6pPr marL="0" marR="0" lvl="5"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6pPr>
            <a:lvl7pPr marL="0" marR="0" lvl="6"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7pPr>
            <a:lvl8pPr marL="0" marR="0" lvl="7"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8pPr>
            <a:lvl9pPr marL="0" marR="0" lvl="8" indent="0" algn="r" rtl="0">
              <a:spcBef>
                <a:spcPts val="0"/>
              </a:spcBef>
              <a:buNone/>
              <a:defRPr sz="900" b="0" i="0" u="none" strike="noStrike" cap="none">
                <a:solidFill>
                  <a:srgbClr val="888888"/>
                </a:solidFill>
                <a:latin typeface="Arial" panose="020B0604020202020204"/>
                <a:ea typeface="Arial" panose="020B0604020202020204"/>
                <a:cs typeface="Arial" panose="020B0604020202020204"/>
                <a:sym typeface="Arial" panose="020B0604020202020204"/>
              </a:defRPr>
            </a:lvl9pPr>
          </a:lstStyle>
          <a:p>
            <a:pPr marL="0" lvl="0" indent="0" algn="r" rtl="0">
              <a:spcBef>
                <a:spcPts val="0"/>
              </a:spcBef>
              <a:spcAft>
                <a:spcPts val="0"/>
              </a:spcAft>
              <a:buNone/>
            </a:pPr>
            <a:fld id="{00000000-1234-1234-1234-123412341234}" type="slidenum">
              <a:rPr lang="zh-CN"/>
            </a:fld>
            <a:endParaRPr lang="zh-CN"/>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5"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1pPr>
      <a:lvl2pPr marR="0" lvl="1"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2pPr>
      <a:lvl3pPr marR="0" lvl="2"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3pPr>
      <a:lvl4pPr marR="0" lvl="3"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4pPr>
      <a:lvl5pPr marR="0" lvl="4"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5pPr>
      <a:lvl6pPr marR="0" lvl="5"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6pPr>
      <a:lvl7pPr marR="0" lvl="6"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7pPr>
      <a:lvl8pPr marR="0" lvl="7"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8pPr>
      <a:lvl9pPr marR="0" lvl="8" algn="l" rtl="0">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sym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slideLayout" Target="../slideLayouts/slideLayout12.xml"/><Relationship Id="rId6" Type="http://schemas.openxmlformats.org/officeDocument/2006/relationships/image" Target="../media/image33.jpeg"/><Relationship Id="rId5" Type="http://schemas.openxmlformats.org/officeDocument/2006/relationships/image" Target="../media/image42.svg"/><Relationship Id="rId4" Type="http://schemas.openxmlformats.org/officeDocument/2006/relationships/image" Target="../media/image41.png"/><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image" Target="../media/image1.jpe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7" Type="http://schemas.openxmlformats.org/officeDocument/2006/relationships/slideLayout" Target="../slideLayouts/slideLayout12.xml"/><Relationship Id="rId6" Type="http://schemas.openxmlformats.org/officeDocument/2006/relationships/image" Target="../media/image34.jpeg"/><Relationship Id="rId5" Type="http://schemas.openxmlformats.org/officeDocument/2006/relationships/image" Target="../media/image46.svg"/><Relationship Id="rId4" Type="http://schemas.openxmlformats.org/officeDocument/2006/relationships/image" Target="../media/image45.png"/><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image" Target="../media/image1.jpeg"/></Relationships>
</file>

<file path=ppt/slides/_rels/slide12.xml.rels><?xml version="1.0" encoding="UTF-8" standalone="yes"?>
<Relationships xmlns="http://schemas.openxmlformats.org/package/2006/relationships"><Relationship Id="rId9" Type="http://schemas.openxmlformats.org/officeDocument/2006/relationships/notesSlide" Target="../notesSlides/notesSlide12.xml"/><Relationship Id="rId8" Type="http://schemas.openxmlformats.org/officeDocument/2006/relationships/slideLayout" Target="../slideLayouts/slideLayout12.xml"/><Relationship Id="rId7" Type="http://schemas.openxmlformats.org/officeDocument/2006/relationships/image" Target="../media/image52.svg"/><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image" Target="../media/image1.jpe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12.xml"/><Relationship Id="rId7" Type="http://schemas.openxmlformats.org/officeDocument/2006/relationships/image" Target="../media/image7.svg"/><Relationship Id="rId6" Type="http://schemas.openxmlformats.org/officeDocument/2006/relationships/image" Target="../media/image56.png"/><Relationship Id="rId5" Type="http://schemas.openxmlformats.org/officeDocument/2006/relationships/image" Target="../media/image32.svg"/><Relationship Id="rId4" Type="http://schemas.openxmlformats.org/officeDocument/2006/relationships/image" Target="../media/image55.png"/><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image" Target="../media/image1.jpe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2.xml"/><Relationship Id="rId2" Type="http://schemas.openxmlformats.org/officeDocument/2006/relationships/image" Target="../media/image57.png"/><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2.xml"/><Relationship Id="rId2" Type="http://schemas.openxmlformats.org/officeDocument/2006/relationships/image" Target="../media/image58.png"/><Relationship Id="rId1" Type="http://schemas.openxmlformats.org/officeDocument/2006/relationships/image" Target="../media/image1.jpeg"/></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12.xml"/><Relationship Id="rId7" Type="http://schemas.openxmlformats.org/officeDocument/2006/relationships/image" Target="../media/image62.svg"/><Relationship Id="rId6" Type="http://schemas.openxmlformats.org/officeDocument/2006/relationships/image" Target="../media/image61.png"/><Relationship Id="rId5" Type="http://schemas.openxmlformats.org/officeDocument/2006/relationships/image" Target="../media/image32.svg"/><Relationship Id="rId4" Type="http://schemas.openxmlformats.org/officeDocument/2006/relationships/image" Target="../media/image55.png"/><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image" Target="../media/image1.jpeg"/></Relationships>
</file>

<file path=ppt/slides/_rels/slide17.xml.rels><?xml version="1.0" encoding="UTF-8" standalone="yes"?>
<Relationships xmlns="http://schemas.openxmlformats.org/package/2006/relationships"><Relationship Id="rId9" Type="http://schemas.openxmlformats.org/officeDocument/2006/relationships/notesSlide" Target="../notesSlides/notesSlide17.xml"/><Relationship Id="rId8" Type="http://schemas.openxmlformats.org/officeDocument/2006/relationships/slideLayout" Target="../slideLayouts/slideLayout12.xml"/><Relationship Id="rId7" Type="http://schemas.openxmlformats.org/officeDocument/2006/relationships/image" Target="../media/image65.svg"/><Relationship Id="rId6" Type="http://schemas.openxmlformats.org/officeDocument/2006/relationships/image" Target="../media/image64.png"/><Relationship Id="rId5" Type="http://schemas.openxmlformats.org/officeDocument/2006/relationships/image" Target="../media/image52.svg"/><Relationship Id="rId4" Type="http://schemas.openxmlformats.org/officeDocument/2006/relationships/image" Target="../media/image51.png"/><Relationship Id="rId3" Type="http://schemas.openxmlformats.org/officeDocument/2006/relationships/image" Target="../media/image5.svg"/><Relationship Id="rId2" Type="http://schemas.openxmlformats.org/officeDocument/2006/relationships/image" Target="../media/image63.png"/><Relationship Id="rId1" Type="http://schemas.openxmlformats.org/officeDocument/2006/relationships/image" Target="../media/image1.jpe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12.xml"/><Relationship Id="rId7" Type="http://schemas.openxmlformats.org/officeDocument/2006/relationships/image" Target="../media/image70.svg"/><Relationship Id="rId6" Type="http://schemas.openxmlformats.org/officeDocument/2006/relationships/image" Target="../media/image69.png"/><Relationship Id="rId5" Type="http://schemas.openxmlformats.org/officeDocument/2006/relationships/image" Target="../media/image68.svg"/><Relationship Id="rId4" Type="http://schemas.openxmlformats.org/officeDocument/2006/relationships/image" Target="../media/image67.png"/><Relationship Id="rId3" Type="http://schemas.openxmlformats.org/officeDocument/2006/relationships/image" Target="../media/image42.svg"/><Relationship Id="rId2" Type="http://schemas.openxmlformats.org/officeDocument/2006/relationships/image" Target="../media/image66.png"/><Relationship Id="rId1" Type="http://schemas.openxmlformats.org/officeDocument/2006/relationships/image" Target="../media/image1.jpe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12.xml"/><Relationship Id="rId5" Type="http://schemas.openxmlformats.org/officeDocument/2006/relationships/image" Target="../media/image74.svg"/><Relationship Id="rId4" Type="http://schemas.openxmlformats.org/officeDocument/2006/relationships/image" Target="../media/image73.png"/><Relationship Id="rId3" Type="http://schemas.openxmlformats.org/officeDocument/2006/relationships/image" Target="../media/image72.svg"/><Relationship Id="rId2" Type="http://schemas.openxmlformats.org/officeDocument/2006/relationships/image" Target="../media/image71.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12.xml"/><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9" Type="http://schemas.openxmlformats.org/officeDocument/2006/relationships/tags" Target="../tags/tag4.xml"/><Relationship Id="rId8" Type="http://schemas.openxmlformats.org/officeDocument/2006/relationships/image" Target="../media/image50.svg"/><Relationship Id="rId7" Type="http://schemas.openxmlformats.org/officeDocument/2006/relationships/image" Target="../media/image49.png"/><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media/image44.svg"/><Relationship Id="rId3" Type="http://schemas.openxmlformats.org/officeDocument/2006/relationships/image" Target="../media/image43.png"/><Relationship Id="rId2" Type="http://schemas.openxmlformats.org/officeDocument/2006/relationships/tags" Target="../tags/tag1.xml"/><Relationship Id="rId11" Type="http://schemas.openxmlformats.org/officeDocument/2006/relationships/notesSlide" Target="../notesSlides/notesSlide20.xml"/><Relationship Id="rId10" Type="http://schemas.openxmlformats.org/officeDocument/2006/relationships/slideLayout" Target="../slideLayouts/slideLayout12.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image" Target="../media/image10.jpeg"/><Relationship Id="rId7" Type="http://schemas.openxmlformats.org/officeDocument/2006/relationships/image" Target="../media/image9.svg"/><Relationship Id="rId6" Type="http://schemas.openxmlformats.org/officeDocument/2006/relationships/image" Target="../media/image8.png"/><Relationship Id="rId5" Type="http://schemas.openxmlformats.org/officeDocument/2006/relationships/image" Target="../media/image7.svg"/><Relationship Id="rId4" Type="http://schemas.openxmlformats.org/officeDocument/2006/relationships/image" Target="../media/image6.png"/><Relationship Id="rId3" Type="http://schemas.openxmlformats.org/officeDocument/2006/relationships/image" Target="../media/image5.svg"/><Relationship Id="rId2" Type="http://schemas.openxmlformats.org/officeDocument/2006/relationships/image" Target="../media/image4.png"/><Relationship Id="rId10" Type="http://schemas.openxmlformats.org/officeDocument/2006/relationships/notesSlide" Target="../notesSlides/notesSlide3.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image" Target="../media/image13.jpeg"/><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image" Target="../media/image1.jpeg"/></Relationships>
</file>

<file path=ppt/slides/_rels/slide5.xml.rels><?xml version="1.0" encoding="UTF-8" standalone="yes"?>
<Relationships xmlns="http://schemas.openxmlformats.org/package/2006/relationships"><Relationship Id="rId9" Type="http://schemas.openxmlformats.org/officeDocument/2006/relationships/image" Target="../media/image21.svg"/><Relationship Id="rId8" Type="http://schemas.openxmlformats.org/officeDocument/2006/relationships/image" Target="../media/image20.png"/><Relationship Id="rId7" Type="http://schemas.openxmlformats.org/officeDocument/2006/relationships/image" Target="../media/image19.svg"/><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 Id="rId3" Type="http://schemas.openxmlformats.org/officeDocument/2006/relationships/image" Target="../media/image15.svg"/><Relationship Id="rId2" Type="http://schemas.openxmlformats.org/officeDocument/2006/relationships/image" Target="../media/image14.png"/><Relationship Id="rId15" Type="http://schemas.openxmlformats.org/officeDocument/2006/relationships/notesSlide" Target="../notesSlides/notesSlide5.xml"/><Relationship Id="rId14" Type="http://schemas.openxmlformats.org/officeDocument/2006/relationships/slideLayout" Target="../slideLayouts/slideLayout12.xml"/><Relationship Id="rId13" Type="http://schemas.openxmlformats.org/officeDocument/2006/relationships/image" Target="../media/image5.svg"/><Relationship Id="rId12" Type="http://schemas.openxmlformats.org/officeDocument/2006/relationships/image" Target="../media/image4.png"/><Relationship Id="rId11" Type="http://schemas.openxmlformats.org/officeDocument/2006/relationships/image" Target="../media/image23.svg"/><Relationship Id="rId10" Type="http://schemas.openxmlformats.org/officeDocument/2006/relationships/image" Target="../media/image22.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9" Type="http://schemas.openxmlformats.org/officeDocument/2006/relationships/image" Target="../media/image31.png"/><Relationship Id="rId8" Type="http://schemas.openxmlformats.org/officeDocument/2006/relationships/image" Target="../media/image30.jpeg"/><Relationship Id="rId7" Type="http://schemas.openxmlformats.org/officeDocument/2006/relationships/image" Target="../media/image29.svg"/><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svg"/><Relationship Id="rId3" Type="http://schemas.openxmlformats.org/officeDocument/2006/relationships/image" Target="../media/image25.png"/><Relationship Id="rId2" Type="http://schemas.openxmlformats.org/officeDocument/2006/relationships/image" Target="../media/image24.jpeg"/><Relationship Id="rId18" Type="http://schemas.openxmlformats.org/officeDocument/2006/relationships/notesSlide" Target="../notesSlides/notesSlide6.xml"/><Relationship Id="rId17" Type="http://schemas.openxmlformats.org/officeDocument/2006/relationships/slideLayout" Target="../slideLayouts/slideLayout12.xml"/><Relationship Id="rId16" Type="http://schemas.openxmlformats.org/officeDocument/2006/relationships/image" Target="../media/image36.svg"/><Relationship Id="rId15" Type="http://schemas.openxmlformats.org/officeDocument/2006/relationships/image" Target="../media/image35.png"/><Relationship Id="rId14" Type="http://schemas.openxmlformats.org/officeDocument/2006/relationships/image" Target="../media/image34.jpeg"/><Relationship Id="rId13" Type="http://schemas.openxmlformats.org/officeDocument/2006/relationships/image" Target="../media/image19.svg"/><Relationship Id="rId12" Type="http://schemas.openxmlformats.org/officeDocument/2006/relationships/image" Target="../media/image18.png"/><Relationship Id="rId11" Type="http://schemas.openxmlformats.org/officeDocument/2006/relationships/image" Target="../media/image33.jpeg"/><Relationship Id="rId10" Type="http://schemas.openxmlformats.org/officeDocument/2006/relationships/image" Target="../media/image32.svg"/><Relationship Id="rId1" Type="http://schemas.openxmlformats.org/officeDocument/2006/relationships/image" Target="../media/image1.jpe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2.xml"/><Relationship Id="rId4" Type="http://schemas.openxmlformats.org/officeDocument/2006/relationships/image" Target="../media/image24.jpeg"/><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image" Target="../media/image1.jpeg"/></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12.xml"/><Relationship Id="rId6" Type="http://schemas.openxmlformats.org/officeDocument/2006/relationships/image" Target="../media/image27.jpeg"/><Relationship Id="rId5" Type="http://schemas.openxmlformats.org/officeDocument/2006/relationships/image" Target="../media/image40.svg"/><Relationship Id="rId4" Type="http://schemas.openxmlformats.org/officeDocument/2006/relationships/image" Target="../media/image39.png"/><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2.xml"/><Relationship Id="rId4" Type="http://schemas.openxmlformats.org/officeDocument/2006/relationships/image" Target="../media/image30.jpeg"/><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5F2">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7F5F2">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1016000" y="2286000"/>
            <a:ext cx="1016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C8102E"/>
                </a:solidFill>
                <a:latin typeface="Noto Serif SC"/>
                <a:ea typeface="Noto Serif SC"/>
                <a:cs typeface="Noto Serif SC"/>
                <a:sym typeface="Noto Serif SC"/>
              </a:rPr>
              <a:t>探寻身边的传统文化——我们的春节</a:t>
            </a:r>
            <a:endParaRPr lang="en-US" sz="1100"/>
          </a:p>
        </p:txBody>
      </p:sp>
      <p:cxnSp>
        <p:nvCxnSpPr>
          <p:cNvPr id="5" name="Connector 5"/>
          <p:cNvCxnSpPr/>
          <p:nvPr/>
        </p:nvCxnSpPr>
        <p:spPr>
          <a:xfrm rot="-17188">
            <a:off x="4826016" y="3168650"/>
            <a:ext cx="2540000" cy="12700"/>
          </a:xfrm>
          <a:prstGeom prst="straightConnector1">
            <a:avLst/>
          </a:prstGeom>
          <a:solidFill>
            <a:srgbClr val="DEE0E3">
              <a:alpha val="100000"/>
            </a:srgbClr>
          </a:solidFill>
          <a:ln w="25400" cap="flat" cmpd="sng">
            <a:solidFill>
              <a:srgbClr val="D4AF37">
                <a:alpha val="100000"/>
              </a:srgbClr>
            </a:solidFill>
            <a:prstDash val="solid"/>
            <a:round/>
            <a:headEnd type="none" w="lg" len="lg"/>
            <a:tailEnd type="none" w="lg" len="lg"/>
          </a:ln>
        </p:spPr>
      </p:cxnSp>
      <p:sp>
        <p:nvSpPr>
          <p:cNvPr id="6" name="AutoShape 6"/>
          <p:cNvSpPr/>
          <p:nvPr/>
        </p:nvSpPr>
        <p:spPr>
          <a:xfrm>
            <a:off x="1016000" y="3365500"/>
            <a:ext cx="10160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0" i="0" u="none" strike="noStrike">
                <a:solidFill>
                  <a:srgbClr val="333333"/>
                </a:solidFill>
                <a:latin typeface="Noto Sans SC"/>
                <a:ea typeface="Noto Sans SC"/>
                <a:cs typeface="Noto Sans SC"/>
                <a:sym typeface="Noto Sans SC"/>
              </a:rPr>
              <a:t>初一（3）班 </a:t>
            </a:r>
            <a:r>
              <a:rPr lang="zh-CN" altLang="en-US" sz="1800" b="0" i="0" u="none" strike="noStrike">
                <a:solidFill>
                  <a:srgbClr val="333333"/>
                </a:solidFill>
                <a:latin typeface="Noto Sans SC"/>
                <a:ea typeface="宋体" panose="02010600030101010101" pitchFamily="2" charset="-122"/>
                <a:cs typeface="Noto Sans SC"/>
                <a:sym typeface="Noto Sans SC"/>
              </a:rPr>
              <a:t>刘子墨</a:t>
            </a:r>
            <a:r>
              <a:rPr lang="en-US" altLang="zh-CN" sz="1800" b="0" i="0" u="none" strike="noStrike">
                <a:solidFill>
                  <a:srgbClr val="333333"/>
                </a:solidFill>
                <a:latin typeface="Noto Sans SC"/>
                <a:ea typeface="宋体" panose="02010600030101010101" pitchFamily="2" charset="-122"/>
                <a:cs typeface="Noto Sans SC"/>
                <a:sym typeface="Noto Sans SC"/>
              </a:rPr>
              <a:t>  </a:t>
            </a:r>
            <a:r>
              <a:rPr lang="en-US" sz="1800" b="0" i="0" u="none" strike="noStrike">
                <a:solidFill>
                  <a:srgbClr val="333333"/>
                </a:solidFill>
                <a:latin typeface="Noto Sans SC"/>
                <a:ea typeface="Noto Sans SC"/>
                <a:cs typeface="Noto Sans SC"/>
                <a:sym typeface="Noto Sans SC"/>
              </a:rPr>
              <a:t>研究性学习报告</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习俗探秘：守岁</a:t>
            </a:r>
            <a:endParaRPr lang="en-US" sz="1100"/>
          </a:p>
        </p:txBody>
      </p:sp>
      <p:sp>
        <p:nvSpPr>
          <p:cNvPr id="3" name="AutoShape 3"/>
          <p:cNvSpPr/>
          <p:nvPr/>
        </p:nvSpPr>
        <p:spPr>
          <a:xfrm>
            <a:off x="762000" y="2032000"/>
            <a:ext cx="5080000" cy="3810000"/>
          </a:xfrm>
          <a:prstGeom prst="roundRect">
            <a:avLst>
              <a:gd name="adj" fmla="val 3333"/>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304800" cy="304800"/>
          </a:xfrm>
          <a:prstGeom prst="rect">
            <a:avLst/>
          </a:prstGeom>
        </p:spPr>
      </p:pic>
      <p:sp>
        <p:nvSpPr>
          <p:cNvPr id="5" name="AutoShape 5"/>
          <p:cNvSpPr/>
          <p:nvPr/>
        </p:nvSpPr>
        <p:spPr>
          <a:xfrm>
            <a:off x="1397000" y="2260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8102E"/>
                </a:solidFill>
                <a:latin typeface="Noto Serif SC"/>
                <a:ea typeface="Noto Serif SC"/>
                <a:cs typeface="Noto Serif SC"/>
                <a:sym typeface="Noto Serif SC"/>
              </a:rPr>
              <a:t>历史渊源与别称</a:t>
            </a:r>
            <a:endParaRPr lang="en-US" sz="1100"/>
          </a:p>
        </p:txBody>
      </p:sp>
      <p:cxnSp>
        <p:nvCxnSpPr>
          <p:cNvPr id="6" name="Connector 6"/>
          <p:cNvCxnSpPr/>
          <p:nvPr/>
        </p:nvCxnSpPr>
        <p:spPr>
          <a:xfrm rot="-9549">
            <a:off x="1016009" y="2660650"/>
            <a:ext cx="4572000" cy="12700"/>
          </a:xfrm>
          <a:prstGeom prst="straightConnector1">
            <a:avLst/>
          </a:prstGeom>
          <a:solidFill>
            <a:srgbClr val="DEE0E3">
              <a:alpha val="100000"/>
            </a:srgbClr>
          </a:solidFill>
          <a:ln w="12700" cap="flat" cmpd="sng">
            <a:solidFill>
              <a:srgbClr val="C8102E">
                <a:alpha val="20000"/>
              </a:srgbClr>
            </a:solidFill>
            <a:prstDash val="solid"/>
            <a:round/>
            <a:headEnd type="none" w="med" len="med"/>
            <a:tailEnd type="none" w="med" len="med"/>
          </a:ln>
        </p:spPr>
      </p:cxnSp>
      <p:sp>
        <p:nvSpPr>
          <p:cNvPr id="7" name="AutoShape 7"/>
          <p:cNvSpPr/>
          <p:nvPr/>
        </p:nvSpPr>
        <p:spPr>
          <a:xfrm>
            <a:off x="1016000" y="2794000"/>
            <a:ext cx="4572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守岁，又称守岁火、照岁等，其由来已久。新年前夕，阖家欢聚，迎接新年的到来。</a:t>
            </a:r>
            <a:endParaRPr lang="en-US" sz="1100"/>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683000"/>
            <a:ext cx="304800" cy="304800"/>
          </a:xfrm>
          <a:prstGeom prst="rect">
            <a:avLst/>
          </a:prstGeom>
        </p:spPr>
      </p:pic>
      <p:sp>
        <p:nvSpPr>
          <p:cNvPr id="9" name="AutoShape 9"/>
          <p:cNvSpPr/>
          <p:nvPr/>
        </p:nvSpPr>
        <p:spPr>
          <a:xfrm>
            <a:off x="1397000" y="3657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8102E"/>
                </a:solidFill>
                <a:latin typeface="Noto Serif SC"/>
                <a:ea typeface="Noto Serif SC"/>
                <a:cs typeface="Noto Serif SC"/>
                <a:sym typeface="Noto Serif SC"/>
              </a:rPr>
              <a:t>民俗寓意“照虚耗”</a:t>
            </a:r>
            <a:endParaRPr lang="en-US" sz="1100"/>
          </a:p>
        </p:txBody>
      </p:sp>
      <p:cxnSp>
        <p:nvCxnSpPr>
          <p:cNvPr id="10" name="Connector 10"/>
          <p:cNvCxnSpPr/>
          <p:nvPr/>
        </p:nvCxnSpPr>
        <p:spPr>
          <a:xfrm rot="-9549">
            <a:off x="1016009" y="4057650"/>
            <a:ext cx="4572000" cy="12700"/>
          </a:xfrm>
          <a:prstGeom prst="straightConnector1">
            <a:avLst/>
          </a:prstGeom>
          <a:solidFill>
            <a:srgbClr val="DEE0E3">
              <a:alpha val="100000"/>
            </a:srgbClr>
          </a:solidFill>
          <a:ln w="12700" cap="flat" cmpd="sng">
            <a:solidFill>
              <a:srgbClr val="C8102E">
                <a:alpha val="20000"/>
              </a:srgbClr>
            </a:solidFill>
            <a:prstDash val="solid"/>
            <a:round/>
            <a:headEnd type="none" w="med" len="med"/>
            <a:tailEnd type="none" w="med" len="med"/>
          </a:ln>
        </p:spPr>
      </p:cxnSp>
      <p:sp>
        <p:nvSpPr>
          <p:cNvPr id="11" name="AutoShape 11"/>
          <p:cNvSpPr/>
          <p:nvPr/>
        </p:nvSpPr>
        <p:spPr>
          <a:xfrm>
            <a:off x="1016000" y="4191000"/>
            <a:ext cx="4572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除夕夜遍燃灯烛通宵不灭，谓之“照虚耗”。据说如此照岁之后，就会使来年家中财富充实，驱邪避灾。</a:t>
            </a:r>
            <a:endParaRPr lang="en-US" sz="1100"/>
          </a:p>
        </p:txBody>
      </p:sp>
      <p:sp>
        <p:nvSpPr>
          <p:cNvPr id="12" name="AutoShape 12"/>
          <p:cNvSpPr/>
          <p:nvPr/>
        </p:nvSpPr>
        <p:spPr>
          <a:xfrm>
            <a:off x="6096000" y="2032000"/>
            <a:ext cx="5334000" cy="3810000"/>
          </a:xfrm>
          <a:prstGeom prst="roundRect">
            <a:avLst>
              <a:gd name="adj" fmla="val 3333"/>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srcRect t="3828" b="3828"/>
          <a:stretch>
            <a:fillRect/>
          </a:stretch>
        </p:blipFill>
        <p:spPr>
          <a:xfrm>
            <a:off x="6286500" y="2222500"/>
            <a:ext cx="4953000" cy="3048000"/>
          </a:xfrm>
          <a:prstGeom prst="roundRect">
            <a:avLst>
              <a:gd name="adj" fmla="val 4166"/>
            </a:avLst>
          </a:prstGeom>
          <a:noFill/>
          <a:ln w="25400" cap="flat" cmpd="sng">
            <a:noFill/>
            <a:prstDash val="solid"/>
            <a:round/>
          </a:ln>
        </p:spPr>
      </p:pic>
      <p:sp>
        <p:nvSpPr>
          <p:cNvPr id="14" name="AutoShape 14"/>
          <p:cNvSpPr/>
          <p:nvPr/>
        </p:nvSpPr>
        <p:spPr>
          <a:xfrm>
            <a:off x="6286500" y="5334000"/>
            <a:ext cx="4953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0" i="0" u="none" strike="noStrike">
                <a:solidFill>
                  <a:srgbClr val="646464"/>
                </a:solidFill>
                <a:latin typeface="Noto Serif SC"/>
                <a:ea typeface="Noto Serif SC"/>
                <a:cs typeface="Noto Serif SC"/>
                <a:sym typeface="Noto Serif SC"/>
              </a:rPr>
              <a:t>全家围炉守岁，共度良宵</a:t>
            </a: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习俗探秘：拜年</a:t>
            </a:r>
            <a:endParaRPr lang="en-US" sz="1100"/>
          </a:p>
        </p:txBody>
      </p:sp>
      <p:sp>
        <p:nvSpPr>
          <p:cNvPr id="3" name="AutoShape 3"/>
          <p:cNvSpPr/>
          <p:nvPr/>
        </p:nvSpPr>
        <p:spPr>
          <a:xfrm>
            <a:off x="762000" y="2032000"/>
            <a:ext cx="5080000" cy="3810000"/>
          </a:xfrm>
          <a:prstGeom prst="roundRect">
            <a:avLst>
              <a:gd name="adj" fmla="val 3333"/>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304800" cy="304800"/>
          </a:xfrm>
          <a:prstGeom prst="rect">
            <a:avLst/>
          </a:prstGeom>
        </p:spPr>
      </p:pic>
      <p:sp>
        <p:nvSpPr>
          <p:cNvPr id="5" name="AutoShape 5"/>
          <p:cNvSpPr/>
          <p:nvPr/>
        </p:nvSpPr>
        <p:spPr>
          <a:xfrm>
            <a:off x="1397000" y="2260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拜年的意义</a:t>
            </a:r>
            <a:endParaRPr lang="en-US" sz="1100"/>
          </a:p>
        </p:txBody>
      </p:sp>
      <p:sp>
        <p:nvSpPr>
          <p:cNvPr id="6" name="AutoShape 6"/>
          <p:cNvSpPr/>
          <p:nvPr/>
        </p:nvSpPr>
        <p:spPr>
          <a:xfrm>
            <a:off x="1016000" y="2667000"/>
            <a:ext cx="4572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拜年是春节里的一项重要活动，是人们相互表达美好祝愿的一种方式，传递着温暖与欢乐。</a:t>
            </a:r>
            <a:endParaRPr lang="en-US" sz="1100"/>
          </a:p>
        </p:txBody>
      </p:sp>
      <p:cxnSp>
        <p:nvCxnSpPr>
          <p:cNvPr id="7" name="Connector 7"/>
          <p:cNvCxnSpPr/>
          <p:nvPr/>
        </p:nvCxnSpPr>
        <p:spPr>
          <a:xfrm rot="-9549">
            <a:off x="1016009" y="3486150"/>
            <a:ext cx="4572000" cy="12700"/>
          </a:xfrm>
          <a:prstGeom prst="straightConnector1">
            <a:avLst/>
          </a:prstGeom>
          <a:solidFill>
            <a:srgbClr val="DEE0E3">
              <a:alpha val="100000"/>
            </a:srgbClr>
          </a:solidFill>
          <a:ln w="12700" cap="flat" cmpd="sng">
            <a:solidFill>
              <a:srgbClr val="C8102E">
                <a:alpha val="20000"/>
              </a:srgbClr>
            </a:solidFill>
            <a:prstDash val="dash"/>
            <a:round/>
            <a:headEnd type="none" w="med" len="med"/>
            <a:tailEnd type="none" w="med" len="med"/>
          </a:ln>
        </p:spPr>
      </p:cxn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683000"/>
            <a:ext cx="304800" cy="304800"/>
          </a:xfrm>
          <a:prstGeom prst="rect">
            <a:avLst/>
          </a:prstGeom>
        </p:spPr>
      </p:pic>
      <p:sp>
        <p:nvSpPr>
          <p:cNvPr id="9" name="AutoShape 9"/>
          <p:cNvSpPr/>
          <p:nvPr/>
        </p:nvSpPr>
        <p:spPr>
          <a:xfrm>
            <a:off x="1397000" y="3657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拜年流程与习俗</a:t>
            </a:r>
            <a:endParaRPr lang="en-US" sz="1100"/>
          </a:p>
        </p:txBody>
      </p:sp>
      <p:sp>
        <p:nvSpPr>
          <p:cNvPr id="10" name="AutoShape 10"/>
          <p:cNvSpPr/>
          <p:nvPr/>
        </p:nvSpPr>
        <p:spPr>
          <a:xfrm>
            <a:off x="1016000" y="4064000"/>
            <a:ext cx="4572000" cy="1524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333333"/>
              </a:buClr>
              <a:buChar char="•"/>
              <a:defRPr/>
            </a:pPr>
            <a:r>
              <a:rPr lang="en-US" sz="1400" b="0" i="0" u="none" strike="noStrike">
                <a:solidFill>
                  <a:srgbClr val="333333"/>
                </a:solidFill>
                <a:latin typeface="Noto Sans SC"/>
                <a:ea typeface="Noto Sans SC"/>
                <a:cs typeface="Noto Sans SC"/>
                <a:sym typeface="Noto Sans SC"/>
              </a:rPr>
              <a:t>初一早晨，晚辈先向长辈拜年，祝福健康长寿。</a:t>
            </a:r>
            <a:endParaRPr lang="en-US" sz="1100"/>
          </a:p>
          <a:p>
            <a:pPr marL="177800" indent="-177800" algn="l">
              <a:lnSpc>
                <a:spcPct val="125000"/>
              </a:lnSpc>
              <a:buClr>
                <a:srgbClr val="333333"/>
              </a:buClr>
              <a:buChar char="•"/>
            </a:pPr>
            <a:r>
              <a:rPr lang="en-US" sz="1400" b="0" i="0" u="none" strike="noStrike">
                <a:solidFill>
                  <a:srgbClr val="333333"/>
                </a:solidFill>
                <a:latin typeface="Noto Sans SC"/>
                <a:ea typeface="Noto Sans SC"/>
                <a:cs typeface="Noto Sans SC"/>
                <a:sym typeface="Noto Sans SC"/>
              </a:rPr>
              <a:t>长辈受拜后，将事先准备好的“压岁钱”分给晚辈。</a:t>
            </a:r>
            <a:endParaRPr lang="en-US" sz="1400" b="0" i="0" u="none" strike="noStrike">
              <a:solidFill>
                <a:srgbClr val="333333"/>
              </a:solidFill>
              <a:latin typeface="Noto Sans SC"/>
              <a:ea typeface="Noto Sans SC"/>
              <a:cs typeface="Noto Sans SC"/>
              <a:sym typeface="Noto Sans SC"/>
            </a:endParaRPr>
          </a:p>
        </p:txBody>
      </p:sp>
      <p:sp>
        <p:nvSpPr>
          <p:cNvPr id="11" name="AutoShape 11"/>
          <p:cNvSpPr/>
          <p:nvPr/>
        </p:nvSpPr>
        <p:spPr>
          <a:xfrm>
            <a:off x="6096000" y="2032000"/>
            <a:ext cx="5080000" cy="3810000"/>
          </a:xfrm>
          <a:prstGeom prst="roundRect">
            <a:avLst>
              <a:gd name="adj" fmla="val 3333"/>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12" name="Picture 12"/>
          <p:cNvPicPr>
            <a:picLocks noChangeAspect="1"/>
          </p:cNvPicPr>
          <p:nvPr/>
        </p:nvPicPr>
        <p:blipFill>
          <a:blip r:embed="rId6"/>
          <a:srcRect l="3918" r="3918"/>
          <a:stretch>
            <a:fillRect/>
          </a:stretch>
        </p:blipFill>
        <p:spPr>
          <a:xfrm>
            <a:off x="6350000" y="2286000"/>
            <a:ext cx="4572000" cy="3302000"/>
          </a:xfrm>
          <a:prstGeom prst="roundRect">
            <a:avLst>
              <a:gd name="adj" fmla="val 3846"/>
            </a:avLst>
          </a:prstGeom>
          <a:noFill/>
          <a:ln w="25400" cap="flat" cmpd="sng">
            <a:noFill/>
            <a:prstDash val="solid"/>
            <a:rou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调查分析：春节习俗现状与思考</a:t>
            </a:r>
            <a:endParaRPr lang="en-US" sz="1100"/>
          </a:p>
        </p:txBody>
      </p:sp>
      <p:cxnSp>
        <p:nvCxnSpPr>
          <p:cNvPr id="5" name="Connector 5"/>
          <p:cNvCxnSpPr/>
          <p:nvPr/>
        </p:nvCxnSpPr>
        <p:spPr>
          <a:xfrm rot="-42969">
            <a:off x="762040" y="1771650"/>
            <a:ext cx="1016000" cy="12700"/>
          </a:xfrm>
          <a:prstGeom prst="straightConnector1">
            <a:avLst/>
          </a:prstGeom>
          <a:solidFill>
            <a:srgbClr val="DEE0E3">
              <a:alpha val="100000"/>
            </a:srgbClr>
          </a:solidFill>
          <a:ln w="38100" cap="flat" cmpd="sng">
            <a:solidFill>
              <a:srgbClr val="C8102E">
                <a:alpha val="100000"/>
              </a:srgbClr>
            </a:solidFill>
            <a:prstDash val="solid"/>
            <a:round/>
            <a:headEnd type="none" w="lg" len="lg"/>
            <a:tailEnd type="none" w="lg" len="lg"/>
          </a:ln>
        </p:spPr>
      </p:cxnSp>
      <p:sp>
        <p:nvSpPr>
          <p:cNvPr id="6" name="AutoShape 6"/>
          <p:cNvSpPr/>
          <p:nvPr/>
        </p:nvSpPr>
        <p:spPr>
          <a:xfrm>
            <a:off x="762000" y="2159000"/>
            <a:ext cx="10668000" cy="1397000"/>
          </a:xfrm>
          <a:prstGeom prst="roundRect">
            <a:avLst>
              <a:gd name="adj" fmla="val 9090"/>
            </a:avLst>
          </a:prstGeom>
          <a:solidFill>
            <a:srgbClr val="FFFFFF">
              <a:alpha val="60000"/>
            </a:srgbClr>
          </a:solidFill>
          <a:ln w="12700" cap="flat" cmpd="sng">
            <a:solidFill>
              <a:srgbClr val="C8102E">
                <a:alpha val="20000"/>
              </a:srgbClr>
            </a:solidFill>
            <a:prstDash val="solid"/>
            <a:round/>
          </a:ln>
        </p:spPr>
        <p:txBody>
          <a:bodyPr vert="horz" wrap="square" lIns="63500" tIns="63500" rIns="63500" bIns="63500" rtlCol="0" anchor="ctr"/>
          <a:lstStyle/>
          <a:p>
            <a:pPr algn="ctr">
              <a:defRPr/>
            </a:pPr>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349500"/>
            <a:ext cx="406400" cy="406400"/>
          </a:xfrm>
          <a:prstGeom prst="rect">
            <a:avLst/>
          </a:prstGeom>
        </p:spPr>
      </p:pic>
      <p:sp>
        <p:nvSpPr>
          <p:cNvPr id="8" name="AutoShape 8"/>
          <p:cNvSpPr/>
          <p:nvPr/>
        </p:nvSpPr>
        <p:spPr>
          <a:xfrm>
            <a:off x="1524000" y="23495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调查目的</a:t>
            </a:r>
            <a:endParaRPr lang="en-US" sz="1100"/>
          </a:p>
        </p:txBody>
      </p:sp>
      <p:sp>
        <p:nvSpPr>
          <p:cNvPr id="9" name="AutoShape 9"/>
          <p:cNvSpPr/>
          <p:nvPr/>
        </p:nvSpPr>
        <p:spPr>
          <a:xfrm>
            <a:off x="1524000" y="2730500"/>
            <a:ext cx="9525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了解当代中学生对春节传统习俗的认知程度、参与情况以及他们对春节习俗的看法和建议。</a:t>
            </a:r>
            <a:endParaRPr lang="en-US" sz="1100"/>
          </a:p>
        </p:txBody>
      </p:sp>
      <p:sp>
        <p:nvSpPr>
          <p:cNvPr id="10" name="AutoShape 10"/>
          <p:cNvSpPr/>
          <p:nvPr/>
        </p:nvSpPr>
        <p:spPr>
          <a:xfrm>
            <a:off x="762000" y="3746500"/>
            <a:ext cx="10668000" cy="1016000"/>
          </a:xfrm>
          <a:prstGeom prst="roundRect">
            <a:avLst>
              <a:gd name="adj" fmla="val 12500"/>
            </a:avLst>
          </a:prstGeom>
          <a:solidFill>
            <a:srgbClr val="FFFFFF">
              <a:alpha val="60000"/>
            </a:srgbClr>
          </a:solidFill>
          <a:ln w="12700" cap="flat" cmpd="sng">
            <a:solidFill>
              <a:srgbClr val="C8102E">
                <a:alpha val="20000"/>
              </a:srgbClr>
            </a:solidFill>
            <a:prstDash val="solid"/>
            <a:round/>
          </a:ln>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937000"/>
            <a:ext cx="406400" cy="406400"/>
          </a:xfrm>
          <a:prstGeom prst="rect">
            <a:avLst/>
          </a:prstGeom>
        </p:spPr>
      </p:pic>
      <p:sp>
        <p:nvSpPr>
          <p:cNvPr id="12" name="AutoShape 12"/>
          <p:cNvSpPr/>
          <p:nvPr/>
        </p:nvSpPr>
        <p:spPr>
          <a:xfrm>
            <a:off x="1524000" y="39370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调查对象</a:t>
            </a:r>
            <a:endParaRPr lang="en-US" sz="1100"/>
          </a:p>
        </p:txBody>
      </p:sp>
      <p:sp>
        <p:nvSpPr>
          <p:cNvPr id="13" name="AutoShape 13"/>
          <p:cNvSpPr/>
          <p:nvPr/>
        </p:nvSpPr>
        <p:spPr>
          <a:xfrm>
            <a:off x="1524000" y="42926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我校初一年级部分同学</a:t>
            </a:r>
            <a:endParaRPr lang="en-US" sz="1100"/>
          </a:p>
        </p:txBody>
      </p:sp>
      <p:sp>
        <p:nvSpPr>
          <p:cNvPr id="14" name="AutoShape 14"/>
          <p:cNvSpPr/>
          <p:nvPr/>
        </p:nvSpPr>
        <p:spPr>
          <a:xfrm>
            <a:off x="762000" y="4953000"/>
            <a:ext cx="10668000" cy="1016000"/>
          </a:xfrm>
          <a:prstGeom prst="roundRect">
            <a:avLst>
              <a:gd name="adj" fmla="val 12500"/>
            </a:avLst>
          </a:prstGeom>
          <a:solidFill>
            <a:srgbClr val="FFFFFF">
              <a:alpha val="60000"/>
            </a:srgbClr>
          </a:solidFill>
          <a:ln w="12700" cap="flat" cmpd="sng">
            <a:solidFill>
              <a:srgbClr val="C8102E">
                <a:alpha val="2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5143500"/>
            <a:ext cx="406400" cy="406400"/>
          </a:xfrm>
          <a:prstGeom prst="rect">
            <a:avLst/>
          </a:prstGeom>
        </p:spPr>
      </p:pic>
      <p:sp>
        <p:nvSpPr>
          <p:cNvPr id="16" name="AutoShape 16"/>
          <p:cNvSpPr/>
          <p:nvPr/>
        </p:nvSpPr>
        <p:spPr>
          <a:xfrm>
            <a:off x="1524000" y="51435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调查方式</a:t>
            </a:r>
            <a:endParaRPr lang="en-US" sz="1100"/>
          </a:p>
        </p:txBody>
      </p:sp>
      <p:sp>
        <p:nvSpPr>
          <p:cNvPr id="17" name="AutoShape 17"/>
          <p:cNvSpPr/>
          <p:nvPr/>
        </p:nvSpPr>
        <p:spPr>
          <a:xfrm>
            <a:off x="1524000" y="54991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问卷调查</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762000" y="1016000"/>
            <a:ext cx="762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问卷设计（示例）</a:t>
            </a:r>
            <a:endParaRPr lang="en-US" sz="1100"/>
          </a:p>
        </p:txBody>
      </p:sp>
      <p:sp>
        <p:nvSpPr>
          <p:cNvPr id="5" name="AutoShape 5"/>
          <p:cNvSpPr/>
          <p:nvPr/>
        </p:nvSpPr>
        <p:spPr>
          <a:xfrm>
            <a:off x="762000" y="2032000"/>
            <a:ext cx="3302000" cy="3556000"/>
          </a:xfrm>
          <a:prstGeom prst="roundRect">
            <a:avLst>
              <a:gd name="adj" fmla="val 3846"/>
            </a:avLst>
          </a:prstGeom>
          <a:solidFill>
            <a:srgbClr val="FFFFFF">
              <a:alpha val="100000"/>
            </a:srgbClr>
          </a:solidFill>
          <a:ln w="12700" cap="flat" cmpd="sng">
            <a:solidFill>
              <a:srgbClr val="C8102E">
                <a:alpha val="20000"/>
              </a:srgbClr>
            </a:solid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406400" cy="406400"/>
          </a:xfrm>
          <a:prstGeom prst="rect">
            <a:avLst/>
          </a:prstGeom>
        </p:spPr>
      </p:pic>
      <p:sp>
        <p:nvSpPr>
          <p:cNvPr id="7" name="AutoShape 7"/>
          <p:cNvSpPr/>
          <p:nvPr/>
        </p:nvSpPr>
        <p:spPr>
          <a:xfrm>
            <a:off x="1016000" y="27940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erif SC"/>
                <a:ea typeface="Noto Serif SC"/>
                <a:cs typeface="Noto Serif SC"/>
                <a:sym typeface="Noto Serif SC"/>
              </a:rPr>
              <a:t>Q1. 你家过春节时会贴春联吗？</a:t>
            </a:r>
            <a:endParaRPr lang="en-US" sz="1100"/>
          </a:p>
        </p:txBody>
      </p:sp>
      <p:cxnSp>
        <p:nvCxnSpPr>
          <p:cNvPr id="8" name="Connector 8"/>
          <p:cNvCxnSpPr/>
          <p:nvPr/>
        </p:nvCxnSpPr>
        <p:spPr>
          <a:xfrm rot="-15626">
            <a:off x="1016014" y="3422650"/>
            <a:ext cx="2794000" cy="12700"/>
          </a:xfrm>
          <a:prstGeom prst="straightConnector1">
            <a:avLst/>
          </a:prstGeom>
          <a:solidFill>
            <a:srgbClr val="DEE0E3">
              <a:alpha val="100000"/>
            </a:srgbClr>
          </a:solidFill>
          <a:ln w="12700" cap="flat" cmpd="sng">
            <a:solidFill>
              <a:srgbClr val="C8102E">
                <a:alpha val="20000"/>
              </a:srgbClr>
            </a:solidFill>
            <a:prstDash val="dash"/>
            <a:round/>
            <a:headEnd type="none" w="med" len="med"/>
            <a:tailEnd type="none" w="med" len="med"/>
          </a:ln>
        </p:spPr>
      </p:cxnSp>
      <p:sp>
        <p:nvSpPr>
          <p:cNvPr id="9" name="AutoShape 9"/>
          <p:cNvSpPr/>
          <p:nvPr/>
        </p:nvSpPr>
        <p:spPr>
          <a:xfrm>
            <a:off x="1016000" y="3556000"/>
            <a:ext cx="2794000" cy="1524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666666"/>
              </a:buClr>
              <a:buChar char="•"/>
              <a:defRPr/>
            </a:pPr>
            <a:r>
              <a:rPr lang="en-US" sz="1400" b="0" i="0" u="none" strike="noStrike">
                <a:solidFill>
                  <a:srgbClr val="666666"/>
                </a:solidFill>
                <a:latin typeface="Noto Sans SC"/>
                <a:ea typeface="Noto Sans SC"/>
                <a:cs typeface="Noto Sans SC"/>
                <a:sym typeface="Noto Sans SC"/>
              </a:rPr>
              <a:t>A. 一定会</a:t>
            </a:r>
            <a:endParaRPr lang="en-US" sz="1100"/>
          </a:p>
          <a:p>
            <a:pPr marL="177800" indent="-177800" algn="l">
              <a:lnSpc>
                <a:spcPct val="125000"/>
              </a:lnSpc>
              <a:buClr>
                <a:srgbClr val="666666"/>
              </a:buClr>
              <a:buChar char="•"/>
            </a:pPr>
            <a:r>
              <a:rPr lang="en-US" sz="1400" b="0" i="0" u="none" strike="noStrike">
                <a:solidFill>
                  <a:srgbClr val="666666"/>
                </a:solidFill>
                <a:latin typeface="Noto Sans SC"/>
                <a:ea typeface="Noto Sans SC"/>
                <a:cs typeface="Noto Sans SC"/>
                <a:sym typeface="Noto Sans SC"/>
              </a:rPr>
              <a:t>B. 偶尔会</a:t>
            </a:r>
            <a:endParaRPr lang="en-US" sz="1400" b="0" i="0" u="none" strike="noStrike">
              <a:solidFill>
                <a:srgbClr val="666666"/>
              </a:solidFill>
              <a:latin typeface="Noto Sans SC"/>
              <a:ea typeface="Noto Sans SC"/>
              <a:cs typeface="Noto Sans SC"/>
              <a:sym typeface="Noto Sans SC"/>
            </a:endParaRPr>
          </a:p>
          <a:p>
            <a:pPr marL="177800" indent="-177800" algn="l">
              <a:lnSpc>
                <a:spcPct val="125000"/>
              </a:lnSpc>
              <a:buClr>
                <a:srgbClr val="666666"/>
              </a:buClr>
              <a:buChar char="•"/>
            </a:pPr>
            <a:r>
              <a:rPr lang="en-US" sz="1400" b="0" i="0" u="none" strike="noStrike">
                <a:solidFill>
                  <a:srgbClr val="666666"/>
                </a:solidFill>
                <a:latin typeface="Noto Sans SC"/>
                <a:ea typeface="Noto Sans SC"/>
                <a:cs typeface="Noto Sans SC"/>
                <a:sym typeface="Noto Sans SC"/>
              </a:rPr>
              <a:t>C. 不会</a:t>
            </a:r>
            <a:endParaRPr lang="en-US" sz="1400" b="0" i="0" u="none" strike="noStrike">
              <a:solidFill>
                <a:srgbClr val="666666"/>
              </a:solidFill>
              <a:latin typeface="Noto Sans SC"/>
              <a:ea typeface="Noto Sans SC"/>
              <a:cs typeface="Noto Sans SC"/>
              <a:sym typeface="Noto Sans SC"/>
            </a:endParaRPr>
          </a:p>
        </p:txBody>
      </p:sp>
      <p:sp>
        <p:nvSpPr>
          <p:cNvPr id="10" name="AutoShape 10"/>
          <p:cNvSpPr/>
          <p:nvPr/>
        </p:nvSpPr>
        <p:spPr>
          <a:xfrm>
            <a:off x="4445000" y="2032000"/>
            <a:ext cx="3302000" cy="3556000"/>
          </a:xfrm>
          <a:prstGeom prst="roundRect">
            <a:avLst>
              <a:gd name="adj" fmla="val 3846"/>
            </a:avLst>
          </a:prstGeom>
          <a:solidFill>
            <a:srgbClr val="FFFFFF">
              <a:alpha val="100000"/>
            </a:srgbClr>
          </a:solidFill>
          <a:ln w="12700" cap="flat" cmpd="sng">
            <a:solidFill>
              <a:srgbClr val="C8102E">
                <a:alpha val="20000"/>
              </a:srgbClr>
            </a:solid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p>
        </p:txBody>
      </p:sp>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99000" y="2286000"/>
            <a:ext cx="406400" cy="406400"/>
          </a:xfrm>
          <a:prstGeom prst="rect">
            <a:avLst/>
          </a:prstGeom>
        </p:spPr>
      </p:pic>
      <p:sp>
        <p:nvSpPr>
          <p:cNvPr id="12" name="AutoShape 12"/>
          <p:cNvSpPr/>
          <p:nvPr/>
        </p:nvSpPr>
        <p:spPr>
          <a:xfrm>
            <a:off x="4699000" y="27940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erif SC"/>
                <a:ea typeface="Noto Serif SC"/>
                <a:cs typeface="Noto Serif SC"/>
                <a:sym typeface="Noto Serif SC"/>
              </a:rPr>
              <a:t>Q2. 你最喜欢的春节习俗是什么？</a:t>
            </a:r>
            <a:endParaRPr lang="en-US" sz="1100"/>
          </a:p>
        </p:txBody>
      </p:sp>
      <p:cxnSp>
        <p:nvCxnSpPr>
          <p:cNvPr id="13" name="Connector 13"/>
          <p:cNvCxnSpPr/>
          <p:nvPr/>
        </p:nvCxnSpPr>
        <p:spPr>
          <a:xfrm rot="-15626">
            <a:off x="4699014" y="3422650"/>
            <a:ext cx="2794000" cy="12700"/>
          </a:xfrm>
          <a:prstGeom prst="straightConnector1">
            <a:avLst/>
          </a:prstGeom>
          <a:solidFill>
            <a:srgbClr val="DEE0E3">
              <a:alpha val="100000"/>
            </a:srgbClr>
          </a:solidFill>
          <a:ln w="12700" cap="flat" cmpd="sng">
            <a:solidFill>
              <a:srgbClr val="C8102E">
                <a:alpha val="20000"/>
              </a:srgbClr>
            </a:solidFill>
            <a:prstDash val="dash"/>
            <a:round/>
            <a:headEnd type="none" w="med" len="med"/>
            <a:tailEnd type="none" w="med" len="med"/>
          </a:ln>
        </p:spPr>
      </p:cxnSp>
      <p:sp>
        <p:nvSpPr>
          <p:cNvPr id="14" name="AutoShape 14"/>
          <p:cNvSpPr/>
          <p:nvPr/>
        </p:nvSpPr>
        <p:spPr>
          <a:xfrm>
            <a:off x="4699000" y="3556000"/>
            <a:ext cx="2794000" cy="1524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666666"/>
              </a:buClr>
              <a:buChar char="•"/>
              <a:defRPr/>
            </a:pPr>
            <a:r>
              <a:rPr lang="en-US" sz="1400" b="0" i="0" u="none" strike="noStrike">
                <a:solidFill>
                  <a:srgbClr val="666666"/>
                </a:solidFill>
                <a:latin typeface="Noto Sans SC"/>
                <a:ea typeface="Noto Sans SC"/>
                <a:cs typeface="Noto Sans SC"/>
                <a:sym typeface="Noto Sans SC"/>
              </a:rPr>
              <a:t>A. 吃年夜饭</a:t>
            </a:r>
            <a:endParaRPr lang="en-US" sz="1100"/>
          </a:p>
          <a:p>
            <a:pPr marL="177800" indent="-177800" algn="l">
              <a:lnSpc>
                <a:spcPct val="125000"/>
              </a:lnSpc>
              <a:buClr>
                <a:srgbClr val="666666"/>
              </a:buClr>
              <a:buChar char="•"/>
            </a:pPr>
            <a:r>
              <a:rPr lang="en-US" sz="1400" b="0" i="0" u="none" strike="noStrike">
                <a:solidFill>
                  <a:srgbClr val="666666"/>
                </a:solidFill>
                <a:latin typeface="Noto Sans SC"/>
                <a:ea typeface="Noto Sans SC"/>
                <a:cs typeface="Noto Sans SC"/>
                <a:sym typeface="Noto Sans SC"/>
              </a:rPr>
              <a:t>B. 收压岁钱</a:t>
            </a:r>
            <a:endParaRPr lang="en-US" sz="1400" b="0" i="0" u="none" strike="noStrike">
              <a:solidFill>
                <a:srgbClr val="666666"/>
              </a:solidFill>
              <a:latin typeface="Noto Sans SC"/>
              <a:ea typeface="Noto Sans SC"/>
              <a:cs typeface="Noto Sans SC"/>
              <a:sym typeface="Noto Sans SC"/>
            </a:endParaRPr>
          </a:p>
          <a:p>
            <a:pPr marL="177800" indent="-177800" algn="l">
              <a:lnSpc>
                <a:spcPct val="125000"/>
              </a:lnSpc>
              <a:buClr>
                <a:srgbClr val="666666"/>
              </a:buClr>
              <a:buChar char="•"/>
            </a:pPr>
            <a:r>
              <a:rPr lang="en-US" sz="1400" b="0" i="0" u="none" strike="noStrike">
                <a:solidFill>
                  <a:srgbClr val="666666"/>
                </a:solidFill>
                <a:latin typeface="Noto Sans SC"/>
                <a:ea typeface="Noto Sans SC"/>
                <a:cs typeface="Noto Sans SC"/>
                <a:sym typeface="Noto Sans SC"/>
              </a:rPr>
              <a:t>C. 看春晚 / D. 其他</a:t>
            </a:r>
            <a:endParaRPr lang="en-US" sz="1400" b="0" i="0" u="none" strike="noStrike">
              <a:solidFill>
                <a:srgbClr val="666666"/>
              </a:solidFill>
              <a:latin typeface="Noto Sans SC"/>
              <a:ea typeface="Noto Sans SC"/>
              <a:cs typeface="Noto Sans SC"/>
              <a:sym typeface="Noto Sans SC"/>
            </a:endParaRPr>
          </a:p>
        </p:txBody>
      </p:sp>
      <p:sp>
        <p:nvSpPr>
          <p:cNvPr id="15" name="AutoShape 15"/>
          <p:cNvSpPr/>
          <p:nvPr/>
        </p:nvSpPr>
        <p:spPr>
          <a:xfrm>
            <a:off x="8128000" y="2032000"/>
            <a:ext cx="3302000" cy="3556000"/>
          </a:xfrm>
          <a:prstGeom prst="roundRect">
            <a:avLst>
              <a:gd name="adj" fmla="val 3846"/>
            </a:avLst>
          </a:prstGeom>
          <a:solidFill>
            <a:srgbClr val="FFFFFF">
              <a:alpha val="100000"/>
            </a:srgbClr>
          </a:solidFill>
          <a:ln w="12700" cap="flat" cmpd="sng">
            <a:solidFill>
              <a:srgbClr val="C8102E">
                <a:alpha val="20000"/>
              </a:srgbClr>
            </a:solidFill>
            <a:prstDash val="solid"/>
            <a:round/>
          </a:ln>
          <a:effectLst>
            <a:outerShdw blurRad="127000" dist="50800" dir="5400000" algn="tl" rotWithShape="0">
              <a:srgbClr val="000000">
                <a:alpha val="10000"/>
              </a:srgbClr>
            </a:outerShdw>
          </a:effectLst>
        </p:spPr>
        <p:txBody>
          <a:bodyPr vert="horz" wrap="square" lIns="63500" tIns="63500" rIns="63500" bIns="63500" rtlCol="0" anchor="ctr"/>
          <a:lstStyle/>
          <a:p>
            <a:pPr algn="ctr">
              <a:defRPr/>
            </a:pPr>
          </a:p>
        </p:txBody>
      </p:sp>
      <p:pic>
        <p:nvPicPr>
          <p:cNvPr id="16" name="Picture 1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82000" y="2286000"/>
            <a:ext cx="406400" cy="406400"/>
          </a:xfrm>
          <a:prstGeom prst="rect">
            <a:avLst/>
          </a:prstGeom>
        </p:spPr>
      </p:pic>
      <p:sp>
        <p:nvSpPr>
          <p:cNvPr id="17" name="AutoShape 17"/>
          <p:cNvSpPr/>
          <p:nvPr/>
        </p:nvSpPr>
        <p:spPr>
          <a:xfrm>
            <a:off x="8382000" y="2794000"/>
            <a:ext cx="2794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333333"/>
                </a:solidFill>
                <a:latin typeface="Noto Serif SC"/>
                <a:ea typeface="Noto Serif SC"/>
                <a:cs typeface="Noto Serif SC"/>
                <a:sym typeface="Noto Serif SC"/>
              </a:rPr>
              <a:t>Q3. 你认为现在的春节年味变淡了吗？</a:t>
            </a:r>
            <a:endParaRPr lang="en-US" sz="1100"/>
          </a:p>
        </p:txBody>
      </p:sp>
      <p:cxnSp>
        <p:nvCxnSpPr>
          <p:cNvPr id="18" name="Connector 18"/>
          <p:cNvCxnSpPr/>
          <p:nvPr/>
        </p:nvCxnSpPr>
        <p:spPr>
          <a:xfrm rot="-15626">
            <a:off x="8382014" y="3422650"/>
            <a:ext cx="2794000" cy="12700"/>
          </a:xfrm>
          <a:prstGeom prst="straightConnector1">
            <a:avLst/>
          </a:prstGeom>
          <a:solidFill>
            <a:srgbClr val="DEE0E3">
              <a:alpha val="100000"/>
            </a:srgbClr>
          </a:solidFill>
          <a:ln w="12700" cap="flat" cmpd="sng">
            <a:solidFill>
              <a:srgbClr val="C8102E">
                <a:alpha val="20000"/>
              </a:srgbClr>
            </a:solidFill>
            <a:prstDash val="dash"/>
            <a:round/>
            <a:headEnd type="none" w="med" len="med"/>
            <a:tailEnd type="none" w="med" len="med"/>
          </a:ln>
        </p:spPr>
      </p:cxnSp>
      <p:sp>
        <p:nvSpPr>
          <p:cNvPr id="19" name="AutoShape 19"/>
          <p:cNvSpPr/>
          <p:nvPr/>
        </p:nvSpPr>
        <p:spPr>
          <a:xfrm>
            <a:off x="8382000" y="3556000"/>
            <a:ext cx="2794000" cy="1524000"/>
          </a:xfrm>
          <a:prstGeom prst="rect">
            <a:avLst/>
          </a:prstGeom>
          <a:noFill/>
          <a:ln w="12700" cap="flat" cmpd="sng">
            <a:noFill/>
            <a:prstDash val="solid"/>
            <a:round/>
          </a:ln>
        </p:spPr>
        <p:txBody>
          <a:bodyPr vert="horz" wrap="square" lIns="0" tIns="0" rIns="0" bIns="0" rtlCol="0" anchor="ctr" anchorCtr="0"/>
          <a:lstStyle/>
          <a:p>
            <a:pPr marL="177800" indent="-177800" algn="l">
              <a:lnSpc>
                <a:spcPct val="125000"/>
              </a:lnSpc>
              <a:buClr>
                <a:srgbClr val="666666"/>
              </a:buClr>
              <a:buChar char="•"/>
              <a:defRPr/>
            </a:pPr>
            <a:r>
              <a:rPr lang="en-US" sz="1400" b="0" i="0" u="none" strike="noStrike">
                <a:solidFill>
                  <a:srgbClr val="666666"/>
                </a:solidFill>
                <a:latin typeface="Noto Sans SC"/>
                <a:ea typeface="Noto Sans SC"/>
                <a:cs typeface="Noto Sans SC"/>
                <a:sym typeface="Noto Sans SC"/>
              </a:rPr>
              <a:t>A. 是的，变淡了很多</a:t>
            </a:r>
            <a:endParaRPr lang="en-US" sz="1100"/>
          </a:p>
          <a:p>
            <a:pPr marL="177800" indent="-177800" algn="l">
              <a:lnSpc>
                <a:spcPct val="125000"/>
              </a:lnSpc>
              <a:buClr>
                <a:srgbClr val="666666"/>
              </a:buClr>
              <a:buChar char="•"/>
            </a:pPr>
            <a:r>
              <a:rPr lang="en-US" sz="1400" b="0" i="0" u="none" strike="noStrike">
                <a:solidFill>
                  <a:srgbClr val="666666"/>
                </a:solidFill>
                <a:latin typeface="Noto Sans SC"/>
                <a:ea typeface="Noto Sans SC"/>
                <a:cs typeface="Noto Sans SC"/>
                <a:sym typeface="Noto Sans SC"/>
              </a:rPr>
              <a:t>B. 有点变淡了</a:t>
            </a:r>
            <a:endParaRPr lang="en-US" sz="1400" b="0" i="0" u="none" strike="noStrike">
              <a:solidFill>
                <a:srgbClr val="666666"/>
              </a:solidFill>
              <a:latin typeface="Noto Sans SC"/>
              <a:ea typeface="Noto Sans SC"/>
              <a:cs typeface="Noto Sans SC"/>
              <a:sym typeface="Noto Sans SC"/>
            </a:endParaRPr>
          </a:p>
          <a:p>
            <a:pPr marL="177800" indent="-177800" algn="l">
              <a:lnSpc>
                <a:spcPct val="125000"/>
              </a:lnSpc>
              <a:buClr>
                <a:srgbClr val="666666"/>
              </a:buClr>
              <a:buChar char="•"/>
            </a:pPr>
            <a:r>
              <a:rPr lang="en-US" sz="1400" b="0" i="0" u="none" strike="noStrike">
                <a:solidFill>
                  <a:srgbClr val="666666"/>
                </a:solidFill>
                <a:latin typeface="Noto Sans SC"/>
                <a:ea typeface="Noto Sans SC"/>
                <a:cs typeface="Noto Sans SC"/>
                <a:sym typeface="Noto Sans SC"/>
              </a:rPr>
              <a:t>C. 没有变化 / D. 更浓了</a:t>
            </a:r>
            <a:endParaRPr lang="en-US" sz="1400" b="0" i="0" u="none" strike="noStrike">
              <a:solidFill>
                <a:srgbClr val="666666"/>
              </a:solidFill>
              <a:latin typeface="Noto Sans SC"/>
              <a:ea typeface="Noto Sans SC"/>
              <a:cs typeface="Noto Sans SC"/>
              <a:sym typeface="Noto Sans S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数据统计：关于“贴春联”的调查结果</a:t>
            </a:r>
            <a:endParaRPr lang="en-US" sz="1100"/>
          </a:p>
        </p:txBody>
      </p:sp>
      <p:sp>
        <p:nvSpPr>
          <p:cNvPr id="3" name="AutoShape 3"/>
          <p:cNvSpPr/>
          <p:nvPr/>
        </p:nvSpPr>
        <p:spPr>
          <a:xfrm>
            <a:off x="762000" y="2032000"/>
            <a:ext cx="10668000" cy="3810000"/>
          </a:xfrm>
          <a:prstGeom prst="roundRect">
            <a:avLst>
              <a:gd name="adj" fmla="val 5333"/>
            </a:avLst>
          </a:prstGeom>
          <a:solidFill>
            <a:srgbClr val="FFFFFF">
              <a:alpha val="85000"/>
            </a:srgbClr>
          </a:solidFill>
          <a:ln cap="flat" cmpd="sng">
            <a:solidFill>
              <a:srgbClr val="E6CFCF">
                <a:alpha val="85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stretch>
            <a:fillRect/>
          </a:stretch>
        </p:blipFill>
        <p:spPr>
          <a:xfrm>
            <a:off x="1016000" y="2286000"/>
            <a:ext cx="10160000" cy="33020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数据统计：关于“最喜欢的春节习俗”的调查结果</a:t>
            </a:r>
            <a:endParaRPr lang="en-US" sz="1100"/>
          </a:p>
        </p:txBody>
      </p:sp>
      <p:sp>
        <p:nvSpPr>
          <p:cNvPr id="3" name="AutoShape 3"/>
          <p:cNvSpPr/>
          <p:nvPr/>
        </p:nvSpPr>
        <p:spPr>
          <a:xfrm>
            <a:off x="762000" y="2032000"/>
            <a:ext cx="10668000" cy="4064000"/>
          </a:xfrm>
          <a:prstGeom prst="roundRect">
            <a:avLst>
              <a:gd name="adj" fmla="val 3125"/>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stretch>
            <a:fillRect/>
          </a:stretch>
        </p:blipFill>
        <p:spPr>
          <a:xfrm>
            <a:off x="1016000" y="2286000"/>
            <a:ext cx="10160000" cy="3556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结果分析与思考</a:t>
            </a:r>
            <a:endParaRPr lang="en-US" sz="1100"/>
          </a:p>
        </p:txBody>
      </p:sp>
      <p:sp>
        <p:nvSpPr>
          <p:cNvPr id="4" name="AutoShape 4"/>
          <p:cNvSpPr/>
          <p:nvPr/>
        </p:nvSpPr>
        <p:spPr>
          <a:xfrm>
            <a:off x="762000" y="2032000"/>
            <a:ext cx="3302000" cy="3556000"/>
          </a:xfrm>
          <a:prstGeom prst="roundRect">
            <a:avLst>
              <a:gd name="adj" fmla="val 3846"/>
            </a:avLst>
          </a:prstGeom>
          <a:solidFill>
            <a:srgbClr val="FFFFFF">
              <a:alpha val="90000"/>
            </a:srgbClr>
          </a:solidFill>
          <a:ln w="25400" cap="flat" cmpd="sng">
            <a:noFill/>
            <a:prstDash val="solid"/>
            <a:round/>
          </a:ln>
          <a:effectLst>
            <a:outerShdw blurRad="127000" dist="50800" dir="2700000" algn="tl" rotWithShape="0">
              <a:srgbClr val="000000">
                <a:alpha val="10000"/>
              </a:srgbClr>
            </a:outerShdw>
          </a:effectLst>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6800" y="2336800"/>
            <a:ext cx="609600" cy="609600"/>
          </a:xfrm>
          <a:prstGeom prst="rect">
            <a:avLst/>
          </a:prstGeom>
        </p:spPr>
      </p:pic>
      <p:sp>
        <p:nvSpPr>
          <p:cNvPr id="6" name="AutoShape 6"/>
          <p:cNvSpPr/>
          <p:nvPr/>
        </p:nvSpPr>
        <p:spPr>
          <a:xfrm>
            <a:off x="1066800" y="3048000"/>
            <a:ext cx="26924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erif SC"/>
                <a:ea typeface="Noto Serif SC"/>
                <a:cs typeface="Noto Serif SC"/>
                <a:sym typeface="Noto Serif SC"/>
              </a:rPr>
              <a:t>传统习俗生命力</a:t>
            </a:r>
            <a:endParaRPr lang="en-US" sz="1100"/>
          </a:p>
        </p:txBody>
      </p:sp>
      <p:cxnSp>
        <p:nvCxnSpPr>
          <p:cNvPr id="7" name="Connector 7"/>
          <p:cNvCxnSpPr/>
          <p:nvPr/>
        </p:nvCxnSpPr>
        <p:spPr>
          <a:xfrm rot="-16215">
            <a:off x="1066815" y="3486150"/>
            <a:ext cx="2692400" cy="12700"/>
          </a:xfrm>
          <a:prstGeom prst="straightConnector1">
            <a:avLst/>
          </a:prstGeom>
          <a:solidFill>
            <a:srgbClr val="DEE0E3">
              <a:alpha val="100000"/>
            </a:srgbClr>
          </a:solidFill>
          <a:ln w="12700" cap="flat" cmpd="sng">
            <a:solidFill>
              <a:srgbClr val="C8102E">
                <a:alpha val="30000"/>
              </a:srgbClr>
            </a:solidFill>
            <a:prstDash val="solid"/>
            <a:round/>
            <a:headEnd type="none" w="med" len="med"/>
            <a:tailEnd type="none" w="med" len="med"/>
          </a:ln>
        </p:spPr>
      </p:cxnSp>
      <p:sp>
        <p:nvSpPr>
          <p:cNvPr id="8" name="AutoShape 8"/>
          <p:cNvSpPr/>
          <p:nvPr/>
        </p:nvSpPr>
        <p:spPr>
          <a:xfrm>
            <a:off x="1066800" y="3619500"/>
            <a:ext cx="26924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ans SC"/>
                <a:ea typeface="Noto Sans SC"/>
                <a:cs typeface="Noto Sans SC"/>
                <a:sym typeface="Noto Sans SC"/>
              </a:rPr>
              <a:t>大部分家庭仍然保留着贴春联的习俗，这说明传统习俗在现代社会中依然具有强大的生命力和文化认同感。</a:t>
            </a:r>
            <a:endParaRPr lang="en-US" sz="1100"/>
          </a:p>
        </p:txBody>
      </p:sp>
      <p:sp>
        <p:nvSpPr>
          <p:cNvPr id="9" name="AutoShape 9"/>
          <p:cNvSpPr/>
          <p:nvPr/>
        </p:nvSpPr>
        <p:spPr>
          <a:xfrm>
            <a:off x="4445000" y="2032000"/>
            <a:ext cx="3302000" cy="3556000"/>
          </a:xfrm>
          <a:prstGeom prst="roundRect">
            <a:avLst>
              <a:gd name="adj" fmla="val 3846"/>
            </a:avLst>
          </a:prstGeom>
          <a:solidFill>
            <a:srgbClr val="FFFFFF">
              <a:alpha val="90000"/>
            </a:srgbClr>
          </a:solidFill>
          <a:ln w="25400" cap="flat" cmpd="sng">
            <a:noFill/>
            <a:prstDash val="solid"/>
            <a:round/>
          </a:ln>
          <a:effectLst>
            <a:outerShdw blurRad="127000" dist="50800" dir="2700000" algn="tl" rotWithShape="0">
              <a:srgbClr val="000000">
                <a:alpha val="10000"/>
              </a:srgbClr>
            </a:outerShdw>
          </a:effectLst>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49800" y="2336800"/>
            <a:ext cx="609600" cy="609600"/>
          </a:xfrm>
          <a:prstGeom prst="rect">
            <a:avLst/>
          </a:prstGeom>
        </p:spPr>
      </p:pic>
      <p:sp>
        <p:nvSpPr>
          <p:cNvPr id="11" name="AutoShape 11"/>
          <p:cNvSpPr/>
          <p:nvPr/>
        </p:nvSpPr>
        <p:spPr>
          <a:xfrm>
            <a:off x="4749800" y="3048000"/>
            <a:ext cx="26924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erif SC"/>
                <a:ea typeface="Noto Serif SC"/>
                <a:cs typeface="Noto Serif SC"/>
                <a:sym typeface="Noto Serif SC"/>
              </a:rPr>
              <a:t>重视家庭与亲情</a:t>
            </a:r>
            <a:endParaRPr lang="en-US" sz="1100"/>
          </a:p>
        </p:txBody>
      </p:sp>
      <p:cxnSp>
        <p:nvCxnSpPr>
          <p:cNvPr id="12" name="Connector 12"/>
          <p:cNvCxnSpPr/>
          <p:nvPr/>
        </p:nvCxnSpPr>
        <p:spPr>
          <a:xfrm rot="-16215">
            <a:off x="4749815" y="3486150"/>
            <a:ext cx="2692400" cy="12700"/>
          </a:xfrm>
          <a:prstGeom prst="straightConnector1">
            <a:avLst/>
          </a:prstGeom>
          <a:solidFill>
            <a:srgbClr val="DEE0E3">
              <a:alpha val="100000"/>
            </a:srgbClr>
          </a:solidFill>
          <a:ln w="12700" cap="flat" cmpd="sng">
            <a:solidFill>
              <a:srgbClr val="C8102E">
                <a:alpha val="30000"/>
              </a:srgbClr>
            </a:solidFill>
            <a:prstDash val="solid"/>
            <a:round/>
            <a:headEnd type="none" w="med" len="med"/>
            <a:tailEnd type="none" w="med" len="med"/>
          </a:ln>
        </p:spPr>
      </p:cxnSp>
      <p:sp>
        <p:nvSpPr>
          <p:cNvPr id="13" name="AutoShape 13"/>
          <p:cNvSpPr/>
          <p:nvPr/>
        </p:nvSpPr>
        <p:spPr>
          <a:xfrm>
            <a:off x="4749800" y="3619500"/>
            <a:ext cx="26924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ans SC"/>
                <a:ea typeface="Noto Sans SC"/>
                <a:cs typeface="Noto Sans SC"/>
                <a:sym typeface="Noto Sans SC"/>
              </a:rPr>
              <a:t>“吃年夜饭”和“收压岁钱”是中学生最喜欢的春节习俗，这反映了年轻一代对家庭团聚和亲情的高度重视。</a:t>
            </a:r>
            <a:endParaRPr lang="en-US" sz="1100"/>
          </a:p>
        </p:txBody>
      </p:sp>
      <p:sp>
        <p:nvSpPr>
          <p:cNvPr id="14" name="AutoShape 14"/>
          <p:cNvSpPr/>
          <p:nvPr/>
        </p:nvSpPr>
        <p:spPr>
          <a:xfrm>
            <a:off x="8128000" y="2032000"/>
            <a:ext cx="3302000" cy="3556000"/>
          </a:xfrm>
          <a:prstGeom prst="roundRect">
            <a:avLst>
              <a:gd name="adj" fmla="val 3846"/>
            </a:avLst>
          </a:prstGeom>
          <a:solidFill>
            <a:srgbClr val="FFFFFF">
              <a:alpha val="90000"/>
            </a:srgbClr>
          </a:solidFill>
          <a:ln w="25400" cap="flat" cmpd="sng">
            <a:noFill/>
            <a:prstDash val="solid"/>
            <a:round/>
          </a:ln>
          <a:effectLst>
            <a:outerShdw blurRad="127000" dist="50800" dir="2700000" algn="tl" rotWithShape="0">
              <a:srgbClr val="000000">
                <a:alpha val="10000"/>
              </a:srgbClr>
            </a:outerShdw>
          </a:effectLst>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432800" y="2336800"/>
            <a:ext cx="609600" cy="609600"/>
          </a:xfrm>
          <a:prstGeom prst="rect">
            <a:avLst/>
          </a:prstGeom>
        </p:spPr>
      </p:pic>
      <p:sp>
        <p:nvSpPr>
          <p:cNvPr id="16" name="AutoShape 16"/>
          <p:cNvSpPr/>
          <p:nvPr/>
        </p:nvSpPr>
        <p:spPr>
          <a:xfrm>
            <a:off x="8432800" y="3048000"/>
            <a:ext cx="26924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erif SC"/>
                <a:ea typeface="Noto Serif SC"/>
                <a:cs typeface="Noto Serif SC"/>
                <a:sym typeface="Noto Serif SC"/>
              </a:rPr>
              <a:t>传承与创新思考</a:t>
            </a:r>
            <a:endParaRPr lang="en-US" sz="1100"/>
          </a:p>
        </p:txBody>
      </p:sp>
      <p:cxnSp>
        <p:nvCxnSpPr>
          <p:cNvPr id="17" name="Connector 17"/>
          <p:cNvCxnSpPr/>
          <p:nvPr/>
        </p:nvCxnSpPr>
        <p:spPr>
          <a:xfrm rot="-16215">
            <a:off x="8432815" y="3486150"/>
            <a:ext cx="2692400" cy="12700"/>
          </a:xfrm>
          <a:prstGeom prst="straightConnector1">
            <a:avLst/>
          </a:prstGeom>
          <a:solidFill>
            <a:srgbClr val="DEE0E3">
              <a:alpha val="100000"/>
            </a:srgbClr>
          </a:solidFill>
          <a:ln w="12700" cap="flat" cmpd="sng">
            <a:solidFill>
              <a:srgbClr val="C8102E">
                <a:alpha val="30000"/>
              </a:srgbClr>
            </a:solidFill>
            <a:prstDash val="solid"/>
            <a:round/>
            <a:headEnd type="none" w="med" len="med"/>
            <a:tailEnd type="none" w="med" len="med"/>
          </a:ln>
        </p:spPr>
      </p:cxnSp>
      <p:sp>
        <p:nvSpPr>
          <p:cNvPr id="18" name="AutoShape 18"/>
          <p:cNvSpPr/>
          <p:nvPr/>
        </p:nvSpPr>
        <p:spPr>
          <a:xfrm>
            <a:off x="8432800" y="3619500"/>
            <a:ext cx="26924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ans SC"/>
                <a:ea typeface="Noto Sans SC"/>
                <a:cs typeface="Noto Sans SC"/>
                <a:sym typeface="Noto Sans SC"/>
              </a:rPr>
              <a:t>如何在现代社会中，让春节的传统习俗更好地传承下去，让年味更浓，是我们需要共同思考的课题。</a:t>
            </a:r>
            <a:endParaRPr lang="en-US" sz="11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研究感悟：我们的收获</a:t>
            </a:r>
            <a:endParaRPr lang="en-US" sz="1100"/>
          </a:p>
        </p:txBody>
      </p:sp>
      <p:sp>
        <p:nvSpPr>
          <p:cNvPr id="3" name="AutoShape 3"/>
          <p:cNvSpPr/>
          <p:nvPr/>
        </p:nvSpPr>
        <p:spPr>
          <a:xfrm>
            <a:off x="762000" y="2032000"/>
            <a:ext cx="3302000" cy="3556000"/>
          </a:xfrm>
          <a:prstGeom prst="roundRect">
            <a:avLst>
              <a:gd name="adj" fmla="val 3846"/>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9500" y="2349500"/>
            <a:ext cx="406400" cy="406400"/>
          </a:xfrm>
          <a:prstGeom prst="rect">
            <a:avLst/>
          </a:prstGeom>
        </p:spPr>
      </p:pic>
      <p:sp>
        <p:nvSpPr>
          <p:cNvPr id="5" name="AutoShape 5"/>
          <p:cNvSpPr/>
          <p:nvPr/>
        </p:nvSpPr>
        <p:spPr>
          <a:xfrm>
            <a:off x="1587500" y="23495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文化认知的深化</a:t>
            </a:r>
            <a:endParaRPr lang="en-US" sz="1100"/>
          </a:p>
        </p:txBody>
      </p:sp>
      <p:cxnSp>
        <p:nvCxnSpPr>
          <p:cNvPr id="6" name="Connector 6"/>
          <p:cNvCxnSpPr/>
          <p:nvPr/>
        </p:nvCxnSpPr>
        <p:spPr>
          <a:xfrm rot="-16370">
            <a:off x="1079515" y="2851150"/>
            <a:ext cx="2667000" cy="12700"/>
          </a:xfrm>
          <a:prstGeom prst="straightConnector1">
            <a:avLst/>
          </a:prstGeom>
          <a:solidFill>
            <a:srgbClr val="DEE0E3">
              <a:alpha val="100000"/>
            </a:srgbClr>
          </a:solidFill>
          <a:ln w="12700" cap="flat" cmpd="sng">
            <a:solidFill>
              <a:srgbClr val="C8102E">
                <a:alpha val="20000"/>
              </a:srgbClr>
            </a:solidFill>
            <a:prstDash val="solid"/>
            <a:round/>
            <a:headEnd type="none" w="med" len="med"/>
            <a:tailEnd type="none" w="med" len="med"/>
          </a:ln>
        </p:spPr>
      </p:cxnSp>
      <p:sp>
        <p:nvSpPr>
          <p:cNvPr id="7" name="AutoShape 7"/>
          <p:cNvSpPr/>
          <p:nvPr/>
        </p:nvSpPr>
        <p:spPr>
          <a:xfrm>
            <a:off x="1016000" y="29845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通过这次研究，我们对春节的由来和习俗有了更深入的了解，感受到了中华传统文化的博大精深。</a:t>
            </a:r>
            <a:endParaRPr lang="en-US" sz="1100"/>
          </a:p>
        </p:txBody>
      </p:sp>
      <p:sp>
        <p:nvSpPr>
          <p:cNvPr id="8" name="AutoShape 8"/>
          <p:cNvSpPr/>
          <p:nvPr/>
        </p:nvSpPr>
        <p:spPr>
          <a:xfrm>
            <a:off x="4445000" y="2032000"/>
            <a:ext cx="3302000" cy="3556000"/>
          </a:xfrm>
          <a:prstGeom prst="roundRect">
            <a:avLst>
              <a:gd name="adj" fmla="val 3846"/>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62500" y="2349500"/>
            <a:ext cx="406400" cy="406400"/>
          </a:xfrm>
          <a:prstGeom prst="rect">
            <a:avLst/>
          </a:prstGeom>
        </p:spPr>
      </p:pic>
      <p:sp>
        <p:nvSpPr>
          <p:cNvPr id="10" name="AutoShape 10"/>
          <p:cNvSpPr/>
          <p:nvPr/>
        </p:nvSpPr>
        <p:spPr>
          <a:xfrm>
            <a:off x="5270500" y="23495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研究能力的提升</a:t>
            </a:r>
            <a:endParaRPr lang="en-US" sz="1100"/>
          </a:p>
        </p:txBody>
      </p:sp>
      <p:cxnSp>
        <p:nvCxnSpPr>
          <p:cNvPr id="11" name="Connector 11"/>
          <p:cNvCxnSpPr/>
          <p:nvPr/>
        </p:nvCxnSpPr>
        <p:spPr>
          <a:xfrm rot="-16370">
            <a:off x="4762515" y="2851150"/>
            <a:ext cx="2667000" cy="12700"/>
          </a:xfrm>
          <a:prstGeom prst="straightConnector1">
            <a:avLst/>
          </a:prstGeom>
          <a:solidFill>
            <a:srgbClr val="DEE0E3">
              <a:alpha val="100000"/>
            </a:srgbClr>
          </a:solidFill>
          <a:ln w="12700" cap="flat" cmpd="sng">
            <a:solidFill>
              <a:srgbClr val="C8102E">
                <a:alpha val="20000"/>
              </a:srgbClr>
            </a:solidFill>
            <a:prstDash val="solid"/>
            <a:round/>
            <a:headEnd type="none" w="med" len="med"/>
            <a:tailEnd type="none" w="med" len="med"/>
          </a:ln>
        </p:spPr>
      </p:cxnSp>
      <p:sp>
        <p:nvSpPr>
          <p:cNvPr id="12" name="AutoShape 12"/>
          <p:cNvSpPr/>
          <p:nvPr/>
        </p:nvSpPr>
        <p:spPr>
          <a:xfrm>
            <a:off x="4699000" y="29845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我们学会了如何设计调查问卷、收集和分析数据，提高了自己的研究能力和团队协作能力。</a:t>
            </a:r>
            <a:endParaRPr lang="en-US" sz="1100"/>
          </a:p>
        </p:txBody>
      </p:sp>
      <p:sp>
        <p:nvSpPr>
          <p:cNvPr id="13" name="AutoShape 13"/>
          <p:cNvSpPr/>
          <p:nvPr/>
        </p:nvSpPr>
        <p:spPr>
          <a:xfrm>
            <a:off x="8128000" y="2032000"/>
            <a:ext cx="3302000" cy="3556000"/>
          </a:xfrm>
          <a:prstGeom prst="roundRect">
            <a:avLst>
              <a:gd name="adj" fmla="val 3846"/>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445500" y="2349500"/>
            <a:ext cx="406400" cy="406400"/>
          </a:xfrm>
          <a:prstGeom prst="rect">
            <a:avLst/>
          </a:prstGeom>
        </p:spPr>
      </p:pic>
      <p:sp>
        <p:nvSpPr>
          <p:cNvPr id="15" name="AutoShape 15"/>
          <p:cNvSpPr/>
          <p:nvPr/>
        </p:nvSpPr>
        <p:spPr>
          <a:xfrm>
            <a:off x="8953500" y="23495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情感价值的升华</a:t>
            </a:r>
            <a:endParaRPr lang="en-US" sz="1100"/>
          </a:p>
        </p:txBody>
      </p:sp>
      <p:cxnSp>
        <p:nvCxnSpPr>
          <p:cNvPr id="16" name="Connector 16"/>
          <p:cNvCxnSpPr/>
          <p:nvPr/>
        </p:nvCxnSpPr>
        <p:spPr>
          <a:xfrm rot="-16370">
            <a:off x="8445515" y="2851150"/>
            <a:ext cx="2667000" cy="12700"/>
          </a:xfrm>
          <a:prstGeom prst="straightConnector1">
            <a:avLst/>
          </a:prstGeom>
          <a:solidFill>
            <a:srgbClr val="DEE0E3">
              <a:alpha val="100000"/>
            </a:srgbClr>
          </a:solidFill>
          <a:ln w="12700" cap="flat" cmpd="sng">
            <a:solidFill>
              <a:srgbClr val="C8102E">
                <a:alpha val="20000"/>
              </a:srgbClr>
            </a:solidFill>
            <a:prstDash val="solid"/>
            <a:round/>
            <a:headEnd type="none" w="med" len="med"/>
            <a:tailEnd type="none" w="med" len="med"/>
          </a:ln>
        </p:spPr>
      </p:cxnSp>
      <p:sp>
        <p:nvSpPr>
          <p:cNvPr id="17" name="AutoShape 17"/>
          <p:cNvSpPr/>
          <p:nvPr/>
        </p:nvSpPr>
        <p:spPr>
          <a:xfrm>
            <a:off x="8382000" y="29845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我们更加珍惜和家人团聚的时光，也更加理解了春节对于中国人的特殊意义。</a:t>
            </a:r>
            <a:endParaRPr lang="en-US" sz="11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研究感悟：我们的展望</a:t>
            </a:r>
            <a:endParaRPr lang="en-US" sz="1100"/>
          </a:p>
        </p:txBody>
      </p:sp>
      <p:sp>
        <p:nvSpPr>
          <p:cNvPr id="3" name="AutoShape 3"/>
          <p:cNvSpPr/>
          <p:nvPr/>
        </p:nvSpPr>
        <p:spPr>
          <a:xfrm>
            <a:off x="762000" y="2032000"/>
            <a:ext cx="3302000" cy="3556000"/>
          </a:xfrm>
          <a:prstGeom prst="roundRect">
            <a:avLst>
              <a:gd name="adj" fmla="val 3846"/>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9500" y="2349500"/>
            <a:ext cx="406400" cy="406400"/>
          </a:xfrm>
          <a:prstGeom prst="rect">
            <a:avLst/>
          </a:prstGeom>
        </p:spPr>
      </p:pic>
      <p:sp>
        <p:nvSpPr>
          <p:cNvPr id="5" name="AutoShape 5"/>
          <p:cNvSpPr/>
          <p:nvPr/>
        </p:nvSpPr>
        <p:spPr>
          <a:xfrm>
            <a:off x="1587500" y="23495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焕发传统新活力</a:t>
            </a:r>
            <a:endParaRPr lang="en-US" sz="1100"/>
          </a:p>
        </p:txBody>
      </p:sp>
      <p:cxnSp>
        <p:nvCxnSpPr>
          <p:cNvPr id="6" name="Connector 6"/>
          <p:cNvCxnSpPr/>
          <p:nvPr/>
        </p:nvCxnSpPr>
        <p:spPr>
          <a:xfrm rot="-16370">
            <a:off x="1079515" y="2851150"/>
            <a:ext cx="2667000" cy="12700"/>
          </a:xfrm>
          <a:prstGeom prst="straightConnector1">
            <a:avLst/>
          </a:prstGeom>
          <a:solidFill>
            <a:srgbClr val="DEE0E3">
              <a:alpha val="100000"/>
            </a:srgbClr>
          </a:solidFill>
          <a:ln w="12700" cap="flat" cmpd="sng">
            <a:solidFill>
              <a:srgbClr val="C8102E">
                <a:alpha val="20000"/>
              </a:srgbClr>
            </a:solidFill>
            <a:prstDash val="solid"/>
            <a:round/>
            <a:headEnd type="none" w="med" len="med"/>
            <a:tailEnd type="none" w="med" len="med"/>
          </a:ln>
        </p:spPr>
      </p:cxnSp>
      <p:sp>
        <p:nvSpPr>
          <p:cNvPr id="7" name="AutoShape 7"/>
          <p:cNvSpPr/>
          <p:nvPr/>
        </p:nvSpPr>
        <p:spPr>
          <a:xfrm>
            <a:off x="1016000" y="29845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ans SC"/>
                <a:ea typeface="Noto Sans SC"/>
                <a:cs typeface="Noto Sans SC"/>
                <a:sym typeface="Noto Sans SC"/>
              </a:rPr>
              <a:t>希望更多的人能够了解和喜爱春节的传统习俗，让传统文化在新时代焕发出新的活力。</a:t>
            </a:r>
            <a:endParaRPr lang="en-US" sz="1100"/>
          </a:p>
        </p:txBody>
      </p:sp>
      <p:sp>
        <p:nvSpPr>
          <p:cNvPr id="8" name="AutoShape 8"/>
          <p:cNvSpPr/>
          <p:nvPr/>
        </p:nvSpPr>
        <p:spPr>
          <a:xfrm>
            <a:off x="4445000" y="2032000"/>
            <a:ext cx="3302000" cy="3556000"/>
          </a:xfrm>
          <a:prstGeom prst="roundRect">
            <a:avLst>
              <a:gd name="adj" fmla="val 3846"/>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762500" y="2349500"/>
            <a:ext cx="406400" cy="406400"/>
          </a:xfrm>
          <a:prstGeom prst="rect">
            <a:avLst/>
          </a:prstGeom>
        </p:spPr>
      </p:pic>
      <p:sp>
        <p:nvSpPr>
          <p:cNvPr id="10" name="AutoShape 10"/>
          <p:cNvSpPr/>
          <p:nvPr/>
        </p:nvSpPr>
        <p:spPr>
          <a:xfrm>
            <a:off x="5270500" y="23495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多元方式广宣传</a:t>
            </a:r>
            <a:endParaRPr lang="en-US" sz="1100"/>
          </a:p>
        </p:txBody>
      </p:sp>
      <p:cxnSp>
        <p:nvCxnSpPr>
          <p:cNvPr id="11" name="Connector 11"/>
          <p:cNvCxnSpPr/>
          <p:nvPr/>
        </p:nvCxnSpPr>
        <p:spPr>
          <a:xfrm rot="-16370">
            <a:off x="4762515" y="2851150"/>
            <a:ext cx="2667000" cy="12700"/>
          </a:xfrm>
          <a:prstGeom prst="straightConnector1">
            <a:avLst/>
          </a:prstGeom>
          <a:solidFill>
            <a:srgbClr val="DEE0E3">
              <a:alpha val="100000"/>
            </a:srgbClr>
          </a:solidFill>
          <a:ln w="12700" cap="flat" cmpd="sng">
            <a:solidFill>
              <a:srgbClr val="C8102E">
                <a:alpha val="20000"/>
              </a:srgbClr>
            </a:solidFill>
            <a:prstDash val="solid"/>
            <a:round/>
            <a:headEnd type="none" w="med" len="med"/>
            <a:tailEnd type="none" w="med" len="med"/>
          </a:ln>
        </p:spPr>
      </p:cxnSp>
      <p:sp>
        <p:nvSpPr>
          <p:cNvPr id="12" name="AutoShape 12"/>
          <p:cNvSpPr/>
          <p:nvPr/>
        </p:nvSpPr>
        <p:spPr>
          <a:xfrm>
            <a:off x="4699000" y="29845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ans SC"/>
                <a:ea typeface="Noto Sans SC"/>
                <a:cs typeface="Noto Sans SC"/>
                <a:sym typeface="Noto Sans SC"/>
              </a:rPr>
              <a:t>我们可以通过制作春节主题的手抄报、举办春节习俗分享会等方式，向身边的人宣传春节文化。</a:t>
            </a:r>
            <a:endParaRPr lang="en-US" sz="1100"/>
          </a:p>
        </p:txBody>
      </p:sp>
      <p:sp>
        <p:nvSpPr>
          <p:cNvPr id="13" name="AutoShape 13"/>
          <p:cNvSpPr/>
          <p:nvPr/>
        </p:nvSpPr>
        <p:spPr>
          <a:xfrm>
            <a:off x="8128000" y="2032000"/>
            <a:ext cx="3302000" cy="3556000"/>
          </a:xfrm>
          <a:prstGeom prst="roundRect">
            <a:avLst>
              <a:gd name="adj" fmla="val 3846"/>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14" name="Picture 1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445500" y="2349500"/>
            <a:ext cx="406400" cy="406400"/>
          </a:xfrm>
          <a:prstGeom prst="rect">
            <a:avLst/>
          </a:prstGeom>
        </p:spPr>
      </p:pic>
      <p:sp>
        <p:nvSpPr>
          <p:cNvPr id="15" name="AutoShape 15"/>
          <p:cNvSpPr/>
          <p:nvPr/>
        </p:nvSpPr>
        <p:spPr>
          <a:xfrm>
            <a:off x="8953500" y="2349500"/>
            <a:ext cx="2286000" cy="4064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贡献文化传承力</a:t>
            </a:r>
            <a:endParaRPr lang="en-US" sz="1100"/>
          </a:p>
        </p:txBody>
      </p:sp>
      <p:cxnSp>
        <p:nvCxnSpPr>
          <p:cNvPr id="16" name="Connector 16"/>
          <p:cNvCxnSpPr/>
          <p:nvPr/>
        </p:nvCxnSpPr>
        <p:spPr>
          <a:xfrm rot="-16370">
            <a:off x="8445515" y="2851150"/>
            <a:ext cx="2667000" cy="12700"/>
          </a:xfrm>
          <a:prstGeom prst="straightConnector1">
            <a:avLst/>
          </a:prstGeom>
          <a:solidFill>
            <a:srgbClr val="DEE0E3">
              <a:alpha val="100000"/>
            </a:srgbClr>
          </a:solidFill>
          <a:ln w="12700" cap="flat" cmpd="sng">
            <a:solidFill>
              <a:srgbClr val="C8102E">
                <a:alpha val="20000"/>
              </a:srgbClr>
            </a:solidFill>
            <a:prstDash val="solid"/>
            <a:round/>
            <a:headEnd type="none" w="med" len="med"/>
            <a:tailEnd type="none" w="med" len="med"/>
          </a:ln>
        </p:spPr>
      </p:cxnSp>
      <p:sp>
        <p:nvSpPr>
          <p:cNvPr id="17" name="AutoShape 17"/>
          <p:cNvSpPr/>
          <p:nvPr/>
        </p:nvSpPr>
        <p:spPr>
          <a:xfrm>
            <a:off x="8382000" y="2984500"/>
            <a:ext cx="2794000" cy="228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ans SC"/>
                <a:ea typeface="Noto Sans SC"/>
                <a:cs typeface="Noto Sans SC"/>
                <a:sym typeface="Noto Sans SC"/>
              </a:rPr>
              <a:t>希望我们的研究能够为保护和传承中华优秀传统文化贡献一份小小的力量，让文化薪火相传。</a:t>
            </a:r>
            <a:endParaRPr lang="en-US" sz="11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参考文献</a:t>
            </a:r>
            <a:endParaRPr lang="en-US" sz="1100"/>
          </a:p>
        </p:txBody>
      </p:sp>
      <p:cxnSp>
        <p:nvCxnSpPr>
          <p:cNvPr id="4" name="Connector 4"/>
          <p:cNvCxnSpPr/>
          <p:nvPr/>
        </p:nvCxnSpPr>
        <p:spPr>
          <a:xfrm rot="-42969">
            <a:off x="762040" y="1771650"/>
            <a:ext cx="1016000" cy="12700"/>
          </a:xfrm>
          <a:prstGeom prst="straightConnector1">
            <a:avLst/>
          </a:prstGeom>
          <a:solidFill>
            <a:srgbClr val="DEE0E3">
              <a:alpha val="100000"/>
            </a:srgbClr>
          </a:solidFill>
          <a:ln w="38100" cap="flat" cmpd="sng">
            <a:solidFill>
              <a:srgbClr val="C8102E">
                <a:alpha val="100000"/>
              </a:srgbClr>
            </a:solidFill>
            <a:prstDash val="solid"/>
            <a:round/>
            <a:headEnd type="none" w="lg" len="lg"/>
            <a:tailEnd type="none" w="lg" len="lg"/>
          </a:ln>
        </p:spPr>
      </p:cxnSp>
      <p:sp>
        <p:nvSpPr>
          <p:cNvPr id="5" name="AutoShape 5"/>
          <p:cNvSpPr/>
          <p:nvPr/>
        </p:nvSpPr>
        <p:spPr>
          <a:xfrm>
            <a:off x="762000" y="2159000"/>
            <a:ext cx="10668000" cy="3048000"/>
          </a:xfrm>
          <a:prstGeom prst="roundRect">
            <a:avLst>
              <a:gd name="adj" fmla="val 4166"/>
            </a:avLst>
          </a:prstGeom>
          <a:solidFill>
            <a:srgbClr val="FFFFFF">
              <a:alpha val="85000"/>
            </a:srgbClr>
          </a:solidFill>
          <a:ln w="12700" cap="flat" cmpd="sng">
            <a:solidFill>
              <a:srgbClr val="C8102E">
                <a:alpha val="20000"/>
              </a:srgbClr>
            </a:solidFill>
            <a:prstDash val="solid"/>
            <a:round/>
          </a:ln>
        </p:spPr>
        <p:txBody>
          <a:bodyPr vert="horz" wrap="square" lIns="63500" tIns="63500" rIns="63500" bIns="63500" rtlCol="0" anchor="ctr"/>
          <a:lstStyle/>
          <a:p>
            <a:pPr algn="ctr">
              <a:defRPr/>
            </a:pPr>
          </a:p>
        </p:txBody>
      </p:sp>
      <p:pic>
        <p:nvPicPr>
          <p:cNvPr id="6" name="Picture 6"/>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3000" y="2540000"/>
            <a:ext cx="304800" cy="304800"/>
          </a:xfrm>
          <a:prstGeom prst="rect">
            <a:avLst/>
          </a:prstGeom>
        </p:spPr>
      </p:pic>
      <p:sp>
        <p:nvSpPr>
          <p:cNvPr id="7" name="AutoShape 7"/>
          <p:cNvSpPr/>
          <p:nvPr/>
        </p:nvSpPr>
        <p:spPr>
          <a:xfrm>
            <a:off x="1587500" y="25146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333333"/>
                </a:solidFill>
                <a:latin typeface="Noto Serif SC"/>
                <a:ea typeface="Noto Serif SC"/>
                <a:cs typeface="Noto Serif SC"/>
                <a:sym typeface="Noto Serif SC"/>
              </a:rPr>
              <a:t>《中国民俗文化丛书——春节》</a:t>
            </a:r>
            <a:endParaRPr lang="en-US" sz="1100"/>
          </a:p>
        </p:txBody>
      </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3000" y="3111500"/>
            <a:ext cx="304800" cy="304800"/>
          </a:xfrm>
          <a:prstGeom prst="rect">
            <a:avLst/>
          </a:prstGeom>
        </p:spPr>
      </p:pic>
      <p:sp>
        <p:nvSpPr>
          <p:cNvPr id="9" name="AutoShape 9"/>
          <p:cNvSpPr/>
          <p:nvPr/>
        </p:nvSpPr>
        <p:spPr>
          <a:xfrm>
            <a:off x="1587500" y="30861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333333"/>
                </a:solidFill>
                <a:latin typeface="Noto Serif SC"/>
                <a:ea typeface="Noto Serif SC"/>
                <a:cs typeface="Noto Serif SC"/>
                <a:sym typeface="Noto Serif SC"/>
              </a:rPr>
              <a:t>《现代汉语词典》（第7版）</a:t>
            </a:r>
            <a:endParaRPr lang="en-US" sz="1100"/>
          </a:p>
        </p:txBody>
      </p:sp>
      <p:pic>
        <p:nvPicPr>
          <p:cNvPr id="10" name="Picture 10"/>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43000" y="3683000"/>
            <a:ext cx="304800" cy="304800"/>
          </a:xfrm>
          <a:prstGeom prst="rect">
            <a:avLst/>
          </a:prstGeom>
        </p:spPr>
      </p:pic>
      <p:sp>
        <p:nvSpPr>
          <p:cNvPr id="11" name="AutoShape 11"/>
          <p:cNvSpPr/>
          <p:nvPr/>
        </p:nvSpPr>
        <p:spPr>
          <a:xfrm>
            <a:off x="1587500" y="3657600"/>
            <a:ext cx="952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333333"/>
                </a:solidFill>
                <a:latin typeface="Noto Serif SC"/>
                <a:ea typeface="Noto Serif SC"/>
                <a:cs typeface="Noto Serif SC"/>
                <a:sym typeface="Noto Serif SC"/>
              </a:rPr>
              <a:t>相关网络资料</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2540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目录</a:t>
            </a:r>
            <a:endParaRPr lang="en-US" sz="1100"/>
          </a:p>
        </p:txBody>
      </p:sp>
      <p:cxnSp>
        <p:nvCxnSpPr>
          <p:cNvPr id="4" name="Connector 4"/>
          <p:cNvCxnSpPr/>
          <p:nvPr/>
        </p:nvCxnSpPr>
        <p:spPr>
          <a:xfrm rot="-57290">
            <a:off x="762053" y="1708150"/>
            <a:ext cx="762000" cy="12700"/>
          </a:xfrm>
          <a:prstGeom prst="straightConnector1">
            <a:avLst/>
          </a:prstGeom>
          <a:solidFill>
            <a:srgbClr val="DEE0E3">
              <a:alpha val="100000"/>
            </a:srgbClr>
          </a:solidFill>
          <a:ln w="38100" cap="flat" cmpd="sng">
            <a:solidFill>
              <a:srgbClr val="D4AF37">
                <a:alpha val="100000"/>
              </a:srgbClr>
            </a:solidFill>
            <a:prstDash val="solid"/>
            <a:round/>
            <a:headEnd type="none" w="lg" len="lg"/>
            <a:tailEnd type="none" w="lg" len="lg"/>
          </a:ln>
        </p:spPr>
      </p:cxn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2159000"/>
            <a:ext cx="304800" cy="304800"/>
          </a:xfrm>
          <a:prstGeom prst="rect">
            <a:avLst/>
          </a:prstGeom>
        </p:spPr>
      </p:pic>
      <p:sp>
        <p:nvSpPr>
          <p:cNvPr id="6" name="AutoShape 6"/>
          <p:cNvSpPr/>
          <p:nvPr/>
        </p:nvSpPr>
        <p:spPr>
          <a:xfrm>
            <a:off x="1193800" y="2108200"/>
            <a:ext cx="635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erif SC"/>
                <a:ea typeface="Noto Serif SC"/>
                <a:cs typeface="Noto Serif SC"/>
                <a:sym typeface="Noto Serif SC"/>
              </a:rPr>
              <a:t>01 研究缘起：为何研究春节？</a:t>
            </a:r>
            <a:endParaRPr lang="en-US" sz="1100"/>
          </a:p>
        </p:txBody>
      </p:sp>
      <p:pic>
        <p:nvPicPr>
          <p:cNvPr id="7" name="Picture 7"/>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2794000"/>
            <a:ext cx="304800" cy="304800"/>
          </a:xfrm>
          <a:prstGeom prst="rect">
            <a:avLst/>
          </a:prstGeom>
        </p:spPr>
      </p:pic>
      <p:sp>
        <p:nvSpPr>
          <p:cNvPr id="8" name="AutoShape 8"/>
          <p:cNvSpPr/>
          <p:nvPr/>
        </p:nvSpPr>
        <p:spPr>
          <a:xfrm>
            <a:off x="1193800" y="2743200"/>
            <a:ext cx="635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erif SC"/>
                <a:ea typeface="Noto Serif SC"/>
                <a:cs typeface="Noto Serif SC"/>
                <a:sym typeface="Noto Serif SC"/>
              </a:rPr>
              <a:t>02 春节溯源：春节的由来与演变</a:t>
            </a:r>
            <a:endParaRPr lang="en-US" sz="1100"/>
          </a:p>
        </p:txBody>
      </p:sp>
      <p:pic>
        <p:nvPicPr>
          <p:cNvPr id="9" name="Picture 9"/>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3429000"/>
            <a:ext cx="304800" cy="304800"/>
          </a:xfrm>
          <a:prstGeom prst="rect">
            <a:avLst/>
          </a:prstGeom>
        </p:spPr>
      </p:pic>
      <p:sp>
        <p:nvSpPr>
          <p:cNvPr id="10" name="AutoShape 10"/>
          <p:cNvSpPr/>
          <p:nvPr/>
        </p:nvSpPr>
        <p:spPr>
          <a:xfrm>
            <a:off x="1193800" y="3378200"/>
            <a:ext cx="635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erif SC"/>
                <a:ea typeface="Noto Serif SC"/>
                <a:cs typeface="Noto Serif SC"/>
                <a:sym typeface="Noto Serif SC"/>
              </a:rPr>
              <a:t>03 习俗探秘：我们身边的春节习俗</a:t>
            </a:r>
            <a:endParaRPr lang="en-US" sz="1100"/>
          </a:p>
        </p:txBody>
      </p:sp>
      <p:pic>
        <p:nvPicPr>
          <p:cNvPr id="11" name="Picture 11"/>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4064000"/>
            <a:ext cx="304800" cy="304800"/>
          </a:xfrm>
          <a:prstGeom prst="rect">
            <a:avLst/>
          </a:prstGeom>
        </p:spPr>
      </p:pic>
      <p:sp>
        <p:nvSpPr>
          <p:cNvPr id="12" name="AutoShape 12"/>
          <p:cNvSpPr/>
          <p:nvPr/>
        </p:nvSpPr>
        <p:spPr>
          <a:xfrm>
            <a:off x="1193800" y="4013200"/>
            <a:ext cx="635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erif SC"/>
                <a:ea typeface="Noto Serif SC"/>
                <a:cs typeface="Noto Serif SC"/>
                <a:sym typeface="Noto Serif SC"/>
              </a:rPr>
              <a:t>04 调查分析：春节习俗现状与思考</a:t>
            </a:r>
            <a:endParaRPr lang="en-US" sz="1100"/>
          </a:p>
        </p:txBody>
      </p:sp>
      <p:pic>
        <p:nvPicPr>
          <p:cNvPr id="13" name="Picture 13"/>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62000" y="4699000"/>
            <a:ext cx="304800" cy="304800"/>
          </a:xfrm>
          <a:prstGeom prst="rect">
            <a:avLst/>
          </a:prstGeom>
        </p:spPr>
      </p:pic>
      <p:sp>
        <p:nvSpPr>
          <p:cNvPr id="14" name="AutoShape 14"/>
          <p:cNvSpPr/>
          <p:nvPr/>
        </p:nvSpPr>
        <p:spPr>
          <a:xfrm>
            <a:off x="1193800" y="4648200"/>
            <a:ext cx="635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33333"/>
                </a:solidFill>
                <a:latin typeface="Noto Serif SC"/>
                <a:ea typeface="Noto Serif SC"/>
                <a:cs typeface="Noto Serif SC"/>
                <a:sym typeface="Noto Serif SC"/>
              </a:rPr>
              <a:t>05 研究感悟：我们的收获与展望</a:t>
            </a:r>
            <a:endParaRPr lang="en-US" sz="11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p>
        </p:txBody>
      </p:sp>
      <p:sp>
        <p:nvSpPr>
          <p:cNvPr id="4" name="AutoShape 4"/>
          <p:cNvSpPr/>
          <p:nvPr/>
        </p:nvSpPr>
        <p:spPr>
          <a:xfrm>
            <a:off x="2286000" y="1524000"/>
            <a:ext cx="7620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C8102E"/>
                </a:solidFill>
                <a:latin typeface="Noto Serif SC"/>
                <a:ea typeface="Noto Serif SC"/>
                <a:cs typeface="Noto Serif SC"/>
                <a:sym typeface="Noto Serif SC"/>
              </a:rPr>
              <a:t>致谢</a:t>
            </a:r>
            <a:endParaRPr lang="en-US" sz="1100"/>
          </a:p>
        </p:txBody>
      </p:sp>
      <p:cxnSp>
        <p:nvCxnSpPr>
          <p:cNvPr id="5" name="Connector 5"/>
          <p:cNvCxnSpPr/>
          <p:nvPr/>
        </p:nvCxnSpPr>
        <p:spPr>
          <a:xfrm rot="-34376">
            <a:off x="5461032" y="2406650"/>
            <a:ext cx="1270000" cy="12700"/>
          </a:xfrm>
          <a:prstGeom prst="straightConnector1">
            <a:avLst/>
          </a:prstGeom>
          <a:solidFill>
            <a:srgbClr val="DEE0E3">
              <a:alpha val="100000"/>
            </a:srgbClr>
          </a:solidFill>
          <a:ln w="25400" cap="flat" cmpd="sng">
            <a:solidFill>
              <a:srgbClr val="C8102E">
                <a:alpha val="100000"/>
              </a:srgbClr>
            </a:solidFill>
            <a:prstDash val="solid"/>
            <a:round/>
            <a:headEnd type="none" w="lg" len="lg"/>
            <a:tailEnd type="none" w="lg" len="lg"/>
          </a:ln>
        </p:spPr>
      </p:cxnSp>
      <p:pic>
        <p:nvPicPr>
          <p:cNvPr id="6" name="Picture 6"/>
          <p:cNvPicPr>
            <a:picLocks noChangeAspect="1"/>
          </p:cNvPicPr>
          <p:nvPr>
            <p:custDataLst>
              <p:tags r:id="rId2"/>
            </p:custDataLst>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302000" y="2921000"/>
            <a:ext cx="304800" cy="304800"/>
          </a:xfrm>
          <a:prstGeom prst="rect">
            <a:avLst/>
          </a:prstGeom>
        </p:spPr>
      </p:pic>
      <p:sp>
        <p:nvSpPr>
          <p:cNvPr id="7" name="AutoShape 7"/>
          <p:cNvSpPr/>
          <p:nvPr>
            <p:custDataLst>
              <p:tags r:id="rId5"/>
            </p:custDataLst>
          </p:nvPr>
        </p:nvSpPr>
        <p:spPr>
          <a:xfrm>
            <a:off x="3683000" y="28829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333333"/>
                </a:solidFill>
                <a:latin typeface="Noto Serif SC"/>
                <a:ea typeface="Noto Serif SC"/>
                <a:cs typeface="Noto Serif SC"/>
                <a:sym typeface="Noto Serif SC"/>
              </a:rPr>
              <a:t>感谢指导老师：</a:t>
            </a:r>
            <a:r>
              <a:rPr lang="en-US" sz="1800" b="0" i="0" u="none" strike="noStrike">
                <a:solidFill>
                  <a:srgbClr val="333333"/>
                </a:solidFill>
                <a:latin typeface="Noto Serif SC"/>
                <a:ea typeface="Noto Serif SC"/>
                <a:cs typeface="Noto Serif SC"/>
                <a:sym typeface="Noto Serif SC"/>
              </a:rPr>
              <a:t>张舒</a:t>
            </a:r>
            <a:r>
              <a:rPr lang="en-US" sz="1800" b="0" i="0" u="none" strike="noStrike">
                <a:solidFill>
                  <a:srgbClr val="333333"/>
                </a:solidFill>
                <a:latin typeface="Noto Serif SC"/>
                <a:ea typeface="Noto Serif SC"/>
                <a:cs typeface="Noto Serif SC"/>
                <a:sym typeface="Noto Serif SC"/>
              </a:rPr>
              <a:t>老师</a:t>
            </a:r>
            <a:endParaRPr lang="en-US" sz="1100"/>
          </a:p>
        </p:txBody>
      </p:sp>
      <p:pic>
        <p:nvPicPr>
          <p:cNvPr id="8" name="Picture 8"/>
          <p:cNvPicPr>
            <a:picLocks noChangeAspect="1"/>
          </p:cNvPicPr>
          <p:nvPr>
            <p:custDataLst>
              <p:tags r:id="rId6"/>
            </p:custDataLst>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302000" y="3429000"/>
            <a:ext cx="304800" cy="304800"/>
          </a:xfrm>
          <a:prstGeom prst="rect">
            <a:avLst/>
          </a:prstGeom>
        </p:spPr>
      </p:pic>
      <p:sp>
        <p:nvSpPr>
          <p:cNvPr id="9" name="AutoShape 9"/>
          <p:cNvSpPr/>
          <p:nvPr>
            <p:custDataLst>
              <p:tags r:id="rId9"/>
            </p:custDataLst>
          </p:nvPr>
        </p:nvSpPr>
        <p:spPr>
          <a:xfrm>
            <a:off x="3683000" y="3390900"/>
            <a:ext cx="508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333333"/>
                </a:solidFill>
                <a:latin typeface="Noto Serif SC"/>
                <a:ea typeface="Noto Serif SC"/>
                <a:cs typeface="Noto Serif SC"/>
                <a:sym typeface="Noto Serif SC"/>
              </a:rPr>
              <a:t>感谢参与本次调查的</a:t>
            </a:r>
            <a:r>
              <a:rPr lang="zh-CN" altLang="en-US" sz="1800" b="0" i="0" u="none" strike="noStrike">
                <a:solidFill>
                  <a:srgbClr val="333333"/>
                </a:solidFill>
                <a:latin typeface="Noto Serif SC"/>
                <a:ea typeface="宋体" panose="02010600030101010101" pitchFamily="2" charset="-122"/>
                <a:cs typeface="Noto Serif SC"/>
                <a:sym typeface="Noto Serif SC"/>
              </a:rPr>
              <a:t>同学们</a:t>
            </a:r>
            <a:endParaRPr lang="zh-CN" altLang="en-US" sz="1800" b="0" i="0" u="none" strike="noStrike">
              <a:solidFill>
                <a:srgbClr val="333333"/>
              </a:solidFill>
              <a:latin typeface="Noto Serif SC"/>
              <a:ea typeface="宋体" panose="02010600030101010101" pitchFamily="2" charset="-122"/>
              <a:cs typeface="Noto Serif SC"/>
              <a:sym typeface="Noto Serif SC"/>
            </a:endParaRPr>
          </a:p>
        </p:txBody>
      </p:sp>
      <p:sp>
        <p:nvSpPr>
          <p:cNvPr id="10" name="AutoShape 10"/>
          <p:cNvSpPr/>
          <p:nvPr/>
        </p:nvSpPr>
        <p:spPr>
          <a:xfrm>
            <a:off x="2286000" y="4191000"/>
            <a:ext cx="7620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2400" b="1" i="0" u="none" strike="noStrike">
                <a:solidFill>
                  <a:srgbClr val="C8102E"/>
                </a:solidFill>
                <a:latin typeface="Noto Serif SC"/>
                <a:ea typeface="Noto Serif SC"/>
                <a:cs typeface="Noto Serif SC"/>
                <a:sym typeface="Noto Serif SC"/>
              </a:rPr>
              <a:t>谢谢观看！</a:t>
            </a:r>
            <a:endParaRPr lang="en-US" sz="11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研究缘起：为何研究春节？</a:t>
            </a:r>
            <a:endParaRPr lang="en-US" sz="1100"/>
          </a:p>
        </p:txBody>
      </p:sp>
      <p:sp>
        <p:nvSpPr>
          <p:cNvPr id="3" name="AutoShape 3"/>
          <p:cNvSpPr/>
          <p:nvPr/>
        </p:nvSpPr>
        <p:spPr>
          <a:xfrm>
            <a:off x="762000" y="2032000"/>
            <a:ext cx="5080000" cy="3810000"/>
          </a:xfrm>
          <a:prstGeom prst="roundRect">
            <a:avLst>
              <a:gd name="adj" fmla="val 3333"/>
            </a:avLst>
          </a:prstGeom>
          <a:solidFill>
            <a:srgbClr val="FFFFFF">
              <a:alpha val="85000"/>
            </a:srgbClr>
          </a:solidFill>
          <a:ln cap="flat" cmpd="sng">
            <a:solidFill>
              <a:srgbClr val="E6CFCF">
                <a:alpha val="85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355600" cy="355600"/>
          </a:xfrm>
          <a:prstGeom prst="rect">
            <a:avLst/>
          </a:prstGeom>
        </p:spPr>
      </p:pic>
      <p:sp>
        <p:nvSpPr>
          <p:cNvPr id="5" name="AutoShape 5"/>
          <p:cNvSpPr/>
          <p:nvPr/>
        </p:nvSpPr>
        <p:spPr>
          <a:xfrm>
            <a:off x="1460500" y="2286000"/>
            <a:ext cx="412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文化内涵与民族情感</a:t>
            </a:r>
            <a:endParaRPr lang="en-US" sz="1100"/>
          </a:p>
        </p:txBody>
      </p:sp>
      <p:sp>
        <p:nvSpPr>
          <p:cNvPr id="6" name="AutoShape 6"/>
          <p:cNvSpPr/>
          <p:nvPr/>
        </p:nvSpPr>
        <p:spPr>
          <a:xfrm>
            <a:off x="1460500" y="2667000"/>
            <a:ext cx="41275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ans SC"/>
                <a:ea typeface="Noto Sans SC"/>
                <a:cs typeface="Noto Sans SC"/>
                <a:sym typeface="Noto Sans SC"/>
              </a:rPr>
              <a:t>春节是中华民族最重要的传统节日，承载着深厚的文化底蕴和民族情感，是连接海内外华人的精神纽带。</a:t>
            </a:r>
            <a:endParaRPr lang="en-US" sz="1100"/>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3492500"/>
            <a:ext cx="355600" cy="355600"/>
          </a:xfrm>
          <a:prstGeom prst="rect">
            <a:avLst/>
          </a:prstGeom>
        </p:spPr>
      </p:pic>
      <p:sp>
        <p:nvSpPr>
          <p:cNvPr id="8" name="AutoShape 8"/>
          <p:cNvSpPr/>
          <p:nvPr/>
        </p:nvSpPr>
        <p:spPr>
          <a:xfrm>
            <a:off x="1460500" y="3492500"/>
            <a:ext cx="412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传统习俗的现状与挑战</a:t>
            </a:r>
            <a:endParaRPr lang="en-US" sz="1100"/>
          </a:p>
        </p:txBody>
      </p:sp>
      <p:sp>
        <p:nvSpPr>
          <p:cNvPr id="9" name="AutoShape 9"/>
          <p:cNvSpPr/>
          <p:nvPr/>
        </p:nvSpPr>
        <p:spPr>
          <a:xfrm>
            <a:off x="1460500" y="3873500"/>
            <a:ext cx="41275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ans SC"/>
                <a:ea typeface="Noto Sans SC"/>
                <a:cs typeface="Noto Sans SC"/>
                <a:sym typeface="Noto Sans SC"/>
              </a:rPr>
              <a:t>随着时代发展，部分传统习俗逐渐被淡忘。我们希望通过研究，重新审视这些习俗，唤醒大家对传统文化的记忆。</a:t>
            </a:r>
            <a:endParaRPr lang="en-US" sz="1100"/>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699000"/>
            <a:ext cx="355600" cy="355600"/>
          </a:xfrm>
          <a:prstGeom prst="rect">
            <a:avLst/>
          </a:prstGeom>
        </p:spPr>
      </p:pic>
      <p:sp>
        <p:nvSpPr>
          <p:cNvPr id="11" name="AutoShape 11"/>
          <p:cNvSpPr/>
          <p:nvPr/>
        </p:nvSpPr>
        <p:spPr>
          <a:xfrm>
            <a:off x="1460500" y="4699000"/>
            <a:ext cx="41275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传承与弘扬的思考</a:t>
            </a:r>
            <a:endParaRPr lang="en-US" sz="1100"/>
          </a:p>
        </p:txBody>
      </p:sp>
      <p:sp>
        <p:nvSpPr>
          <p:cNvPr id="12" name="AutoShape 12"/>
          <p:cNvSpPr/>
          <p:nvPr/>
        </p:nvSpPr>
        <p:spPr>
          <a:xfrm>
            <a:off x="1460500" y="5080000"/>
            <a:ext cx="41275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ans SC"/>
                <a:ea typeface="Noto Sans SC"/>
                <a:cs typeface="Noto Sans SC"/>
                <a:sym typeface="Noto Sans SC"/>
              </a:rPr>
              <a:t>探索如何在现代生活中传承和弘扬这份宝贵的文化遗产，让传统焕发新生。</a:t>
            </a:r>
            <a:endParaRPr lang="en-US" sz="1100"/>
          </a:p>
        </p:txBody>
      </p:sp>
      <p:pic>
        <p:nvPicPr>
          <p:cNvPr id="13" name="Picture 13"/>
          <p:cNvPicPr>
            <a:picLocks noChangeAspect="1"/>
          </p:cNvPicPr>
          <p:nvPr/>
        </p:nvPicPr>
        <p:blipFill>
          <a:blip r:embed="rId8"/>
          <a:srcRect l="4515" r="4515"/>
          <a:stretch>
            <a:fillRect/>
          </a:stretch>
        </p:blipFill>
        <p:spPr>
          <a:xfrm>
            <a:off x="6223000" y="2032000"/>
            <a:ext cx="5207000" cy="3810000"/>
          </a:xfrm>
          <a:prstGeom prst="roundRect">
            <a:avLst>
              <a:gd name="adj" fmla="val 3333"/>
            </a:avLst>
          </a:prstGeom>
          <a:noFill/>
          <a:ln w="25400" cap="flat" cmpd="sng">
            <a:noFill/>
            <a:prstDash val="solid"/>
            <a:round/>
          </a:ln>
          <a:effectLst>
            <a:outerShdw blurRad="127000" dist="63500" dir="2700000" algn="tl" rotWithShape="0">
              <a:srgbClr val="000000">
                <a:alpha val="1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春节溯源：春节的由来</a:t>
            </a:r>
            <a:endParaRPr lang="en-US" sz="1100"/>
          </a:p>
        </p:txBody>
      </p:sp>
      <p:sp>
        <p:nvSpPr>
          <p:cNvPr id="3" name="AutoShape 3"/>
          <p:cNvSpPr/>
          <p:nvPr/>
        </p:nvSpPr>
        <p:spPr>
          <a:xfrm>
            <a:off x="762000" y="2032000"/>
            <a:ext cx="5207000" cy="3810000"/>
          </a:xfrm>
          <a:prstGeom prst="roundRect">
            <a:avLst>
              <a:gd name="adj" fmla="val 3333"/>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304800" cy="304800"/>
          </a:xfrm>
          <a:prstGeom prst="rect">
            <a:avLst/>
          </a:prstGeom>
        </p:spPr>
      </p:pic>
      <p:sp>
        <p:nvSpPr>
          <p:cNvPr id="5" name="AutoShape 5"/>
          <p:cNvSpPr/>
          <p:nvPr/>
        </p:nvSpPr>
        <p:spPr>
          <a:xfrm>
            <a:off x="1397000" y="22606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8102E"/>
                </a:solidFill>
                <a:latin typeface="Noto Serif SC"/>
                <a:ea typeface="Noto Serif SC"/>
                <a:cs typeface="Noto Serif SC"/>
                <a:sym typeface="Noto Serif SC"/>
              </a:rPr>
              <a:t>传说：年兽的故事</a:t>
            </a:r>
            <a:endParaRPr lang="en-US" sz="1100"/>
          </a:p>
        </p:txBody>
      </p:sp>
      <p:cxnSp>
        <p:nvCxnSpPr>
          <p:cNvPr id="6" name="Connector 6"/>
          <p:cNvCxnSpPr/>
          <p:nvPr/>
        </p:nvCxnSpPr>
        <p:spPr>
          <a:xfrm rot="-9291">
            <a:off x="1016009" y="2724150"/>
            <a:ext cx="4699000" cy="12700"/>
          </a:xfrm>
          <a:prstGeom prst="straightConnector1">
            <a:avLst/>
          </a:prstGeom>
          <a:solidFill>
            <a:srgbClr val="DEE0E3">
              <a:alpha val="100000"/>
            </a:srgbClr>
          </a:solidFill>
          <a:ln w="12700" cap="flat" cmpd="sng">
            <a:solidFill>
              <a:srgbClr val="C8102E">
                <a:alpha val="20000"/>
              </a:srgbClr>
            </a:solidFill>
            <a:prstDash val="solid"/>
            <a:round/>
            <a:headEnd type="none" w="med" len="med"/>
            <a:tailEnd type="none" w="med" len="med"/>
          </a:ln>
        </p:spPr>
      </p:cxnSp>
      <p:sp>
        <p:nvSpPr>
          <p:cNvPr id="7" name="AutoShape 7"/>
          <p:cNvSpPr/>
          <p:nvPr/>
        </p:nvSpPr>
        <p:spPr>
          <a:xfrm>
            <a:off x="1016000" y="2921000"/>
            <a:ext cx="4699000" cy="266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春节的起源蕴含着深邃的文化内涵。传说中，“年”是一种凶猛的怪兽，每到除夕便会出来伤害人畜。</a:t>
            </a:r>
            <a:endParaRPr lang="en-US" sz="1100"/>
          </a:p>
          <a:p>
            <a:pPr indent="0" algn="l">
              <a:lnSpc>
                <a:spcPct val="125000"/>
              </a:lnSpc>
            </a:pPr>
            <a:r>
              <a:rPr lang="en-US" sz="1400" b="0" i="0" u="none" strike="noStrike">
                <a:solidFill>
                  <a:srgbClr val="333333"/>
                </a:solidFill>
                <a:latin typeface="Noto Sans SC"/>
                <a:ea typeface="Noto Sans SC"/>
                <a:cs typeface="Noto Sans SC"/>
                <a:sym typeface="Noto Sans SC"/>
              </a:rPr>
              <a:t>后来人们发现，“年”害怕红色、火光和爆炸声，于是便有了贴春联、放爆竹、守岁等习俗，以此驱赶年兽，祈求平安。</a:t>
            </a:r>
            <a:endParaRPr lang="en-US" sz="1400" b="0" i="0" u="none" strike="noStrike">
              <a:solidFill>
                <a:srgbClr val="333333"/>
              </a:solidFill>
              <a:latin typeface="Noto Sans SC"/>
              <a:ea typeface="Noto Sans SC"/>
              <a:cs typeface="Noto Sans SC"/>
              <a:sym typeface="Noto Sans SC"/>
            </a:endParaRPr>
          </a:p>
        </p:txBody>
      </p:sp>
      <p:sp>
        <p:nvSpPr>
          <p:cNvPr id="8" name="AutoShape 8"/>
          <p:cNvSpPr/>
          <p:nvPr/>
        </p:nvSpPr>
        <p:spPr>
          <a:xfrm>
            <a:off x="6223000" y="2032000"/>
            <a:ext cx="5207000" cy="3810000"/>
          </a:xfrm>
          <a:prstGeom prst="roundRect">
            <a:avLst>
              <a:gd name="adj" fmla="val 3333"/>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srcRect t="26677" b="26677"/>
          <a:stretch>
            <a:fillRect/>
          </a:stretch>
        </p:blipFill>
        <p:spPr>
          <a:xfrm>
            <a:off x="6477000" y="2286000"/>
            <a:ext cx="4699000" cy="3302000"/>
          </a:xfrm>
          <a:prstGeom prst="rect">
            <a:avLst/>
          </a:prstGeom>
          <a:noFill/>
          <a:ln w="25400" cap="flat" cmpd="sng">
            <a:noFill/>
            <a:prstDash val="solid"/>
            <a:rou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alpha val="100000"/>
          </a:srgbClr>
        </a:solid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1"/>
          <a:srcRect/>
          <a:stretch>
            <a:fillRect/>
          </a:stretch>
        </p:blipFill>
        <p:spPr>
          <a:xfrm>
            <a:off x="0" y="0"/>
            <a:ext cx="12192000" cy="6858000"/>
          </a:xfrm>
          <a:prstGeom prst="rect">
            <a:avLst/>
          </a:prstGeom>
          <a:noFill/>
          <a:ln w="25400" cap="flat" cmpd="sng">
            <a:noFill/>
            <a:prstDash val="solid"/>
            <a:round/>
          </a:ln>
        </p:spPr>
      </p:pic>
      <p:sp>
        <p:nvSpPr>
          <p:cNvPr id="3" name="AutoShape 3"/>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春节溯源：春节的演变</a:t>
            </a:r>
            <a:endParaRPr lang="en-US" sz="1100"/>
          </a:p>
        </p:txBody>
      </p:sp>
      <p:sp>
        <p:nvSpPr>
          <p:cNvPr id="4" name="AutoShape 4"/>
          <p:cNvSpPr/>
          <p:nvPr/>
        </p:nvSpPr>
        <p:spPr>
          <a:xfrm>
            <a:off x="762000" y="2032000"/>
            <a:ext cx="3302000" cy="1905000"/>
          </a:xfrm>
          <a:prstGeom prst="roundRect">
            <a:avLst>
              <a:gd name="adj" fmla="val 6666"/>
            </a:avLst>
          </a:prstGeom>
          <a:solidFill>
            <a:srgbClr val="FFFFFF">
              <a:alpha val="90000"/>
            </a:srgbClr>
          </a:solidFill>
          <a:ln w="12700" cap="flat" cmpd="sng">
            <a:solidFill>
              <a:srgbClr val="C8102E">
                <a:alpha val="10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952500" y="2222500"/>
            <a:ext cx="304800" cy="304800"/>
          </a:xfrm>
          <a:prstGeom prst="rect">
            <a:avLst/>
          </a:prstGeom>
        </p:spPr>
      </p:pic>
      <p:sp>
        <p:nvSpPr>
          <p:cNvPr id="6" name="AutoShape 6"/>
          <p:cNvSpPr/>
          <p:nvPr/>
        </p:nvSpPr>
        <p:spPr>
          <a:xfrm>
            <a:off x="1333500" y="2184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先秦 · 岁首祭祀</a:t>
            </a:r>
            <a:endParaRPr lang="en-US" sz="1100"/>
          </a:p>
        </p:txBody>
      </p:sp>
      <p:sp>
        <p:nvSpPr>
          <p:cNvPr id="7" name="AutoShape 7"/>
          <p:cNvSpPr/>
          <p:nvPr/>
        </p:nvSpPr>
        <p:spPr>
          <a:xfrm>
            <a:off x="952500" y="2603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已有“岁首”的概念，人们在这一天举行祭祀活动，祈求来年丰收与平安。</a:t>
            </a:r>
            <a:endParaRPr lang="en-US" sz="1100"/>
          </a:p>
        </p:txBody>
      </p:sp>
      <p:sp>
        <p:nvSpPr>
          <p:cNvPr id="8" name="AutoShape 8"/>
          <p:cNvSpPr/>
          <p:nvPr/>
        </p:nvSpPr>
        <p:spPr>
          <a:xfrm>
            <a:off x="4445000" y="2032000"/>
            <a:ext cx="3302000" cy="1905000"/>
          </a:xfrm>
          <a:prstGeom prst="roundRect">
            <a:avLst>
              <a:gd name="adj" fmla="val 6666"/>
            </a:avLst>
          </a:prstGeom>
          <a:solidFill>
            <a:srgbClr val="FFFFFF">
              <a:alpha val="90000"/>
            </a:srgbClr>
          </a:solidFill>
          <a:ln w="12700" cap="flat" cmpd="sng">
            <a:solidFill>
              <a:srgbClr val="C8102E">
                <a:alpha val="100000"/>
              </a:srgbClr>
            </a:solidFill>
            <a:prstDash val="solid"/>
            <a:round/>
          </a:ln>
        </p:spPr>
        <p:txBody>
          <a:bodyPr vert="horz" wrap="square" lIns="63500" tIns="63500" rIns="63500" bIns="63500" rtlCol="0" anchor="ctr"/>
          <a:lstStyle/>
          <a:p>
            <a:pPr algn="ctr">
              <a:defRPr/>
            </a:pPr>
          </a:p>
        </p:txBody>
      </p:sp>
      <p:pic>
        <p:nvPicPr>
          <p:cNvPr id="9" name="Picture 9"/>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635500" y="2222500"/>
            <a:ext cx="304800" cy="304800"/>
          </a:xfrm>
          <a:prstGeom prst="rect">
            <a:avLst/>
          </a:prstGeom>
        </p:spPr>
      </p:pic>
      <p:sp>
        <p:nvSpPr>
          <p:cNvPr id="10" name="AutoShape 10"/>
          <p:cNvSpPr/>
          <p:nvPr/>
        </p:nvSpPr>
        <p:spPr>
          <a:xfrm>
            <a:off x="5016500" y="2184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汉代 · 确立岁旦</a:t>
            </a:r>
            <a:endParaRPr lang="en-US" sz="1100"/>
          </a:p>
        </p:txBody>
      </p:sp>
      <p:sp>
        <p:nvSpPr>
          <p:cNvPr id="11" name="AutoShape 11"/>
          <p:cNvSpPr/>
          <p:nvPr/>
        </p:nvSpPr>
        <p:spPr>
          <a:xfrm>
            <a:off x="4635500" y="2603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正式形成了“岁旦”的节日，出现了放爆竹、饮屠苏酒等具有驱邪迎新意义的习俗。</a:t>
            </a:r>
            <a:endParaRPr lang="en-US" sz="1100"/>
          </a:p>
        </p:txBody>
      </p:sp>
      <p:sp>
        <p:nvSpPr>
          <p:cNvPr id="12" name="AutoShape 12"/>
          <p:cNvSpPr/>
          <p:nvPr/>
        </p:nvSpPr>
        <p:spPr>
          <a:xfrm>
            <a:off x="8128000" y="2032000"/>
            <a:ext cx="3302000" cy="1905000"/>
          </a:xfrm>
          <a:prstGeom prst="roundRect">
            <a:avLst>
              <a:gd name="adj" fmla="val 6666"/>
            </a:avLst>
          </a:prstGeom>
          <a:solidFill>
            <a:srgbClr val="FFFFFF">
              <a:alpha val="90000"/>
            </a:srgbClr>
          </a:solidFill>
          <a:ln w="12700" cap="flat" cmpd="sng">
            <a:solidFill>
              <a:srgbClr val="C8102E">
                <a:alpha val="10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318500" y="2222500"/>
            <a:ext cx="304800" cy="304800"/>
          </a:xfrm>
          <a:prstGeom prst="rect">
            <a:avLst/>
          </a:prstGeom>
        </p:spPr>
      </p:pic>
      <p:sp>
        <p:nvSpPr>
          <p:cNvPr id="14" name="AutoShape 14"/>
          <p:cNvSpPr/>
          <p:nvPr/>
        </p:nvSpPr>
        <p:spPr>
          <a:xfrm>
            <a:off x="8699500" y="2184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魏晋 · 始有守岁</a:t>
            </a:r>
            <a:endParaRPr lang="en-US" sz="1100"/>
          </a:p>
        </p:txBody>
      </p:sp>
      <p:sp>
        <p:nvSpPr>
          <p:cNvPr id="15" name="AutoShape 15"/>
          <p:cNvSpPr/>
          <p:nvPr/>
        </p:nvSpPr>
        <p:spPr>
          <a:xfrm>
            <a:off x="8318500" y="2603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开始有守岁的习俗，人们在除夕夜通宵不眠，迎接新年的到来。</a:t>
            </a:r>
            <a:endParaRPr lang="en-US" sz="1100"/>
          </a:p>
        </p:txBody>
      </p:sp>
      <p:sp>
        <p:nvSpPr>
          <p:cNvPr id="16" name="AutoShape 16"/>
          <p:cNvSpPr/>
          <p:nvPr/>
        </p:nvSpPr>
        <p:spPr>
          <a:xfrm>
            <a:off x="762000" y="4191000"/>
            <a:ext cx="3302000" cy="1905000"/>
          </a:xfrm>
          <a:prstGeom prst="roundRect">
            <a:avLst>
              <a:gd name="adj" fmla="val 6666"/>
            </a:avLst>
          </a:prstGeom>
          <a:solidFill>
            <a:srgbClr val="FFFFFF">
              <a:alpha val="90000"/>
            </a:srgbClr>
          </a:solidFill>
          <a:ln w="12700" cap="flat" cmpd="sng">
            <a:solidFill>
              <a:srgbClr val="C8102E">
                <a:alpha val="100000"/>
              </a:srgbClr>
            </a:solidFill>
            <a:prstDash val="solid"/>
            <a:round/>
          </a:ln>
        </p:spPr>
        <p:txBody>
          <a:bodyPr vert="horz" wrap="square" lIns="63500" tIns="63500" rIns="63500" bIns="63500" rtlCol="0" anchor="ctr"/>
          <a:lstStyle/>
          <a:p>
            <a:pPr algn="ctr">
              <a:defRPr/>
            </a:p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2500" y="4381500"/>
            <a:ext cx="304800" cy="304800"/>
          </a:xfrm>
          <a:prstGeom prst="rect">
            <a:avLst/>
          </a:prstGeom>
        </p:spPr>
      </p:pic>
      <p:sp>
        <p:nvSpPr>
          <p:cNvPr id="18" name="AutoShape 18"/>
          <p:cNvSpPr/>
          <p:nvPr/>
        </p:nvSpPr>
        <p:spPr>
          <a:xfrm>
            <a:off x="1333500" y="4343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隋唐 · 全民欢庆</a:t>
            </a:r>
            <a:endParaRPr lang="en-US" sz="1100"/>
          </a:p>
        </p:txBody>
      </p:sp>
      <p:sp>
        <p:nvSpPr>
          <p:cNvPr id="19" name="AutoShape 19"/>
          <p:cNvSpPr/>
          <p:nvPr/>
        </p:nvSpPr>
        <p:spPr>
          <a:xfrm>
            <a:off x="952500" y="4762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春节的庆祝活动更加丰富多彩，成为全民性的盛大节日，节日气氛浓厚。</a:t>
            </a:r>
            <a:endParaRPr lang="en-US" sz="1100"/>
          </a:p>
        </p:txBody>
      </p:sp>
      <p:sp>
        <p:nvSpPr>
          <p:cNvPr id="20" name="AutoShape 20"/>
          <p:cNvSpPr/>
          <p:nvPr/>
        </p:nvSpPr>
        <p:spPr>
          <a:xfrm>
            <a:off x="4445000" y="4191000"/>
            <a:ext cx="3302000" cy="1905000"/>
          </a:xfrm>
          <a:prstGeom prst="roundRect">
            <a:avLst>
              <a:gd name="adj" fmla="val 6666"/>
            </a:avLst>
          </a:prstGeom>
          <a:solidFill>
            <a:srgbClr val="FFFFFF">
              <a:alpha val="90000"/>
            </a:srgbClr>
          </a:solidFill>
          <a:ln w="12700" cap="flat" cmpd="sng">
            <a:solidFill>
              <a:srgbClr val="C8102E">
                <a:alpha val="100000"/>
              </a:srgbClr>
            </a:solidFill>
            <a:prstDash val="solid"/>
            <a:round/>
          </a:ln>
        </p:spPr>
        <p:txBody>
          <a:bodyPr vert="horz" wrap="square" lIns="63500" tIns="63500" rIns="63500" bIns="63500" rtlCol="0" anchor="ctr"/>
          <a:lstStyle/>
          <a:p>
            <a:pPr algn="ctr">
              <a:defRPr/>
            </a:pPr>
          </a:p>
        </p:txBody>
      </p:sp>
      <p:pic>
        <p:nvPicPr>
          <p:cNvPr id="21" name="Picture 21"/>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635500" y="4381500"/>
            <a:ext cx="304800" cy="304800"/>
          </a:xfrm>
          <a:prstGeom prst="rect">
            <a:avLst/>
          </a:prstGeom>
        </p:spPr>
      </p:pic>
      <p:sp>
        <p:nvSpPr>
          <p:cNvPr id="22" name="AutoShape 22"/>
          <p:cNvSpPr/>
          <p:nvPr/>
        </p:nvSpPr>
        <p:spPr>
          <a:xfrm>
            <a:off x="5016500" y="4343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宋元 · 习俗普及</a:t>
            </a:r>
            <a:endParaRPr lang="en-US" sz="1100"/>
          </a:p>
        </p:txBody>
      </p:sp>
      <p:sp>
        <p:nvSpPr>
          <p:cNvPr id="23" name="AutoShape 23"/>
          <p:cNvSpPr/>
          <p:nvPr/>
        </p:nvSpPr>
        <p:spPr>
          <a:xfrm>
            <a:off x="4635500" y="4762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贴春联、挂年画等习俗逐渐普及，增添了浓厚的节日喜庆氛围。</a:t>
            </a:r>
            <a:endParaRPr lang="en-US" sz="1100"/>
          </a:p>
        </p:txBody>
      </p:sp>
      <p:sp>
        <p:nvSpPr>
          <p:cNvPr id="24" name="AutoShape 24"/>
          <p:cNvSpPr/>
          <p:nvPr/>
        </p:nvSpPr>
        <p:spPr>
          <a:xfrm>
            <a:off x="8128000" y="4191000"/>
            <a:ext cx="3302000" cy="1905000"/>
          </a:xfrm>
          <a:prstGeom prst="roundRect">
            <a:avLst>
              <a:gd name="adj" fmla="val 6666"/>
            </a:avLst>
          </a:prstGeom>
          <a:solidFill>
            <a:srgbClr val="FFFFFF">
              <a:alpha val="90000"/>
            </a:srgbClr>
          </a:solidFill>
          <a:ln w="12700" cap="flat" cmpd="sng">
            <a:solidFill>
              <a:srgbClr val="C8102E">
                <a:alpha val="100000"/>
              </a:srgbClr>
            </a:solidFill>
            <a:prstDash val="solid"/>
            <a:round/>
          </a:ln>
        </p:spPr>
        <p:txBody>
          <a:bodyPr vert="horz" wrap="square" lIns="63500" tIns="63500" rIns="63500" bIns="63500" rtlCol="0" anchor="ctr"/>
          <a:lstStyle/>
          <a:p>
            <a:pPr algn="ctr">
              <a:defRPr/>
            </a:pPr>
          </a:p>
        </p:txBody>
      </p:sp>
      <p:pic>
        <p:nvPicPr>
          <p:cNvPr id="25" name="Picture 25"/>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318500" y="4381500"/>
            <a:ext cx="304800" cy="304800"/>
          </a:xfrm>
          <a:prstGeom prst="rect">
            <a:avLst/>
          </a:prstGeom>
        </p:spPr>
      </p:pic>
      <p:sp>
        <p:nvSpPr>
          <p:cNvPr id="26" name="AutoShape 26"/>
          <p:cNvSpPr/>
          <p:nvPr/>
        </p:nvSpPr>
        <p:spPr>
          <a:xfrm>
            <a:off x="8699500" y="4343400"/>
            <a:ext cx="2540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明清 · 基本定型</a:t>
            </a:r>
            <a:endParaRPr lang="en-US" sz="1100"/>
          </a:p>
        </p:txBody>
      </p:sp>
      <p:sp>
        <p:nvSpPr>
          <p:cNvPr id="27" name="AutoShape 27"/>
          <p:cNvSpPr/>
          <p:nvPr/>
        </p:nvSpPr>
        <p:spPr>
          <a:xfrm>
            <a:off x="8318500" y="4762500"/>
            <a:ext cx="292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春节的习俗基本定型，一直延续至今，成为中华民族最重要的传统节日。</a:t>
            </a:r>
            <a:endParaRPr lang="en-US" sz="11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762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习俗探秘：我们身边的春节习俗</a:t>
            </a:r>
            <a:endParaRPr lang="en-US" sz="1100"/>
          </a:p>
        </p:txBody>
      </p:sp>
      <p:sp>
        <p:nvSpPr>
          <p:cNvPr id="3" name="AutoShape 3"/>
          <p:cNvSpPr/>
          <p:nvPr/>
        </p:nvSpPr>
        <p:spPr>
          <a:xfrm>
            <a:off x="762000" y="1524000"/>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555555"/>
                </a:solidFill>
                <a:latin typeface="Noto Sans SC"/>
                <a:ea typeface="Noto Sans SC"/>
                <a:cs typeface="Noto Sans SC"/>
                <a:sym typeface="Noto Sans SC"/>
              </a:rPr>
              <a:t>春节习俗丰富多彩，从腊月二十三小年开始，一直持续到正月十五元宵节。这些习俗寄托了人们对新年的美好祝愿和对未来的憧憬。</a:t>
            </a:r>
            <a:endParaRPr lang="en-US" sz="1100"/>
          </a:p>
        </p:txBody>
      </p:sp>
      <p:sp>
        <p:nvSpPr>
          <p:cNvPr id="4" name="AutoShape 4"/>
          <p:cNvSpPr/>
          <p:nvPr/>
        </p:nvSpPr>
        <p:spPr>
          <a:xfrm>
            <a:off x="762000" y="2413000"/>
            <a:ext cx="2032000" cy="3556000"/>
          </a:xfrm>
          <a:prstGeom prst="roundRect">
            <a:avLst>
              <a:gd name="adj" fmla="val 6250"/>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5" name="Picture 5"/>
          <p:cNvPicPr>
            <a:picLocks noChangeAspect="1"/>
          </p:cNvPicPr>
          <p:nvPr/>
        </p:nvPicPr>
        <p:blipFill>
          <a:blip r:embed="rId2"/>
          <a:srcRect t="12485" b="12485"/>
          <a:stretch>
            <a:fillRect/>
          </a:stretch>
        </p:blipFill>
        <p:spPr>
          <a:xfrm>
            <a:off x="889000" y="2540000"/>
            <a:ext cx="1778000" cy="1778000"/>
          </a:xfrm>
          <a:prstGeom prst="roundRect">
            <a:avLst>
              <a:gd name="adj" fmla="val 7142"/>
            </a:avLst>
          </a:prstGeom>
          <a:noFill/>
          <a:ln w="25400" cap="flat" cmpd="sng">
            <a:noFill/>
            <a:prstDash val="solid"/>
            <a:round/>
          </a:ln>
        </p:spPr>
      </p:pic>
      <p:pic>
        <p:nvPicPr>
          <p:cNvPr id="6" name="Picture 6"/>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87500" y="4445000"/>
            <a:ext cx="381000" cy="381000"/>
          </a:xfrm>
          <a:prstGeom prst="rect">
            <a:avLst/>
          </a:prstGeom>
        </p:spPr>
      </p:pic>
      <p:sp>
        <p:nvSpPr>
          <p:cNvPr id="7" name="AutoShape 7"/>
          <p:cNvSpPr/>
          <p:nvPr/>
        </p:nvSpPr>
        <p:spPr>
          <a:xfrm>
            <a:off x="889000" y="4889500"/>
            <a:ext cx="177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333333"/>
                </a:solidFill>
                <a:latin typeface="Noto Serif SC"/>
                <a:ea typeface="Noto Serif SC"/>
                <a:cs typeface="Noto Serif SC"/>
                <a:sym typeface="Noto Serif SC"/>
              </a:rPr>
              <a:t>腊月扫尘</a:t>
            </a:r>
            <a:endParaRPr lang="en-US" sz="1100"/>
          </a:p>
        </p:txBody>
      </p:sp>
      <p:sp>
        <p:nvSpPr>
          <p:cNvPr id="8" name="AutoShape 8"/>
          <p:cNvSpPr/>
          <p:nvPr/>
        </p:nvSpPr>
        <p:spPr>
          <a:xfrm>
            <a:off x="889000" y="5270500"/>
            <a:ext cx="177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rgbClr val="666666"/>
                </a:solidFill>
                <a:latin typeface="Noto Sans SC"/>
                <a:ea typeface="Noto Sans SC"/>
                <a:cs typeface="Noto Sans SC"/>
                <a:sym typeface="Noto Sans SC"/>
              </a:rPr>
              <a:t>除旧布新，干干净净迎新年</a:t>
            </a:r>
            <a:endParaRPr lang="en-US" sz="1100"/>
          </a:p>
        </p:txBody>
      </p:sp>
      <p:sp>
        <p:nvSpPr>
          <p:cNvPr id="9" name="AutoShape 9"/>
          <p:cNvSpPr/>
          <p:nvPr/>
        </p:nvSpPr>
        <p:spPr>
          <a:xfrm>
            <a:off x="2997200" y="2413000"/>
            <a:ext cx="2032000" cy="3556000"/>
          </a:xfrm>
          <a:prstGeom prst="roundRect">
            <a:avLst>
              <a:gd name="adj" fmla="val 6250"/>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10" name="Picture 10"/>
          <p:cNvPicPr>
            <a:picLocks noChangeAspect="1"/>
          </p:cNvPicPr>
          <p:nvPr/>
        </p:nvPicPr>
        <p:blipFill>
          <a:blip r:embed="rId5"/>
          <a:srcRect t="12494" b="12494"/>
          <a:stretch>
            <a:fillRect/>
          </a:stretch>
        </p:blipFill>
        <p:spPr>
          <a:xfrm>
            <a:off x="3124200" y="2540000"/>
            <a:ext cx="1778000" cy="1778000"/>
          </a:xfrm>
          <a:prstGeom prst="roundRect">
            <a:avLst>
              <a:gd name="adj" fmla="val 7142"/>
            </a:avLst>
          </a:prstGeom>
          <a:noFill/>
          <a:ln w="25400" cap="flat" cmpd="sng">
            <a:noFill/>
            <a:prstDash val="solid"/>
            <a:round/>
          </a:ln>
        </p:spPr>
      </p:pic>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822700" y="4445000"/>
            <a:ext cx="381000" cy="381000"/>
          </a:xfrm>
          <a:prstGeom prst="rect">
            <a:avLst/>
          </a:prstGeom>
        </p:spPr>
      </p:pic>
      <p:sp>
        <p:nvSpPr>
          <p:cNvPr id="12" name="AutoShape 12"/>
          <p:cNvSpPr/>
          <p:nvPr/>
        </p:nvSpPr>
        <p:spPr>
          <a:xfrm>
            <a:off x="3124200" y="4889500"/>
            <a:ext cx="177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333333"/>
                </a:solidFill>
                <a:latin typeface="Noto Serif SC"/>
                <a:ea typeface="Noto Serif SC"/>
                <a:cs typeface="Noto Serif SC"/>
                <a:sym typeface="Noto Serif SC"/>
              </a:rPr>
              <a:t>贴春联</a:t>
            </a:r>
            <a:endParaRPr lang="en-US" sz="1100"/>
          </a:p>
        </p:txBody>
      </p:sp>
      <p:sp>
        <p:nvSpPr>
          <p:cNvPr id="13" name="AutoShape 13"/>
          <p:cNvSpPr/>
          <p:nvPr/>
        </p:nvSpPr>
        <p:spPr>
          <a:xfrm>
            <a:off x="3124200" y="5270500"/>
            <a:ext cx="177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rgbClr val="666666"/>
                </a:solidFill>
                <a:latin typeface="Noto Sans SC"/>
                <a:ea typeface="Noto Sans SC"/>
                <a:cs typeface="Noto Sans SC"/>
                <a:sym typeface="Noto Sans SC"/>
              </a:rPr>
              <a:t>辞旧迎新，增添节日喜庆气氛</a:t>
            </a:r>
            <a:endParaRPr lang="en-US" sz="1100"/>
          </a:p>
        </p:txBody>
      </p:sp>
      <p:sp>
        <p:nvSpPr>
          <p:cNvPr id="14" name="AutoShape 14"/>
          <p:cNvSpPr/>
          <p:nvPr/>
        </p:nvSpPr>
        <p:spPr>
          <a:xfrm>
            <a:off x="5232400" y="2413000"/>
            <a:ext cx="2032000" cy="3556000"/>
          </a:xfrm>
          <a:prstGeom prst="roundRect">
            <a:avLst>
              <a:gd name="adj" fmla="val 6250"/>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15" name="Picture 15"/>
          <p:cNvPicPr>
            <a:picLocks noChangeAspect="1"/>
          </p:cNvPicPr>
          <p:nvPr/>
        </p:nvPicPr>
        <p:blipFill>
          <a:blip r:embed="rId8"/>
          <a:srcRect l="12499" r="12500"/>
          <a:stretch>
            <a:fillRect/>
          </a:stretch>
        </p:blipFill>
        <p:spPr>
          <a:xfrm>
            <a:off x="5359400" y="2540000"/>
            <a:ext cx="1778000" cy="1778000"/>
          </a:xfrm>
          <a:prstGeom prst="roundRect">
            <a:avLst>
              <a:gd name="adj" fmla="val 7142"/>
            </a:avLst>
          </a:prstGeom>
          <a:noFill/>
          <a:ln w="25400" cap="flat" cmpd="sng">
            <a:noFill/>
            <a:prstDash val="solid"/>
            <a:round/>
          </a:ln>
        </p:spPr>
      </p:pic>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057900" y="4445000"/>
            <a:ext cx="381000" cy="381000"/>
          </a:xfrm>
          <a:prstGeom prst="rect">
            <a:avLst/>
          </a:prstGeom>
        </p:spPr>
      </p:pic>
      <p:sp>
        <p:nvSpPr>
          <p:cNvPr id="17" name="AutoShape 17"/>
          <p:cNvSpPr/>
          <p:nvPr/>
        </p:nvSpPr>
        <p:spPr>
          <a:xfrm>
            <a:off x="5359400" y="4889500"/>
            <a:ext cx="177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333333"/>
                </a:solidFill>
                <a:latin typeface="Noto Serif SC"/>
                <a:ea typeface="Noto Serif SC"/>
                <a:cs typeface="Noto Serif SC"/>
                <a:sym typeface="Noto Serif SC"/>
              </a:rPr>
              <a:t>年夜饭</a:t>
            </a:r>
            <a:endParaRPr lang="en-US" sz="1100"/>
          </a:p>
        </p:txBody>
      </p:sp>
      <p:sp>
        <p:nvSpPr>
          <p:cNvPr id="18" name="AutoShape 18"/>
          <p:cNvSpPr/>
          <p:nvPr/>
        </p:nvSpPr>
        <p:spPr>
          <a:xfrm>
            <a:off x="5359400" y="5270500"/>
            <a:ext cx="177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rgbClr val="666666"/>
                </a:solidFill>
                <a:latin typeface="Noto Sans SC"/>
                <a:ea typeface="Noto Sans SC"/>
                <a:cs typeface="Noto Sans SC"/>
                <a:sym typeface="Noto Sans SC"/>
              </a:rPr>
              <a:t>阖家团圆，丰盛美味寓意吉祥</a:t>
            </a:r>
            <a:endParaRPr lang="en-US" sz="1100"/>
          </a:p>
        </p:txBody>
      </p:sp>
      <p:sp>
        <p:nvSpPr>
          <p:cNvPr id="19" name="AutoShape 19"/>
          <p:cNvSpPr/>
          <p:nvPr/>
        </p:nvSpPr>
        <p:spPr>
          <a:xfrm>
            <a:off x="7467600" y="2413000"/>
            <a:ext cx="2032000" cy="3556000"/>
          </a:xfrm>
          <a:prstGeom prst="roundRect">
            <a:avLst>
              <a:gd name="adj" fmla="val 6250"/>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20" name="Picture 20"/>
          <p:cNvPicPr>
            <a:picLocks noChangeAspect="1"/>
          </p:cNvPicPr>
          <p:nvPr/>
        </p:nvPicPr>
        <p:blipFill>
          <a:blip r:embed="rId11"/>
          <a:srcRect l="16679" r="16679"/>
          <a:stretch>
            <a:fillRect/>
          </a:stretch>
        </p:blipFill>
        <p:spPr>
          <a:xfrm>
            <a:off x="7594600" y="2540000"/>
            <a:ext cx="1778000" cy="1778000"/>
          </a:xfrm>
          <a:prstGeom prst="roundRect">
            <a:avLst>
              <a:gd name="adj" fmla="val 7142"/>
            </a:avLst>
          </a:prstGeom>
          <a:noFill/>
          <a:ln w="25400" cap="flat" cmpd="sng">
            <a:noFill/>
            <a:prstDash val="solid"/>
            <a:round/>
          </a:ln>
        </p:spPr>
      </p:pic>
      <p:pic>
        <p:nvPicPr>
          <p:cNvPr id="21" name="Picture 2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293100" y="4445000"/>
            <a:ext cx="381000" cy="381000"/>
          </a:xfrm>
          <a:prstGeom prst="rect">
            <a:avLst/>
          </a:prstGeom>
        </p:spPr>
      </p:pic>
      <p:sp>
        <p:nvSpPr>
          <p:cNvPr id="22" name="AutoShape 22"/>
          <p:cNvSpPr/>
          <p:nvPr/>
        </p:nvSpPr>
        <p:spPr>
          <a:xfrm>
            <a:off x="7594600" y="4889500"/>
            <a:ext cx="1778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333333"/>
                </a:solidFill>
                <a:latin typeface="Noto Serif SC"/>
                <a:ea typeface="Noto Serif SC"/>
                <a:cs typeface="Noto Serif SC"/>
                <a:sym typeface="Noto Serif SC"/>
              </a:rPr>
              <a:t>守岁迎新</a:t>
            </a:r>
            <a:endParaRPr lang="en-US" sz="1100"/>
          </a:p>
        </p:txBody>
      </p:sp>
      <p:sp>
        <p:nvSpPr>
          <p:cNvPr id="23" name="AutoShape 23"/>
          <p:cNvSpPr/>
          <p:nvPr/>
        </p:nvSpPr>
        <p:spPr>
          <a:xfrm>
            <a:off x="7594600" y="5270500"/>
            <a:ext cx="177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rgbClr val="666666"/>
                </a:solidFill>
                <a:latin typeface="Noto Sans SC"/>
                <a:ea typeface="Noto Sans SC"/>
                <a:cs typeface="Noto Sans SC"/>
                <a:sym typeface="Noto Sans SC"/>
              </a:rPr>
              <a:t>灯火通明，辞旧岁迎新年</a:t>
            </a:r>
            <a:endParaRPr lang="en-US" sz="1100"/>
          </a:p>
        </p:txBody>
      </p:sp>
      <p:sp>
        <p:nvSpPr>
          <p:cNvPr id="24" name="AutoShape 24"/>
          <p:cNvSpPr/>
          <p:nvPr/>
        </p:nvSpPr>
        <p:spPr>
          <a:xfrm>
            <a:off x="9702800" y="2413000"/>
            <a:ext cx="1727200" cy="3556000"/>
          </a:xfrm>
          <a:prstGeom prst="roundRect">
            <a:avLst>
              <a:gd name="adj" fmla="val 7352"/>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25" name="Picture 25"/>
          <p:cNvPicPr>
            <a:picLocks noChangeAspect="1"/>
          </p:cNvPicPr>
          <p:nvPr/>
        </p:nvPicPr>
        <p:blipFill>
          <a:blip r:embed="rId14"/>
          <a:srcRect l="22424" r="22424"/>
          <a:stretch>
            <a:fillRect/>
          </a:stretch>
        </p:blipFill>
        <p:spPr>
          <a:xfrm>
            <a:off x="9829800" y="2540000"/>
            <a:ext cx="1473200" cy="1778000"/>
          </a:xfrm>
          <a:prstGeom prst="roundRect">
            <a:avLst>
              <a:gd name="adj" fmla="val 8620"/>
            </a:avLst>
          </a:prstGeom>
          <a:noFill/>
          <a:ln w="25400" cap="flat" cmpd="sng">
            <a:noFill/>
            <a:prstDash val="solid"/>
            <a:round/>
          </a:ln>
        </p:spPr>
      </p:pic>
      <p:pic>
        <p:nvPicPr>
          <p:cNvPr id="26" name="Picture 26"/>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0439400" y="4445000"/>
            <a:ext cx="381000" cy="381000"/>
          </a:xfrm>
          <a:prstGeom prst="rect">
            <a:avLst/>
          </a:prstGeom>
        </p:spPr>
      </p:pic>
      <p:sp>
        <p:nvSpPr>
          <p:cNvPr id="27" name="AutoShape 27"/>
          <p:cNvSpPr/>
          <p:nvPr/>
        </p:nvSpPr>
        <p:spPr>
          <a:xfrm>
            <a:off x="9829800" y="4889500"/>
            <a:ext cx="14732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333333"/>
                </a:solidFill>
                <a:latin typeface="Noto Serif SC"/>
                <a:ea typeface="Noto Serif SC"/>
                <a:cs typeface="Noto Serif SC"/>
                <a:sym typeface="Noto Serif SC"/>
              </a:rPr>
              <a:t>拜年贺岁</a:t>
            </a:r>
            <a:endParaRPr lang="en-US" sz="1100"/>
          </a:p>
        </p:txBody>
      </p:sp>
      <p:sp>
        <p:nvSpPr>
          <p:cNvPr id="28" name="AutoShape 28"/>
          <p:cNvSpPr/>
          <p:nvPr/>
        </p:nvSpPr>
        <p:spPr>
          <a:xfrm>
            <a:off x="9829800" y="5270500"/>
            <a:ext cx="14732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rgbClr val="666666"/>
                </a:solidFill>
                <a:latin typeface="Noto Sans SC"/>
                <a:ea typeface="Noto Sans SC"/>
                <a:cs typeface="Noto Sans SC"/>
                <a:sym typeface="Noto Sans SC"/>
              </a:rPr>
              <a:t>走亲访友，互道新春祝福</a:t>
            </a:r>
            <a:endParaRPr lang="en-US" sz="11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习俗探秘：扫尘</a:t>
            </a:r>
            <a:endParaRPr lang="en-US" sz="1100"/>
          </a:p>
        </p:txBody>
      </p:sp>
      <p:sp>
        <p:nvSpPr>
          <p:cNvPr id="3" name="AutoShape 3"/>
          <p:cNvSpPr/>
          <p:nvPr/>
        </p:nvSpPr>
        <p:spPr>
          <a:xfrm>
            <a:off x="762000" y="2032000"/>
            <a:ext cx="5334000" cy="4064000"/>
          </a:xfrm>
          <a:prstGeom prst="roundRect">
            <a:avLst>
              <a:gd name="adj" fmla="val 3125"/>
            </a:avLst>
          </a:prstGeom>
          <a:solidFill>
            <a:srgbClr val="FFFFFF">
              <a:alpha val="90000"/>
            </a:srgbClr>
          </a:solidFill>
          <a:ln cap="flat" cmpd="sng">
            <a:solidFill>
              <a:srgbClr val="E6CFCF">
                <a:alpha val="9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304800" cy="304800"/>
          </a:xfrm>
          <a:prstGeom prst="rect">
            <a:avLst/>
          </a:prstGeom>
        </p:spPr>
      </p:pic>
      <p:sp>
        <p:nvSpPr>
          <p:cNvPr id="5" name="AutoShape 5"/>
          <p:cNvSpPr/>
          <p:nvPr/>
        </p:nvSpPr>
        <p:spPr>
          <a:xfrm>
            <a:off x="1397000" y="2260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8102E"/>
                </a:solidFill>
                <a:latin typeface="Noto Serif SC"/>
                <a:ea typeface="Noto Serif SC"/>
                <a:cs typeface="Noto Serif SC"/>
                <a:sym typeface="Noto Serif SC"/>
              </a:rPr>
              <a:t>历史渊源</a:t>
            </a:r>
            <a:endParaRPr lang="en-US" sz="1100"/>
          </a:p>
        </p:txBody>
      </p:sp>
      <p:cxnSp>
        <p:nvCxnSpPr>
          <p:cNvPr id="6" name="Connector 6"/>
          <p:cNvCxnSpPr/>
          <p:nvPr/>
        </p:nvCxnSpPr>
        <p:spPr>
          <a:xfrm rot="-9046">
            <a:off x="1016008" y="2660650"/>
            <a:ext cx="4826000" cy="12700"/>
          </a:xfrm>
          <a:prstGeom prst="line">
            <a:avLst/>
          </a:prstGeom>
          <a:solidFill>
            <a:srgbClr val="DEE0E3">
              <a:alpha val="100000"/>
            </a:srgbClr>
          </a:solidFill>
          <a:ln w="12700" cap="flat" cmpd="sng">
            <a:solidFill>
              <a:srgbClr val="C8102E">
                <a:alpha val="30000"/>
              </a:srgbClr>
            </a:solidFill>
            <a:prstDash val="solid"/>
            <a:round/>
            <a:headEnd type="none" w="med" len="med"/>
            <a:tailEnd type="none" w="med" len="med"/>
          </a:ln>
        </p:spPr>
      </p:cxnSp>
      <p:sp>
        <p:nvSpPr>
          <p:cNvPr id="7" name="AutoShape 7"/>
          <p:cNvSpPr/>
          <p:nvPr/>
        </p:nvSpPr>
        <p:spPr>
          <a:xfrm>
            <a:off x="1016000" y="2794000"/>
            <a:ext cx="4826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“腊月二十四，掸尘扫房子”。据《吕氏春秋》记载，我国在尧舜时代就有春节扫尘的风俗，历史悠久。</a:t>
            </a:r>
            <a:endParaRPr lang="en-US" sz="1100"/>
          </a:p>
        </p:txBody>
      </p:sp>
      <p:pic>
        <p:nvPicPr>
          <p:cNvPr id="8" name="Picture 8"/>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3937000"/>
            <a:ext cx="304800" cy="304800"/>
          </a:xfrm>
          <a:prstGeom prst="rect">
            <a:avLst/>
          </a:prstGeom>
        </p:spPr>
      </p:pic>
      <p:sp>
        <p:nvSpPr>
          <p:cNvPr id="9" name="AutoShape 9"/>
          <p:cNvSpPr/>
          <p:nvPr/>
        </p:nvSpPr>
        <p:spPr>
          <a:xfrm>
            <a:off x="1397000" y="3911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8102E"/>
                </a:solidFill>
                <a:latin typeface="Noto Serif SC"/>
                <a:ea typeface="Noto Serif SC"/>
                <a:cs typeface="Noto Serif SC"/>
                <a:sym typeface="Noto Serif SC"/>
              </a:rPr>
              <a:t>寓意内涵</a:t>
            </a:r>
            <a:endParaRPr lang="en-US" sz="1100"/>
          </a:p>
        </p:txBody>
      </p:sp>
      <p:cxnSp>
        <p:nvCxnSpPr>
          <p:cNvPr id="10" name="Connector 10"/>
          <p:cNvCxnSpPr/>
          <p:nvPr/>
        </p:nvCxnSpPr>
        <p:spPr>
          <a:xfrm rot="-9046">
            <a:off x="1016008" y="4311650"/>
            <a:ext cx="4826000" cy="12700"/>
          </a:xfrm>
          <a:prstGeom prst="line">
            <a:avLst/>
          </a:prstGeom>
          <a:solidFill>
            <a:srgbClr val="DEE0E3">
              <a:alpha val="100000"/>
            </a:srgbClr>
          </a:solidFill>
          <a:ln w="12700" cap="flat" cmpd="sng">
            <a:solidFill>
              <a:srgbClr val="C8102E">
                <a:alpha val="30000"/>
              </a:srgbClr>
            </a:solidFill>
            <a:prstDash val="solid"/>
            <a:round/>
            <a:headEnd type="none" w="med" len="med"/>
            <a:tailEnd type="none" w="med" len="med"/>
          </a:ln>
        </p:spPr>
      </p:cxnSp>
      <p:sp>
        <p:nvSpPr>
          <p:cNvPr id="11" name="AutoShape 11"/>
          <p:cNvSpPr/>
          <p:nvPr/>
        </p:nvSpPr>
        <p:spPr>
          <a:xfrm>
            <a:off x="1016000" y="4445000"/>
            <a:ext cx="4826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“尘”与“陈”谐音，新春扫尘有“除陈布新”的涵义。人们借此把一切穷运、晦气统统扫出门，寄托着破旧立新的愿望和辞旧迎新的美好祈求。</a:t>
            </a:r>
            <a:endParaRPr lang="en-US" sz="1100"/>
          </a:p>
        </p:txBody>
      </p:sp>
      <p:sp>
        <p:nvSpPr>
          <p:cNvPr id="12" name="AutoShape 12"/>
          <p:cNvSpPr/>
          <p:nvPr/>
        </p:nvSpPr>
        <p:spPr>
          <a:xfrm>
            <a:off x="6350000" y="2032000"/>
            <a:ext cx="5080000" cy="4064000"/>
          </a:xfrm>
          <a:prstGeom prst="roundRect">
            <a:avLst>
              <a:gd name="adj" fmla="val 3125"/>
            </a:avLst>
          </a:prstGeom>
          <a:solidFill>
            <a:srgbClr val="FFFFFF">
              <a:alpha val="90000"/>
            </a:srgbClr>
          </a:solidFill>
          <a:ln cap="flat" cmpd="sng">
            <a:solidFill>
              <a:srgbClr val="E6CFCF">
                <a:alpha val="90000"/>
              </a:srgbClr>
            </a:solidFill>
            <a:prstDash val="solid"/>
            <a:round/>
          </a:ln>
        </p:spPr>
        <p:txBody>
          <a:bodyPr vert="horz" wrap="square" lIns="63500" tIns="63500" rIns="63500" bIns="63500" rtlCol="0" anchor="ctr"/>
          <a:lstStyle/>
          <a:p>
            <a:pPr algn="ctr">
              <a:defRPr/>
            </a:pPr>
          </a:p>
        </p:txBody>
      </p:sp>
      <p:pic>
        <p:nvPicPr>
          <p:cNvPr id="13" name="Picture 13"/>
          <p:cNvPicPr>
            <a:picLocks noChangeAspect="1"/>
          </p:cNvPicPr>
          <p:nvPr/>
        </p:nvPicPr>
        <p:blipFill>
          <a:blip r:embed="rId4"/>
          <a:srcRect t="22906" b="22906"/>
          <a:stretch>
            <a:fillRect/>
          </a:stretch>
        </p:blipFill>
        <p:spPr>
          <a:xfrm>
            <a:off x="6604000" y="2286000"/>
            <a:ext cx="4572000" cy="3302000"/>
          </a:xfrm>
          <a:prstGeom prst="rect">
            <a:avLst/>
          </a:prstGeom>
          <a:noFill/>
          <a:ln w="25400" cap="flat" cmpd="sng">
            <a:noFill/>
            <a:prstDash val="solid"/>
            <a:rou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习俗探秘：贴春联</a:t>
            </a:r>
            <a:endParaRPr lang="en-US" sz="1100"/>
          </a:p>
        </p:txBody>
      </p:sp>
      <p:sp>
        <p:nvSpPr>
          <p:cNvPr id="3" name="AutoShape 3"/>
          <p:cNvSpPr/>
          <p:nvPr/>
        </p:nvSpPr>
        <p:spPr>
          <a:xfrm>
            <a:off x="762000" y="2032000"/>
            <a:ext cx="5334000" cy="3810000"/>
          </a:xfrm>
          <a:prstGeom prst="roundRect">
            <a:avLst>
              <a:gd name="adj" fmla="val 3333"/>
            </a:avLst>
          </a:prstGeom>
          <a:solidFill>
            <a:srgbClr val="FFFFFF">
              <a:alpha val="90000"/>
            </a:srgbClr>
          </a:solidFill>
          <a:ln cap="flat" cmpd="sng">
            <a:solidFill>
              <a:srgbClr val="E6CFCF">
                <a:alpha val="9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304800" cy="304800"/>
          </a:xfrm>
          <a:prstGeom prst="rect">
            <a:avLst/>
          </a:prstGeom>
        </p:spPr>
      </p:pic>
      <p:sp>
        <p:nvSpPr>
          <p:cNvPr id="5" name="AutoShape 5"/>
          <p:cNvSpPr/>
          <p:nvPr/>
        </p:nvSpPr>
        <p:spPr>
          <a:xfrm>
            <a:off x="1397000" y="22606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8102E"/>
                </a:solidFill>
                <a:latin typeface="Noto Serif SC"/>
                <a:ea typeface="Noto Serif SC"/>
                <a:cs typeface="Noto Serif SC"/>
                <a:sym typeface="Noto Serif SC"/>
              </a:rPr>
              <a:t>别称与定义</a:t>
            </a:r>
            <a:endParaRPr lang="en-US" sz="1100"/>
          </a:p>
        </p:txBody>
      </p:sp>
      <p:sp>
        <p:nvSpPr>
          <p:cNvPr id="6" name="AutoShape 6"/>
          <p:cNvSpPr/>
          <p:nvPr/>
        </p:nvSpPr>
        <p:spPr>
          <a:xfrm>
            <a:off x="1016000" y="2667000"/>
            <a:ext cx="4826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春联又称门对、春贴、对联、对子、桃符等，是我国特有的文学形式。它以工整、对偶、简洁、精巧的文字描绘时代背景，抒发美好愿望。</a:t>
            </a:r>
            <a:endParaRPr lang="en-US" sz="1100"/>
          </a:p>
        </p:txBody>
      </p:sp>
      <p:cxnSp>
        <p:nvCxnSpPr>
          <p:cNvPr id="7" name="Connector 7"/>
          <p:cNvCxnSpPr/>
          <p:nvPr/>
        </p:nvCxnSpPr>
        <p:spPr>
          <a:xfrm rot="-9046">
            <a:off x="1016008" y="3740150"/>
            <a:ext cx="4826000" cy="12700"/>
          </a:xfrm>
          <a:prstGeom prst="line">
            <a:avLst/>
          </a:prstGeom>
          <a:solidFill>
            <a:srgbClr val="DEE0E3">
              <a:alpha val="100000"/>
            </a:srgbClr>
          </a:solidFill>
          <a:ln w="12700" cap="flat" cmpd="sng">
            <a:solidFill>
              <a:srgbClr val="C8102E">
                <a:alpha val="30000"/>
              </a:srgbClr>
            </a:solidFill>
            <a:prstDash val="solid"/>
            <a:round/>
            <a:headEnd type="none" w="med" len="med"/>
            <a:tailEnd type="none" w="med" len="med"/>
          </a:ln>
        </p:spPr>
      </p:cxn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4000500"/>
            <a:ext cx="304800" cy="304800"/>
          </a:xfrm>
          <a:prstGeom prst="rect">
            <a:avLst/>
          </a:prstGeom>
        </p:spPr>
      </p:pic>
      <p:sp>
        <p:nvSpPr>
          <p:cNvPr id="9" name="AutoShape 9"/>
          <p:cNvSpPr/>
          <p:nvPr/>
        </p:nvSpPr>
        <p:spPr>
          <a:xfrm>
            <a:off x="1397000" y="3975100"/>
            <a:ext cx="4445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C8102E"/>
                </a:solidFill>
                <a:latin typeface="Noto Serif SC"/>
                <a:ea typeface="Noto Serif SC"/>
                <a:cs typeface="Noto Serif SC"/>
                <a:sym typeface="Noto Serif SC"/>
              </a:rPr>
              <a:t>传统习俗</a:t>
            </a:r>
            <a:endParaRPr lang="en-US" sz="1100"/>
          </a:p>
        </p:txBody>
      </p:sp>
      <p:sp>
        <p:nvSpPr>
          <p:cNvPr id="10" name="AutoShape 10"/>
          <p:cNvSpPr/>
          <p:nvPr/>
        </p:nvSpPr>
        <p:spPr>
          <a:xfrm>
            <a:off x="1016000" y="4381500"/>
            <a:ext cx="4826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每逢春节，无论城市还是农村，家家户户都要精选一幅大红春联贴于门上，为节日增添浓厚的喜庆气氛，寄托对新年的美好期盼。</a:t>
            </a:r>
            <a:endParaRPr lang="en-US" sz="1100"/>
          </a:p>
        </p:txBody>
      </p:sp>
      <p:pic>
        <p:nvPicPr>
          <p:cNvPr id="11" name="Picture 11"/>
          <p:cNvPicPr>
            <a:picLocks noChangeAspect="1"/>
          </p:cNvPicPr>
          <p:nvPr/>
        </p:nvPicPr>
        <p:blipFill>
          <a:blip r:embed="rId6"/>
          <a:srcRect t="21870" b="21870"/>
          <a:stretch>
            <a:fillRect/>
          </a:stretch>
        </p:blipFill>
        <p:spPr>
          <a:xfrm>
            <a:off x="6350000" y="2032000"/>
            <a:ext cx="5080000" cy="3810000"/>
          </a:xfrm>
          <a:prstGeom prst="roundRect">
            <a:avLst>
              <a:gd name="adj" fmla="val 3333"/>
            </a:avLst>
          </a:prstGeom>
          <a:noFill/>
          <a:ln w="25400" cap="flat" cmpd="sng">
            <a:noFill/>
            <a:prstDash val="solid"/>
            <a:round/>
          </a:ln>
          <a:effectLst>
            <a:outerShdw blurRad="127000" dist="63500" dir="2700000" algn="tl" rotWithShape="0">
              <a:srgbClr val="000000">
                <a:alpha val="20000"/>
              </a:srgbClr>
            </a:outerShdw>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62000" y="1016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333333"/>
                </a:solidFill>
                <a:latin typeface="Noto Serif SC"/>
                <a:ea typeface="Noto Serif SC"/>
                <a:cs typeface="Noto Serif SC"/>
                <a:sym typeface="Noto Serif SC"/>
              </a:rPr>
              <a:t>习俗探秘：年夜饭</a:t>
            </a:r>
            <a:endParaRPr lang="en-US" sz="1100"/>
          </a:p>
        </p:txBody>
      </p:sp>
      <p:sp>
        <p:nvSpPr>
          <p:cNvPr id="3" name="AutoShape 3"/>
          <p:cNvSpPr/>
          <p:nvPr/>
        </p:nvSpPr>
        <p:spPr>
          <a:xfrm>
            <a:off x="762000" y="2032000"/>
            <a:ext cx="5080000" cy="3810000"/>
          </a:xfrm>
          <a:prstGeom prst="roundRect">
            <a:avLst>
              <a:gd name="adj" fmla="val 3333"/>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4" name="Picture 4"/>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6000" y="2286000"/>
            <a:ext cx="304800" cy="304800"/>
          </a:xfrm>
          <a:prstGeom prst="rect">
            <a:avLst/>
          </a:prstGeom>
        </p:spPr>
      </p:pic>
      <p:sp>
        <p:nvSpPr>
          <p:cNvPr id="5" name="AutoShape 5"/>
          <p:cNvSpPr/>
          <p:nvPr/>
        </p:nvSpPr>
        <p:spPr>
          <a:xfrm>
            <a:off x="1397000" y="2260600"/>
            <a:ext cx="4191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C8102E"/>
                </a:solidFill>
                <a:latin typeface="Noto Serif SC"/>
                <a:ea typeface="Noto Serif SC"/>
                <a:cs typeface="Noto Serif SC"/>
                <a:sym typeface="Noto Serif SC"/>
              </a:rPr>
              <a:t>团圆饭的意义</a:t>
            </a:r>
            <a:endParaRPr lang="en-US" sz="1100"/>
          </a:p>
        </p:txBody>
      </p:sp>
      <p:sp>
        <p:nvSpPr>
          <p:cNvPr id="6" name="AutoShape 6"/>
          <p:cNvSpPr/>
          <p:nvPr/>
        </p:nvSpPr>
        <p:spPr>
          <a:xfrm>
            <a:off x="1016000" y="2730500"/>
            <a:ext cx="4572000" cy="279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333333"/>
                </a:solidFill>
                <a:latin typeface="Noto Sans SC"/>
                <a:ea typeface="Noto Sans SC"/>
                <a:cs typeface="Noto Sans SC"/>
                <a:sym typeface="Noto Sans SC"/>
              </a:rPr>
              <a:t>年夜饭又称团圆饭，是农历除夕的一餐。无论身在何处，在外工作的人都会赶回来与家人团聚。</a:t>
            </a:r>
            <a:endParaRPr lang="en-US" sz="1100"/>
          </a:p>
          <a:p>
            <a:pPr indent="0" algn="l">
              <a:lnSpc>
                <a:spcPct val="125000"/>
              </a:lnSpc>
            </a:pPr>
            <a:r>
              <a:rPr lang="en-US" sz="1400" b="0" i="0" u="none" strike="noStrike">
                <a:solidFill>
                  <a:srgbClr val="333333"/>
                </a:solidFill>
                <a:latin typeface="Noto Sans SC"/>
                <a:ea typeface="Noto Sans SC"/>
                <a:cs typeface="Noto Sans SC"/>
                <a:sym typeface="Noto Sans SC"/>
              </a:rPr>
              <a:t>这是全家总动员的大餐，桌上摆满寓意吉祥的菜品，寄托着对来年美好生活的期许。吃的是喜悦，品的是亲情，更是家的味道。</a:t>
            </a:r>
            <a:endParaRPr lang="en-US" sz="1400" b="0" i="0" u="none" strike="noStrike">
              <a:solidFill>
                <a:srgbClr val="333333"/>
              </a:solidFill>
              <a:latin typeface="Noto Sans SC"/>
              <a:ea typeface="Noto Sans SC"/>
              <a:cs typeface="Noto Sans SC"/>
              <a:sym typeface="Noto Sans SC"/>
            </a:endParaRPr>
          </a:p>
        </p:txBody>
      </p:sp>
      <p:sp>
        <p:nvSpPr>
          <p:cNvPr id="7" name="AutoShape 7"/>
          <p:cNvSpPr/>
          <p:nvPr/>
        </p:nvSpPr>
        <p:spPr>
          <a:xfrm>
            <a:off x="6096000" y="2032000"/>
            <a:ext cx="5080000" cy="3810000"/>
          </a:xfrm>
          <a:prstGeom prst="roundRect">
            <a:avLst>
              <a:gd name="adj" fmla="val 3333"/>
            </a:avLst>
          </a:prstGeom>
          <a:solidFill>
            <a:srgbClr val="FFFFFF">
              <a:alpha val="90000"/>
            </a:srgbClr>
          </a:solidFill>
          <a:ln w="12700" cap="flat" cmpd="sng">
            <a:solidFill>
              <a:srgbClr val="C8102E">
                <a:alpha val="30000"/>
              </a:srgbClr>
            </a:solidFill>
            <a:prstDash val="solid"/>
            <a:round/>
          </a:ln>
        </p:spPr>
        <p:txBody>
          <a:bodyPr vert="horz" wrap="square" lIns="63500" tIns="63500" rIns="63500" bIns="63500" rtlCol="0" anchor="ctr"/>
          <a:lstStyle/>
          <a:p>
            <a:pPr algn="ctr">
              <a:defRPr/>
            </a:pPr>
          </a:p>
        </p:txBody>
      </p:sp>
      <p:pic>
        <p:nvPicPr>
          <p:cNvPr id="8" name="Picture 8"/>
          <p:cNvPicPr>
            <a:picLocks noChangeAspect="1"/>
          </p:cNvPicPr>
          <p:nvPr/>
        </p:nvPicPr>
        <p:blipFill>
          <a:blip r:embed="rId4"/>
          <a:srcRect t="6756" b="6756"/>
          <a:stretch>
            <a:fillRect/>
          </a:stretch>
        </p:blipFill>
        <p:spPr>
          <a:xfrm>
            <a:off x="6286500" y="2222500"/>
            <a:ext cx="4699000" cy="3048000"/>
          </a:xfrm>
          <a:prstGeom prst="roundRect">
            <a:avLst>
              <a:gd name="adj" fmla="val 4166"/>
            </a:avLst>
          </a:prstGeom>
          <a:noFill/>
          <a:ln w="25400" cap="flat" cmpd="sng">
            <a:noFill/>
            <a:prstDash val="solid"/>
            <a:round/>
          </a:ln>
        </p:spPr>
      </p:pic>
      <p:sp>
        <p:nvSpPr>
          <p:cNvPr id="9" name="AutoShape 9"/>
          <p:cNvSpPr/>
          <p:nvPr/>
        </p:nvSpPr>
        <p:spPr>
          <a:xfrm>
            <a:off x="6286500" y="5334000"/>
            <a:ext cx="46990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200" b="0" i="0" u="none" strike="noStrike">
                <a:solidFill>
                  <a:srgbClr val="666666"/>
                </a:solidFill>
                <a:latin typeface="Noto Serif SC"/>
                <a:ea typeface="Noto Serif SC"/>
                <a:cs typeface="Noto Serif SC"/>
                <a:sym typeface="Noto Serif SC"/>
              </a:rPr>
              <a:t>丰盛的年夜饭，寓意年年有余</a:t>
            </a:r>
            <a:endParaRPr lang="en-US" sz="1100"/>
          </a:p>
        </p:txBody>
      </p:sp>
    </p:spTree>
  </p:cSld>
  <p:clrMapOvr>
    <a:masterClrMapping/>
  </p:clrMapOvr>
</p:sld>
</file>

<file path=ppt/tags/tag1.xml><?xml version="1.0" encoding="utf-8"?>
<p:tagLst xmlns:p="http://schemas.openxmlformats.org/presentationml/2006/main">
  <p:tag name="KSO_WM_DIAGRAM_VIRTUALLY_FRAME" val="{&quot;height&quot;:70,&quot;left&quot;:260,&quot;top&quot;:227,&quot;width&quot;:430}"/>
</p:tagLst>
</file>

<file path=ppt/tags/tag2.xml><?xml version="1.0" encoding="utf-8"?>
<p:tagLst xmlns:p="http://schemas.openxmlformats.org/presentationml/2006/main">
  <p:tag name="KSO_WM_DIAGRAM_VIRTUALLY_FRAME" val="{&quot;height&quot;:70,&quot;left&quot;:260,&quot;top&quot;:227,&quot;width&quot;:430}"/>
</p:tagLst>
</file>

<file path=ppt/tags/tag3.xml><?xml version="1.0" encoding="utf-8"?>
<p:tagLst xmlns:p="http://schemas.openxmlformats.org/presentationml/2006/main">
  <p:tag name="KSO_WM_DIAGRAM_VIRTUALLY_FRAME" val="{&quot;height&quot;:70,&quot;left&quot;:260,&quot;top&quot;:227,&quot;width&quot;:430}"/>
</p:tagLst>
</file>

<file path=ppt/tags/tag4.xml><?xml version="1.0" encoding="utf-8"?>
<p:tagLst xmlns:p="http://schemas.openxmlformats.org/presentationml/2006/main">
  <p:tag name="KSO_WM_DIAGRAM_VIRTUALLY_FRAME" val="{&quot;height&quot;:70,&quot;left&quot;:260,&quot;top&quot;:227,&quot;width&quot;:430}"/>
</p:tagLst>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2204</Words>
  <Application>WPS 演示</Application>
  <PresentationFormat/>
  <Paragraphs>235</Paragraphs>
  <Slides>20</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20</vt:i4>
      </vt:variant>
    </vt:vector>
  </HeadingPairs>
  <TitlesOfParts>
    <vt:vector size="35" baseType="lpstr">
      <vt:lpstr>Arial</vt:lpstr>
      <vt:lpstr>宋体</vt:lpstr>
      <vt:lpstr>Wingdings</vt:lpstr>
      <vt:lpstr>Arial</vt:lpstr>
      <vt:lpstr>Noto Serif SC</vt:lpstr>
      <vt:lpstr>Segoe Print</vt:lpstr>
      <vt:lpstr>Noto Sans SC</vt:lpstr>
      <vt:lpstr>微软雅黑</vt:lpstr>
      <vt:lpstr>Arial Unicode MS</vt:lpstr>
      <vt:lpstr>Noto Sans SC</vt:lpstr>
      <vt:lpstr>Noto Serif SC</vt:lpstr>
      <vt:lpstr>Prima Serif Std Roman</vt:lpstr>
      <vt:lpstr>Saturday Sans Regular</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杯子</cp:lastModifiedBy>
  <cp:revision>2</cp:revision>
  <dcterms:created xsi:type="dcterms:W3CDTF">2026-03-11T07:37:00Z</dcterms:created>
  <dcterms:modified xsi:type="dcterms:W3CDTF">2026-03-11T07:41:03Z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4D00A1CFF2674948BFA5230831F174D7_13</vt:lpwstr>
  </property>
  <property fmtid="{D5CDD505-2E9C-101B-9397-08002B2CF9AE}" pid="3" name="KSOProductBuildVer">
    <vt:lpwstr>2052-12.1.0.25225</vt:lpwstr>
  </property>
</Properties>
</file>