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EEDE70BB-A0B4-4C71-A561-4B0E2AAA76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4" r="1869"/>
          <a:stretch/>
        </p:blipFill>
        <p:spPr>
          <a:xfrm>
            <a:off x="0" y="-2"/>
            <a:ext cx="1218268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333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378A3C-0815-483B-ADF4-8186B6779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34B4DB7-1869-4E08-9C80-C825278EE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F52E24-7FBE-4579-B053-8FAE4605B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64A898-713D-4142-BC4B-E861285D6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1DF2A3-A131-4BE6-8262-EE420F7F4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519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72FE1E8-AE90-46DD-BCCC-B6ED5DA616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DF263A-8A96-4058-9FAE-B8DE8BB07A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CBB864-6D18-4DAA-A5CC-37C01FF3F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E7626F-C6A2-462A-9C57-91DB7A0AC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455E3D-E93A-4BF5-A5B4-E3A4A1D3F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074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EA5E9D9-3270-4368-82A1-C83D39054C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5"/>
          <a:stretch/>
        </p:blipFill>
        <p:spPr>
          <a:xfrm>
            <a:off x="-1" y="0"/>
            <a:ext cx="96439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422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64C202-3600-4846-9F1F-712DAAF0F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31C05A-0972-4E01-9DF6-E2FD07560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BD647E-CBD5-4D7F-89BB-BBCDAADB8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F5FA55-E542-49AE-889C-19CD08C4C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B53E61-3D47-4754-B062-4D4915E02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279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F5C850-4FB4-4334-BACC-89AB8C774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D0623B-0BFE-4835-9F7D-5EAF2B43D5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B4D0204-9EC5-4895-8FAD-EE500E0195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CA3884D-CAC8-4307-9B4E-B278F688E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3F083FE-E1CA-44B5-9AE9-8A64BB6C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D83341E-1767-4F9D-A14D-B5AD5209F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00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9672AE-C0F0-42E8-836B-7A88EF05F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15E579-64D2-4996-A81F-5DE8F8B6E4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39523D7-0EA9-44C7-AD1C-F7A2BDC35C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75499F3-F00C-4AEC-8C9E-B07C496152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5236299-69F9-41A2-96D6-841A2E4DF7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E79711F-0E37-4FE0-97BE-3C522175A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CA28190-F680-4578-BFDA-62E534772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10C3D52-704A-4E21-A4D2-031C5D443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009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E2C1D3-F782-491F-9900-F1FECF32D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155E34-974C-45ED-8F13-737B1E634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EF89BBA-D5C1-499B-9FFB-07A6C1D29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232AB77-86E3-43FA-9A42-DECA50950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344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39B7CFC-FDE4-4405-846E-03A219D56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4396689-B5BB-48A3-88DA-6DF88AA4A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64C6AA-F478-41BE-B8E9-708F5F8EA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848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8D610C-C461-4007-BB38-FA800895C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2DE6A6-1C81-47A4-AFCD-78A567FBD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A37286-BFE1-4121-9BE7-CDB4EE3B97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CE92A76-5B68-493C-9255-0BB364CAA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96E275C-9037-44FB-AFC9-B787AAD7D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2FCB3B-5A3E-4A8C-83EA-3A3D8CD5C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370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D595A6-020F-4EB6-A28C-BA0F0DA00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AEAC2E5-C92C-4042-A29F-9361A48885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E0F375-D8FB-4CC7-8E65-DFDD03B5A3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691131-FFB8-41DB-BED2-EB00109D1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31C3E3-E6D7-422D-92E8-A43C0A8CD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8A1820A-04FC-41FC-A215-AFAD4E315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09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73FA3BF-0387-430C-8330-B13044554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2C8629-B6FC-4B3F-9659-2858590CD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A1FA96-811B-4FB0-BF12-65B68FBA86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555E8-6B09-427D-AA85-5917747927FB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AB8594-26FB-4C5A-964D-6783E7EEE5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F02177-8DDB-43F3-8D8A-54A2B8020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B69E3-77D2-4F34-B9E6-4F0D9B15B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03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C9C17D3-FFAC-49BD-8A4A-1353F0C71610}"/>
              </a:ext>
            </a:extLst>
          </p:cNvPr>
          <p:cNvSpPr txBox="1"/>
          <p:nvPr/>
        </p:nvSpPr>
        <p:spPr>
          <a:xfrm>
            <a:off x="477544" y="1471608"/>
            <a:ext cx="1123691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5000" kern="0" dirty="0">
                <a:effectLst/>
                <a:ea typeface="方正粗黑宋简体"/>
                <a:cs typeface="Times New Roman" panose="02020603050405020304" pitchFamily="18" charset="0"/>
              </a:rPr>
              <a:t>纸条平结构造正五边形的几何证明探究</a:t>
            </a:r>
            <a:endParaRPr lang="zh-CN" altLang="en-US" sz="50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F5C886-6B5A-4BDA-85B6-72C23D5A6259}"/>
              </a:ext>
            </a:extLst>
          </p:cNvPr>
          <p:cNvSpPr txBox="1"/>
          <p:nvPr/>
        </p:nvSpPr>
        <p:spPr>
          <a:xfrm>
            <a:off x="477544" y="4570784"/>
            <a:ext cx="609452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学校：中国矿业大学附属中学</a:t>
            </a:r>
          </a:p>
          <a:p>
            <a:pPr algn="l"/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研究时间：</a:t>
            </a:r>
            <a:r>
              <a:rPr lang="en-US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2026</a:t>
            </a:r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日—</a:t>
            </a:r>
            <a:r>
              <a:rPr lang="en-US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2026</a:t>
            </a:r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日，共</a:t>
            </a:r>
            <a:r>
              <a:rPr lang="en-US" altLang="zh-CN" sz="20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2000" b="1" kern="10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</a:t>
            </a:r>
            <a:endParaRPr lang="zh-CN" altLang="zh-CN" sz="2000" b="1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班级：初二（</a:t>
            </a:r>
            <a:r>
              <a:rPr lang="en-US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）班</a:t>
            </a:r>
          </a:p>
          <a:p>
            <a:pPr algn="l"/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研究人员：崔博钧</a:t>
            </a:r>
          </a:p>
          <a:p>
            <a:pPr algn="l"/>
            <a:r>
              <a:rPr lang="zh-CN" altLang="zh-CN" sz="20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指导老师：崔金环</a:t>
            </a:r>
          </a:p>
        </p:txBody>
      </p:sp>
    </p:spTree>
    <p:extLst>
      <p:ext uri="{BB962C8B-B14F-4D97-AF65-F5344CB8AC3E}">
        <p14:creationId xmlns:p14="http://schemas.microsoft.com/office/powerpoint/2010/main" val="37851070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4818356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、几何推导与证明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8A67F6-992C-4F3B-9F3E-777915645355}"/>
              </a:ext>
            </a:extLst>
          </p:cNvPr>
          <p:cNvSpPr txBox="1"/>
          <p:nvPr/>
        </p:nvSpPr>
        <p:spPr>
          <a:xfrm>
            <a:off x="534879" y="972969"/>
            <a:ext cx="2394752" cy="462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几何证明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586337-4ED6-4490-892B-197B7FC51CF8}"/>
              </a:ext>
            </a:extLst>
          </p:cNvPr>
          <p:cNvSpPr txBox="1"/>
          <p:nvPr/>
        </p:nvSpPr>
        <p:spPr>
          <a:xfrm>
            <a:off x="8899713" y="4374435"/>
            <a:ext cx="28631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构造全等三角形△</a:t>
            </a:r>
            <a:r>
              <a:rPr lang="en-US" altLang="zh-CN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BCM</a:t>
            </a:r>
            <a:r>
              <a:rPr lang="zh-CN" altLang="en-US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DCN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6FE3FCD-20D6-4E44-A7C7-771E0B687938}"/>
              </a:ext>
            </a:extLst>
          </p:cNvPr>
          <p:cNvSpPr txBox="1"/>
          <p:nvPr/>
        </p:nvSpPr>
        <p:spPr>
          <a:xfrm>
            <a:off x="429088" y="1660771"/>
            <a:ext cx="7436528" cy="179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30000"/>
              </a:lnSpc>
            </a:pP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为斜边，并在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处构造有对顶锐角的两个直角三角形△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BCM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DCN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，如右图所示。</a:t>
            </a:r>
          </a:p>
          <a:p>
            <a:pPr indent="355600">
              <a:lnSpc>
                <a:spcPct val="130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⸪BM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DN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代表纸带宽度，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BM=DN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BCM=∠DCN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 indent="355600">
              <a:lnSpc>
                <a:spcPct val="130000"/>
              </a:lnSpc>
            </a:pP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BCM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DCN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中，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BC47A11-37DF-4933-BF19-4572ADD9C7AA}"/>
              </a:ext>
            </a:extLst>
          </p:cNvPr>
          <p:cNvSpPr txBox="1"/>
          <p:nvPr/>
        </p:nvSpPr>
        <p:spPr>
          <a:xfrm>
            <a:off x="429088" y="4866149"/>
            <a:ext cx="6094520" cy="9187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30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⸫△BCM≌△DCN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 indent="355600">
              <a:lnSpc>
                <a:spcPct val="130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⸫BC=DC</a:t>
            </a:r>
          </a:p>
        </p:txBody>
      </p:sp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707E19C4-CD2B-4193-8B18-4DBEBCD3B6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536598"/>
              </p:ext>
            </p:extLst>
          </p:nvPr>
        </p:nvGraphicFramePr>
        <p:xfrm>
          <a:off x="976784" y="3537081"/>
          <a:ext cx="1952847" cy="1175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3" imgW="1180800" imgH="711000" progId="Equation.DSMT4">
                  <p:embed/>
                </p:oleObj>
              </mc:Choice>
              <mc:Fallback>
                <p:oleObj name="Equation" r:id="rId3" imgW="118080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6784" y="3537081"/>
                        <a:ext cx="1952847" cy="11759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>
            <a:extLst>
              <a:ext uri="{FF2B5EF4-FFF2-40B4-BE49-F238E27FC236}">
                <a16:creationId xmlns:a16="http://schemas.microsoft.com/office/drawing/2014/main" id="{E9128106-FA19-4CEE-B860-C0F67B6E937E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6"/>
          <a:stretch/>
        </p:blipFill>
        <p:spPr bwMode="auto">
          <a:xfrm>
            <a:off x="8899713" y="1660771"/>
            <a:ext cx="2747790" cy="26405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8444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4818356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、几何推导与证明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8A67F6-992C-4F3B-9F3E-777915645355}"/>
              </a:ext>
            </a:extLst>
          </p:cNvPr>
          <p:cNvSpPr txBox="1"/>
          <p:nvPr/>
        </p:nvSpPr>
        <p:spPr>
          <a:xfrm>
            <a:off x="534879" y="972969"/>
            <a:ext cx="2394752" cy="462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几何证明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586337-4ED6-4490-892B-197B7FC51CF8}"/>
              </a:ext>
            </a:extLst>
          </p:cNvPr>
          <p:cNvSpPr txBox="1"/>
          <p:nvPr/>
        </p:nvSpPr>
        <p:spPr>
          <a:xfrm>
            <a:off x="8899713" y="4374435"/>
            <a:ext cx="28631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构造全等三角形△</a:t>
            </a:r>
            <a:r>
              <a:rPr lang="en-US" altLang="zh-CN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CDO</a:t>
            </a:r>
            <a:r>
              <a:rPr lang="zh-CN" altLang="en-US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EDP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6FE3FCD-20D6-4E44-A7C7-771E0B687938}"/>
              </a:ext>
            </a:extLst>
          </p:cNvPr>
          <p:cNvSpPr txBox="1"/>
          <p:nvPr/>
        </p:nvSpPr>
        <p:spPr>
          <a:xfrm>
            <a:off x="357326" y="1584191"/>
            <a:ext cx="7436528" cy="2230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30000"/>
              </a:lnSpc>
            </a:pP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为斜边，并在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处构造有对顶锐角的两个直角三角形△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CDO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EDP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，如右图所示。</a:t>
            </a:r>
          </a:p>
          <a:p>
            <a:pPr indent="355600">
              <a:lnSpc>
                <a:spcPct val="130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⸪CO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EP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代表纸带宽度，</a:t>
            </a:r>
          </a:p>
          <a:p>
            <a:pPr indent="355600">
              <a:lnSpc>
                <a:spcPct val="130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⸫CO=EP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CDO=∠EDP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 indent="355600">
              <a:lnSpc>
                <a:spcPct val="130000"/>
              </a:lnSpc>
            </a:pP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CDO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EDP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中，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BC47A11-37DF-4933-BF19-4572ADD9C7AA}"/>
              </a:ext>
            </a:extLst>
          </p:cNvPr>
          <p:cNvSpPr txBox="1"/>
          <p:nvPr/>
        </p:nvSpPr>
        <p:spPr>
          <a:xfrm>
            <a:off x="357326" y="5273809"/>
            <a:ext cx="6094520" cy="9187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30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⸫△CDO≌△EDP(AAS)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 indent="355600">
              <a:lnSpc>
                <a:spcPct val="130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⸫CD=ED.</a:t>
            </a: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E2160C69-9382-4A81-8E07-70F453DC20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957960"/>
              </p:ext>
            </p:extLst>
          </p:nvPr>
        </p:nvGraphicFramePr>
        <p:xfrm>
          <a:off x="814120" y="3990095"/>
          <a:ext cx="1836269" cy="1168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3" imgW="1117440" imgH="711000" progId="Equation.DSMT4">
                  <p:embed/>
                </p:oleObj>
              </mc:Choice>
              <mc:Fallback>
                <p:oleObj name="Equation" r:id="rId3" imgW="111744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4120" y="3990095"/>
                        <a:ext cx="1836269" cy="1168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图片 12">
            <a:extLst>
              <a:ext uri="{FF2B5EF4-FFF2-40B4-BE49-F238E27FC236}">
                <a16:creationId xmlns:a16="http://schemas.microsoft.com/office/drawing/2014/main" id="{67F95669-E175-485B-AE1B-9BF7972C7AD3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" b="-25"/>
          <a:stretch/>
        </p:blipFill>
        <p:spPr bwMode="auto">
          <a:xfrm>
            <a:off x="9121654" y="1777621"/>
            <a:ext cx="2641258" cy="24349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7911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3069454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六、研究结果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DDCA4-1114-466C-A285-57CB6492AF97}"/>
              </a:ext>
            </a:extLst>
          </p:cNvPr>
          <p:cNvSpPr txBox="1"/>
          <p:nvPr/>
        </p:nvSpPr>
        <p:spPr>
          <a:xfrm>
            <a:off x="534879" y="1126044"/>
            <a:ext cx="11423342" cy="8805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通过实践操作证明：普通长方形纸条通过打结、压平，可以成功构造出标准正五边形，方法简单、材料易得、效果准确，适合初中数学实践学习。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527D63-5618-42B6-A5AA-FFB14AF311D3}"/>
              </a:ext>
            </a:extLst>
          </p:cNvPr>
          <p:cNvSpPr txBox="1"/>
          <p:nvPr/>
        </p:nvSpPr>
        <p:spPr>
          <a:xfrm>
            <a:off x="534879" y="4920370"/>
            <a:ext cx="11423342" cy="8805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本次活动成功将动手实践与几何证明结合，完成了从操作到测量、从猜想到证明的完整探究，巩固了初中数学知识，提升了逻辑推理与实践探究能力。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0B4624-E003-42DF-89C6-B63BE843B178}"/>
              </a:ext>
            </a:extLst>
          </p:cNvPr>
          <p:cNvSpPr txBox="1"/>
          <p:nvPr/>
        </p:nvSpPr>
        <p:spPr>
          <a:xfrm>
            <a:off x="534879" y="2334533"/>
            <a:ext cx="11423342" cy="8805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通过测量验证：构造出的五边形五条边长相等、五个内角均为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108°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，完全符合正五边形的定义。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1A4DE9B-4649-4D1C-B70B-7DE4D4F22191}"/>
              </a:ext>
            </a:extLst>
          </p:cNvPr>
          <p:cNvSpPr txBox="1"/>
          <p:nvPr/>
        </p:nvSpPr>
        <p:spPr>
          <a:xfrm>
            <a:off x="534879" y="3594445"/>
            <a:ext cx="11423342" cy="8805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通过几何证明：利用初中几何中的折叠性质、平行线性质、多边形内角和、等腰与全等三角形知识，可以严谨证明该构造方法的正确性。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256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3069454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七、研究心得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DDCA4-1114-466C-A285-57CB6492AF97}"/>
              </a:ext>
            </a:extLst>
          </p:cNvPr>
          <p:cNvSpPr txBox="1"/>
          <p:nvPr/>
        </p:nvSpPr>
        <p:spPr>
          <a:xfrm>
            <a:off x="534879" y="1126044"/>
            <a:ext cx="11423342" cy="8805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通过这次数学探究活动，我收获很大。以前我觉得几何很抽象、难理解，但是通过亲手折纸条、打结、观察、测量和证明，我发现几何就在我们身边，变得生动又有趣。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527D63-5618-42B6-A5AA-FFB14AF311D3}"/>
              </a:ext>
            </a:extLst>
          </p:cNvPr>
          <p:cNvSpPr txBox="1"/>
          <p:nvPr/>
        </p:nvSpPr>
        <p:spPr>
          <a:xfrm>
            <a:off x="534879" y="4210156"/>
            <a:ext cx="11423342" cy="8805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我深刻感受到：数学来源于生活，也应用于生活。今后我会更加主动地观察生活中的数学现象，多思考、多探究，努力把数学学得更扎实、更灵活。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0B4624-E003-42DF-89C6-B63BE843B178}"/>
              </a:ext>
            </a:extLst>
          </p:cNvPr>
          <p:cNvSpPr txBox="1"/>
          <p:nvPr/>
        </p:nvSpPr>
        <p:spPr>
          <a:xfrm>
            <a:off x="534879" y="2446069"/>
            <a:ext cx="11423342" cy="130375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操作中，我明白了细心和耐心的重要性，折得不够平整，图形就不标准；推理时步骤不严谨，结论就不可靠。这次活动不仅提高了我的动手能力和逻辑思维能力，还让我学会了如何提出问题、动手实验、推导证明、总结结论，体验了一次完整的科学研究过程。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167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331346" y="2784720"/>
            <a:ext cx="7490534" cy="888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请各位专家批评指正</a:t>
            </a:r>
          </a:p>
        </p:txBody>
      </p:sp>
    </p:spTree>
    <p:extLst>
      <p:ext uri="{BB962C8B-B14F-4D97-AF65-F5344CB8AC3E}">
        <p14:creationId xmlns:p14="http://schemas.microsoft.com/office/powerpoint/2010/main" val="1215214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BD74825-222A-43AB-B3B6-3B52693C1341}"/>
              </a:ext>
            </a:extLst>
          </p:cNvPr>
          <p:cNvSpPr txBox="1"/>
          <p:nvPr/>
        </p:nvSpPr>
        <p:spPr>
          <a:xfrm>
            <a:off x="5089123" y="263655"/>
            <a:ext cx="16046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kern="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目录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3A7428-0676-40F0-B3EF-E117B0BE0C01}"/>
              </a:ext>
            </a:extLst>
          </p:cNvPr>
          <p:cNvSpPr txBox="1"/>
          <p:nvPr/>
        </p:nvSpPr>
        <p:spPr>
          <a:xfrm>
            <a:off x="598503" y="1232800"/>
            <a:ext cx="5678010" cy="4957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一、研究背景</a:t>
            </a:r>
            <a:endParaRPr lang="en-US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研究意义</a:t>
            </a:r>
            <a:endParaRPr lang="en-US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三、计划阶段</a:t>
            </a:r>
            <a:endParaRPr lang="zh-CN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zh-CN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、实践操作</a:t>
            </a: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zh-CN" altLang="zh-CN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、几何推导与证明</a:t>
            </a:r>
            <a:endParaRPr lang="en-US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六、研究结果</a:t>
            </a:r>
            <a:endParaRPr lang="en-US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七、研究心得</a:t>
            </a:r>
          </a:p>
        </p:txBody>
      </p:sp>
    </p:spTree>
    <p:extLst>
      <p:ext uri="{BB962C8B-B14F-4D97-AF65-F5344CB8AC3E}">
        <p14:creationId xmlns:p14="http://schemas.microsoft.com/office/powerpoint/2010/main" val="175902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3069454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kern="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一、研究背景</a:t>
            </a:r>
            <a:endParaRPr lang="en-US" altLang="zh-CN" sz="3200" b="1" kern="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0F9254-C41F-4B40-8FB0-24C55FC7FD4F}"/>
              </a:ext>
            </a:extLst>
          </p:cNvPr>
          <p:cNvSpPr txBox="1"/>
          <p:nvPr/>
        </p:nvSpPr>
        <p:spPr>
          <a:xfrm>
            <a:off x="357326" y="1074764"/>
            <a:ext cx="6727055" cy="54043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手工实践中，等宽长方形纸条打一个平结，压平后可自然形成五边形，该操作无需圆规、量角器等绘图工具，是极具趣味性的几何现象。该现象涵盖初中数学平行线性质、等腰梯形、轴对称图形、多边形内角和、正多边形判定等核心知识点。目前多数实践仅停留在手工制作层面，缺少系统、完整的初中几何证明推导，因此本课题聚焦严谨的几何证明，探究该五边形为正五边形的数学原理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05EB8E2-944F-4AA8-97E2-B9FC91C2EC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" t="3895" r="3526"/>
          <a:stretch/>
        </p:blipFill>
        <p:spPr>
          <a:xfrm>
            <a:off x="8152660" y="1544714"/>
            <a:ext cx="3888049" cy="402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00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3069454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研究意义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0F9254-C41F-4B40-8FB0-24C55FC7FD4F}"/>
              </a:ext>
            </a:extLst>
          </p:cNvPr>
          <p:cNvSpPr txBox="1"/>
          <p:nvPr/>
        </p:nvSpPr>
        <p:spPr>
          <a:xfrm>
            <a:off x="357325" y="1074764"/>
            <a:ext cx="6931240" cy="257333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zh-CN" sz="2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初中数学学习中，正三角形、正方形、正六边形是常见的正多边形，课本中作图方法简单易懂，而正五边形的标准尺规作图较难，教材讲解较少。生活中我们经常做许愿星来表达美好祝愿，许愿星是用长方形纸条打结、缠绕、挤压而成；将许愿星压平后，能快速得到一个形状规整的五边形，这一现象直观又有趣。</a:t>
            </a:r>
            <a:endParaRPr lang="zh-CN" altLang="en-US" sz="2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0A63FB-14F9-401E-B0C6-08A0CB556F1E}"/>
              </a:ext>
            </a:extLst>
          </p:cNvPr>
          <p:cNvSpPr txBox="1"/>
          <p:nvPr/>
        </p:nvSpPr>
        <p:spPr>
          <a:xfrm>
            <a:off x="357325" y="4072186"/>
            <a:ext cx="6931240" cy="21715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22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为了弄清楚这一操作背后的数学道理，验证该图形是否真正满足各边相等、各角相等的正五边形定义，我们发起本次探究活动，希望通过动手实践与严谨证明，揭开纸条构造正五边形的几何原理，加深对正多边形性质的理解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4B7D11C-29E3-46D0-A0E8-051D1921D17E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08"/>
          <a:stretch/>
        </p:blipFill>
        <p:spPr bwMode="auto">
          <a:xfrm>
            <a:off x="8053781" y="1768678"/>
            <a:ext cx="3780894" cy="30430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FC891CC-EDD5-4CA4-AFD7-72DCAAA42CA0}"/>
              </a:ext>
            </a:extLst>
          </p:cNvPr>
          <p:cNvSpPr txBox="1"/>
          <p:nvPr/>
        </p:nvSpPr>
        <p:spPr>
          <a:xfrm>
            <a:off x="9661253" y="4850187"/>
            <a:ext cx="8232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许愿星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4512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3069454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三、计划阶段</a:t>
            </a:r>
            <a:endParaRPr kumimoji="0" lang="zh-CN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C64B71-64BF-4A68-8CCC-BB3580EED986}"/>
              </a:ext>
            </a:extLst>
          </p:cNvPr>
          <p:cNvSpPr txBox="1"/>
          <p:nvPr/>
        </p:nvSpPr>
        <p:spPr>
          <a:xfrm>
            <a:off x="357326" y="915870"/>
            <a:ext cx="105133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本研究遵循“观察—操作—推导—总结”的逻辑路径，分四个阶段进行：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DDCA4-1114-466C-A285-57CB6492AF97}"/>
              </a:ext>
            </a:extLst>
          </p:cNvPr>
          <p:cNvSpPr txBox="1"/>
          <p:nvPr/>
        </p:nvSpPr>
        <p:spPr>
          <a:xfrm>
            <a:off x="534879" y="1641243"/>
            <a:ext cx="11423342" cy="21501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</a:pPr>
            <a:r>
              <a:rPr lang="en-US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准备与认知阶段（第</a:t>
            </a:r>
            <a:r>
              <a:rPr lang="en-US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天）</a:t>
            </a:r>
          </a:p>
          <a:p>
            <a:pPr algn="l">
              <a:lnSpc>
                <a:spcPct val="125000"/>
              </a:lnSpc>
            </a:pPr>
            <a:r>
              <a:rPr lang="zh-CN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■知识储备：复习多边形内角和公式、全等三角形判定定理（</a:t>
            </a:r>
            <a:r>
              <a:rPr lang="en-US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SSS, SAS, ASA, AAS</a:t>
            </a:r>
            <a:r>
              <a:rPr lang="zh-CN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）及等腰三角形性质。</a:t>
            </a:r>
          </a:p>
          <a:p>
            <a:pPr algn="l">
              <a:lnSpc>
                <a:spcPct val="125000"/>
              </a:lnSpc>
            </a:pPr>
            <a:r>
              <a:rPr lang="zh-CN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■资料查阅：搜集正五边形的基本性质，了解“纸条打结法”的标准步骤。</a:t>
            </a:r>
          </a:p>
          <a:p>
            <a:pPr algn="l">
              <a:lnSpc>
                <a:spcPct val="125000"/>
              </a:lnSpc>
            </a:pPr>
            <a:r>
              <a:rPr lang="zh-CN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■工具准备：准备长方形纸条（宽度均匀）、直尺、量角器、剪刀、铅笔、草稿纸。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527D63-5618-42B6-A5AA-FFB14AF311D3}"/>
              </a:ext>
            </a:extLst>
          </p:cNvPr>
          <p:cNvSpPr txBox="1"/>
          <p:nvPr/>
        </p:nvSpPr>
        <p:spPr>
          <a:xfrm>
            <a:off x="534879" y="4085869"/>
            <a:ext cx="11423342" cy="21501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实操与观察阶段（第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天）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■动手实践：严格按照“纸条打结、裁剪、压平”的步骤制作正五边形，进行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3-5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次尝试，确保操作规范。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■图形分析：观察折痕结构，标记出相等的线段、相等的角，初步分析图形的对称关系与构成元素。</a:t>
            </a:r>
          </a:p>
        </p:txBody>
      </p:sp>
    </p:spTree>
    <p:extLst>
      <p:ext uri="{BB962C8B-B14F-4D97-AF65-F5344CB8AC3E}">
        <p14:creationId xmlns:p14="http://schemas.microsoft.com/office/powerpoint/2010/main" val="3400075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3069454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三、计划阶段</a:t>
            </a:r>
            <a:endParaRPr kumimoji="0" lang="zh-CN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C64B71-64BF-4A68-8CCC-BB3580EED986}"/>
              </a:ext>
            </a:extLst>
          </p:cNvPr>
          <p:cNvSpPr txBox="1"/>
          <p:nvPr/>
        </p:nvSpPr>
        <p:spPr>
          <a:xfrm>
            <a:off x="357326" y="915870"/>
            <a:ext cx="105133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zh-CN" sz="2200" b="1" kern="100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本研究遵循“观察—操作—推导—总结”的逻辑路径，分四个阶段进行：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DDCA4-1114-466C-A285-57CB6492AF97}"/>
              </a:ext>
            </a:extLst>
          </p:cNvPr>
          <p:cNvSpPr txBox="1"/>
          <p:nvPr/>
        </p:nvSpPr>
        <p:spPr>
          <a:xfrm>
            <a:off x="534879" y="1641243"/>
            <a:ext cx="11423342" cy="21501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推导与证明阶段（第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3-4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天）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■条件提取：根据折纸操作，梳理出已知条件（如：纸条对边平行、折痕形成的线段相等、特定角度等）。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■逻辑证明：利用初中几何定理，分步骤推导折痕形成的五边形各边相等、各角相等，完成规范的几何证明过程。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527D63-5618-42B6-A5AA-FFB14AF311D3}"/>
              </a:ext>
            </a:extLst>
          </p:cNvPr>
          <p:cNvSpPr txBox="1"/>
          <p:nvPr/>
        </p:nvSpPr>
        <p:spPr>
          <a:xfrm>
            <a:off x="534879" y="4085869"/>
            <a:ext cx="11423342" cy="130375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总结与呈现阶段（第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天）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■报告撰写：整理研究数据、证明过程和实操心得，撰写完整的探究报告。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■成果展示：制作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或手抄报，清晰呈现研究结论与推导过程，准备口头汇报。</a:t>
            </a:r>
          </a:p>
        </p:txBody>
      </p:sp>
    </p:spTree>
    <p:extLst>
      <p:ext uri="{BB962C8B-B14F-4D97-AF65-F5344CB8AC3E}">
        <p14:creationId xmlns:p14="http://schemas.microsoft.com/office/powerpoint/2010/main" val="4040231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3069454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、实践操作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DDCA4-1114-466C-A285-57CB6492AF97}"/>
              </a:ext>
            </a:extLst>
          </p:cNvPr>
          <p:cNvSpPr txBox="1"/>
          <p:nvPr/>
        </p:nvSpPr>
        <p:spPr>
          <a:xfrm>
            <a:off x="534879" y="1073062"/>
            <a:ext cx="8413812" cy="8805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材料准备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准备宽度均匀的长方形纸条、直尺、铅笔、量角器、剪刀、橡皮。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527D63-5618-42B6-A5AA-FFB14AF311D3}"/>
              </a:ext>
            </a:extLst>
          </p:cNvPr>
          <p:cNvSpPr txBox="1"/>
          <p:nvPr/>
        </p:nvSpPr>
        <p:spPr>
          <a:xfrm>
            <a:off x="534879" y="2266421"/>
            <a:ext cx="8413812" cy="257333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纸条平结制作步骤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①取一条长纸条，将一端打一个简单的平结；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②轻轻拉紧结，保持纸条平整，不要用力拉扯变形；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③将结缓慢压平，使每一条边都贴合、整齐，形成封闭五边形轮廓；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④修剪多余纸条，保留完整的五边形图形；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⑤重复操作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次，得到三个形状一致的五边形，保证实验准确性。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3AD8419-3093-492E-9ED4-4CFA458AEAC2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" t="3397" r="3337"/>
          <a:stretch/>
        </p:blipFill>
        <p:spPr bwMode="auto">
          <a:xfrm>
            <a:off x="9161755" y="1664951"/>
            <a:ext cx="2840280" cy="25733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F78F5F2-0617-4B69-A778-5E6A34779B01}"/>
              </a:ext>
            </a:extLst>
          </p:cNvPr>
          <p:cNvSpPr txBox="1"/>
          <p:nvPr/>
        </p:nvSpPr>
        <p:spPr>
          <a:xfrm>
            <a:off x="534879" y="5133060"/>
            <a:ext cx="8413812" cy="130375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操作注意事项</a:t>
            </a:r>
          </a:p>
          <a:p>
            <a:pPr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折叠过程保持纸条平直、受力均匀，压平时保证各边贴合，避免出现歪斜、褶皱，确保测量与证明的准确性。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66DDB1-2D55-4E07-BD16-5F139CF56183}"/>
              </a:ext>
            </a:extLst>
          </p:cNvPr>
          <p:cNvSpPr txBox="1"/>
          <p:nvPr/>
        </p:nvSpPr>
        <p:spPr>
          <a:xfrm>
            <a:off x="9936461" y="4308649"/>
            <a:ext cx="15068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正五边形平结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313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4818356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、几何推导与证明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DDCA4-1114-466C-A285-57CB6492AF97}"/>
              </a:ext>
            </a:extLst>
          </p:cNvPr>
          <p:cNvSpPr txBox="1"/>
          <p:nvPr/>
        </p:nvSpPr>
        <p:spPr>
          <a:xfrm>
            <a:off x="534879" y="1682162"/>
            <a:ext cx="7135428" cy="413914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将长矩形纸条打一个平结，得到如图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所示的五边形。将平结拆开分析其打结构成，发现整个平结是由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层纸条交错叠放的，分别是纸条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ABCD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、纸条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ACDE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、纸条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ABCE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和纸条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BCDE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。抽象到平面中需将五边形的对角线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，连接起来，得到图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。由于四边形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ABCD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ACDE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ABCE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BCDE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都是由纸条构成的，由于长矩形纸条的上下两条边平行，易得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，由于纸条的宽度是始终相等的，可知以上四组平行线间的距离也是相等的。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8A67F6-992C-4F3B-9F3E-777915645355}"/>
              </a:ext>
            </a:extLst>
          </p:cNvPr>
          <p:cNvSpPr txBox="1"/>
          <p:nvPr/>
        </p:nvSpPr>
        <p:spPr>
          <a:xfrm>
            <a:off x="534879" y="972969"/>
            <a:ext cx="2394752" cy="462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准备阶段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01E53CF-7434-412F-BC7A-C3CFAB451CF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709" y="1770939"/>
            <a:ext cx="3562591" cy="300298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B586337-4ED6-4490-892B-197B7FC51CF8}"/>
              </a:ext>
            </a:extLst>
          </p:cNvPr>
          <p:cNvSpPr txBox="1"/>
          <p:nvPr/>
        </p:nvSpPr>
        <p:spPr>
          <a:xfrm>
            <a:off x="9272576" y="4773927"/>
            <a:ext cx="15068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连接后的图形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6418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4720A3-0B60-40CF-82C2-E1F5F1C6EB33}"/>
              </a:ext>
            </a:extLst>
          </p:cNvPr>
          <p:cNvSpPr txBox="1"/>
          <p:nvPr/>
        </p:nvSpPr>
        <p:spPr>
          <a:xfrm>
            <a:off x="357326" y="201318"/>
            <a:ext cx="4818356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kumimoji="0" lang="zh-CN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、几何推导与证明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8A67F6-992C-4F3B-9F3E-777915645355}"/>
              </a:ext>
            </a:extLst>
          </p:cNvPr>
          <p:cNvSpPr txBox="1"/>
          <p:nvPr/>
        </p:nvSpPr>
        <p:spPr>
          <a:xfrm>
            <a:off x="534879" y="972969"/>
            <a:ext cx="2394752" cy="462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几何证明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586337-4ED6-4490-892B-197B7FC51CF8}"/>
              </a:ext>
            </a:extLst>
          </p:cNvPr>
          <p:cNvSpPr txBox="1"/>
          <p:nvPr/>
        </p:nvSpPr>
        <p:spPr>
          <a:xfrm>
            <a:off x="8899713" y="4374435"/>
            <a:ext cx="28631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构造全等三角形△</a:t>
            </a:r>
            <a:r>
              <a:rPr lang="en-US" altLang="zh-CN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ABF</a:t>
            </a:r>
            <a:r>
              <a:rPr lang="zh-CN" altLang="en-US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1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CBH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EE4EAD2-E3E7-4E66-BDCE-D0AA154EEC0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0"/>
          <a:stretch/>
        </p:blipFill>
        <p:spPr bwMode="auto">
          <a:xfrm>
            <a:off x="8763523" y="1660771"/>
            <a:ext cx="2999389" cy="25738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16FE3FCD-20D6-4E44-A7C7-771E0B687938}"/>
              </a:ext>
            </a:extLst>
          </p:cNvPr>
          <p:cNvSpPr txBox="1"/>
          <p:nvPr/>
        </p:nvSpPr>
        <p:spPr>
          <a:xfrm>
            <a:off x="429088" y="1660771"/>
            <a:ext cx="7436528" cy="2150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为斜边，并在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处构造有对顶锐角的两个直角三角形△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ABF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CBH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，如</a:t>
            </a:r>
            <a:r>
              <a:rPr lang="zh-CN" altLang="en-US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右图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所示。</a:t>
            </a:r>
          </a:p>
          <a:p>
            <a:pPr indent="355600"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⸪AF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CH 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代表纸带宽度，</a:t>
            </a:r>
          </a:p>
          <a:p>
            <a:pPr indent="355600"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⸫AF=CH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ABF=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CBH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 indent="355600">
              <a:lnSpc>
                <a:spcPct val="125000"/>
              </a:lnSpc>
            </a:pP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ABF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CBH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中，</a:t>
            </a:r>
          </a:p>
        </p:txBody>
      </p:sp>
      <p:graphicFrame>
        <p:nvGraphicFramePr>
          <p:cNvPr id="32" name="对象 31">
            <a:extLst>
              <a:ext uri="{FF2B5EF4-FFF2-40B4-BE49-F238E27FC236}">
                <a16:creationId xmlns:a16="http://schemas.microsoft.com/office/drawing/2014/main" id="{F60DB005-6EF5-4D75-AF4A-C020444921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594555"/>
              </p:ext>
            </p:extLst>
          </p:nvPr>
        </p:nvGraphicFramePr>
        <p:xfrm>
          <a:off x="897647" y="3902259"/>
          <a:ext cx="1818920" cy="1159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4" imgW="1117440" imgH="711000" progId="Equation.DSMT4">
                  <p:embed/>
                </p:oleObj>
              </mc:Choice>
              <mc:Fallback>
                <p:oleObj name="Equation" r:id="rId4" imgW="1117440" imgH="7110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7647" y="3902259"/>
                        <a:ext cx="1818920" cy="11591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文本框 33">
            <a:extLst>
              <a:ext uri="{FF2B5EF4-FFF2-40B4-BE49-F238E27FC236}">
                <a16:creationId xmlns:a16="http://schemas.microsoft.com/office/drawing/2014/main" id="{6BC47A11-37DF-4933-BF19-4572ADD9C7AA}"/>
              </a:ext>
            </a:extLst>
          </p:cNvPr>
          <p:cNvSpPr txBox="1"/>
          <p:nvPr/>
        </p:nvSpPr>
        <p:spPr>
          <a:xfrm>
            <a:off x="357326" y="5061458"/>
            <a:ext cx="6094520" cy="889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5600"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⸫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ABF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≌△</a:t>
            </a: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CBH(AAS)</a:t>
            </a:r>
            <a:r>
              <a:rPr lang="zh-CN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 indent="355600">
              <a:lnSpc>
                <a:spcPct val="125000"/>
              </a:lnSpc>
            </a:pPr>
            <a:r>
              <a:rPr lang="en-US" altLang="zh-CN" sz="22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⸫AB=CD.</a:t>
            </a:r>
            <a:endParaRPr lang="zh-CN" altLang="zh-CN" sz="22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328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1559</Words>
  <Application>Microsoft Office PowerPoint</Application>
  <PresentationFormat>宽屏</PresentationFormat>
  <Paragraphs>89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等线</vt:lpstr>
      <vt:lpstr>等线 Light</vt:lpstr>
      <vt:lpstr>仿宋</vt:lpstr>
      <vt:lpstr>Arial</vt:lpstr>
      <vt:lpstr>Office 主题​​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room</dc:creator>
  <cp:lastModifiedBy>room</cp:lastModifiedBy>
  <cp:revision>17</cp:revision>
  <dcterms:created xsi:type="dcterms:W3CDTF">2026-02-28T09:07:51Z</dcterms:created>
  <dcterms:modified xsi:type="dcterms:W3CDTF">2026-02-28T10:11:22Z</dcterms:modified>
</cp:coreProperties>
</file>