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4" r:id="rId7"/>
    <p:sldId id="260" r:id="rId8"/>
    <p:sldId id="272" r:id="rId9"/>
    <p:sldId id="261" r:id="rId10"/>
    <p:sldId id="266" r:id="rId11"/>
    <p:sldId id="265" r:id="rId12"/>
    <p:sldId id="267" r:id="rId13"/>
    <p:sldId id="268" r:id="rId14"/>
    <p:sldId id="269" r:id="rId15"/>
    <p:sldId id="263" r:id="rId16"/>
    <p:sldId id="271" r:id="rId17"/>
    <p:sldId id="262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8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210185" y="692785"/>
            <a:ext cx="8722995" cy="2207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algn="ctr"/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手拉手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手牵手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用一对旋转的全等三角形丈量生活</a:t>
            </a:r>
            <a:endParaRPr lang="zh-CN" altLang="en-US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1" name="图片 3"/>
          <p:cNvPicPr/>
          <p:nvPr/>
        </p:nvPicPr>
        <p:blipFill>
          <a:blip r:embed="rId1"/>
          <a:srcRect l="21912" r="22462"/>
          <a:stretch>
            <a:fillRect/>
          </a:stretch>
        </p:blipFill>
        <p:spPr>
          <a:xfrm>
            <a:off x="210185" y="1916748"/>
            <a:ext cx="3497263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9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190" y="2434273"/>
            <a:ext cx="3153410" cy="1989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959860" y="3284855"/>
            <a:ext cx="935990" cy="503555"/>
          </a:xfrm>
          <a:prstGeom prst="notched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87675" y="5013325"/>
            <a:ext cx="5080000" cy="163004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学校：中国矿业大学附属中学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研究时间：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2025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年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7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月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 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班级：初二（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）班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课题组成员：王耀卿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指导老师：崔金环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25" y="620395"/>
            <a:ext cx="9095740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7315" y="981075"/>
            <a:ext cx="8773795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4.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发展：在摩天楼与跨海桥的维度里，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手拉手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模型进化为抵抗风振与地震激励的结构基因！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（1）上海中心大厦：上海中心大厦外立面就大量运用这种三角形手拉手网格，既美观又抗风。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2637155"/>
            <a:ext cx="3107055" cy="4145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720" y="2919095"/>
            <a:ext cx="5581650" cy="3702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获得成果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7315" y="981075"/>
            <a:ext cx="8773795" cy="230695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4.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发展：多组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手拉手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索单元沿塔高连续排列，形成空间面内的超静定约束网络！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  <a:buFont typeface="Wingdings" panose="05000000000000000000" charset="0"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（2）港珠澳大桥：大桥三座航道桥（青州、江海直达、九洲）全是斜拉桥，每座桥塔两侧各甩出一排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巨型钢丝绳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，就是斜拉索。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679315" y="3288030"/>
            <a:ext cx="4314825" cy="2797810"/>
          </a:xfrm>
          <a:prstGeom prst="rect">
            <a:avLst/>
          </a:prstGeom>
        </p:spPr>
      </p:pic>
      <p:pic>
        <p:nvPicPr>
          <p:cNvPr id="9" name="图片 2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3288030"/>
            <a:ext cx="4500880" cy="2837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获得成果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7315" y="981075"/>
            <a:ext cx="8773795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5.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总结与启示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本课题始于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“SAS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判定下的共顶点旋转全等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这一基础几何命题。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核心发现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共顶点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双等腰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作为最小几何特征单元，通过旋转全等变换实现了荷载空间分散（力学稳定性）与结构体积压缩（运动灵活性）的双重功能。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方法论启示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：数学建模的本质在于识别现实系统中的不变量与变换群。通过提炼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手拉手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这类最小几何特征，可将复杂三维结构降维为可计算的全等问题，实现从定性观察到定量解析的认知跃迁。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3996055" y="5085080"/>
            <a:ext cx="5116830" cy="1708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获得成果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五、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活动感受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1268730"/>
            <a:ext cx="8642985" cy="304609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对称与变换在几何与现实中的统一性力量。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最深刻的认知转变在于：全等不再是纸面上的符号证明，而是可观测的结构行为。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endParaRPr lang="en-US" altLang="zh-CN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未来，我将延续这种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特征提取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模型映射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跨域验证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的研究范式，让数学不仅成为解题工具，更成为理解世界结构秩序的底层逻辑。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 flipH="1">
            <a:off x="6530975" y="4133215"/>
            <a:ext cx="2363470" cy="27285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五、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活动感受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13" name="图片 13" descr="0588106a158fa88ade3f73190e68826"/>
          <p:cNvPicPr>
            <a:picLocks noChangeAspect="1"/>
          </p:cNvPicPr>
          <p:nvPr/>
        </p:nvPicPr>
        <p:blipFill>
          <a:blip r:embed="rId1"/>
          <a:srcRect t="10119"/>
          <a:stretch>
            <a:fillRect/>
          </a:stretch>
        </p:blipFill>
        <p:spPr>
          <a:xfrm>
            <a:off x="66675" y="908685"/>
            <a:ext cx="2569845" cy="1731645"/>
          </a:xfrm>
          <a:prstGeom prst="rect">
            <a:avLst/>
          </a:prstGeom>
        </p:spPr>
      </p:pic>
      <p:pic>
        <p:nvPicPr>
          <p:cNvPr id="12" name="图片 12" descr="3aed51d20cff5e7df5d6ff2b622a7b8"/>
          <p:cNvPicPr>
            <a:picLocks noChangeAspect="1"/>
          </p:cNvPicPr>
          <p:nvPr/>
        </p:nvPicPr>
        <p:blipFill>
          <a:blip r:embed="rId2"/>
          <a:srcRect t="36172" b="16989"/>
          <a:stretch>
            <a:fillRect/>
          </a:stretch>
        </p:blipFill>
        <p:spPr>
          <a:xfrm>
            <a:off x="107315" y="2781300"/>
            <a:ext cx="2516505" cy="1572260"/>
          </a:xfrm>
          <a:prstGeom prst="rect">
            <a:avLst/>
          </a:prstGeom>
        </p:spPr>
      </p:pic>
      <p:pic>
        <p:nvPicPr>
          <p:cNvPr id="6" name="图片 4" descr="626ae2ea883dd9ccb42babd9841e9c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5" y="4494530"/>
            <a:ext cx="2520315" cy="1889125"/>
          </a:xfrm>
          <a:prstGeom prst="rect">
            <a:avLst/>
          </a:prstGeom>
        </p:spPr>
      </p:pic>
      <p:pic>
        <p:nvPicPr>
          <p:cNvPr id="18" name="图片 18" descr="644b06de4915b42f3e744485c74d0bab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7095" y="1701165"/>
            <a:ext cx="3168015" cy="4225925"/>
          </a:xfrm>
          <a:prstGeom prst="rect">
            <a:avLst/>
          </a:prstGeom>
        </p:spPr>
      </p:pic>
      <p:pic>
        <p:nvPicPr>
          <p:cNvPr id="19" name="图片 19" descr="a8a1c261d9a6b94ed62ae9efdd21396e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655" y="1701165"/>
            <a:ext cx="3189605" cy="4251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09105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1979295" y="1268730"/>
            <a:ext cx="5470525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dist" fontAlgn="auto">
              <a:spcBef>
                <a:spcPts val="0"/>
              </a:spcBef>
              <a:spcAft>
                <a:spcPts val="0"/>
              </a:spcAft>
              <a:defRPr sz="66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谢谢大家 </a:t>
            </a:r>
            <a:r>
              <a:rPr kumimoji="0" lang="en-US" altLang="zh-CN" sz="60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!</a:t>
            </a:r>
            <a:endParaRPr kumimoji="0" lang="en-US" altLang="zh-CN" sz="60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60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2195830" y="1243965"/>
            <a:ext cx="2392045" cy="5104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20110" y="1988503"/>
            <a:ext cx="5080000" cy="3415030"/>
          </a:xfrm>
          <a:prstGeom prst="rect">
            <a:avLst/>
          </a:prstGeom>
        </p:spPr>
        <p:txBody>
          <a:bodyPr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一、课题背景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二、任务分工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三、计划阶段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四、获得成果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五、活动感受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9295" y="908685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sym typeface="+mn-ea"/>
              </a:rPr>
              <a:t>目</a:t>
            </a:r>
            <a:r>
              <a:rPr lang="en-US" altLang="zh-CN" sz="36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sym typeface="+mn-ea"/>
              </a:rPr>
              <a:t>录</a:t>
            </a:r>
            <a:endParaRPr lang="zh-CN" altLang="en-US" sz="36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一、课题背景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908685"/>
            <a:ext cx="8936355" cy="230695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那是一节几何课。老师笔下，两个共顶点的等腰三角形随手腕轻转，竟严丝合缝地重合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旋转非位移，而是两腰相等、顶角共鸣时的全等皈依。从此，复杂的计算在我眼中，成了一场优雅的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握手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68220" y="2122170"/>
            <a:ext cx="4428490" cy="418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一、课题背景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1052830"/>
            <a:ext cx="8936355" cy="4892675"/>
          </a:xfrm>
          <a:prstGeom prst="rect">
            <a:avLst/>
          </a:prstGeom>
        </p:spPr>
        <p:txBody>
          <a:bodyPr wrap="square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原以为这不过是考试时拿来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秒杀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题目的小技巧，直到我在生活中接二连三地与它的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同款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相遇：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阳台上的旋转晾衣架展开臂膀，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地上的折叠凳收起又张开，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相机三脚架稳稳撑起镜头的重量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……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我将它们的影子拓在纸上，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线条之间，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竟是同一个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手拉手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在悄然旋转。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原来数学从未沉睡在课本里，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它早已以结构的姿态，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安静地撑起了我的生活。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1" name="图片 21" descr="1a2fb85f91c801ee075011090803a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1484630"/>
            <a:ext cx="2737485" cy="2497455"/>
          </a:xfrm>
          <a:prstGeom prst="rect">
            <a:avLst/>
          </a:prstGeom>
        </p:spPr>
      </p:pic>
      <p:pic>
        <p:nvPicPr>
          <p:cNvPr id="7" name="图片 5" descr="d1473f9a233ca324bdd014e06831a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35" y="4004945"/>
            <a:ext cx="2372995" cy="2867025"/>
          </a:xfrm>
          <a:prstGeom prst="rect">
            <a:avLst/>
          </a:prstGeom>
        </p:spPr>
      </p:pic>
      <p:pic>
        <p:nvPicPr>
          <p:cNvPr id="22" name="图片 22" descr="fe01f21778acfb1e69162afe5e3dc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3490" y="3485515"/>
            <a:ext cx="1458595" cy="33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二、任务分工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" y="803910"/>
            <a:ext cx="8163560" cy="489267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实物调研与理论准备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）寻找身边的旋转对称结构（晾衣架、折叠家具等）作为研究对象；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）查阅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手拉手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模型、三角形全等判定、结构力学稳定性等资料；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）使用测量工具采集几何数据，进行横向对比与分析。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457200" lvl="0" indent="-457200" algn="just" defTabSz="266700">
              <a:lnSpc>
                <a:spcPct val="10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资料分析与结论生成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）整理测量数据，比较并分析；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）归纳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共顶点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+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等腰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特征在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不同尺度下的应用规律；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）撰写研究报告，阐述从几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何定理到工程实践的映射逻辑。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5508625" y="3213100"/>
            <a:ext cx="3342640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三、计划阶段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460" y="923290"/>
            <a:ext cx="8504555" cy="8102600"/>
          </a:xfrm>
          <a:prstGeom prst="rect">
            <a:avLst/>
          </a:prstGeom>
        </p:spPr>
        <p:txBody>
          <a:bodyPr wrap="square">
            <a:no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第一阶段：前期研究与方案设计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  <a:buFont typeface="Wingdings" panose="05000000000000000000" charset="0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2025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年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7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日）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）选题确立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）研究框架构建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）文献综述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2. 第二阶段：实践调查与数据采集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  <a:buFont typeface="Wingdings" panose="05000000000000000000" charset="0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（2025年7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月6日）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）实物观测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）理论深化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3.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第三阶段：数据分析与成果凝练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  <a:buFont typeface="Wingdings" panose="05000000000000000000" charset="0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2025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年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7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7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日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~10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日）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）原理数据整理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）实际应用识别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）研究报告撰写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5724525" y="2637155"/>
            <a:ext cx="3338830" cy="36309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获得成果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836035" y="3364230"/>
            <a:ext cx="5214620" cy="34359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315" y="981075"/>
            <a:ext cx="8773795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特点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）拓扑共点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：两三角形顶点重合，如双手交握形成旋转中枢；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）等腰耦合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：两腰长度对应相等，顶角度数完全一致，构成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SAS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全等的先天条件；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）旋转映射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：绕共顶点旋转一定角度后，对应边、角发生位置置换，瞬间显现全等关系，原本隐匿的几何关系由此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位移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至可计算、可观测的维度。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803910"/>
            <a:ext cx="8773795" cy="304609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2.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作用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	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晾衣架的菱形伸缩机构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：利用全等三角形的等腰约束，实现空间压缩与功能稳定的统一。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折叠凳的空间桁架系统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：旋转全等的对称性使集中载荷均匀分散至多条凳腿，避免单点应力集中；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相机三脚架的共点力系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：相机重力沿等腰三角形的腰分解为三组对称分力，合力为零矩状态，确保倾覆力矩最小化。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just" defTabSz="266700">
              <a:buClrTx/>
              <a:buSzTx/>
            </a:pP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" y="3429000"/>
            <a:ext cx="3109595" cy="2959100"/>
          </a:xfrm>
          <a:prstGeom prst="rect">
            <a:avLst/>
          </a:prstGeom>
        </p:spPr>
      </p:pic>
      <p:pic>
        <p:nvPicPr>
          <p:cNvPr id="29" name="图片 29" descr="17572474112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255" y="3500755"/>
            <a:ext cx="2338070" cy="2886710"/>
          </a:xfrm>
          <a:prstGeom prst="rect">
            <a:avLst/>
          </a:prstGeom>
        </p:spPr>
      </p:pic>
      <p:pic>
        <p:nvPicPr>
          <p:cNvPr id="30" name="图片 30" descr="17572474816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70" y="3429000"/>
            <a:ext cx="2383155" cy="32556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获得成果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 flipV="1">
            <a:off x="34925" y="764540"/>
            <a:ext cx="64954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92350" y="6309360"/>
            <a:ext cx="6838315" cy="39600"/>
          </a:xfrm>
          <a:prstGeom prst="rect">
            <a:avLst/>
          </a:prstGeom>
          <a:solidFill>
            <a:schemeClr val="accent6"/>
          </a:solidFill>
          <a:ln>
            <a:solidFill>
              <a:srgbClr val="002060">
                <a:alpha val="9700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41960" y="3789045"/>
            <a:ext cx="3325495" cy="22326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315" y="981075"/>
            <a:ext cx="8773795" cy="2306955"/>
          </a:xfrm>
          <a:prstGeom prst="rect">
            <a:avLst/>
          </a:prstGeom>
        </p:spPr>
        <p:txBody>
          <a:bodyPr wrap="square">
            <a:spAutoFit/>
          </a:bodyPr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3. </a:t>
            </a:r>
            <a:r>
              <a:rPr lang="zh-CN" altLang="en-US" sz="2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意义</a:t>
            </a:r>
            <a:endParaRPr lang="zh-CN" altLang="en-US" sz="2400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手拉手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模型是解锁几何习题与现实结构的双重密钥；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只要捕捉到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共顶点、双等腰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的拓扑特征，旋转全等变换立即可将零散空间要素转化为确定的几何关系；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342900" lvl="0" indent="-342900" algn="just" defTabSz="266700">
              <a:buClrTx/>
              <a:buSzTx/>
              <a:buFont typeface="Wingdings" panose="05000000000000000000" charset="0"/>
              <a:buChar char="Ø"/>
            </a:pP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这些微小三角形实则是工程结构的微缩基因，从摩天楼节点到跨海大桥，旋转全等始终是结构稳定的本质内核。</a:t>
            </a:r>
            <a:endParaRPr lang="zh-CN" altLang="en-US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363845" y="3284855"/>
            <a:ext cx="3767455" cy="3559810"/>
          </a:xfrm>
          <a:prstGeom prst="rect">
            <a:avLst/>
          </a:prstGeom>
        </p:spPr>
      </p:pic>
      <p:sp>
        <p:nvSpPr>
          <p:cNvPr id="8" name="虚尾箭头 7"/>
          <p:cNvSpPr/>
          <p:nvPr/>
        </p:nvSpPr>
        <p:spPr>
          <a:xfrm>
            <a:off x="3911600" y="4570730"/>
            <a:ext cx="1308100" cy="652145"/>
          </a:xfrm>
          <a:prstGeom prst="striped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7315" y="188595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四、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获得成果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</Words>
  <Application>WPS 演示</Application>
  <PresentationFormat/>
  <Paragraphs>131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Wingdings</vt:lpstr>
      <vt:lpstr>微软雅黑</vt:lpstr>
      <vt:lpstr>华文隶书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Fan Geng</dc:creator>
  <cp:lastModifiedBy>Gfan</cp:lastModifiedBy>
  <cp:revision>10</cp:revision>
  <dcterms:created xsi:type="dcterms:W3CDTF">2025-07-23T00:59:00Z</dcterms:created>
  <dcterms:modified xsi:type="dcterms:W3CDTF">2026-01-27T14:31:27Z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996529505BCC41E39E68B3408C64B44C_12</vt:lpwstr>
  </property>
</Properties>
</file>