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heme/theme2.xml" ContentType="application/vnd.openxmlformats-officedocument.theme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heme/themeOverride1.xml" ContentType="application/vnd.openxmlformats-officedocument.themeOverride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notesSlides/notesSlide1.xml" ContentType="application/vnd.openxmlformats-officedocument.presentationml.notesSlide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0" r:id="rId4"/>
    <p:sldId id="270" r:id="rId5"/>
    <p:sldId id="262" r:id="rId6"/>
    <p:sldId id="266" r:id="rId7"/>
    <p:sldId id="259" r:id="rId8"/>
    <p:sldId id="271" r:id="rId9"/>
    <p:sldId id="265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423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498" y="114"/>
      </p:cViewPr>
      <p:guideLst>
        <p:guide orient="horz" pos="2160"/>
        <p:guide pos="3838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7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60.xml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2.xml"/><Relationship Id="rId4" Type="http://schemas.openxmlformats.org/officeDocument/2006/relationships/tags" Target="../tags/tag6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9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1.xml"/><Relationship Id="rId4" Type="http://schemas.openxmlformats.org/officeDocument/2006/relationships/tags" Target="../tags/tag20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tags" Target="../tags/tag27.xml"/><Relationship Id="rId5" Type="http://schemas.openxmlformats.org/officeDocument/2006/relationships/tags" Target="../tags/tag26.xml"/><Relationship Id="rId4" Type="http://schemas.openxmlformats.org/officeDocument/2006/relationships/tags" Target="../tags/tag25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3" Type="http://schemas.openxmlformats.org/officeDocument/2006/relationships/tags" Target="../tags/tag30.xml"/><Relationship Id="rId7" Type="http://schemas.openxmlformats.org/officeDocument/2006/relationships/tags" Target="../tags/tag34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9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2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5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tags" Target="../tags/tag48.xml"/><Relationship Id="rId5" Type="http://schemas.openxmlformats.org/officeDocument/2006/relationships/tags" Target="../tags/tag47.xml"/><Relationship Id="rId4" Type="http://schemas.openxmlformats.org/officeDocument/2006/relationships/tags" Target="../tags/tag46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3.xml"/><Relationship Id="rId4" Type="http://schemas.openxmlformats.org/officeDocument/2006/relationships/tags" Target="../tags/tag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2022/1/24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dirty="0">
                <a:sym typeface="+mn-ea"/>
              </a:rPr>
              <a:t>单击此处编辑标题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indent="-228600">
              <a:spcAft>
                <a:spcPts val="1000"/>
              </a:spcAft>
              <a:defRPr spc="300"/>
            </a:lvl1pPr>
            <a:lvl2pPr indent="-228600">
              <a:defRPr spc="300"/>
            </a:lvl2pPr>
            <a:lvl3pPr indent="-228600">
              <a:defRPr spc="300"/>
            </a:lvl3pPr>
            <a:lvl4pPr indent="-228600">
              <a:defRPr spc="300"/>
            </a:lvl4pPr>
            <a:lvl5pPr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18" Type="http://schemas.openxmlformats.org/officeDocument/2006/relationships/tags" Target="../tags/tag6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14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4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2022/1/24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3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bg1"/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bg1">
              <a:lumMod val="8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</a:tabLst>
        <a:defRPr sz="1600" u="none" strike="noStrike" kern="1200" cap="none" spc="150" normalizeH="0" baseline="0">
          <a:solidFill>
            <a:schemeClr val="bg1">
              <a:lumMod val="8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bg1">
              <a:lumMod val="8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bg1">
              <a:lumMod val="8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bg1">
              <a:lumMod val="8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65.xml"/><Relationship Id="rId2" Type="http://schemas.openxmlformats.org/officeDocument/2006/relationships/tags" Target="../tags/tag64.xml"/><Relationship Id="rId1" Type="http://schemas.openxmlformats.org/officeDocument/2006/relationships/tags" Target="../tags/tag63.xml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7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80" y="1492885"/>
            <a:ext cx="9799320" cy="1428115"/>
          </a:xfrm>
        </p:spPr>
        <p:txBody>
          <a:bodyPr/>
          <a:lstStyle/>
          <a:p>
            <a:r>
              <a:rPr lang="zh-CN" altLang="zh-CN" dirty="0"/>
              <a:t>单摆测</a:t>
            </a:r>
            <a:r>
              <a:rPr lang="zh-CN" altLang="zh-CN" dirty="0" smtClean="0"/>
              <a:t>重力加速度</a:t>
            </a:r>
            <a:r>
              <a:rPr lang="zh-CN" altLang="en-US" dirty="0" smtClean="0"/>
              <a:t>探究</a:t>
            </a:r>
            <a:endParaRPr lang="zh-CN" altLang="zh-CN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80" y="3560445"/>
            <a:ext cx="10763885" cy="2637155"/>
          </a:xfrm>
        </p:spPr>
        <p:txBody>
          <a:bodyPr>
            <a:normAutofit/>
          </a:bodyPr>
          <a:lstStyle/>
          <a:p>
            <a:r>
              <a:rPr lang="en-US" altLang="zh-CN"/>
              <a:t>                  </a:t>
            </a:r>
            <a:r>
              <a:rPr lang="zh-CN" altLang="en-US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学校：中国矿业大学附属中学</a:t>
            </a:r>
          </a:p>
          <a:p>
            <a:r>
              <a:rPr lang="zh-CN" altLang="en-US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主持人：王鹏程</a:t>
            </a:r>
          </a:p>
          <a:p>
            <a:r>
              <a:rPr lang="en-US" altLang="zh-CN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              </a:t>
            </a:r>
            <a:r>
              <a:rPr lang="zh-CN" altLang="en-US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成员：石紫阳，王紫优，孙酉鑫</a:t>
            </a:r>
          </a:p>
          <a:p>
            <a:r>
              <a:rPr lang="zh-CN" altLang="en-US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指导老师：戴晓</a:t>
            </a:r>
            <a:endParaRPr lang="zh-CN" altLang="en-US" sz="2220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  <a:p>
            <a:r>
              <a:rPr lang="en-US" altLang="zh-CN"/>
              <a:t>       </a:t>
            </a:r>
            <a:endParaRPr lang="zh-CN" altLang="en-US"/>
          </a:p>
        </p:txBody>
      </p:sp>
      <p:pic>
        <p:nvPicPr>
          <p:cNvPr id="4" name="图片 3" descr="e2fc244a2ef7e983cf0ad2af5bc5f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95245" y="3719830"/>
            <a:ext cx="1426210" cy="195961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研究目的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32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理解单摆测重力加速度的实验原理。</a:t>
            </a:r>
          </a:p>
          <a:p>
            <a:r>
              <a:rPr lang="zh-CN" altLang="en-US" sz="32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学会使用秒表，米尺单摆的正确使用。</a:t>
            </a:r>
          </a:p>
          <a:p>
            <a:r>
              <a:rPr lang="zh-CN" altLang="en-US" sz="32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感受物理实验带来的快乐。</a:t>
            </a:r>
          </a:p>
          <a:p>
            <a:r>
              <a:rPr lang="zh-CN" altLang="en-US" sz="32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提高学科素养，增强实验能力。</a:t>
            </a:r>
            <a:endParaRPr lang="zh-CN" altLang="en-US" sz="3200"/>
          </a:p>
          <a:p>
            <a:pPr marL="0" indent="0">
              <a:buNone/>
            </a:pPr>
            <a:endParaRPr lang="zh-CN" altLang="en-US" sz="3200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142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</a:t>
            </a:r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实验方法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lstStyle/>
          <a:p>
            <a:pPr marL="0" indent="0">
              <a:buNone/>
            </a:pP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本次实验中主要采用的方法有：</a:t>
            </a:r>
          </a:p>
          <a:p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分析研究法</a:t>
            </a:r>
          </a:p>
          <a:p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实际调查法</a:t>
            </a:r>
          </a:p>
          <a:p>
            <a:r>
              <a:rPr lang="zh-CN" altLang="en-US" sz="2400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比较法 </a:t>
            </a:r>
            <a:endParaRPr lang="en-US" altLang="zh-CN" sz="2400" b="0" i="0" dirty="0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观察法</a:t>
            </a:r>
            <a:endParaRPr lang="en-US" altLang="zh-CN" sz="2400" b="0" i="0" dirty="0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400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控制变量法 </a:t>
            </a:r>
          </a:p>
        </p:txBody>
      </p:sp>
    </p:spTree>
    <p:custDataLst>
      <p:tags r:id="rId2"/>
    </p:custData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75" y="580460"/>
            <a:ext cx="10969200" cy="705600"/>
          </a:xfrm>
        </p:spPr>
        <p:txBody>
          <a:bodyPr>
            <a:noAutofit/>
          </a:bodyPr>
          <a:lstStyle/>
          <a:p>
            <a:pPr marL="0" indent="0" algn="l"/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三</a:t>
            </a:r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实验要求</a:t>
            </a:r>
            <a:endParaRPr lang="zh-CN" altLang="en-US" dirty="0">
              <a:solidFill>
                <a:schemeClr val="accent6"/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800" b="1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2800" b="1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根据误差均分原理，自行设计试验方案，合理选择测量仪器和方法</a:t>
            </a:r>
            <a:endParaRPr lang="en-US" altLang="zh-CN" sz="2800" b="1" dirty="0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800" b="1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写出详细的推导过程，实验步骤</a:t>
            </a:r>
            <a:endParaRPr lang="en-US" altLang="zh-CN" sz="2800" b="1" dirty="0"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en-US" altLang="zh-CN" sz="2800" b="1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 sz="2800" b="1" dirty="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用自制的单摆装置测量重力加速度</a:t>
            </a:r>
          </a:p>
        </p:txBody>
      </p:sp>
    </p:spTree>
    <p:custDataLst>
      <p:tags r:id="rId1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</a:rPr>
              <a:t>.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</a:rPr>
              <a:t>实验过程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330" y="1490345"/>
            <a:ext cx="10968990" cy="51257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1.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让线的一端穿过小球的小孔，然后打出一个比小孔大些的线结，做成单摆。</a:t>
            </a:r>
            <a:b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</a:br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2.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把线的上端固定在铁架台的铁夹上，让铁夹绅到桌面以外，让摆球自然下垂。在单摆平衡处做好标记</a:t>
            </a:r>
          </a:p>
          <a:p>
            <a:pPr marL="0" indent="0">
              <a:buNone/>
            </a:pPr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3.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用米尺测出悬线长，用米尺和三角板测出摆球的直径，然后计算摆长。</a:t>
            </a:r>
          </a:p>
          <a:p>
            <a:pPr marL="0" indent="0">
              <a:buNone/>
            </a:pPr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4.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把单摆拉开一个很小的角度，然后放开小球让它摆动，用秒表测出</a:t>
            </a:r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40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次全震动的时间</a:t>
            </a:r>
          </a:p>
          <a:p>
            <a:pPr marL="0" indent="0">
              <a:buNone/>
            </a:pPr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5.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改变绳长，重复两组。一组四次</a:t>
            </a:r>
          </a:p>
          <a:p>
            <a:pPr marL="0" indent="0">
              <a:buNone/>
            </a:pPr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6.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计算重力加速度的值</a:t>
            </a:r>
          </a:p>
          <a:p>
            <a:pPr marL="0" indent="0">
              <a:buNone/>
            </a:pPr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7.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比较总结</a:t>
            </a:r>
          </a:p>
        </p:txBody>
      </p:sp>
    </p:spTree>
    <p:custDataLst>
      <p:tags r:id="rId1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 descr="7b0a2020202022776f7264617274223a20227b5c2269645c223a343532343831352c5c227469645c223a31333437377d220a7d0a"/>
          <p:cNvSpPr>
            <a:spLocks noGrp="1"/>
          </p:cNvSpPr>
          <p:nvPr>
            <p:ph idx="1"/>
          </p:nvPr>
        </p:nvSpPr>
        <p:spPr>
          <a:xfrm>
            <a:off x="611505" y="2365375"/>
            <a:ext cx="10968990" cy="3362325"/>
          </a:xfrm>
        </p:spPr>
        <p:txBody>
          <a:bodyPr/>
          <a:lstStyle/>
          <a:p>
            <a:r>
              <a:rPr lang="en-US" altLang="zh-CN"/>
              <a:t>                                                                                </a:t>
            </a:r>
            <a:r>
              <a:rPr lang="zh-CN" altLang="en-US" sz="5400" b="1">
                <a:ln w="9525" cap="sq">
                  <a:solidFill>
                    <a:srgbClr val="F9FBFA"/>
                  </a:solidFill>
                  <a:miter/>
                </a:ln>
                <a:gradFill>
                  <a:gsLst>
                    <a:gs pos="0">
                      <a:srgbClr val="E0E8E8"/>
                    </a:gs>
                    <a:gs pos="98039">
                      <a:srgbClr val="AAB3BC"/>
                    </a:gs>
                    <a:gs pos="64000">
                      <a:srgbClr val="B8BAC1"/>
                    </a:gs>
                    <a:gs pos="59000">
                      <a:srgbClr val="DFE5E9"/>
                    </a:gs>
                  </a:gsLst>
                  <a:lin ang="5340000" scaled="1"/>
                </a:gradFill>
                <a:effectLst>
                  <a:outerShdw blurRad="88900" dist="25400" algn="l" rotWithShape="0">
                    <a:srgbClr val="131B0C"/>
                  </a:outerShdw>
                  <a:reflection blurRad="165100" stA="55000" endA="300" endPos="48000" dist="76200" dir="5400000" sy="-100000" algn="bl" rotWithShape="0"/>
                </a:effectLst>
                <a:latin typeface="汉仪综艺体简" charset="0"/>
                <a:cs typeface="汉仪综艺体简" charset="0"/>
              </a:rPr>
              <a:t>实验中</a:t>
            </a:r>
            <a:r>
              <a:rPr lang="en-US" altLang="zh-CN" sz="5400" b="1">
                <a:ln w="9525" cap="sq">
                  <a:solidFill>
                    <a:srgbClr val="F9FBFA"/>
                  </a:solidFill>
                  <a:miter/>
                </a:ln>
                <a:gradFill>
                  <a:gsLst>
                    <a:gs pos="0">
                      <a:srgbClr val="E0E8E8"/>
                    </a:gs>
                    <a:gs pos="98039">
                      <a:srgbClr val="AAB3BC"/>
                    </a:gs>
                    <a:gs pos="64000">
                      <a:srgbClr val="B8BAC1"/>
                    </a:gs>
                    <a:gs pos="59000">
                      <a:srgbClr val="DFE5E9"/>
                    </a:gs>
                  </a:gsLst>
                  <a:lin ang="5340000" scaled="1"/>
                </a:gradFill>
                <a:effectLst>
                  <a:outerShdw blurRad="88900" dist="25400" algn="l" rotWithShape="0">
                    <a:srgbClr val="131B0C"/>
                  </a:outerShdw>
                  <a:reflection blurRad="165100" stA="55000" endA="300" endPos="48000" dist="76200" dir="5400000" sy="-100000" algn="bl" rotWithShape="0"/>
                </a:effectLst>
                <a:latin typeface="汉仪综艺体简" charset="0"/>
                <a:cs typeface="汉仪综艺体简" charset="0"/>
              </a:rPr>
              <a:t>.....</a:t>
            </a:r>
          </a:p>
        </p:txBody>
      </p:sp>
      <p:pic>
        <p:nvPicPr>
          <p:cNvPr id="4" name="图片 3" descr="微信图片_2022010115160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865" y="172720"/>
            <a:ext cx="4835525" cy="644906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75" y="608400"/>
            <a:ext cx="10969200" cy="705600"/>
          </a:xfrm>
        </p:spPr>
        <p:txBody>
          <a:bodyPr/>
          <a:lstStyle/>
          <a:p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五</a:t>
            </a:r>
            <a:r>
              <a:rPr lang="en-US" altLang="zh-CN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altLang="en-US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误差分析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threePt" dir="t"/>
            </a:scene3d>
          </a:bodyPr>
          <a:lstStyle/>
          <a:p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1.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在单摆摆动的过程中，悬点虽然固定，但在摆动过程中，并不是单摆，它并不是在一个水平面内运动，它是在立体面内运动。</a:t>
            </a:r>
          </a:p>
          <a:p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2.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时间测量。由于计次和计时是由两个人完成。在喊停至掐表的过程中有时间误差。导致时间不准</a:t>
            </a:r>
          </a:p>
          <a:p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3.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摆长</a:t>
            </a:r>
            <a:r>
              <a:rPr lang="en-US" altLang="zh-CN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en-US" sz="2400"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</a:rPr>
              <a:t>直径测量不准。只估读到毫米位。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六</a:t>
            </a:r>
            <a:r>
              <a:rPr lang="en-US" altLang="zh-CN"/>
              <a:t>.</a:t>
            </a:r>
            <a:r>
              <a:rPr lang="zh-CN" altLang="en-US"/>
              <a:t>实验数据</a:t>
            </a:r>
          </a:p>
        </p:txBody>
      </p:sp>
      <p:pic>
        <p:nvPicPr>
          <p:cNvPr id="4" name="内容占位符 3" descr="实验数据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09065" y="1687830"/>
            <a:ext cx="9366885" cy="348234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sz="4800"/>
              <a:t>                     </a:t>
            </a:r>
            <a:r>
              <a:rPr lang="zh-CN" altLang="en-US" sz="4800"/>
              <a:t>感谢观看</a:t>
            </a:r>
            <a:r>
              <a:rPr lang="en-US" altLang="zh-CN" sz="4800"/>
              <a:t>   </a:t>
            </a:r>
          </a:p>
          <a:p>
            <a:pPr marL="0" indent="0">
              <a:buNone/>
            </a:pPr>
            <a:r>
              <a:rPr lang="en-US" altLang="zh-CN" sz="4800"/>
              <a:t>                                 </a:t>
            </a:r>
            <a:r>
              <a:rPr lang="zh-CN" altLang="en-US" sz="4800"/>
              <a:t>大家再见</a:t>
            </a:r>
            <a:r>
              <a:rPr lang="en-US" altLang="zh-CN" sz="4800"/>
              <a:t>          </a:t>
            </a:r>
            <a:endParaRPr lang="zh-CN" altLang="en-US" sz="4800"/>
          </a:p>
        </p:txBody>
      </p:sp>
      <p:pic>
        <p:nvPicPr>
          <p:cNvPr id="4" name="图片 3" descr="微信图片_202201011542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0765" y="2599690"/>
            <a:ext cx="3733800" cy="3733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5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5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175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5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空白演示"/>
  <p:tag name="KSO_WM_UNIT_NOCLEAR" val="0"/>
  <p:tag name="KSO_WM_UNIT_SHOW_EDIT_AREA_INDICATION" val="1"/>
  <p:tag name="KSO_WM_UNIT_VALUE" val="28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175_1*a*1"/>
  <p:tag name="KSO_WM_TEMPLATE_CATEGORY" val="custom"/>
  <p:tag name="KSO_WM_TEMPLATE_INDEX" val="20205175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ISCONTENTSTITLE" val="0"/>
  <p:tag name="KSO_WM_UNIT_ISNUMDGMTITLE" val="0"/>
  <p:tag name="KSO_WM_UNIT_PRESET_TEXT" val="单击输入您的封面副标题"/>
  <p:tag name="KSO_WM_UNIT_NOCLEAR" val="0"/>
  <p:tag name="KSO_WM_UNIT_SHOW_EDIT_AREA_INDICATION" val="1"/>
  <p:tag name="KSO_WM_UNIT_VALUE" val="111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175_1*b*1"/>
  <p:tag name="KSO_WM_TEMPLATE_CATEGORY" val="custom"/>
  <p:tag name="KSO_WM_TEMPLATE_INDEX" val="20205175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5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5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5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5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17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新版空白演示配色">
    <a:dk1>
      <a:srgbClr val="000000"/>
    </a:dk1>
    <a:lt1>
      <a:srgbClr val="FFFFFF"/>
    </a:lt1>
    <a:dk2>
      <a:srgbClr val="0F1423"/>
    </a:dk2>
    <a:lt2>
      <a:srgbClr val="FFFFFF"/>
    </a:lt2>
    <a:accent1>
      <a:srgbClr val="6096E6"/>
    </a:accent1>
    <a:accent2>
      <a:srgbClr val="58B6E5"/>
    </a:accent2>
    <a:accent3>
      <a:srgbClr val="56CA95"/>
    </a:accent3>
    <a:accent4>
      <a:srgbClr val="FFBA55"/>
    </a:accent4>
    <a:accent5>
      <a:srgbClr val="F18870"/>
    </a:accent5>
    <a:accent6>
      <a:srgbClr val="EC5F74"/>
    </a:accent6>
    <a:hlink>
      <a:srgbClr val="0563C1"/>
    </a:hlink>
    <a:folHlink>
      <a:srgbClr val="954D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Office PowerPoint</Application>
  <PresentationFormat>宽屏</PresentationFormat>
  <Paragraphs>37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7" baseType="lpstr">
      <vt:lpstr>汉仪综艺体简</vt:lpstr>
      <vt:lpstr>黑体</vt:lpstr>
      <vt:lpstr>宋体</vt:lpstr>
      <vt:lpstr>微软雅黑</vt:lpstr>
      <vt:lpstr>Arial</vt:lpstr>
      <vt:lpstr>Calibri</vt:lpstr>
      <vt:lpstr>Wingdings</vt:lpstr>
      <vt:lpstr>Office 主题​​</vt:lpstr>
      <vt:lpstr>单摆测重力加速度探究</vt:lpstr>
      <vt:lpstr>一.研究目的</vt:lpstr>
      <vt:lpstr>二.实验方法</vt:lpstr>
      <vt:lpstr>三.实验要求</vt:lpstr>
      <vt:lpstr>四.实验过程</vt:lpstr>
      <vt:lpstr>PowerPoint 演示文稿</vt:lpstr>
      <vt:lpstr>五.误差分析</vt:lpstr>
      <vt:lpstr>六.实验数据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单摆测重力加速度探究</dc:title>
  <dc:creator/>
  <cp:lastModifiedBy>Sangfor</cp:lastModifiedBy>
  <cp:revision>219</cp:revision>
  <dcterms:created xsi:type="dcterms:W3CDTF">2019-06-19T02:08:00Z</dcterms:created>
  <dcterms:modified xsi:type="dcterms:W3CDTF">2022-01-24T02:51:26Z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2052-11.1.0.11115</vt:lpwstr>
  </property>
  <property fmtid="{D5CDD505-2E9C-101B-9397-08002B2CF9AE}" pid="3" name="ICV">
    <vt:lpwstr>F1A8BBD6B19846BD9B64920E0F7C855C</vt:lpwstr>
  </property>
</Properties>
</file>