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97C5-7FD7-42A4-9C4F-6FDD530DF3F4}" type="datetimeFigureOut">
              <a:rPr lang="zh-CN" altLang="en-US" smtClean="0"/>
              <a:t>2024/2/26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F3D3694-CCB3-435D-8C15-B79109F19670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1420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97C5-7FD7-42A4-9C4F-6FDD530DF3F4}" type="datetimeFigureOut">
              <a:rPr lang="zh-CN" altLang="en-US" smtClean="0"/>
              <a:t>2024/2/26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3694-CCB3-435D-8C15-B79109F19670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8591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97C5-7FD7-42A4-9C4F-6FDD530DF3F4}" type="datetimeFigureOut">
              <a:rPr lang="zh-CN" altLang="en-US" smtClean="0"/>
              <a:t>2024/2/26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3694-CCB3-435D-8C15-B79109F19670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0108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97C5-7FD7-42A4-9C4F-6FDD530DF3F4}" type="datetimeFigureOut">
              <a:rPr lang="zh-CN" altLang="en-US" smtClean="0"/>
              <a:t>2024/2/26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3694-CCB3-435D-8C15-B79109F19670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2571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97C5-7FD7-42A4-9C4F-6FDD530DF3F4}" type="datetimeFigureOut">
              <a:rPr lang="zh-CN" altLang="en-US" smtClean="0"/>
              <a:t>2024/2/26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3694-CCB3-435D-8C15-B79109F19670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9100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97C5-7FD7-42A4-9C4F-6FDD530DF3F4}" type="datetimeFigureOut">
              <a:rPr lang="zh-CN" altLang="en-US" smtClean="0"/>
              <a:t>2024/2/26 Monday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3694-CCB3-435D-8C15-B79109F19670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9426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97C5-7FD7-42A4-9C4F-6FDD530DF3F4}" type="datetimeFigureOut">
              <a:rPr lang="zh-CN" altLang="en-US" smtClean="0"/>
              <a:t>2024/2/26 Monday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3694-CCB3-435D-8C15-B79109F19670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3026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97C5-7FD7-42A4-9C4F-6FDD530DF3F4}" type="datetimeFigureOut">
              <a:rPr lang="zh-CN" altLang="en-US" smtClean="0"/>
              <a:t>2024/2/26 Monday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3694-CCB3-435D-8C15-B79109F19670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5610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97C5-7FD7-42A4-9C4F-6FDD530DF3F4}" type="datetimeFigureOut">
              <a:rPr lang="zh-CN" altLang="en-US" smtClean="0"/>
              <a:t>2024/2/26 Monday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3694-CCB3-435D-8C15-B79109F196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77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97C5-7FD7-42A4-9C4F-6FDD530DF3F4}" type="datetimeFigureOut">
              <a:rPr lang="zh-CN" altLang="en-US" smtClean="0"/>
              <a:t>2024/2/26 Monday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3694-CCB3-435D-8C15-B79109F19670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350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7CE397C5-7FD7-42A4-9C4F-6FDD530DF3F4}" type="datetimeFigureOut">
              <a:rPr lang="zh-CN" altLang="en-US" smtClean="0"/>
              <a:t>2024/2/26 Monday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3694-CCB3-435D-8C15-B79109F19670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2971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397C5-7FD7-42A4-9C4F-6FDD530DF3F4}" type="datetimeFigureOut">
              <a:rPr lang="zh-CN" altLang="en-US" smtClean="0"/>
              <a:t>2024/2/26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F3D3694-CCB3-435D-8C15-B79109F19670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8124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EC2119-C20E-F0D7-5397-1FF7D9BC6E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65986" y="1478583"/>
            <a:ext cx="8637073" cy="2541431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3200" kern="100" dirty="0">
                <a:solidFill>
                  <a:srgbClr val="0000F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探索英语的起源与发展以及</a:t>
            </a:r>
            <a:br>
              <a:rPr lang="en-US" altLang="zh-CN" sz="3200" kern="100" dirty="0">
                <a:solidFill>
                  <a:srgbClr val="0000F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</a:br>
            <a:r>
              <a:rPr lang="zh-CN" altLang="zh-CN" sz="3200" kern="100" dirty="0">
                <a:solidFill>
                  <a:srgbClr val="0000F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对世界各国与生活的影响</a:t>
            </a:r>
            <a:br>
              <a:rPr lang="zh-CN" altLang="zh-CN" sz="3200" kern="100" dirty="0">
                <a:solidFill>
                  <a:srgbClr val="0000F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</a:br>
            <a:endParaRPr lang="zh-CN" altLang="en-US" sz="3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2B573F1-3912-BDB6-1BBC-6A99A5BA4D2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zh-CN" altLang="en-US" dirty="0"/>
              <a:t>兰昊霖 张熙越</a:t>
            </a:r>
          </a:p>
        </p:txBody>
      </p:sp>
    </p:spTree>
    <p:extLst>
      <p:ext uri="{BB962C8B-B14F-4D97-AF65-F5344CB8AC3E}">
        <p14:creationId xmlns:p14="http://schemas.microsoft.com/office/powerpoint/2010/main" val="34472390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67C65D2-BF13-F6A2-D4C1-56075FE21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4362" y="1056189"/>
            <a:ext cx="9603275" cy="1049235"/>
          </a:xfrm>
        </p:spPr>
        <p:txBody>
          <a:bodyPr>
            <a:normAutofit/>
          </a:bodyPr>
          <a:lstStyle/>
          <a:p>
            <a:r>
              <a:rPr lang="zh-CN" altLang="en-US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英语对世界各国的影响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B5AE04C-6EFF-33D4-AAE7-259FA11CB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2040" y="1924883"/>
            <a:ext cx="9603275" cy="3450613"/>
          </a:xfrm>
        </p:spPr>
        <p:txBody>
          <a:bodyPr>
            <a:normAutofit fontScale="92500" lnSpcReduction="10000"/>
          </a:bodyPr>
          <a:lstStyle/>
          <a:p>
            <a:pPr marL="0" lvl="0" indent="0" algn="l">
              <a:buNone/>
              <a:tabLst>
                <a:tab pos="457200" algn="l"/>
              </a:tabLst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1.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作为通用语言：英语是世界上最为通用的语言之一，广泛应用于全球各个国家和地区。据估计，世界上大约有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7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作为通用语言：英语是世界上最为通用的语言之一，广泛应用于全球各个国家和地区。据估计，世界上大约有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75%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的电视节目是用英语制作的，并且有超过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45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个国家将英语设为其官方语言或第二语言。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lvl="0" indent="0" algn="l">
              <a:buNone/>
              <a:tabLst>
                <a:tab pos="457200" algn="l"/>
              </a:tabLst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2.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国际交流工具：英语在国际商务、科技交流、学术研究和国际组织中扮演着至关重要的角色。许多公司和科研机构要求员工具备流利的英语沟通能力，以便与世界各地的人进行有效沟通。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lvl="0" indent="0" algn="l">
              <a:buNone/>
              <a:tabLst>
                <a:tab pos="457200" algn="l"/>
              </a:tabLst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3</a:t>
            </a:r>
            <a:r>
              <a:rPr lang="en-US" altLang="zh-CN" sz="1800" kern="0" dirty="0">
                <a:solidFill>
                  <a:srgbClr val="333333"/>
                </a:solidFill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.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教育和文化影响力：英语不仅是现代教育体系中不可或缺的一环，而且在文化上也具有广泛的影响力。英语文学、电影、音乐和电视节目等在全球范围内广受欢迎，增加了英语学习的吸引力。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lvl="0" indent="0" algn="l">
              <a:buNone/>
              <a:tabLst>
                <a:tab pos="457200" algn="l"/>
              </a:tabLst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4.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语言全球化：英语被认为是国际交往的工具和中性的信息媒介，它在国际交流中所占比重较大，尤其是在书面通信和官方文件中。联合国的工作语言也包括英语，表明其在国际事务中的角色。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l">
              <a:tabLst>
                <a:tab pos="457200" algn="l"/>
              </a:tabLst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3013653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6434683-C89D-822C-4BA9-531567FB3A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l">
              <a:buNone/>
              <a:tabLst>
                <a:tab pos="457200" algn="l"/>
              </a:tabLst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5.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经济发展：英语的使用与经济发展紧密相关。例如，国际贸易和金融行业经常使用英语作为标准通用语言。英语技能对于个人的职业发展和国际参与至关重要。</a:t>
            </a:r>
            <a:r>
              <a:rPr lang="zh-CN" altLang="zh-CN" sz="1800" kern="1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英语是国际商务和金融领域内的常用语言，在全国投资、贸易、金融中占有重要地位。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lvl="0" indent="0" algn="l">
              <a:buNone/>
              <a:tabLst>
                <a:tab pos="457200" algn="l"/>
              </a:tabLst>
            </a:pPr>
            <a:r>
              <a:rPr lang="en-US" altLang="zh-CN" sz="1800" kern="1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sz="1800" kern="1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政治：英语是联合国和其他组织的官方语言之一，同时也是国际外交和商业交流中最常用的语言之一。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lvl="0" indent="0" algn="l">
              <a:buNone/>
              <a:tabLst>
                <a:tab pos="457200" algn="l"/>
              </a:tabLst>
            </a:pPr>
            <a:r>
              <a:rPr lang="en-US" altLang="zh-CN" sz="1800" kern="1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sz="1800" kern="1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科学：英语是科学、技术、医学领域中最常用的语言之一，大量科学研究成果和科学信息都是有英文发表或记录的。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lvl="0" indent="0" algn="just">
              <a:buNone/>
              <a:tabLst>
                <a:tab pos="457200" algn="l"/>
              </a:tabLst>
            </a:pPr>
            <a:r>
              <a:rPr lang="en-US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文化：英语是世界上最普及的第二语言，拥有数亿母语和非母语使用者，英语在电影、音乐、文化、时尚等领域中占有重要地位，并对其他领域的文化产生了重要的影响。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75EFC5D9-FFDD-4D1F-B2CB-886A0032A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6032" y="1114912"/>
            <a:ext cx="9603275" cy="1049235"/>
          </a:xfrm>
        </p:spPr>
        <p:txBody>
          <a:bodyPr>
            <a:normAutofit/>
          </a:bodyPr>
          <a:lstStyle/>
          <a:p>
            <a:r>
              <a:rPr lang="zh-CN" altLang="en-US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英语对世界各国的影响</a:t>
            </a:r>
          </a:p>
        </p:txBody>
      </p:sp>
    </p:spTree>
    <p:extLst>
      <p:ext uri="{BB962C8B-B14F-4D97-AF65-F5344CB8AC3E}">
        <p14:creationId xmlns:p14="http://schemas.microsoft.com/office/powerpoint/2010/main" val="3544110380"/>
      </p:ext>
    </p:extLst>
  </p:cSld>
  <p:clrMapOvr>
    <a:masterClrMapping/>
  </p:clrMapOvr>
  <p:transition spd="slow">
    <p:randomBa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F57D66-ED94-E6B7-D64F-644C52767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1165246"/>
            <a:ext cx="9603275" cy="1049235"/>
          </a:xfrm>
        </p:spPr>
        <p:txBody>
          <a:bodyPr>
            <a:normAutofit/>
          </a:bodyPr>
          <a:lstStyle/>
          <a:p>
            <a:r>
              <a:rPr lang="zh-CN" altLang="zh-CN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英语的重要性</a:t>
            </a:r>
            <a:br>
              <a:rPr lang="zh-CN" altLang="zh-CN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endParaRPr lang="zh-CN" altLang="en-US" dirty="0">
              <a:solidFill>
                <a:srgbClr val="00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9CBBD40-AC53-1588-AD33-82ACF0DD97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lnSpc>
                <a:spcPts val="2250"/>
              </a:lnSpc>
              <a:spcBef>
                <a:spcPts val="2100"/>
              </a:spcBef>
            </a:pPr>
            <a:r>
              <a:rPr lang="zh-CN" altLang="zh-CN" sz="1800" kern="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首先，英语已经成为世界上最为通用的语言之一。它是全球各国人民沟通交流的桥梁。在商业和科技领域，英语是国际商务和科技交流的主要语言。许多公司和科研机构要求其员工具备流利的英语沟通能力。此外，英语在全球范围内被广泛地应用于学术研究和国际组织。掌握英语不仅可以方便地与世界各地的人进行交流，还可以提高在这些领域的竞争力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ts val="2250"/>
              </a:lnSpc>
              <a:spcBef>
                <a:spcPts val="1800"/>
              </a:spcBef>
            </a:pPr>
            <a:r>
              <a:rPr lang="zh-CN" altLang="zh-CN" sz="1800" kern="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其次，英语是现代教育体系中不可或缺的一环。如今，英语已经成为全球教育体系中的一门重要课程。学习英语不仅可以提高学生的语言能力，还可以帮助他们了解不同国家和文化之间的差异。此外，许多国际学校和大学使用英语作为授课语言，这就要求学生具备流利的英语沟通能力。学生掌握英语还可以帮助他们参加国际学术交流和课程，并在全球范围内开展研究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018954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795FFE7-BD7B-9B6D-5582-64B0AB644D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lnSpc>
                <a:spcPts val="2250"/>
              </a:lnSpc>
            </a:pPr>
            <a:r>
              <a:rPr lang="zh-CN" altLang="zh-CN" sz="1800" kern="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第三，英语在现代社会中的文化影响力不断扩大。英语影响力的扩大是由全球化趋势和科技进步推动的。随着国际交流的增加，人们对英语文化的了解也在增加。英语文化已经成为全球文化中的一部分，如英语文学、电影、音乐和电视节目等在世界各地都有着广泛的影响。因此，学习英语不仅可以帮助我们与世界沟通，还可以让我们更好地了解世界各地的文化和价值观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ts val="2250"/>
              </a:lnSpc>
            </a:pPr>
            <a:r>
              <a:rPr lang="zh-CN" altLang="zh-CN" sz="1800" kern="1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英语对于个人职业发展至关重要。随着全球化和科技进步的不断推进，许多职业都要求具备英语沟通能力。掌握英语不仅可以在国际化的工作中提高沟通效率，还可以让个人在跨国公司和组织中更容易获得职业机会。此外，许多专业领域需要使用英语进行专业交流和研究，例如医学、法律和科技等领域。掌握英语对于这些职业的发展至关重要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2C0B78C9-9892-479D-B93D-E385367D8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1165246"/>
            <a:ext cx="9603275" cy="1049235"/>
          </a:xfrm>
        </p:spPr>
        <p:txBody>
          <a:bodyPr>
            <a:normAutofit/>
          </a:bodyPr>
          <a:lstStyle/>
          <a:p>
            <a:r>
              <a:rPr lang="zh-CN" altLang="zh-CN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英语的重要性</a:t>
            </a:r>
            <a:br>
              <a:rPr lang="zh-CN" altLang="zh-CN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</a:br>
            <a:endParaRPr lang="zh-CN" altLang="en-US" dirty="0">
              <a:solidFill>
                <a:srgbClr val="00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4403465"/>
      </p:ext>
    </p:extLst>
  </p:cSld>
  <p:clrMapOvr>
    <a:masterClrMapping/>
  </p:clrMapOvr>
  <p:transition spd="slow"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30C57A-6A79-916C-18AA-A5BEEA71D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1299470"/>
            <a:ext cx="9603275" cy="1049235"/>
          </a:xfrm>
        </p:spPr>
        <p:txBody>
          <a:bodyPr>
            <a:normAutofit/>
          </a:bodyPr>
          <a:lstStyle/>
          <a:p>
            <a:r>
              <a:rPr lang="zh-CN" altLang="en-US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英语对学生的重要性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E09416C-FE4F-D581-4592-D0156E9325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l">
              <a:tabLst>
                <a:tab pos="457200" algn="l"/>
              </a:tabLst>
            </a:pPr>
            <a:r>
              <a:rPr lang="zh-CN" altLang="zh-CN" sz="1800" kern="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语言学习的普遍性和实用性：英语是世界上使用最广泛的语言之一，覆盖了大部分经济和政治领域。掌握英语能够帮助学生更好地了解世界，获取最新的资讯，并在国际化的环境中与世界接轨。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l"/>
            <a:r>
              <a:rPr lang="en-US" altLang="zh-CN" sz="1800" kern="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文化交流与理解：语言是文化的反映，深入了解英语背后的文化有助于学生开阔视野，理解不同文化之间的差异和联系。通过学习英语，学生可以更好理解西方文化，如哲学、政治和社会生活等方面。</a:t>
            </a:r>
            <a:endParaRPr lang="en-US" altLang="zh-CN" sz="1800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l"/>
            <a:r>
              <a:rPr lang="zh-CN" altLang="zh-CN" sz="1800" kern="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知识与技能的扩展：英语不仅是交流工具，也是获取知识的重要途径。许多科技文章、研究资料和学术著作都是用英文撰写的。学习英语能够帮助学生获取这些资源，提升专业技能和知识水平。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7061335"/>
      </p:ext>
    </p:extLst>
  </p:cSld>
  <p:clrMapOvr>
    <a:masterClrMapping/>
  </p:clrMapOvr>
  <p:transition spd="slow">
    <p:randomBa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01049FB-2ED9-2D48-01CA-D30F0B53DB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l">
              <a:buNone/>
              <a:tabLst>
                <a:tab pos="457200" algn="l"/>
              </a:tabLst>
            </a:pPr>
            <a:r>
              <a:rPr lang="zh-CN" altLang="zh-CN" sz="1800" kern="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职业发展的需要：在当前的经济全球化背景下，英语作为国际通用语言，对于学生的职业发展具有重要意义。掌握英语的学生在就业市场上具有更大的竞争优势，尤其是在国际经济、法学、商务、医学、政治和历史等领域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zh-CN" altLang="zh-CN" sz="1800" kern="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教育体系的要求：从小学到高中，英语已经成为学生必学的学科。在中高考中，英语分数占据重要位置，因此学好英语对于学生升学也是必不可少的。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lvl="0" indent="0" algn="l">
              <a:buNone/>
              <a:tabLst>
                <a:tab pos="457200" algn="l"/>
              </a:tabLst>
            </a:pPr>
            <a:r>
              <a:rPr lang="zh-CN" altLang="zh-CN" sz="1800" kern="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个人语言技能的提升：学习英语不仅增加了学生的语言技能，也为他们将来学习其他外语打下了基础。掌握英语的学生在未来的学习和发展中拥有更多的选择和可能性。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30E5109F-5661-497A-A32E-8DEE1F127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1299470"/>
            <a:ext cx="9603275" cy="1049235"/>
          </a:xfrm>
        </p:spPr>
        <p:txBody>
          <a:bodyPr>
            <a:normAutofit/>
          </a:bodyPr>
          <a:lstStyle/>
          <a:p>
            <a:r>
              <a:rPr lang="zh-CN" altLang="en-US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英语对学生的重要性</a:t>
            </a:r>
          </a:p>
        </p:txBody>
      </p:sp>
    </p:spTree>
    <p:extLst>
      <p:ext uri="{BB962C8B-B14F-4D97-AF65-F5344CB8AC3E}">
        <p14:creationId xmlns:p14="http://schemas.microsoft.com/office/powerpoint/2010/main" val="2453534160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89ADFD-8608-B370-8C57-05BBD33E7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2247" y="1207191"/>
            <a:ext cx="7231027" cy="495775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总结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8853F32-F182-6885-0B9C-3931A5E990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9300" y="1915064"/>
            <a:ext cx="9603275" cy="3450613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altLang="zh-CN" kern="100" dirty="0">
                <a:solidFill>
                  <a:srgbClr val="222222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   </a:t>
            </a:r>
            <a:r>
              <a:rPr lang="zh-CN" altLang="zh-CN" kern="1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英语对我们的生活产生了深远的影响。掌握英语不仅可以拓宽我们的视野和知识面，还能为我们的教育、职业发展和跨文化交流提供更多机会。因此，学习和提高英语能力对于我们的个人和社会发展都具有重要意义。</a:t>
            </a:r>
            <a:r>
              <a:rPr lang="zh-CN" altLang="zh-CN" kern="100" dirty="0">
                <a:solidFill>
                  <a:srgbClr val="121212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无论你是学生、职场人士还是自由职业者，都应该努力学好英语。在国际交往日益密切的今天，学好英语不仅是增值、找到机会并尽快走向成功的捷径，更是一个人不断进步与迈向成功的阶梯。毫不夸张地说，英语不仅是这个时代在全球范围内最重要的交流工具，而且可以帮助你实现人生梦想，让你走遍全球。</a:t>
            </a:r>
            <a:endParaRPr lang="zh-CN" altLang="zh-CN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042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C648852-4713-4C83-A80F-71437A5720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3503" y="2158345"/>
            <a:ext cx="4823386" cy="161670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zh-CN" altLang="en-US" sz="9600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谢谢！</a:t>
            </a:r>
            <a:endParaRPr lang="zh-CN" altLang="en-US" dirty="0">
              <a:solidFill>
                <a:srgbClr val="00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100459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28F883-90BC-5182-0D6A-D3E0A2623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973787"/>
            <a:ext cx="9603275" cy="254787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</a:t>
            </a: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英语作为英国与美国的共有语言，其影响范围十分的广。</a:t>
            </a:r>
            <a:r>
              <a:rPr lang="en-US" altLang="zh-CN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18</a:t>
            </a:r>
            <a:r>
              <a:rPr lang="zh-CN" altLang="zh-CN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纪工业革命后，英国殖民地的发展以及向海外的大量移民，为英语在世界范围内发展做了铺垫。自此逐渐衍生出英语的各个分支，是英语一步步发展成为世界第一官方语言。</a:t>
            </a:r>
            <a:r>
              <a:rPr lang="zh-CN" altLang="zh-CN" dirty="0">
                <a:solidFill>
                  <a:srgbClr val="222222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苏丹、埃塞俄比亚、乌干达、喀麦隆，博茨瓦纳，冈比亚，加纳，吉布拉塔，肯尼亚，莱索托，</a:t>
            </a:r>
            <a:r>
              <a:rPr lang="zh-CN" altLang="zh-CN" b="1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南非，</a:t>
            </a:r>
            <a:r>
              <a:rPr lang="zh-CN" altLang="zh-CN" dirty="0">
                <a:solidFill>
                  <a:srgbClr val="222222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利比里亚，马拉维，赞比亚等国家的人都常常以英语作为自己的日常用语。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A34B2CFA-0091-4D3F-AF27-79E2ACB0C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2247" y="1207191"/>
            <a:ext cx="7231027" cy="495775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前言</a:t>
            </a:r>
          </a:p>
        </p:txBody>
      </p:sp>
    </p:spTree>
    <p:extLst>
      <p:ext uri="{BB962C8B-B14F-4D97-AF65-F5344CB8AC3E}">
        <p14:creationId xmlns:p14="http://schemas.microsoft.com/office/powerpoint/2010/main" val="3773341073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0F81013-1A2D-18D6-D090-FDC52BC010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latinLnBrk="0"/>
            <a:r>
              <a:rPr lang="zh-CN" altLang="en-US" b="1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英语在国际上具有重要的地位，被广泛使用于商业、政治、文化和科技交流中。</a:t>
            </a:r>
            <a:endParaRPr lang="zh-CN" altLang="en-US" b="0" i="0" dirty="0"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algn="l" latinLnBrk="0">
              <a:buNone/>
            </a:pP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    英语是世界上使用最广泛的语言之一，有超过</a:t>
            </a:r>
            <a:r>
              <a:rPr lang="en-US" altLang="zh-CN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20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亿人将其作为母语或第二语言使用。英语在国际交流中扮演着关键角色，是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联合国</a:t>
            </a:r>
            <a:r>
              <a:rPr lang="zh-CN" altLang="en-US" b="0" i="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规定的六种官方语言之一，也是全球科技资料的主要发表语言。此外，英语在教育领域也占据着重要地位，许多国家将其作为外语或第二语言进行教学，这为学生提供了更广泛的教育机会，包括到英语国家留学或参加国际交流项目。</a:t>
            </a:r>
          </a:p>
          <a:p>
            <a:endParaRPr lang="zh-CN" altLang="en-US" dirty="0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EF7EFA72-AE0B-43CF-BA8E-9E54AC3B8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2247" y="1207191"/>
            <a:ext cx="7231027" cy="495775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英语的地位</a:t>
            </a:r>
          </a:p>
        </p:txBody>
      </p:sp>
    </p:spTree>
    <p:extLst>
      <p:ext uri="{BB962C8B-B14F-4D97-AF65-F5344CB8AC3E}">
        <p14:creationId xmlns:p14="http://schemas.microsoft.com/office/powerpoint/2010/main" val="4231248249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84CE249-E5A3-A953-B63A-EF4EDA205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4362" y="1873119"/>
            <a:ext cx="9603275" cy="3450613"/>
          </a:xfrm>
        </p:spPr>
        <p:txBody>
          <a:bodyPr/>
          <a:lstStyle/>
          <a:p>
            <a:pPr indent="0" algn="just">
              <a:lnSpc>
                <a:spcPct val="150000"/>
              </a:lnSpc>
              <a:buNone/>
            </a:pPr>
            <a:r>
              <a:rPr lang="en-US" altLang="zh-CN" kern="100" dirty="0">
                <a:solidFill>
                  <a:srgbClr val="222222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    </a:t>
            </a:r>
            <a:r>
              <a:rPr lang="zh-CN" altLang="zh-CN" kern="100" dirty="0">
                <a:solidFill>
                  <a:srgbClr val="22222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随着中国经济的飞速发展，中国的军事实力逐渐增强，对美国的霸主地位产生了极大的威胁。</a:t>
            </a:r>
            <a:r>
              <a:rPr lang="en-US" altLang="zh-CN" kern="100" dirty="0">
                <a:solidFill>
                  <a:srgbClr val="22222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2019</a:t>
            </a:r>
            <a:r>
              <a:rPr lang="zh-CN" altLang="zh-CN" kern="100" dirty="0">
                <a:solidFill>
                  <a:srgbClr val="22222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年，美国怀疑华为涉嫌窃取美国商业机密以及其他安全问题，美国开始禁止中国的一些产业使用美国的技术，这使中美关系逐渐破裂，也让更多的学生提出了“我们为什么要学习英语呢？这个问题。而英语又从何时起源呢？英语又对世界各国与生活产生了什么影响呢？课题小组对其产生了兴趣，并围绕这个话题展开了研究。通过这次研究，我们希望能让更多的学生能够明白英语的起源与学习英语的重要性，产生对英语的兴趣，学好英语，为祖国的发展贡献自己</a:t>
            </a:r>
            <a:r>
              <a:rPr lang="zh-CN" altLang="en-US" kern="100" dirty="0">
                <a:solidFill>
                  <a:srgbClr val="222222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的力量。</a:t>
            </a:r>
            <a:endParaRPr lang="zh-CN" altLang="zh-CN" kern="100" dirty="0"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zh-CN" altLang="en-US" dirty="0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66F12A61-E860-49A6-9CC8-A65B30B5E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2247" y="1207191"/>
            <a:ext cx="7231027" cy="495775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背景</a:t>
            </a:r>
          </a:p>
        </p:txBody>
      </p:sp>
    </p:spTree>
    <p:extLst>
      <p:ext uri="{BB962C8B-B14F-4D97-AF65-F5344CB8AC3E}">
        <p14:creationId xmlns:p14="http://schemas.microsoft.com/office/powerpoint/2010/main" val="406314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D5EB8AB-42A4-DBB1-206B-F02E441B8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8691" y="1207191"/>
            <a:ext cx="9603275" cy="10492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英语的起源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4A1247D-404F-73EB-B848-091C96F8B4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欧陆的撒克逊人和盎格鲁人、裘特人，北渡海峡，到了不列颠岛，征服了当地的部落，成了岛上的主人。他们以后就称为盎格鲁</a:t>
            </a:r>
            <a:r>
              <a:rPr lang="en-US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撒克逊人，使用的古日耳曼方言就成了盎格鲁</a:t>
            </a:r>
            <a:r>
              <a:rPr lang="en-US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撒克逊语，也就是古英语。公元</a:t>
            </a:r>
            <a:r>
              <a:rPr lang="en-US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</a:t>
            </a:r>
            <a:r>
              <a:rPr lang="en-US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世纪，居住在斯堪的纳维亚的北欧日耳曼人</a:t>
            </a:r>
            <a:r>
              <a:rPr lang="en-US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即诺曼人</a:t>
            </a:r>
            <a:r>
              <a:rPr lang="en-US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征服了今天法国北部的高卢地区。但他们的语言和文化却很快被当地说古法语的高卢人所征服。这部分法语化了的诺曼欧陆的撒克逊人和盎格鲁人、裘特人，北渡海峡，到了不列颠岛，征服了当地的部落，成了岛上的主人。他们以后就称为盎格鲁</a:t>
            </a:r>
            <a:r>
              <a:rPr lang="en-US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撒克逊人，使用的古日耳曼方言就成了盎格鲁</a:t>
            </a:r>
            <a:r>
              <a:rPr lang="en-US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撒克逊语，也就是古英语。公元</a:t>
            </a:r>
            <a:r>
              <a:rPr lang="en-US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</a:t>
            </a:r>
            <a:r>
              <a:rPr lang="en-US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世纪，居住在斯堪的纳维亚的北欧日耳曼人</a:t>
            </a:r>
            <a:r>
              <a:rPr lang="en-US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即诺曼人</a:t>
            </a:r>
            <a:r>
              <a:rPr lang="en-US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，征服了今天法国北部的高卢地区。但他们的语言和文化却很快被当地说古法语的高卢人所征服。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667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2D2027A-0E9A-1F51-9A13-1774DDDC98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0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这部分法语化了的诺曼人在</a:t>
            </a:r>
            <a:r>
              <a:rPr lang="en-US" altLang="zh-CN" sz="20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11</a:t>
            </a:r>
            <a:r>
              <a:rPr lang="zh-CN" altLang="zh-CN" sz="20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世纪又渡海北上征服了整个不列颠，在几个世纪中统治着英国，但在语言的征服上不太成功。这一时期，古英语吸收了大量的古法语和法语化了的希腊拉丁语词汇，使英语的词汇和语法结构发生了巨大的变化，也为英语的发展与传播了巨大的贡献。</a:t>
            </a:r>
            <a:endParaRPr lang="zh-CN" altLang="zh-CN" sz="20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zh-CN" sz="20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人在</a:t>
            </a:r>
            <a:r>
              <a:rPr lang="en-US" altLang="zh-CN" sz="20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11</a:t>
            </a:r>
            <a:r>
              <a:rPr lang="zh-CN" altLang="zh-CN" sz="20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世纪又渡海北上征服了整个不列颠，在几个世纪中统治着英国，但在语言的征服上不太成功。这一时期，古英语吸收了大量的古法语和法语化了的希腊拉丁语词汇，使英语的词汇和语法结构发生了巨大的变化，也为英语的发展与传播了巨大的贡献。</a:t>
            </a:r>
            <a:endParaRPr lang="zh-CN" altLang="zh-CN" sz="20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dirty="0"/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225F98D5-8555-4BE4-A4E8-2D1AABC74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6475" y="1123645"/>
            <a:ext cx="9604375" cy="104933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英语的起源</a:t>
            </a:r>
          </a:p>
        </p:txBody>
      </p:sp>
    </p:spTree>
    <p:extLst>
      <p:ext uri="{BB962C8B-B14F-4D97-AF65-F5344CB8AC3E}">
        <p14:creationId xmlns:p14="http://schemas.microsoft.com/office/powerpoint/2010/main" val="40435287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D58431-F35A-E6C8-CEE5-983E42B7D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1182024"/>
            <a:ext cx="9603275" cy="1049235"/>
          </a:xfrm>
        </p:spPr>
        <p:txBody>
          <a:bodyPr/>
          <a:lstStyle/>
          <a:p>
            <a:r>
              <a:rPr lang="zh-CN" altLang="en-US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英语的发展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754AE9B-5BFA-F96D-3BDF-56E101A8F2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buNone/>
            </a:pPr>
            <a:r>
              <a:rPr lang="zh-CN" altLang="zh-CN" dirty="0">
                <a:solidFill>
                  <a:srgbClr val="222222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关于英语的传播，主要分为几个时期：古英语时期、中古英语时期和现代英语时期。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0" algn="just">
              <a:buNone/>
            </a:pPr>
            <a:endParaRPr lang="en-US" altLang="zh-CN" kern="100" dirty="0">
              <a:solidFill>
                <a:srgbClr val="33333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en-US" altLang="zh-CN" sz="1800" kern="1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(1)</a:t>
            </a:r>
            <a:r>
              <a:rPr lang="zh-CN" altLang="zh-CN" sz="1800" kern="1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在公元</a:t>
            </a:r>
            <a:r>
              <a:rPr lang="en-US" altLang="zh-CN" sz="1800" kern="1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1100</a:t>
            </a:r>
            <a:r>
              <a:rPr lang="zh-CN" altLang="zh-CN" sz="1800" kern="1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年至公元</a:t>
            </a:r>
            <a:r>
              <a:rPr lang="en-US" altLang="zh-CN" sz="1800" kern="1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1500</a:t>
            </a:r>
            <a:r>
              <a:rPr lang="zh-CN" altLang="zh-CN" sz="1800" kern="1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年之间，被称为中英语时期。在这个阶段中，英语不断地被改变，同时在古法语的影响下，英语中也加入了一些法语介词。</a:t>
            </a:r>
            <a:endParaRPr lang="zh-CN" altLang="zh-CN" sz="1800" kern="100" dirty="0">
              <a:effectLst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en-US" altLang="zh-CN" sz="1800" kern="1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(2)</a:t>
            </a:r>
            <a:r>
              <a:rPr lang="zh-CN" altLang="zh-CN" sz="1800" kern="1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在公元</a:t>
            </a:r>
            <a:r>
              <a:rPr lang="en-US" altLang="zh-CN" sz="1800" kern="1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1500</a:t>
            </a:r>
            <a:r>
              <a:rPr lang="zh-CN" altLang="zh-CN" sz="1800" kern="1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年至公元</a:t>
            </a:r>
            <a:r>
              <a:rPr lang="en-US" altLang="zh-CN" sz="1800" kern="1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1660</a:t>
            </a:r>
            <a:r>
              <a:rPr lang="zh-CN" altLang="zh-CN" sz="1800" kern="1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年，莎士比亚与一些著名歌剧家正在热烈得创作。它们在作品中加入了一些新词，推动了英语发展的进程。</a:t>
            </a:r>
            <a:endParaRPr lang="zh-CN" altLang="zh-CN" sz="1800" kern="100" dirty="0">
              <a:effectLst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en-US" altLang="zh-CN" sz="1800" kern="1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(3)</a:t>
            </a:r>
            <a:r>
              <a:rPr lang="zh-CN" altLang="zh-CN" sz="1800" kern="1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在公元</a:t>
            </a:r>
            <a:r>
              <a:rPr lang="en-US" altLang="zh-CN" sz="1800" kern="1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1660</a:t>
            </a:r>
            <a:r>
              <a:rPr lang="zh-CN" altLang="zh-CN" sz="1800" kern="1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至今，英语在高科技的推动下，产生了许多专业术语与概念，让英语进一步发展。</a:t>
            </a:r>
            <a:endParaRPr lang="zh-CN" altLang="zh-CN" sz="1800" kern="100" dirty="0">
              <a:effectLst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98297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C4283F-69FD-F22C-3063-FC70801D1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1173635"/>
            <a:ext cx="9603275" cy="1049235"/>
          </a:xfrm>
        </p:spPr>
        <p:txBody>
          <a:bodyPr>
            <a:normAutofit/>
          </a:bodyPr>
          <a:lstStyle/>
          <a:p>
            <a:r>
              <a:rPr lang="zh-CN" altLang="en-US" dirty="0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英式英语与美式英语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0607E9-29A9-5A05-FEBE-111BF28D7D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4362" y="1856341"/>
            <a:ext cx="9603275" cy="3450613"/>
          </a:xfrm>
        </p:spPr>
        <p:txBody>
          <a:bodyPr>
            <a:noAutofit/>
          </a:bodyPr>
          <a:lstStyle/>
          <a:p>
            <a:pPr indent="0">
              <a:lnSpc>
                <a:spcPts val="2250"/>
              </a:lnSpc>
              <a:spcAft>
                <a:spcPts val="1100"/>
              </a:spcAft>
              <a:buNone/>
            </a:pPr>
            <a:r>
              <a:rPr lang="zh-CN" altLang="en-US" dirty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英式英语与美式英语，既有相同，有略有不同。</a:t>
            </a:r>
            <a:endParaRPr lang="en-US" altLang="zh-CN" dirty="0">
              <a:solidFill>
                <a:srgbClr val="33333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0">
              <a:lnSpc>
                <a:spcPts val="2250"/>
              </a:lnSpc>
              <a:spcAft>
                <a:spcPts val="1100"/>
              </a:spcAft>
              <a:buNone/>
            </a:pPr>
            <a:r>
              <a:rPr lang="en-US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、发音：美式英语的发音通常比较开放，口语语调相对平稳，而英式英语的发音则比较收敛，口音比较明显。在</a:t>
            </a:r>
            <a:r>
              <a:rPr lang="en-US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的发音上，英式英语通常不明显或消失，而美式英语中，</a:t>
            </a:r>
            <a:r>
              <a:rPr lang="en-US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在字尾的卷舌音都会被强调出来。此外，美式英语中，当清辅音</a:t>
            </a:r>
            <a:r>
              <a:rPr lang="en-US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/t/</a:t>
            </a:r>
            <a:r>
              <a:rPr lang="zh-CN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夹在两个元音之间，前一个是重读元音，后一个是轻读元音时，美国人习惯将清辅音浊化，而英式英语则不会。</a:t>
            </a:r>
            <a:endParaRPr lang="zh-CN" altLang="zh-CN" sz="18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0">
              <a:lnSpc>
                <a:spcPts val="2250"/>
              </a:lnSpc>
              <a:spcAft>
                <a:spcPts val="1100"/>
              </a:spcAft>
              <a:buNone/>
            </a:pPr>
            <a:r>
              <a:rPr lang="en-US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、拼写：英式英语和美式英语在单词拼写上存在差异，例如，美式英语中的</a:t>
            </a:r>
            <a:r>
              <a:rPr lang="en-US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“color”</a:t>
            </a:r>
            <a:r>
              <a:rPr lang="zh-CN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对应英式英语中的</a:t>
            </a:r>
            <a:r>
              <a:rPr lang="en-US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180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，美式英语中的</a:t>
            </a:r>
            <a:r>
              <a:rPr lang="en-US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“center”</a:t>
            </a:r>
            <a:r>
              <a:rPr lang="zh-CN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对应英式英语中的</a:t>
            </a:r>
            <a:r>
              <a:rPr lang="en-US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180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</a:t>
            </a:r>
            <a:r>
              <a:rPr lang="en-US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8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0">
              <a:lnSpc>
                <a:spcPts val="2250"/>
              </a:lnSpc>
              <a:spcAft>
                <a:spcPts val="1100"/>
              </a:spcAft>
              <a:buNone/>
            </a:pPr>
            <a:r>
              <a:rPr lang="en-US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、语法：英式英语和美式英语在语法规则上也有所差异，例如，美式英语中更倾向于使用</a:t>
            </a:r>
            <a:r>
              <a:rPr lang="en-US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“have gotten”</a:t>
            </a:r>
            <a:r>
              <a:rPr lang="zh-CN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，而英式英语中则更倾向于使用</a:t>
            </a:r>
            <a:r>
              <a:rPr lang="en-US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“have got”</a:t>
            </a:r>
            <a:r>
              <a:rPr lang="zh-CN" altLang="zh-CN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en-US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586169"/>
      </p:ext>
    </p:extLst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B7EEB5D-A8A9-FB9F-A295-A8914A968F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lnSpc>
                <a:spcPts val="2250"/>
              </a:lnSpc>
              <a:spcAft>
                <a:spcPts val="1100"/>
              </a:spcAft>
              <a:buNone/>
            </a:pPr>
            <a:r>
              <a:rPr lang="en-US" altLang="zh-CN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、词汇：英式英语和美式英语在词汇上也有所不同，例如，美式英语中使用</a:t>
            </a:r>
            <a:r>
              <a:rPr lang="en-US" altLang="zh-CN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“vacation”</a:t>
            </a:r>
            <a:r>
              <a:rPr lang="zh-CN" altLang="zh-CN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，而英式英语中使用</a:t>
            </a:r>
            <a:r>
              <a:rPr lang="en-US" altLang="zh-CN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“holiday”</a:t>
            </a:r>
            <a:r>
              <a:rPr lang="zh-CN" altLang="zh-CN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，美式英语中使用</a:t>
            </a:r>
            <a:r>
              <a:rPr lang="en-US" altLang="zh-CN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“apartment”</a:t>
            </a:r>
            <a:r>
              <a:rPr lang="zh-CN" altLang="zh-CN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，而英式英语中使用</a:t>
            </a:r>
            <a:r>
              <a:rPr lang="en-US" altLang="zh-CN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“flat”</a:t>
            </a:r>
            <a:endParaRPr lang="zh-CN" altLang="zh-CN" sz="2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0">
              <a:lnSpc>
                <a:spcPts val="2250"/>
              </a:lnSpc>
              <a:spcAft>
                <a:spcPts val="1100"/>
              </a:spcAft>
              <a:buNone/>
            </a:pPr>
            <a:r>
              <a:rPr lang="en-US" altLang="zh-CN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、社会文化：英式英语中，口音代表阶层，不同地区的口音直接代表不同的社会地位和等级，而美式英语中，只有地域之分，没有阶级层次之分。</a:t>
            </a:r>
            <a:endParaRPr lang="zh-CN" altLang="zh-CN" sz="2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0">
              <a:lnSpc>
                <a:spcPts val="2250"/>
              </a:lnSpc>
              <a:spcAft>
                <a:spcPts val="1100"/>
              </a:spcAft>
              <a:buNone/>
            </a:pPr>
            <a:r>
              <a:rPr lang="zh-CN" altLang="zh-CN" sz="2000" dirty="0">
                <a:solidFill>
                  <a:srgbClr val="0000F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相同：美式英语和英式英语都是同源英语，字母与词汇基本相同，语法也基本相同</a:t>
            </a:r>
            <a:r>
              <a:rPr lang="zh-CN" altLang="zh-CN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42900">
              <a:lnSpc>
                <a:spcPts val="2250"/>
              </a:lnSpc>
              <a:spcAft>
                <a:spcPts val="1100"/>
              </a:spcAft>
            </a:pPr>
            <a:r>
              <a:rPr lang="zh-CN" altLang="zh-CN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英语在演变与发展的潮流中，应为各地不同的风俗与口音，逐步形成了不同的形式，但主体都相同，这也有助于形成各地各具特色的地方风俗。</a:t>
            </a:r>
            <a:endParaRPr lang="zh-CN" altLang="zh-CN" sz="2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59F01241-B132-4045-BBE7-1325D7F86D5B}"/>
              </a:ext>
            </a:extLst>
          </p:cNvPr>
          <p:cNvSpPr txBox="1">
            <a:spLocks/>
          </p:cNvSpPr>
          <p:nvPr/>
        </p:nvSpPr>
        <p:spPr>
          <a:xfrm>
            <a:off x="1451579" y="1173635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英式英语与美式英语</a:t>
            </a:r>
            <a:endParaRPr lang="zh-CN" altLang="en-US" dirty="0">
              <a:solidFill>
                <a:srgbClr val="00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5658198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画廊">
  <a:themeElements>
    <a:clrScheme name="画廊">
      <a:dk1>
        <a:sysClr val="windowText" lastClr="000000"/>
      </a:dk1>
      <a:lt1>
        <a:sysClr val="window" lastClr="CCE8C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画廊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画廊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60</TotalTime>
  <Words>2615</Words>
  <Application>Microsoft Office PowerPoint</Application>
  <PresentationFormat>宽屏</PresentationFormat>
  <Paragraphs>57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等线</vt:lpstr>
      <vt:lpstr>等线 Light</vt:lpstr>
      <vt:lpstr>华文楷体</vt:lpstr>
      <vt:lpstr>宋体</vt:lpstr>
      <vt:lpstr>微软雅黑</vt:lpstr>
      <vt:lpstr>Arial</vt:lpstr>
      <vt:lpstr>Gill Sans MT</vt:lpstr>
      <vt:lpstr>Times New Roman</vt:lpstr>
      <vt:lpstr>画廊</vt:lpstr>
      <vt:lpstr>探索英语的起源与发展以及 对世界各国与生活的影响 </vt:lpstr>
      <vt:lpstr>前言</vt:lpstr>
      <vt:lpstr>英语的地位</vt:lpstr>
      <vt:lpstr>背景</vt:lpstr>
      <vt:lpstr>英语的起源</vt:lpstr>
      <vt:lpstr>英语的起源</vt:lpstr>
      <vt:lpstr>英语的发展</vt:lpstr>
      <vt:lpstr>英式英语与美式英语</vt:lpstr>
      <vt:lpstr>PowerPoint 演示文稿</vt:lpstr>
      <vt:lpstr>英语对世界各国的影响</vt:lpstr>
      <vt:lpstr>英语对世界各国的影响</vt:lpstr>
      <vt:lpstr>英语的重要性 </vt:lpstr>
      <vt:lpstr>英语的重要性 </vt:lpstr>
      <vt:lpstr>英语对学生的重要性</vt:lpstr>
      <vt:lpstr>英语对学生的重要性</vt:lpstr>
      <vt:lpstr>总结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韩 丽霞</dc:creator>
  <cp:lastModifiedBy>li jianhui</cp:lastModifiedBy>
  <cp:revision>6</cp:revision>
  <dcterms:created xsi:type="dcterms:W3CDTF">2024-02-24T03:25:33Z</dcterms:created>
  <dcterms:modified xsi:type="dcterms:W3CDTF">2024-02-26T00:06:06Z</dcterms:modified>
</cp:coreProperties>
</file>