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notesSlides/notesSlide2.xml" ContentType="application/vnd.openxmlformats-officedocument.presentationml.notes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68.xml" ContentType="application/vnd.openxmlformats-officedocument.presentationml.tags+xml"/>
  <Override PartName="/ppt/tags/tag18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57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64.xml" ContentType="application/vnd.openxmlformats-officedocument.presentationml.tags+xml"/>
  <Override PartName="/ppt/tags/tag182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8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slideMasters/slideMaster2.xml" ContentType="application/vnd.openxmlformats-officedocument.presentationml.slideMaster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141.xml" ContentType="application/vnd.openxmlformats-officedocument.presentationml.tags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</p:sldMasterIdLst>
  <p:notesMasterIdLst>
    <p:notesMasterId r:id="rId15"/>
  </p:notesMasterIdLst>
  <p:sldIdLst>
    <p:sldId id="313" r:id="rId3"/>
    <p:sldId id="297" r:id="rId4"/>
    <p:sldId id="298" r:id="rId5"/>
    <p:sldId id="314" r:id="rId6"/>
    <p:sldId id="325" r:id="rId7"/>
    <p:sldId id="310" r:id="rId8"/>
    <p:sldId id="315" r:id="rId9"/>
    <p:sldId id="320" r:id="rId10"/>
    <p:sldId id="307" r:id="rId11"/>
    <p:sldId id="323" r:id="rId12"/>
    <p:sldId id="324" r:id="rId13"/>
    <p:sldId id="32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-552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8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10486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40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86D0E2-392F-4EAC-AE45-08CC4FB40D9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10486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40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86D0E2-392F-4EAC-AE45-08CC4FB40D9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104860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0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86D0E2-392F-4EAC-AE45-08CC4FB40D9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2.png"/><Relationship Id="rId5" Type="http://schemas.openxmlformats.org/officeDocument/2006/relationships/tags" Target="../tags/tag11.xml"/><Relationship Id="rId10" Type="http://schemas.openxmlformats.org/officeDocument/2006/relationships/image" Target="../media/image1.png"/><Relationship Id="rId4" Type="http://schemas.openxmlformats.org/officeDocument/2006/relationships/tags" Target="../tags/tag10.xml"/><Relationship Id="rId9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1.png"/><Relationship Id="rId5" Type="http://schemas.openxmlformats.org/officeDocument/2006/relationships/tags" Target="../tags/tag19.xml"/><Relationship Id="rId10" Type="http://schemas.openxmlformats.org/officeDocument/2006/relationships/image" Target="../media/image3.png"/><Relationship Id="rId4" Type="http://schemas.openxmlformats.org/officeDocument/2006/relationships/tags" Target="../tags/tag18.xml"/><Relationship Id="rId9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25.xml"/><Relationship Id="rId21" Type="http://schemas.openxmlformats.org/officeDocument/2006/relationships/image" Target="../media/image6.png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image" Target="../media/image5.png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24" Type="http://schemas.openxmlformats.org/officeDocument/2006/relationships/image" Target="../media/image9.png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image" Target="../media/image8.png"/><Relationship Id="rId10" Type="http://schemas.openxmlformats.org/officeDocument/2006/relationships/tags" Target="../tags/tag32.xml"/><Relationship Id="rId19" Type="http://schemas.openxmlformats.org/officeDocument/2006/relationships/image" Target="../media/image4.png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image" Target="../media/image1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image" Target="../media/image3.png"/><Relationship Id="rId5" Type="http://schemas.openxmlformats.org/officeDocument/2006/relationships/tags" Target="../tags/tag4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43.xml"/><Relationship Id="rId9" Type="http://schemas.openxmlformats.org/officeDocument/2006/relationships/tags" Target="../tags/tag4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image" Target="../media/image3.png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10" Type="http://schemas.openxmlformats.org/officeDocument/2006/relationships/image" Target="../media/image1.png"/><Relationship Id="rId4" Type="http://schemas.openxmlformats.org/officeDocument/2006/relationships/tags" Target="../tags/tag63.xml"/><Relationship Id="rId9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../media/image1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image" Target="../media/image3.png"/><Relationship Id="rId5" Type="http://schemas.openxmlformats.org/officeDocument/2006/relationships/tags" Target="../tags/tag7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73.xml"/><Relationship Id="rId9" Type="http://schemas.openxmlformats.org/officeDocument/2006/relationships/tags" Target="../tags/tag7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image" Target="../media/image1.png"/><Relationship Id="rId5" Type="http://schemas.openxmlformats.org/officeDocument/2006/relationships/tags" Target="../tags/tag83.xml"/><Relationship Id="rId10" Type="http://schemas.openxmlformats.org/officeDocument/2006/relationships/image" Target="../media/image3.png"/><Relationship Id="rId4" Type="http://schemas.openxmlformats.org/officeDocument/2006/relationships/tags" Target="../tags/tag82.xml"/><Relationship Id="rId9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10" Type="http://schemas.openxmlformats.org/officeDocument/2006/relationships/image" Target="../media/image1.png"/><Relationship Id="rId4" Type="http://schemas.openxmlformats.org/officeDocument/2006/relationships/tags" Target="../tags/tag90.xml"/><Relationship Id="rId9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image" Target="../media/image1.png"/><Relationship Id="rId5" Type="http://schemas.openxmlformats.org/officeDocument/2006/relationships/tags" Target="../tags/tag98.xml"/><Relationship Id="rId10" Type="http://schemas.openxmlformats.org/officeDocument/2006/relationships/image" Target="../media/image2.png"/><Relationship Id="rId4" Type="http://schemas.openxmlformats.org/officeDocument/2006/relationships/tags" Target="../tags/tag97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10" Type="http://schemas.openxmlformats.org/officeDocument/2006/relationships/image" Target="../media/image1.png"/><Relationship Id="rId4" Type="http://schemas.openxmlformats.org/officeDocument/2006/relationships/tags" Target="../tags/tag105.xml"/><Relationship Id="rId9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16.xml"/><Relationship Id="rId3" Type="http://schemas.openxmlformats.org/officeDocument/2006/relationships/tags" Target="../tags/tag111.xml"/><Relationship Id="rId7" Type="http://schemas.openxmlformats.org/officeDocument/2006/relationships/tags" Target="../tags/tag115.xml"/><Relationship Id="rId12" Type="http://schemas.openxmlformats.org/officeDocument/2006/relationships/image" Target="../media/image3.png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11" Type="http://schemas.openxmlformats.org/officeDocument/2006/relationships/image" Target="../media/image1.png"/><Relationship Id="rId5" Type="http://schemas.openxmlformats.org/officeDocument/2006/relationships/tags" Target="../tags/tag11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12.xml"/><Relationship Id="rId9" Type="http://schemas.openxmlformats.org/officeDocument/2006/relationships/tags" Target="../tags/tag117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13" Type="http://schemas.openxmlformats.org/officeDocument/2006/relationships/image" Target="../media/image10.png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12" Type="http://schemas.openxmlformats.org/officeDocument/2006/relationships/image" Target="../media/image1.png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22.xml"/><Relationship Id="rId10" Type="http://schemas.openxmlformats.org/officeDocument/2006/relationships/tags" Target="../tags/tag127.xml"/><Relationship Id="rId4" Type="http://schemas.openxmlformats.org/officeDocument/2006/relationships/tags" Target="../tags/tag121.xml"/><Relationship Id="rId9" Type="http://schemas.openxmlformats.org/officeDocument/2006/relationships/tags" Target="../tags/tag126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image" Target="../media/image10.png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12" Type="http://schemas.openxmlformats.org/officeDocument/2006/relationships/image" Target="../media/image1.png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32.xml"/><Relationship Id="rId10" Type="http://schemas.openxmlformats.org/officeDocument/2006/relationships/tags" Target="../tags/tag137.xml"/><Relationship Id="rId4" Type="http://schemas.openxmlformats.org/officeDocument/2006/relationships/tags" Target="../tags/tag131.xml"/><Relationship Id="rId9" Type="http://schemas.openxmlformats.org/officeDocument/2006/relationships/tags" Target="../tags/tag136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image" Target="../media/image10.png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image" Target="../media/image1.png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slideMaster" Target="../slideMasters/slideMaster2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5" Type="http://schemas.openxmlformats.org/officeDocument/2006/relationships/tags" Target="../tags/tag152.xml"/><Relationship Id="rId15" Type="http://schemas.openxmlformats.org/officeDocument/2006/relationships/image" Target="../media/image10.png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167.xml"/><Relationship Id="rId3" Type="http://schemas.openxmlformats.org/officeDocument/2006/relationships/tags" Target="../tags/tag162.xml"/><Relationship Id="rId7" Type="http://schemas.openxmlformats.org/officeDocument/2006/relationships/tags" Target="../tags/tag166.xml"/><Relationship Id="rId12" Type="http://schemas.openxmlformats.org/officeDocument/2006/relationships/image" Target="../media/image3.png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11" Type="http://schemas.openxmlformats.org/officeDocument/2006/relationships/image" Target="../media/image1.png"/><Relationship Id="rId5" Type="http://schemas.openxmlformats.org/officeDocument/2006/relationships/tags" Target="../tags/tag16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63.xml"/><Relationship Id="rId9" Type="http://schemas.openxmlformats.org/officeDocument/2006/relationships/tags" Target="../tags/tag16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8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69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en-US" dirty="0"/>
          </a:p>
        </p:txBody>
      </p:sp>
      <p:sp>
        <p:nvSpPr>
          <p:cNvPr id="104877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94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79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9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7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7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7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3" name="图片 6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1049000" y="0"/>
            <a:ext cx="1143000" cy="862853"/>
          </a:xfrm>
          <a:prstGeom prst="rect">
            <a:avLst/>
          </a:prstGeom>
        </p:spPr>
      </p:pic>
      <p:pic>
        <p:nvPicPr>
          <p:cNvPr id="2097184" name="图片 7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09600" y="1214634"/>
            <a:ext cx="5486400" cy="4428733"/>
          </a:xfrm>
          <a:prstGeom prst="rect">
            <a:avLst/>
          </a:prstGeom>
        </p:spPr>
      </p:pic>
      <p:sp>
        <p:nvSpPr>
          <p:cNvPr id="1048727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6859270" y="2480310"/>
            <a:ext cx="4189095" cy="1753235"/>
          </a:xfrm>
        </p:spPr>
        <p:txBody>
          <a:bodyPr lIns="90000" tIns="46800" rIns="90000" bIns="46800" anchor="t" anchorCtr="0">
            <a:normAutofit/>
          </a:bodyPr>
          <a:lstStyle>
            <a:lvl1pPr algn="l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8728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6859270" y="1757045"/>
            <a:ext cx="2468880" cy="368300"/>
          </a:xfrm>
          <a:solidFill>
            <a:schemeClr val="accent1"/>
          </a:solidFill>
        </p:spPr>
        <p:txBody>
          <a:bodyPr lIns="90000" tIns="46800" rIns="90000" bIns="46800" anchor="b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048729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30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31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732" name="文本占位符 4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859270" y="4377055"/>
            <a:ext cx="4189095" cy="93091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</a:lvl2pPr>
            <a:lvl3pPr marL="914400" indent="0">
              <a:buNone/>
            </a:lvl3pPr>
            <a:lvl4pPr marL="1371600" indent="0">
              <a:buNone/>
            </a:lvl4pPr>
            <a:lvl5pPr marL="1828800" indent="0">
              <a:buNone/>
            </a:lvl5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6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67" name="图片 7"/>
            <p:cNvPicPr>
              <a:picLocks/>
            </p:cNvPicPr>
            <p:nvPr userDrawn="1">
              <p:custDataLst>
                <p:tags r:id="rId7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68" name="图片 8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67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8680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8681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82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48683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7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4064000" y="0"/>
            <a:ext cx="4064000" cy="1640271"/>
          </a:xfrm>
          <a:prstGeom prst="rect">
            <a:avLst/>
          </a:prstGeom>
        </p:spPr>
      </p:pic>
      <p:sp>
        <p:nvSpPr>
          <p:cNvPr id="1048582" name="矩形 6"/>
          <p:cNvSpPr/>
          <p:nvPr userDrawn="1">
            <p:custDataLst>
              <p:tags r:id="rId2"/>
            </p:custDataLst>
          </p:nvPr>
        </p:nvSpPr>
        <p:spPr>
          <a:xfrm>
            <a:off x="267209" y="344805"/>
            <a:ext cx="11544935" cy="61772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pic>
        <p:nvPicPr>
          <p:cNvPr id="2097153" name="图片 13" descr="图片258 (2)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3437255" y="2507615"/>
            <a:ext cx="1185545" cy="204470"/>
          </a:xfrm>
          <a:prstGeom prst="rect">
            <a:avLst/>
          </a:prstGeom>
        </p:spPr>
      </p:pic>
      <p:pic>
        <p:nvPicPr>
          <p:cNvPr id="2097154" name="图片 14" descr="图片259 (2)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21" cstate="print"/>
          <a:stretch>
            <a:fillRect/>
          </a:stretch>
        </p:blipFill>
        <p:spPr>
          <a:xfrm>
            <a:off x="7811770" y="2136140"/>
            <a:ext cx="812800" cy="504825"/>
          </a:xfrm>
          <a:prstGeom prst="rect">
            <a:avLst/>
          </a:prstGeom>
        </p:spPr>
      </p:pic>
      <p:sp>
        <p:nvSpPr>
          <p:cNvPr id="1048584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784178" y="2769237"/>
            <a:ext cx="4744631" cy="706112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8585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5825741" y="3559509"/>
            <a:ext cx="4744631" cy="505193"/>
          </a:xfrm>
        </p:spPr>
        <p:txBody>
          <a:bodyPr lIns="90000" tIns="0" rIns="90000" bIns="46800" anchor="t" anchorCtr="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2097155" name="图片 15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22" cstate="print"/>
          <a:stretch>
            <a:fillRect/>
          </a:stretch>
        </p:blipFill>
        <p:spPr>
          <a:xfrm>
            <a:off x="4064000" y="5217728"/>
            <a:ext cx="4064000" cy="1640271"/>
          </a:xfrm>
          <a:prstGeom prst="rect">
            <a:avLst/>
          </a:prstGeom>
        </p:spPr>
      </p:pic>
      <p:pic>
        <p:nvPicPr>
          <p:cNvPr id="2097156" name="图片 16" descr="图片256 (2)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23" cstate="print"/>
          <a:stretch>
            <a:fillRect/>
          </a:stretch>
        </p:blipFill>
        <p:spPr>
          <a:xfrm>
            <a:off x="7734300" y="4338320"/>
            <a:ext cx="1718310" cy="262890"/>
          </a:xfrm>
          <a:prstGeom prst="rect">
            <a:avLst/>
          </a:prstGeom>
        </p:spPr>
      </p:pic>
      <p:pic>
        <p:nvPicPr>
          <p:cNvPr id="2097157" name="图片 17" descr="图片257 (2)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24" cstate="print"/>
          <a:stretch>
            <a:fillRect/>
          </a:stretch>
        </p:blipFill>
        <p:spPr>
          <a:xfrm>
            <a:off x="3094355" y="4514215"/>
            <a:ext cx="522605" cy="615950"/>
          </a:xfrm>
          <a:prstGeom prst="rect">
            <a:avLst/>
          </a:prstGeom>
        </p:spPr>
      </p:pic>
      <p:sp>
        <p:nvSpPr>
          <p:cNvPr id="1048586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7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37" name="组合 8"/>
          <p:cNvGrpSpPr/>
          <p:nvPr userDrawn="1">
            <p:custDataLst>
              <p:tags r:id="rId13"/>
            </p:custDataLst>
          </p:nvPr>
        </p:nvGrpSpPr>
        <p:grpSpPr>
          <a:xfrm rot="10800000">
            <a:off x="5617646" y="1078822"/>
            <a:ext cx="858129" cy="633043"/>
            <a:chOff x="5767754" y="6246062"/>
            <a:chExt cx="858129" cy="633043"/>
          </a:xfrm>
        </p:grpSpPr>
        <p:cxnSp>
          <p:nvCxnSpPr>
            <p:cNvPr id="3145728" name="直接连接符 9"/>
            <p:cNvCxnSpPr>
              <a:cxnSpLocks/>
            </p:cNvCxnSpPr>
            <p:nvPr>
              <p:custDataLst>
                <p:tags r:id="rId14"/>
              </p:custDataLst>
            </p:nvPr>
          </p:nvCxnSpPr>
          <p:spPr>
            <a:xfrm>
              <a:off x="5767754" y="6246062"/>
              <a:ext cx="858129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直接连接符 10"/>
            <p:cNvCxnSpPr>
              <a:cxnSpLocks/>
            </p:cNvCxnSpPr>
            <p:nvPr>
              <p:custDataLst>
                <p:tags r:id="rId15"/>
              </p:custDataLst>
            </p:nvPr>
          </p:nvCxnSpPr>
          <p:spPr>
            <a:xfrm>
              <a:off x="5906087" y="6370326"/>
              <a:ext cx="593188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11"/>
            <p:cNvCxnSpPr>
              <a:cxnSpLocks/>
            </p:cNvCxnSpPr>
            <p:nvPr>
              <p:custDataLst>
                <p:tags r:id="rId16"/>
              </p:custDataLst>
            </p:nvPr>
          </p:nvCxnSpPr>
          <p:spPr>
            <a:xfrm>
              <a:off x="5990495" y="6494590"/>
              <a:ext cx="438442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12"/>
            <p:cNvCxnSpPr>
              <a:cxnSpLocks/>
            </p:cNvCxnSpPr>
            <p:nvPr>
              <p:custDataLst>
                <p:tags r:id="rId17"/>
              </p:custDataLst>
            </p:nvPr>
          </p:nvCxnSpPr>
          <p:spPr>
            <a:xfrm>
              <a:off x="6203852" y="6494590"/>
              <a:ext cx="0" cy="384515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7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73" name="图片 8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74" name="图片 9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694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695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048696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697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98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699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93" name="图片 10"/>
            <p:cNvPicPr>
              <a:picLocks/>
            </p:cNvPicPr>
            <p:nvPr userDrawn="1">
              <p:custDataLst>
                <p:tags r:id="rId10"/>
              </p:custDataLst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94" name="图片 11"/>
            <p:cNvPicPr>
              <a:picLocks/>
            </p:cNvPicPr>
            <p:nvPr userDrawn="1">
              <p:custDataLst>
                <p:tags r:id="rId11"/>
              </p:custDataLst>
            </p:nvPr>
          </p:nvPicPr>
          <p:blipFill>
            <a:blip r:embed="rId14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755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8756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048757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8758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1048759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8760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61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762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1" name="图片 5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304800" y="1657507"/>
            <a:ext cx="4389120" cy="3542986"/>
          </a:xfrm>
          <a:prstGeom prst="rect">
            <a:avLst/>
          </a:prstGeom>
        </p:spPr>
      </p:pic>
      <p:sp>
        <p:nvSpPr>
          <p:cNvPr id="1048722" name="矩形 6"/>
          <p:cNvSpPr/>
          <p:nvPr userDrawn="1">
            <p:custDataLst>
              <p:tags r:id="rId2"/>
            </p:custDataLst>
          </p:nvPr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097182" name="图片 8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1049000" y="5995147"/>
            <a:ext cx="1143000" cy="862853"/>
          </a:xfrm>
          <a:prstGeom prst="rect">
            <a:avLst/>
          </a:prstGeom>
        </p:spPr>
      </p:pic>
      <p:sp>
        <p:nvSpPr>
          <p:cNvPr id="1048723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724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25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6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10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1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7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77" name="图片 8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78" name="图片 9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707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8708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709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1048710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2021-6-15 , Tuesday</a:t>
            </a:fld>
            <a:endParaRPr lang="zh-CN" altLang="en-US" dirty="0"/>
          </a:p>
        </p:txBody>
      </p:sp>
      <p:sp>
        <p:nvSpPr>
          <p:cNvPr id="1048711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12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78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8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6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87" name="图片 7"/>
            <p:cNvPicPr>
              <a:picLocks/>
            </p:cNvPicPr>
            <p:nvPr userDrawn="1">
              <p:custDataLst>
                <p:tags r:id="rId7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88" name="图片 8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737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738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39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40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1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5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69" name="图片 7"/>
            <p:cNvPicPr>
              <a:picLocks/>
            </p:cNvPicPr>
            <p:nvPr userDrawn="1">
              <p:custDataLst>
                <p:tags r:id="rId6"/>
              </p:custDataLst>
            </p:nvPr>
          </p:nvPicPr>
          <p:blipFill>
            <a:blip r:embed="rId9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70" name="图片 8"/>
            <p:cNvPicPr>
              <a:picLocks/>
            </p:cNvPicPr>
            <p:nvPr userDrawn="1">
              <p:custDataLst>
                <p:tags r:id="rId7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68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8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4868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19665" y="2765859"/>
            <a:ext cx="4806950" cy="1087992"/>
          </a:xfrm>
        </p:spPr>
        <p:txBody>
          <a:bodyPr vert="horz" lIns="90000" tIns="46800" rIns="0" bIns="46800" rtlCol="0" anchor="t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</a:p>
        </p:txBody>
      </p:sp>
      <p:sp>
        <p:nvSpPr>
          <p:cNvPr id="1048689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90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1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97171" name="图片 5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096000" y="1214634"/>
            <a:ext cx="5486400" cy="4428733"/>
          </a:xfrm>
          <a:prstGeom prst="rect">
            <a:avLst/>
          </a:prstGeom>
        </p:spPr>
      </p:pic>
      <p:pic>
        <p:nvPicPr>
          <p:cNvPr id="2097172" name="图片 6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1143000" cy="862853"/>
          </a:xfrm>
          <a:prstGeom prst="rect">
            <a:avLst/>
          </a:prstGeom>
        </p:spPr>
      </p:pic>
      <p:sp>
        <p:nvSpPr>
          <p:cNvPr id="104869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930236" y="2089958"/>
            <a:ext cx="2683165" cy="490207"/>
          </a:xfrm>
          <a:solidFill>
            <a:schemeClr val="accent1"/>
          </a:solidFill>
        </p:spPr>
        <p:txBody>
          <a:bodyPr lIns="90000" tIns="46800" rIns="36000" bIns="46800" anchor="t">
            <a:normAutofit/>
          </a:bodyPr>
          <a:lstStyle>
            <a:lvl1pPr marL="0" indent="0" algn="r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</a:lvl2pPr>
            <a:lvl3pPr marL="914400" indent="0">
              <a:buNone/>
            </a:lvl3pPr>
            <a:lvl4pPr marL="1371600" indent="0">
              <a:buNone/>
            </a:lvl4pPr>
            <a:lvl5pPr marL="1828800" indent="0">
              <a:buNone/>
            </a:lvl5pPr>
          </a:lstStyle>
          <a:p>
            <a:pPr lvl="0"/>
            <a:r>
              <a:rPr lang="zh-CN" altLang="en-US" dirty="0"/>
              <a:t>单击此次编辑副标题</a:t>
            </a:r>
          </a:p>
        </p:txBody>
      </p:sp>
      <p:sp>
        <p:nvSpPr>
          <p:cNvPr id="1048693" name="文本占位符 13"/>
          <p:cNvSpPr>
            <a:spLocks noGrp="1"/>
          </p:cNvSpPr>
          <p:nvPr>
            <p:ph type="body" sz="quarter" idx="14" hasCustomPrompt="1"/>
            <p:custDataLst>
              <p:tags r:id="rId8"/>
            </p:custDataLst>
          </p:nvPr>
        </p:nvSpPr>
        <p:spPr>
          <a:xfrm>
            <a:off x="971618" y="3973830"/>
            <a:ext cx="4641783" cy="737235"/>
          </a:xfrm>
        </p:spPr>
        <p:txBody>
          <a:bodyPr lIns="90000" tIns="46800" rIns="0" bIns="46800">
            <a:normAutofit/>
          </a:bodyPr>
          <a:lstStyle>
            <a:lvl1pPr marL="0" indent="0" algn="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</a:lvl2pPr>
            <a:lvl3pPr marL="914400" indent="0">
              <a:buNone/>
            </a:lvl3pPr>
            <a:lvl4pPr marL="1371600" indent="0">
              <a:buNone/>
            </a:lvl4pPr>
            <a:lvl5pPr marL="1828800" indent="0">
              <a:buNone/>
            </a:lvl5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3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73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3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104873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91" name="组合 7"/>
          <p:cNvGrpSpPr/>
          <p:nvPr userDrawn="1">
            <p:custDataLst>
              <p:tags r:id="rId5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85" name="图片 5"/>
            <p:cNvPicPr>
              <a:picLocks/>
            </p:cNvPicPr>
            <p:nvPr userDrawn="1">
              <p:custDataLst>
                <p:tags r:id="rId6"/>
              </p:custDataLst>
            </p:nvPr>
          </p:nvPicPr>
          <p:blipFill>
            <a:blip r:embed="rId9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86" name="图片 6"/>
            <p:cNvPicPr>
              <a:picLocks/>
            </p:cNvPicPr>
            <p:nvPr userDrawn="1">
              <p:custDataLst>
                <p:tags r:id="rId7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48674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8675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676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77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1048678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74" name="组合 5"/>
          <p:cNvGrpSpPr/>
          <p:nvPr userDrawn="1">
            <p:custDataLst>
              <p:tags r:id="rId7"/>
            </p:custDataLst>
          </p:nvPr>
        </p:nvGrpSpPr>
        <p:grpSpPr>
          <a:xfrm>
            <a:off x="167640" y="68580"/>
            <a:ext cx="11859260" cy="6577965"/>
            <a:chOff x="167640" y="68580"/>
            <a:chExt cx="11859260" cy="6577965"/>
          </a:xfrm>
        </p:grpSpPr>
        <p:pic>
          <p:nvPicPr>
            <p:cNvPr id="2097165" name="图片 8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67640" y="68580"/>
              <a:ext cx="1424940" cy="1105535"/>
            </a:xfrm>
            <a:prstGeom prst="rect">
              <a:avLst/>
            </a:prstGeom>
          </p:spPr>
        </p:pic>
        <p:pic>
          <p:nvPicPr>
            <p:cNvPr id="2097166" name="图片 9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10242550" y="6089650"/>
              <a:ext cx="1784350" cy="55689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42" name="组合 5"/>
          <p:cNvGrpSpPr/>
          <p:nvPr userDrawn="1">
            <p:custDataLst>
              <p:tags r:id="rId2"/>
            </p:custDataLst>
          </p:nvPr>
        </p:nvGrpSpPr>
        <p:grpSpPr>
          <a:xfrm>
            <a:off x="116840" y="68580"/>
            <a:ext cx="11987530" cy="6643370"/>
            <a:chOff x="116840" y="68580"/>
            <a:chExt cx="11987530" cy="6643370"/>
          </a:xfrm>
        </p:grpSpPr>
        <p:pic>
          <p:nvPicPr>
            <p:cNvPr id="2097158" name="图片 9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10961370" y="68580"/>
              <a:ext cx="1143000" cy="862853"/>
            </a:xfrm>
            <a:prstGeom prst="rect">
              <a:avLst/>
            </a:prstGeom>
          </p:spPr>
        </p:pic>
        <p:pic>
          <p:nvPicPr>
            <p:cNvPr id="2097159" name="图片 10"/>
            <p:cNvPicPr>
              <a:picLocks/>
            </p:cNvPicPr>
            <p:nvPr userDrawn="1">
              <p:custDataLst>
                <p:tags r:id="rId10"/>
              </p:custDataLst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116840" y="6447347"/>
              <a:ext cx="1143000" cy="264603"/>
            </a:xfrm>
            <a:prstGeom prst="rect">
              <a:avLst/>
            </a:prstGeom>
          </p:spPr>
        </p:pic>
      </p:grpSp>
      <p:sp>
        <p:nvSpPr>
          <p:cNvPr id="104859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59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104859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596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97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98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83" name="组合 5"/>
          <p:cNvGrpSpPr/>
          <p:nvPr userDrawn="1">
            <p:custDataLst>
              <p:tags r:id="rId2"/>
            </p:custDataLst>
          </p:nvPr>
        </p:nvGrpSpPr>
        <p:grpSpPr>
          <a:xfrm>
            <a:off x="126365" y="58420"/>
            <a:ext cx="11948795" cy="6663690"/>
            <a:chOff x="126365" y="58420"/>
            <a:chExt cx="11948795" cy="6663690"/>
          </a:xfrm>
        </p:grpSpPr>
        <p:pic>
          <p:nvPicPr>
            <p:cNvPr id="2097175" name="图片 10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10932160" y="58420"/>
              <a:ext cx="1143000" cy="862853"/>
            </a:xfrm>
            <a:prstGeom prst="rect">
              <a:avLst/>
            </a:prstGeom>
          </p:spPr>
        </p:pic>
        <p:pic>
          <p:nvPicPr>
            <p:cNvPr id="2097176" name="图片 11"/>
            <p:cNvPicPr>
              <a:picLocks/>
            </p:cNvPicPr>
            <p:nvPr userDrawn="1">
              <p:custDataLst>
                <p:tags r:id="rId10"/>
              </p:custDataLst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126365" y="6457507"/>
              <a:ext cx="1143000" cy="264603"/>
            </a:xfrm>
            <a:prstGeom prst="rect">
              <a:avLst/>
            </a:prstGeom>
          </p:spPr>
        </p:pic>
      </p:grpSp>
      <p:sp>
        <p:nvSpPr>
          <p:cNvPr id="1048701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02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1048703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704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705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06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2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95" name="组合 5"/>
          <p:cNvGrpSpPr/>
          <p:nvPr userDrawn="1">
            <p:custDataLst>
              <p:tags r:id="rId2"/>
            </p:custDataLst>
          </p:nvPr>
        </p:nvGrpSpPr>
        <p:grpSpPr>
          <a:xfrm>
            <a:off x="233680" y="58420"/>
            <a:ext cx="11821795" cy="862853"/>
            <a:chOff x="233680" y="58420"/>
            <a:chExt cx="11821795" cy="862853"/>
          </a:xfrm>
        </p:grpSpPr>
        <p:pic>
          <p:nvPicPr>
            <p:cNvPr id="2097189" name="图片 9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233680" y="58420"/>
              <a:ext cx="1143000" cy="862853"/>
            </a:xfrm>
            <a:prstGeom prst="rect">
              <a:avLst/>
            </a:prstGeom>
          </p:spPr>
        </p:pic>
        <p:pic>
          <p:nvPicPr>
            <p:cNvPr id="2097190" name="图片 10"/>
            <p:cNvPicPr>
              <a:picLocks/>
            </p:cNvPicPr>
            <p:nvPr userDrawn="1">
              <p:custDataLst>
                <p:tags r:id="rId10"/>
              </p:custDataLst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10912475" y="299085"/>
              <a:ext cx="1143000" cy="264603"/>
            </a:xfrm>
            <a:prstGeom prst="rect">
              <a:avLst/>
            </a:prstGeom>
          </p:spPr>
        </p:pic>
      </p:grpSp>
      <p:sp>
        <p:nvSpPr>
          <p:cNvPr id="104874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4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104874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746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47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748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3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87" name="组合 5"/>
          <p:cNvGrpSpPr/>
          <p:nvPr userDrawn="1">
            <p:custDataLst>
              <p:tags r:id="rId2"/>
            </p:custDataLst>
          </p:nvPr>
        </p:nvGrpSpPr>
        <p:grpSpPr>
          <a:xfrm>
            <a:off x="175260" y="5907517"/>
            <a:ext cx="11929110" cy="862853"/>
            <a:chOff x="175260" y="5907517"/>
            <a:chExt cx="11929110" cy="862853"/>
          </a:xfrm>
        </p:grpSpPr>
        <p:pic>
          <p:nvPicPr>
            <p:cNvPr id="2097179" name="图片 11"/>
            <p:cNvPicPr>
              <a:picLocks/>
            </p:cNvPicPr>
            <p:nvPr userDrawn="1">
              <p:custDataLst>
                <p:tags r:id="rId11"/>
              </p:custDataLst>
            </p:nvPr>
          </p:nvPicPr>
          <p:blipFill>
            <a:blip r:embed="rId14" cstate="print"/>
            <a:stretch>
              <a:fillRect/>
            </a:stretch>
          </p:blipFill>
          <p:spPr>
            <a:xfrm>
              <a:off x="10961370" y="5907517"/>
              <a:ext cx="1143000" cy="862853"/>
            </a:xfrm>
            <a:prstGeom prst="rect">
              <a:avLst/>
            </a:prstGeom>
          </p:spPr>
        </p:pic>
        <p:pic>
          <p:nvPicPr>
            <p:cNvPr id="2097180" name="图片 13"/>
            <p:cNvPicPr>
              <a:picLocks/>
            </p:cNvPicPr>
            <p:nvPr userDrawn="1">
              <p:custDataLst>
                <p:tags r:id="rId12"/>
              </p:custDataLst>
            </p:nvPr>
          </p:nvPicPr>
          <p:blipFill>
            <a:blip r:embed="rId15" cstate="print"/>
            <a:stretch>
              <a:fillRect/>
            </a:stretch>
          </p:blipFill>
          <p:spPr>
            <a:xfrm>
              <a:off x="175260" y="6388927"/>
              <a:ext cx="1143000" cy="264603"/>
            </a:xfrm>
            <a:prstGeom prst="rect">
              <a:avLst/>
            </a:prstGeom>
          </p:spPr>
        </p:pic>
      </p:grpSp>
      <p:sp>
        <p:nvSpPr>
          <p:cNvPr id="104871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1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4871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71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18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19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720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721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79600" y="191194"/>
            <a:ext cx="11037600" cy="534776"/>
          </a:xfrm>
        </p:spPr>
        <p:txBody>
          <a:bodyPr wrap="square" lIns="90000" tIns="46800" rIns="90000" bIns="46800">
            <a:normAutofit fontScale="90000"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9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97" name="组合 5"/>
          <p:cNvGrpSpPr/>
          <p:nvPr userDrawn="1">
            <p:custDataLst>
              <p:tags r:id="rId2"/>
            </p:custDataLst>
          </p:nvPr>
        </p:nvGrpSpPr>
        <p:grpSpPr>
          <a:xfrm>
            <a:off x="116840" y="87630"/>
            <a:ext cx="11987530" cy="6673215"/>
            <a:chOff x="116840" y="87630"/>
            <a:chExt cx="11987530" cy="6673215"/>
          </a:xfrm>
        </p:grpSpPr>
        <p:pic>
          <p:nvPicPr>
            <p:cNvPr id="2097191" name="图片 7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16840" y="87630"/>
              <a:ext cx="2157984" cy="1629066"/>
            </a:xfrm>
            <a:prstGeom prst="rect">
              <a:avLst/>
            </a:prstGeom>
          </p:spPr>
        </p:pic>
        <p:pic>
          <p:nvPicPr>
            <p:cNvPr id="2097192" name="图片 8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9946386" y="6261274"/>
              <a:ext cx="2157984" cy="499571"/>
            </a:xfrm>
            <a:prstGeom prst="rect">
              <a:avLst/>
            </a:prstGeom>
          </p:spPr>
        </p:pic>
      </p:grpSp>
      <p:sp>
        <p:nvSpPr>
          <p:cNvPr id="1048750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51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48752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753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754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8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99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04880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80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804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805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80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80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0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9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810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048811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81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048813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81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81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1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7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7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7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81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1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0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821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822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04882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82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2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7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88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en-US" dirty="0"/>
          </a:p>
        </p:txBody>
      </p:sp>
      <p:sp>
        <p:nvSpPr>
          <p:cNvPr id="1048789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04879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9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3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64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765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6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76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581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10" Type="http://schemas.openxmlformats.org/officeDocument/2006/relationships/slideLayout" Target="../slideLayouts/slideLayout14.xml"/><Relationship Id="rId4" Type="http://schemas.openxmlformats.org/officeDocument/2006/relationships/tags" Target="../tags/tag172.xml"/><Relationship Id="rId9" Type="http://schemas.openxmlformats.org/officeDocument/2006/relationships/tags" Target="../tags/tag17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045957" y="2306473"/>
            <a:ext cx="6146043" cy="2593074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高中圆锥曲线问题运算能力培养初探</a:t>
            </a:r>
            <a:endParaRPr lang="zh-CN" altLang="en-US" sz="36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 flipV="1">
            <a:off x="6859270" y="5307964"/>
            <a:ext cx="1111023" cy="1550035"/>
          </a:xfrm>
        </p:spPr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sz="3600" dirty="0" smtClean="0"/>
              <a:t>课题研究的主要成果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r>
              <a:rPr lang="en-US" sz="2800" dirty="0" smtClean="0"/>
              <a:t>1</a:t>
            </a:r>
            <a:r>
              <a:rPr sz="2800" dirty="0" smtClean="0"/>
              <a:t>、弦长公式</a:t>
            </a:r>
            <a:r>
              <a:rPr lang="en-US" sz="2800" dirty="0" smtClean="0"/>
              <a:t> :│AB│= │X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-X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│</a:t>
            </a:r>
            <a:r>
              <a:rPr sz="2800" dirty="0" smtClean="0"/>
              <a:t>，这是在椭圆、双曲线、抛物线中都具有的结论。</a:t>
            </a:r>
          </a:p>
          <a:p>
            <a:r>
              <a:rPr lang="en-US" sz="2800" dirty="0" smtClean="0"/>
              <a:t>2</a:t>
            </a:r>
            <a:r>
              <a:rPr sz="2800" dirty="0" smtClean="0"/>
              <a:t>、椭圆的参数方程</a:t>
            </a:r>
            <a:r>
              <a:rPr lang="en-US" sz="2800" dirty="0" smtClean="0"/>
              <a:t>:      y=</a:t>
            </a:r>
            <a:r>
              <a:rPr lang="en-US" sz="2800" dirty="0" err="1" smtClean="0"/>
              <a:t>bsinθ</a:t>
            </a:r>
            <a:endParaRPr sz="2800" dirty="0" smtClean="0"/>
          </a:p>
          <a:p>
            <a:r>
              <a:rPr lang="en-US" sz="2800" dirty="0" smtClean="0"/>
              <a:t>                                  X=</a:t>
            </a:r>
            <a:r>
              <a:rPr lang="en-US" sz="2800" dirty="0" err="1" smtClean="0"/>
              <a:t>acosθ</a:t>
            </a:r>
            <a:endParaRPr lang="en-US" sz="2800" dirty="0" smtClean="0"/>
          </a:p>
          <a:p>
            <a:r>
              <a:rPr lang="en-US" sz="2800" dirty="0" smtClean="0"/>
              <a:t>3</a:t>
            </a:r>
            <a:r>
              <a:rPr sz="2800" dirty="0" smtClean="0"/>
              <a:t>、中点弦公式：推导的过程运用的是点差法，这是解决“中点弦斜率”和“原点与中点连线斜率”问题的常见思路，即      </a:t>
            </a:r>
            <a:r>
              <a:rPr lang="en-US" sz="2800" dirty="0" smtClean="0"/>
              <a:t>K</a:t>
            </a:r>
            <a:r>
              <a:rPr lang="en-US" sz="2800" baseline="-25000" dirty="0" smtClean="0"/>
              <a:t>OM</a:t>
            </a:r>
            <a:r>
              <a:rPr lang="en-US" sz="2800" dirty="0" smtClean="0"/>
              <a:t>·K</a:t>
            </a:r>
            <a:r>
              <a:rPr lang="en-US" sz="2800" baseline="-25000" dirty="0" smtClean="0"/>
              <a:t>AB</a:t>
            </a:r>
            <a:r>
              <a:rPr lang="en-US" sz="2800" dirty="0" smtClean="0"/>
              <a:t>=-b</a:t>
            </a:r>
            <a:r>
              <a:rPr lang="en-US" sz="2800" baseline="30000" dirty="0" smtClean="0"/>
              <a:t>2</a:t>
            </a:r>
            <a:r>
              <a:rPr lang="en-US" sz="2800" dirty="0" smtClean="0"/>
              <a:t>/a</a:t>
            </a:r>
            <a:r>
              <a:rPr lang="en-US" sz="2800" baseline="30000" dirty="0" smtClean="0"/>
              <a:t>2</a:t>
            </a:r>
            <a:r>
              <a:rPr sz="2800" dirty="0" smtClean="0"/>
              <a:t>。</a:t>
            </a:r>
          </a:p>
          <a:p>
            <a:r>
              <a:rPr lang="en-US" sz="2800" dirty="0" smtClean="0"/>
              <a:t>4</a:t>
            </a:r>
            <a:r>
              <a:rPr sz="2800" dirty="0" smtClean="0"/>
              <a:t>、焦点弦弦长，焦半径公式。</a:t>
            </a:r>
          </a:p>
          <a:p>
            <a:pPr>
              <a:buNone/>
            </a:pPr>
            <a:endParaRPr sz="2800" dirty="0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sz="3600" dirty="0" smtClean="0"/>
              <a:t>课题研究的主要成果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r>
              <a:rPr lang="en-US" sz="2800" dirty="0" smtClean="0"/>
              <a:t>5</a:t>
            </a:r>
            <a:r>
              <a:rPr sz="2800" dirty="0" smtClean="0"/>
              <a:t>、焦半径</a:t>
            </a:r>
            <a:r>
              <a:rPr lang="en-US" sz="2800" dirty="0" smtClean="0"/>
              <a:t>│PF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│</a:t>
            </a:r>
            <a:r>
              <a:rPr sz="2800" dirty="0" smtClean="0"/>
              <a:t>的范围问题，</a:t>
            </a:r>
            <a:r>
              <a:rPr lang="en-US" sz="2800" dirty="0" smtClean="0"/>
              <a:t>a-c≤│PF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│≤</a:t>
            </a:r>
            <a:r>
              <a:rPr lang="en-US" sz="2800" dirty="0" err="1" smtClean="0"/>
              <a:t>a+c</a:t>
            </a:r>
            <a:r>
              <a:rPr sz="2800" dirty="0" smtClean="0"/>
              <a:t>及其证明方法，有时可以作为结论来做题，同时这也是椭圆自身带有的性质。</a:t>
            </a:r>
          </a:p>
          <a:p>
            <a:r>
              <a:rPr lang="en-US" sz="2800" dirty="0" smtClean="0"/>
              <a:t>6</a:t>
            </a:r>
            <a:r>
              <a:rPr sz="2800" dirty="0" smtClean="0"/>
              <a:t>、焦点三角形的问题，例如</a:t>
            </a:r>
            <a:r>
              <a:rPr lang="en-US" sz="2800" dirty="0" smtClean="0"/>
              <a:t>&lt;F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PF</a:t>
            </a:r>
            <a:r>
              <a:rPr lang="en-US" sz="2800" baseline="-25000" dirty="0" smtClean="0"/>
              <a:t>2</a:t>
            </a:r>
            <a:r>
              <a:rPr sz="2800" dirty="0" smtClean="0"/>
              <a:t>的范围问题，周长、面积问题等。</a:t>
            </a:r>
          </a:p>
          <a:p>
            <a:r>
              <a:rPr lang="en-US" sz="2800" dirty="0" smtClean="0"/>
              <a:t>7</a:t>
            </a:r>
            <a:r>
              <a:rPr sz="2800" dirty="0" smtClean="0"/>
              <a:t>、切线的斜率。</a:t>
            </a:r>
            <a:endParaRPr lang="en-US" sz="2800" dirty="0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endParaRPr lang="en-US" sz="2800" b="1" dirty="0" smtClean="0">
              <a:latin typeface="宋体" pitchFamily="2" charset="-122"/>
              <a:ea typeface="宋体" pitchFamily="2" charset="-122"/>
            </a:endParaRPr>
          </a:p>
          <a:p>
            <a:endParaRPr lang="en-US" sz="2800" b="1" dirty="0" smtClean="0">
              <a:latin typeface="宋体" pitchFamily="2" charset="-122"/>
              <a:ea typeface="宋体" pitchFamily="2" charset="-122"/>
            </a:endParaRPr>
          </a:p>
          <a:p>
            <a:pPr algn="ctr">
              <a:buNone/>
            </a:pPr>
            <a:r>
              <a:rPr sz="8800" b="1" dirty="0" smtClean="0">
                <a:latin typeface="宋体" pitchFamily="2" charset="-122"/>
                <a:ea typeface="宋体" pitchFamily="2" charset="-122"/>
              </a:rPr>
              <a:t>谢谢指导</a:t>
            </a:r>
            <a:endParaRPr lang="en-US" sz="8800" b="1" dirty="0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矩形 1"/>
          <p:cNvSpPr/>
          <p:nvPr>
            <p:custDataLst>
              <p:tags r:id="rId2"/>
            </p:custDataLst>
          </p:nvPr>
        </p:nvSpPr>
        <p:spPr>
          <a:xfrm>
            <a:off x="0" y="1105468"/>
            <a:ext cx="12192000" cy="4012440"/>
          </a:xfrm>
          <a:prstGeom prst="rect">
            <a:avLst/>
          </a:prstGeom>
          <a:solidFill>
            <a:schemeClr val="accen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9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48630" name="文本框 2"/>
          <p:cNvSpPr txBox="1"/>
          <p:nvPr>
            <p:custDataLst>
              <p:tags r:id="rId3"/>
            </p:custDataLst>
          </p:nvPr>
        </p:nvSpPr>
        <p:spPr>
          <a:xfrm>
            <a:off x="287219" y="1948726"/>
            <a:ext cx="3632505" cy="1160344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30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cxnSp>
        <p:nvCxnSpPr>
          <p:cNvPr id="3145734" name="直接连接符 5"/>
          <p:cNvCxnSpPr>
            <a:cxnSpLocks/>
          </p:cNvCxnSpPr>
          <p:nvPr>
            <p:custDataLst>
              <p:tags r:id="rId4"/>
            </p:custDataLst>
          </p:nvPr>
        </p:nvCxnSpPr>
        <p:spPr>
          <a:xfrm flipV="1">
            <a:off x="3241675" y="1850707"/>
            <a:ext cx="2495550" cy="312420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31" name="文本框 6"/>
          <p:cNvSpPr txBox="1"/>
          <p:nvPr>
            <p:custDataLst>
              <p:tags r:id="rId5"/>
            </p:custDataLst>
          </p:nvPr>
        </p:nvSpPr>
        <p:spPr>
          <a:xfrm>
            <a:off x="5213445" y="3084394"/>
            <a:ext cx="887105" cy="573206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03.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8632" name="文本框 8"/>
          <p:cNvSpPr txBox="1"/>
          <p:nvPr>
            <p:custDataLst>
              <p:tags r:id="rId6"/>
            </p:custDataLst>
          </p:nvPr>
        </p:nvSpPr>
        <p:spPr>
          <a:xfrm>
            <a:off x="4367284" y="3794079"/>
            <a:ext cx="1064525" cy="62664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04.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48633" name="文本框 25"/>
          <p:cNvSpPr txBox="1"/>
          <p:nvPr>
            <p:custDataLst>
              <p:tags r:id="rId7"/>
            </p:custDataLst>
          </p:nvPr>
        </p:nvSpPr>
        <p:spPr>
          <a:xfrm>
            <a:off x="1112790" y="3013458"/>
            <a:ext cx="2090645" cy="523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CATALOG</a:t>
            </a:r>
          </a:p>
        </p:txBody>
      </p:sp>
      <p:sp>
        <p:nvSpPr>
          <p:cNvPr id="1048634" name="文本框 13"/>
          <p:cNvSpPr txBox="1"/>
          <p:nvPr>
            <p:custDataLst>
              <p:tags r:id="rId8"/>
            </p:custDataLst>
          </p:nvPr>
        </p:nvSpPr>
        <p:spPr>
          <a:xfrm>
            <a:off x="7599680" y="2564130"/>
            <a:ext cx="2436495" cy="4000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/>
            <a:endParaRPr lang="zh-CN" altLang="en-US" sz="2800" b="1" spc="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48635" name="文本框 15"/>
          <p:cNvSpPr txBox="1"/>
          <p:nvPr>
            <p:custDataLst>
              <p:tags r:id="rId9"/>
            </p:custDataLst>
          </p:nvPr>
        </p:nvSpPr>
        <p:spPr>
          <a:xfrm>
            <a:off x="5540991" y="3928109"/>
            <a:ext cx="5812845" cy="32999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/>
            <a:r>
              <a:rPr lang="zh-CN" altLang="en-US" sz="2800" b="1" spc="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课题研究的主要成果</a:t>
            </a:r>
            <a:endParaRPr lang="zh-CN" altLang="en-US" sz="2800" b="1" spc="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9858" y="3023119"/>
            <a:ext cx="456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课题研究的主要内容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1491" y="1760561"/>
            <a:ext cx="1583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   01.    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32906" y="1727162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课题研究的背景</a:t>
            </a:r>
            <a:endParaRPr lang="zh-CN" altLang="en-US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923128" y="2402006"/>
            <a:ext cx="900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02.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10920" y="2351316"/>
            <a:ext cx="4677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课题所要解决的主要问题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稻壳儿春秋广告/盗版必究"/>
          <p:cNvSpPr txBox="1"/>
          <p:nvPr>
            <p:custDataLst>
              <p:tags r:id="rId2"/>
            </p:custDataLst>
          </p:nvPr>
        </p:nvSpPr>
        <p:spPr>
          <a:xfrm>
            <a:off x="3886624" y="2802899"/>
            <a:ext cx="1553845" cy="119888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7200" b="1" i="0" spc="3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048637" name="标题 10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课题研究的背景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sz="3600" dirty="0" smtClean="0"/>
              <a:t>课题研究的背景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pPr>
              <a:buNone/>
            </a:pPr>
            <a:endParaRPr lang="zh-CN" altLang="zh-CN" dirty="0" smtClean="0"/>
          </a:p>
          <a:p>
            <a:r>
              <a:rPr sz="2800" dirty="0" smtClean="0">
                <a:latin typeface="宋体" pitchFamily="2" charset="-122"/>
                <a:ea typeface="宋体" pitchFamily="2" charset="-122"/>
              </a:rPr>
              <a:t>步入高二后班级中许多同学对解析几何出错率偏高，究其原因我发现解析几何对于我们学生来说，思路基本都能分析出来，但是最大的问题在于运算，很多题目都是算了一部分，或者说根本找不到运算的技巧。怎样才能在短时间内克服一定的困难或者说彻底解决这个问题呢？基于上述原因，我制定了《高中圆锥曲线问题运算能力培养初探》这一课题的研究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稻壳儿春秋广告/盗版必究"/>
          <p:cNvSpPr txBox="1"/>
          <p:nvPr>
            <p:custDataLst>
              <p:tags r:id="rId2"/>
            </p:custDataLst>
          </p:nvPr>
        </p:nvSpPr>
        <p:spPr>
          <a:xfrm>
            <a:off x="3886624" y="2802899"/>
            <a:ext cx="1553845" cy="119888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7200" b="1" i="0" spc="30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02</a:t>
            </a:r>
            <a:endParaRPr kumimoji="0" lang="en-US" altLang="zh-CN" sz="7200" b="1" i="0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48637" name="标题 10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374434" y="1744824"/>
            <a:ext cx="6438122" cy="207139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课题所要解决的主要问题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9756" y="443234"/>
            <a:ext cx="10852237" cy="441964"/>
          </a:xfrm>
        </p:spPr>
        <p:txBody>
          <a:bodyPr/>
          <a:lstStyle/>
          <a:p>
            <a:r>
              <a:rPr altLang="en-US" sz="3600" dirty="0" smtClean="0"/>
              <a:t>课题所要解决的主要问题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8619" y="1138335"/>
            <a:ext cx="11227023" cy="6727371"/>
          </a:xfrm>
        </p:spPr>
        <p:txBody>
          <a:bodyPr/>
          <a:lstStyle/>
          <a:p>
            <a:r>
              <a:rPr lang="en-US" sz="28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、通过调查同学在解决圆锥曲线中存在的问题，探索出如何审题、分析问题和解决圆锥曲线问题，归纳出解答圆锥曲线问题的思维方法和运算技巧，有利于同学对知识的学习与掌握，充分发挥同学的潜力，培养同学们的发散性思维。</a:t>
            </a:r>
          </a:p>
          <a:p>
            <a:r>
              <a:rPr lang="en-US" sz="28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、通过教师的引导，让我班同学能自主并有系统地分类归纳、整理圆锥曲线问题，通过比较、分析圆锥曲线问题找出其中的不同点和相同点，对知识的理解更深刻，对方法思维的掌握更牢固、对知识的运用更灵活，提高解决问题的能力。</a:t>
            </a:r>
          </a:p>
          <a:p>
            <a:r>
              <a:rPr lang="en-US" sz="28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、通过研究，增强班级同学自身对圆锥曲线问题学习的系统把握。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课题研究的主要内容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稻壳儿春秋广告/盗版必究"/>
          <p:cNvSpPr txBox="1"/>
          <p:nvPr>
            <p:custDataLst>
              <p:tags r:id="rId1"/>
            </p:custDataLst>
          </p:nvPr>
        </p:nvSpPr>
        <p:spPr>
          <a:xfrm>
            <a:off x="3886624" y="2802899"/>
            <a:ext cx="1553845" cy="119888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7200" b="1" i="0" spc="30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03</a:t>
            </a:r>
            <a:endParaRPr kumimoji="0" lang="en-US" altLang="zh-CN" sz="7200" b="1" i="0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sz="3600" dirty="0" smtClean="0"/>
              <a:t>课题研究的主要内容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r>
              <a:rPr lang="en-US" sz="28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、通过对圆锥曲线问题的学习专研，探讨出高中数学圆锥曲线问题的基本题型、方法，并对圆锥曲线问题的运算能力进行研究。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    </a:t>
            </a:r>
            <a:endParaRPr sz="28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8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、探究利用圆锥曲线问题的学习深化基础知识，拓展同学们的数学思维。</a:t>
            </a:r>
          </a:p>
          <a:p>
            <a:r>
              <a:rPr lang="en-US" sz="28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、结合我们班同学的实际水平，探究出适合的解答通法和解题策略，提高课堂学习和课后复习的实用性和有效性。。</a:t>
            </a:r>
            <a:endParaRPr lang="en-US" sz="2800" b="1" dirty="0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稻壳儿春秋广告/盗版必究"/>
          <p:cNvSpPr txBox="1"/>
          <p:nvPr>
            <p:custDataLst>
              <p:tags r:id="rId2"/>
            </p:custDataLst>
          </p:nvPr>
        </p:nvSpPr>
        <p:spPr>
          <a:xfrm>
            <a:off x="3927568" y="2830195"/>
            <a:ext cx="1553845" cy="119888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72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04</a:t>
            </a:r>
            <a:endParaRPr kumimoji="0" lang="en-US" altLang="zh-CN" sz="72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48605" name="标题 10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课题研究的主要成果</a:t>
            </a:r>
            <a:endParaRPr lang="zh-CN" altLang="en-US" sz="36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0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96704_3"/>
  <p:tag name="KSO_WM_TEMPLATE_SUBCATEGORY" val="0"/>
  <p:tag name="KSO_WM_SLIDE_TYPE" val="contents"/>
  <p:tag name="KSO_WM_SLIDE_SUBTYPE" val="diag"/>
  <p:tag name="KSO_WM_SLIDE_ITEM_CNT" val="2"/>
  <p:tag name="KSO_WM_SLIDE_INDEX" val="3"/>
  <p:tag name="KSO_WM_DIAGRAM_GROUP_CODE" val="m1-1"/>
  <p:tag name="KSO_WM_SLIDE_DIAGTYPE" val="m"/>
  <p:tag name="KSO_WM_TAG_VERSION" val="1.0"/>
  <p:tag name="KSO_WM_BEAUTIFY_FLAG" val="#wm#"/>
  <p:tag name="KSO_WM_TEMPLATE_CATEGORY" val="custom"/>
  <p:tag name="KSO_WM_TEMPLATE_INDEX" val="20196704"/>
  <p:tag name="KSO_WM_SLIDE_LAYOUT" val="a_b_m"/>
  <p:tag name="KSO_WM_SLIDE_LAYOUT_CNT" val="1_1_1"/>
  <p:tag name="KSO_WM_TEMPLATE_MASTER_TYPE" val="0"/>
  <p:tag name="KSO_WM_TEMPLATE_COLOR_TYPE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i*1"/>
  <p:tag name="KSO_WM_TEMPLATE_CATEGORY" val="custom"/>
  <p:tag name="KSO_WM_TEMPLATE_INDEX" val="20196704"/>
  <p:tag name="KSO_WM_UNIT_LAYERLEVEL" val="1"/>
  <p:tag name="KSO_WM_TAG_VERSION" val="1.0"/>
  <p:tag name="KSO_WM_BEAUTIFY_FLAG" val="#wm#"/>
  <p:tag name="KSO_WM_DIAGRAM_GROUP_CODE" val="m1-1"/>
  <p:tag name="KSO_WM_UNIT_TYPE" val="i"/>
  <p:tag name="KSO_WM_UNIT_INDEX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a*1"/>
  <p:tag name="KSO_WM_TEMPLATE_CATEGORY" val="custom"/>
  <p:tag name="KSO_WM_TEMPLATE_INDEX" val="20196704"/>
  <p:tag name="KSO_WM_UNIT_LAYERLEVEL" val="1"/>
  <p:tag name="KSO_WM_TAG_VERSION" val="1.0"/>
  <p:tag name="KSO_WM_BEAUTIFY_FLAG" val="#wm#"/>
  <p:tag name="KSO_WM_UNIT_ISCONTENTSTITLE" val="0"/>
  <p:tag name="KSO_WM_UNIT_PRESET_TEXT" val="目录"/>
  <p:tag name="KSO_WM_UNIT_NOCLEAR" val="0"/>
  <p:tag name="KSO_WM_UNIT_VALUE" val="4"/>
  <p:tag name="KSO_WM_DIAGRAM_GROUP_CODE" val="m1-1"/>
  <p:tag name="KSO_WM_UNIT_TYPE" val="a"/>
  <p:tag name="KSO_WM_UNIT_INDEX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i*2"/>
  <p:tag name="KSO_WM_TEMPLATE_CATEGORY" val="custom"/>
  <p:tag name="KSO_WM_TEMPLATE_INDEX" val="20196704"/>
  <p:tag name="KSO_WM_UNIT_LAYERLEVEL" val="1"/>
  <p:tag name="KSO_WM_TAG_VERSION" val="1.0"/>
  <p:tag name="KSO_WM_BEAUTIFY_FLAG" val="#wm#"/>
  <p:tag name="KSO_WM_DIAGRAM_GROUP_CODE" val="m1-1"/>
  <p:tag name="KSO_WM_UNIT_TYPE" val="i"/>
  <p:tag name="KSO_WM_UNIT_INDEX" val="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m_h_i*1_1_1"/>
  <p:tag name="KSO_WM_TEMPLATE_CATEGORY" val="custom"/>
  <p:tag name="KSO_WM_TEMPLATE_INDEX" val="20196704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1_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m_h_i*1_2_1"/>
  <p:tag name="KSO_WM_TEMPLATE_CATEGORY" val="custom"/>
  <p:tag name="KSO_WM_TEMPLATE_INDEX" val="20196704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2_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b*1"/>
  <p:tag name="KSO_WM_TEMPLATE_CATEGORY" val="custom"/>
  <p:tag name="KSO_WM_TEMPLATE_INDEX" val="20196704"/>
  <p:tag name="KSO_WM_UNIT_LAYERLEVEL" val="1"/>
  <p:tag name="KSO_WM_TAG_VERSION" val="1.0"/>
  <p:tag name="KSO_WM_BEAUTIFY_FLAG" val="#wm#"/>
  <p:tag name="KSO_WM_UNIT_ISCONTENTSTITLE" val="0"/>
  <p:tag name="KSO_WM_UNIT_PRESET_TEXT" val="CATALOG"/>
  <p:tag name="KSO_WM_UNIT_NOCLEAR" val="0"/>
  <p:tag name="KSO_WM_UNIT_VALUE" val="6"/>
  <p:tag name="KSO_WM_DIAGRAM_GROUP_CODE" val="m1-1"/>
  <p:tag name="KSO_WM_UNIT_TYPE" val="b"/>
  <p:tag name="KSO_WM_UNIT_INDEX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m_h_f*1_1_1"/>
  <p:tag name="KSO_WM_TEMPLATE_CATEGORY" val="custom"/>
  <p:tag name="KSO_WM_TEMPLATE_INDEX" val="20196704"/>
  <p:tag name="KSO_WM_UNIT_LAYERLEVEL" val="1_1_1"/>
  <p:tag name="KSO_WM_TAG_VERSION" val="1.0"/>
  <p:tag name="KSO_WM_BEAUTIFY_FLAG" val="#wm#"/>
  <p:tag name="KSO_WM_UNIT_DIAGRAM_MODELTYPE" val="numdgm"/>
  <p:tag name="KSO_WM_UNIT_PRESET_TEXT" val="单击此处添加文本"/>
  <p:tag name="KSO_WM_UNIT_NOCLEAR" val="0"/>
  <p:tag name="KSO_WM_UNIT_VALUE" val="10"/>
  <p:tag name="KSO_WM_DIAGRAM_GROUP_CODE" val="m1-1"/>
  <p:tag name="KSO_WM_UNIT_TYPE" val="m_h_f"/>
  <p:tag name="KSO_WM_UNIT_INDEX" val="1_1_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m_h_f*1_2_1"/>
  <p:tag name="KSO_WM_TEMPLATE_CATEGORY" val="custom"/>
  <p:tag name="KSO_WM_TEMPLATE_INDEX" val="20196704"/>
  <p:tag name="KSO_WM_UNIT_LAYERLEVEL" val="1_1_1"/>
  <p:tag name="KSO_WM_TAG_VERSION" val="1.0"/>
  <p:tag name="KSO_WM_BEAUTIFY_FLAG" val="#wm#"/>
  <p:tag name="KSO_WM_UNIT_DIAGRAM_MODELTYPE" val="numdgm"/>
  <p:tag name="KSO_WM_UNIT_PRESET_TEXT" val="单击此处添加文本"/>
  <p:tag name="KSO_WM_UNIT_NOCLEAR" val="0"/>
  <p:tag name="KSO_WM_UNIT_VALUE" val="10"/>
  <p:tag name="KSO_WM_DIAGRAM_GROUP_CODE" val="m1-1"/>
  <p:tag name="KSO_WM_UNIT_TYPE" val="m_h_f"/>
  <p:tag name="KSO_WM_UNIT_INDEX" val="1_2_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360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3605"/>
  <p:tag name="KSO_WM_SLIDE_LAYOUT" val="a_b_e"/>
  <p:tag name="KSO_WM_SLIDE_LAYOUT_CNT" val="1_1_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3605_7*e*1"/>
  <p:tag name="KSO_WM_TEMPLATE_CATEGORY" val="custom"/>
  <p:tag name="KSO_WM_TEMPLATE_INDEX" val="20203605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605_7*a*1"/>
  <p:tag name="KSO_WM_TEMPLATE_CATEGORY" val="custom"/>
  <p:tag name="KSO_WM_TEMPLATE_INDEX" val="20203605"/>
  <p:tag name="KSO_WM_UNIT_LAYERLEVEL" val="1"/>
  <p:tag name="KSO_WM_TAG_VERSION" val="1.0"/>
  <p:tag name="KSO_WM_BEAUTIFY_FLAG" val="#wm#"/>
  <p:tag name="KSO_WM_UNIT_ISNUMDGMTITLE" val="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360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3605"/>
  <p:tag name="KSO_WM_SLIDE_LAYOUT" val="a_b_e"/>
  <p:tag name="KSO_WM_SLIDE_LAYOUT_CNT" val="1_1_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3605_7*e*1"/>
  <p:tag name="KSO_WM_TEMPLATE_CATEGORY" val="custom"/>
  <p:tag name="KSO_WM_TEMPLATE_INDEX" val="20203605"/>
  <p:tag name="KSO_WM_UNIT_LAYERLEVEL" val="1"/>
  <p:tag name="KSO_WM_TAG_VERSION" val="1.0"/>
  <p:tag name="KSO_WM_BEAUTIFY_FLAG" val="#wm#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605_7*a*1"/>
  <p:tag name="KSO_WM_TEMPLATE_CATEGORY" val="custom"/>
  <p:tag name="KSO_WM_TEMPLATE_INDEX" val="20203605"/>
  <p:tag name="KSO_WM_UNIT_LAYERLEVEL" val="1"/>
  <p:tag name="KSO_WM_TAG_VERSION" val="1.0"/>
  <p:tag name="KSO_WM_BEAUTIFY_FLAG" val="#wm#"/>
  <p:tag name="KSO_WM_UNIT_ISNUMDGMTITLE" val="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3605_7*e*1"/>
  <p:tag name="KSO_WM_TEMPLATE_CATEGORY" val="custom"/>
  <p:tag name="KSO_WM_TEMPLATE_INDEX" val="20203605"/>
  <p:tag name="KSO_WM_UNIT_LAYERLEVEL" val="1"/>
  <p:tag name="KSO_WM_TAG_VERSION" val="1.0"/>
  <p:tag name="KSO_WM_BEAUTIFY_FLAG" val="#wm#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360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3605"/>
  <p:tag name="KSO_WM_SLIDE_LAYOUT" val="a_b_e"/>
  <p:tag name="KSO_WM_SLIDE_LAYOUT_CNT" val="1_1_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3605_7*e*1"/>
  <p:tag name="KSO_WM_TEMPLATE_CATEGORY" val="custom"/>
  <p:tag name="KSO_WM_TEMPLATE_INDEX" val="20203605"/>
  <p:tag name="KSO_WM_UNIT_LAYERLEVEL" val="1"/>
  <p:tag name="KSO_WM_TAG_VERSION" val="1.0"/>
  <p:tag name="KSO_WM_BEAUTIFY_FLAG" val="#wm#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605_7*a*1"/>
  <p:tag name="KSO_WM_TEMPLATE_CATEGORY" val="custom"/>
  <p:tag name="KSO_WM_TEMPLATE_INDEX" val="20203605"/>
  <p:tag name="KSO_WM_UNIT_LAYERLEVEL" val="1"/>
  <p:tag name="KSO_WM_TAG_VERSION" val="1.0"/>
  <p:tag name="KSO_WM_BEAUTIFY_FLAG" val="#wm#"/>
  <p:tag name="KSO_WM_UNIT_ISNUMDGMTITLE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0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203605"/>
  <p:tag name="KSO_WM_TEMPLATE_MASTER_TYPE" val="1"/>
  <p:tag name="KSO_WM_TEMPLATE_SUBCATEGORY" val="0"/>
  <p:tag name="KSO_WM_TEMPLATE_COLOR_TYPE" val="1"/>
  <p:tag name="KSO_WM_TEMPLATE_MASTER_THUMB_INDEX" val="12"/>
  <p:tag name="KSO_WM_TEMPLATE_THUMBS_INDEX" val="1、4、7、8、9、10、11、12、13、14、1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6*i*3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自定义 12">
      <a:dk1>
        <a:sysClr val="windowText" lastClr="000000"/>
      </a:dk1>
      <a:lt1>
        <a:sysClr val="window" lastClr="FFFFFF"/>
      </a:lt1>
      <a:dk2>
        <a:srgbClr val="FAF9EB"/>
      </a:dk2>
      <a:lt2>
        <a:srgbClr val="FFFFFF"/>
      </a:lt2>
      <a:accent1>
        <a:srgbClr val="EFEA9F"/>
      </a:accent1>
      <a:accent2>
        <a:srgbClr val="E1E4B0"/>
      </a:accent2>
      <a:accent3>
        <a:srgbClr val="D4DEC2"/>
      </a:accent3>
      <a:accent4>
        <a:srgbClr val="C5D8D3"/>
      </a:accent4>
      <a:accent5>
        <a:srgbClr val="B6D2E2"/>
      </a:accent5>
      <a:accent6>
        <a:srgbClr val="A5CCF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251</Words>
  <Application>Microsoft Office PowerPoint</Application>
  <PresentationFormat>自定义</PresentationFormat>
  <Paragraphs>49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Theme</vt:lpstr>
      <vt:lpstr>Office 主题​​</vt:lpstr>
      <vt:lpstr>  </vt:lpstr>
      <vt:lpstr>幻灯片 2</vt:lpstr>
      <vt:lpstr>课题研究的背景</vt:lpstr>
      <vt:lpstr>课题研究的背景</vt:lpstr>
      <vt:lpstr>课题所要解决的主要问题</vt:lpstr>
      <vt:lpstr>课题所要解决的主要问题</vt:lpstr>
      <vt:lpstr>课题研究的主要内容</vt:lpstr>
      <vt:lpstr>课题研究的主要内容</vt:lpstr>
      <vt:lpstr>课题研究的主要成果</vt:lpstr>
      <vt:lpstr>课题研究的主要成果</vt:lpstr>
      <vt:lpstr>课题研究的主要成果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初中体育课学生体能训练懈怠心理分析及对策</dc:title>
  <dc:creator>BAH2-W09</dc:creator>
  <cp:lastModifiedBy>xgxx</cp:lastModifiedBy>
  <cp:revision>27</cp:revision>
  <dcterms:created xsi:type="dcterms:W3CDTF">2015-05-06T09:30:45Z</dcterms:created>
  <dcterms:modified xsi:type="dcterms:W3CDTF">2021-06-15T13:24:36Z</dcterms:modified>
</cp:coreProperties>
</file>