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99" r:id="rId3"/>
    <p:sldId id="277" r:id="rId4"/>
    <p:sldId id="265" r:id="rId5"/>
    <p:sldId id="267" r:id="rId6"/>
    <p:sldId id="279" r:id="rId7"/>
    <p:sldId id="269" r:id="rId8"/>
    <p:sldId id="285" r:id="rId9"/>
    <p:sldId id="296" r:id="rId10"/>
    <p:sldId id="301" r:id="rId11"/>
    <p:sldId id="302" r:id="rId12"/>
    <p:sldId id="303" r:id="rId13"/>
    <p:sldId id="304" r:id="rId14"/>
    <p:sldId id="273" r:id="rId15"/>
    <p:sldId id="305" r:id="rId16"/>
    <p:sldId id="306" r:id="rId17"/>
    <p:sldId id="30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CE7"/>
    <a:srgbClr val="595959"/>
    <a:srgbClr val="09BFFF"/>
    <a:srgbClr val="00A0E9"/>
    <a:srgbClr val="0073AC"/>
    <a:srgbClr val="C7C7C7"/>
    <a:srgbClr val="2CADEB"/>
    <a:srgbClr val="0085C8"/>
    <a:srgbClr val="008CD2"/>
    <a:srgbClr val="00A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52" autoAdjust="0"/>
    <p:restoredTop sz="94660"/>
  </p:normalViewPr>
  <p:slideViewPr>
    <p:cSldViewPr snapToGrid="0">
      <p:cViewPr>
        <p:scale>
          <a:sx n="66" d="100"/>
          <a:sy n="66" d="100"/>
        </p:scale>
        <p:origin x="-1632" y="-53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0702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1B0E17-3C88-4BD6-A68F-E4CE85EC6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DAF8E1C-AC67-4A46-AF1A-310627F0E1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BDF279F-1C2F-43CB-9952-2C2C23FF0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A5D3328-6AE4-4CE7-A1A2-6367E4D106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BBD6673-F956-4D42-9B7B-3475F372B6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C35FD58-E397-4EDF-B948-BBFA07454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9B0C30B-A1FC-43B2-9709-943B1BF83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3A095B7-7125-4873-861B-9925C76DC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192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C97172-B8AD-427D-9FF9-8AF45ED78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7DF37BD-B2F8-4638-BD7E-0133A14B8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F876713-B24E-4DAA-B81E-AFE02A786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F519F86-EBD8-46DB-9315-AB1D213D6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2073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AA49991-1041-4D92-BD27-9F2E564FE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E0E4309-EA83-4BB1-9400-D10308D23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41E5DF-2D89-4C47-AF27-93E98CDFD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114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0EF341-F63E-4976-938E-885C3DA60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B4C93F9-EBED-48E5-BFD2-4E280C618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793684F-9375-4F51-8EC0-9EA6E827F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ABC0FBB-877B-4531-9662-93692E28A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9E81950-C3AF-4625-85A1-49AADB074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528F4BF-5424-49E9-B5AA-3C7DADFCD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93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99866E-5897-4715-B09F-1E137F859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062BC30-8D38-4702-AE41-AFF3E90A11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1BDE9D1-D412-4B23-B896-2C1BC7B52C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1AFB4BE-3A9D-4E22-A85B-741BD7B22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DFCCDBA-429B-479D-81A0-18D5CD79B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971D0B6-35D9-4138-8F67-D0D28EF82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993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F0C96D-89DE-4680-860D-1139439CF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BD50D7A-168C-48A8-AE04-8F6BCBB3B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22F7320-F0BA-41FA-A2A4-FFD3120C2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B0D2D1-ECA4-42BF-B360-E74F5C091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868C1A-CCDD-402B-B571-F9AF6069A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256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E9B8A4A-80C7-48DC-A5A2-150A8485CA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B69A941-B5DC-4613-A72B-28A631EBF1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19B3BC1-C226-4C51-B530-1E2B8C315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B188931-24CA-4510-B931-69B010EEF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7C4A2A2-122D-49EC-81F5-1DB888240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78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8648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99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0212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530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344102-F14A-49DE-9530-E8A751377A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4C752C4-041C-4764-8FC0-0E99229BB9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604431-B2F9-4C49-84AE-2B17B107F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3EA9C42-9F9F-4043-9F29-94178DF80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AC00D74-FC58-4E2E-B96F-DAB74EB10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993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E8F51F-0F0F-42A3-80C6-D457B3D2C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B1D7345-785E-4BC8-A01C-73BD08D7E0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21E6298-0380-4C23-9FA5-608A90D23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234B625-72D3-4F77-BAA4-E8085FABC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0FF7385-C07F-4FB1-921D-0B170944A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16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572292-F0B0-4136-99C6-E7C64C99D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66714D-985C-4FCE-8A1D-B2BD47404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8A03574-F1D6-427E-ACB8-31094F2B3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D28BC1-0FED-4D5C-A677-708994685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7233ED-05D4-4305-B42C-03DDBAA7F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89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EE62F8-406B-47C2-859B-383DA349B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5380824-1FD1-4FEF-A22E-BF8EA92DC6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3EF4A13-A3A5-467A-97E8-051E52F896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13AE64-05CB-4701-BD03-21191D645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758B252-5A58-447B-A898-2D0D71F06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9CCDD50-72A8-47C2-89EE-1F5CE43AB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566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9BC7F77-2416-47F7-9FF6-F4F09C4F2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38E2A11-B097-4000-BCC5-E57C0F8EF2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AE6CB5-6B7A-4AC6-8BD6-2A080048F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2F760-39B1-43C5-A8E0-A25708C88312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E0D97F-92A0-4B2E-BB45-22A07D61AD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1E6F19-6091-40EC-8E67-8E7C594C9D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BB25-78D7-49EB-BE70-7CB467A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17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49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6.xml"/><Relationship Id="rId7" Type="http://schemas.openxmlformats.org/officeDocument/2006/relationships/image" Target="../media/image4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jpeg"/><Relationship Id="rId5" Type="http://schemas.openxmlformats.org/officeDocument/2006/relationships/image" Target="../media/image2.jp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7.jpeg"/><Relationship Id="rId4" Type="http://schemas.openxmlformats.org/officeDocument/2006/relationships/tags" Target="../tags/tag21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image" Target="../media/image8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0" Type="http://schemas.openxmlformats.org/officeDocument/2006/relationships/tags" Target="../tags/tag45.xml"/><Relationship Id="rId4" Type="http://schemas.openxmlformats.org/officeDocument/2006/relationships/tags" Target="../tags/tag39.xml"/><Relationship Id="rId9" Type="http://schemas.openxmlformats.org/officeDocument/2006/relationships/tags" Target="../tags/tag4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8B4D18A9-3F4A-4E17-B399-9972F0AF8131}"/>
              </a:ext>
            </a:extLst>
          </p:cNvPr>
          <p:cNvSpPr/>
          <p:nvPr/>
        </p:nvSpPr>
        <p:spPr>
          <a:xfrm>
            <a:off x="2527745" y="2114550"/>
            <a:ext cx="9664255" cy="2644400"/>
          </a:xfrm>
          <a:custGeom>
            <a:avLst/>
            <a:gdLst>
              <a:gd name="connsiteX0" fmla="*/ 0 w 9664255"/>
              <a:gd name="connsiteY0" fmla="*/ 0 h 2644400"/>
              <a:gd name="connsiteX1" fmla="*/ 9664255 w 9664255"/>
              <a:gd name="connsiteY1" fmla="*/ 0 h 2644400"/>
              <a:gd name="connsiteX2" fmla="*/ 9664255 w 9664255"/>
              <a:gd name="connsiteY2" fmla="*/ 2644400 h 2644400"/>
              <a:gd name="connsiteX3" fmla="*/ 1 w 9664255"/>
              <a:gd name="connsiteY3" fmla="*/ 2644400 h 2644400"/>
              <a:gd name="connsiteX4" fmla="*/ 1322201 w 9664255"/>
              <a:gd name="connsiteY4" fmla="*/ 1322201 h 2644400"/>
              <a:gd name="connsiteX5" fmla="*/ 0 w 9664255"/>
              <a:gd name="connsiteY5" fmla="*/ 0 h 26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64255" h="2644400">
                <a:moveTo>
                  <a:pt x="0" y="0"/>
                </a:moveTo>
                <a:lnTo>
                  <a:pt x="9664255" y="0"/>
                </a:lnTo>
                <a:lnTo>
                  <a:pt x="9664255" y="2644400"/>
                </a:lnTo>
                <a:lnTo>
                  <a:pt x="1" y="2644400"/>
                </a:lnTo>
                <a:lnTo>
                  <a:pt x="1322201" y="132220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3000">
                <a:srgbClr val="0085C8"/>
              </a:gs>
              <a:gs pos="0">
                <a:srgbClr val="00AA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直角三角形 1">
            <a:extLst>
              <a:ext uri="{FF2B5EF4-FFF2-40B4-BE49-F238E27FC236}">
                <a16:creationId xmlns:a16="http://schemas.microsoft.com/office/drawing/2014/main" xmlns="" id="{CABB9C5A-FBCE-40DD-A260-E6D4A69EFAAD}"/>
              </a:ext>
            </a:extLst>
          </p:cNvPr>
          <p:cNvSpPr/>
          <p:nvPr/>
        </p:nvSpPr>
        <p:spPr>
          <a:xfrm rot="18900000" flipH="1">
            <a:off x="-2424669" y="1004330"/>
            <a:ext cx="4849338" cy="4849338"/>
          </a:xfrm>
          <a:prstGeom prst="rtTriangle">
            <a:avLst/>
          </a:prstGeom>
          <a:gradFill>
            <a:gsLst>
              <a:gs pos="44000">
                <a:srgbClr val="0085C8"/>
              </a:gs>
              <a:gs pos="94000">
                <a:srgbClr val="00AAF6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xmlns="" id="{0FDF2C38-AB55-4D32-8DDB-BE8C0E889697}"/>
              </a:ext>
            </a:extLst>
          </p:cNvPr>
          <p:cNvSpPr/>
          <p:nvPr/>
        </p:nvSpPr>
        <p:spPr>
          <a:xfrm>
            <a:off x="608409" y="593421"/>
            <a:ext cx="1984890" cy="1984888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xmlns="" id="{8B332272-3283-44F1-B678-F04BF9755B68}"/>
              </a:ext>
            </a:extLst>
          </p:cNvPr>
          <p:cNvSpPr/>
          <p:nvPr/>
        </p:nvSpPr>
        <p:spPr>
          <a:xfrm>
            <a:off x="555825" y="-1099278"/>
            <a:ext cx="2090058" cy="2090056"/>
          </a:xfrm>
          <a:prstGeom prst="diamond">
            <a:avLst/>
          </a:prstGeom>
          <a:solidFill>
            <a:srgbClr val="00A0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>
            <a:extLst>
              <a:ext uri="{FF2B5EF4-FFF2-40B4-BE49-F238E27FC236}">
                <a16:creationId xmlns:a16="http://schemas.microsoft.com/office/drawing/2014/main" xmlns="" id="{F6D0FBB5-FD57-4623-9187-948DB05BA4FE}"/>
              </a:ext>
            </a:extLst>
          </p:cNvPr>
          <p:cNvSpPr/>
          <p:nvPr/>
        </p:nvSpPr>
        <p:spPr>
          <a:xfrm>
            <a:off x="744510" y="-126823"/>
            <a:ext cx="1712687" cy="1712687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xmlns="" id="{C688052E-E19B-4636-93C6-BE727E067F03}"/>
              </a:ext>
            </a:extLst>
          </p:cNvPr>
          <p:cNvSpPr/>
          <p:nvPr/>
        </p:nvSpPr>
        <p:spPr>
          <a:xfrm flipV="1">
            <a:off x="608409" y="4266581"/>
            <a:ext cx="1984890" cy="1984888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xmlns="" id="{95B643FF-9D5B-4EDC-8B0B-295DE8A1ADA3}"/>
              </a:ext>
            </a:extLst>
          </p:cNvPr>
          <p:cNvSpPr/>
          <p:nvPr/>
        </p:nvSpPr>
        <p:spPr>
          <a:xfrm flipV="1">
            <a:off x="555825" y="5854112"/>
            <a:ext cx="2090058" cy="2090056"/>
          </a:xfrm>
          <a:prstGeom prst="diamond">
            <a:avLst/>
          </a:prstGeom>
          <a:solidFill>
            <a:srgbClr val="00A0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xmlns="" id="{4016BDE7-4EB9-4770-B7E0-E2FD5395948B}"/>
              </a:ext>
            </a:extLst>
          </p:cNvPr>
          <p:cNvSpPr/>
          <p:nvPr/>
        </p:nvSpPr>
        <p:spPr>
          <a:xfrm flipV="1">
            <a:off x="744510" y="5259026"/>
            <a:ext cx="1712687" cy="1712687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EF9D81B-7A49-4A4F-883C-38779EF3E30F}"/>
              </a:ext>
            </a:extLst>
          </p:cNvPr>
          <p:cNvSpPr txBox="1"/>
          <p:nvPr/>
        </p:nvSpPr>
        <p:spPr>
          <a:xfrm>
            <a:off x="4087613" y="2589161"/>
            <a:ext cx="6853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中外校园课程表英语对比研究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BC490E1-FE25-4301-AA6F-7D47201E4F99}"/>
              </a:ext>
            </a:extLst>
          </p:cNvPr>
          <p:cNvSpPr txBox="1"/>
          <p:nvPr/>
        </p:nvSpPr>
        <p:spPr>
          <a:xfrm>
            <a:off x="4612010" y="377596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：吴雨瑶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808745E-968B-433B-83CA-6BF2CF9ADA91}"/>
              </a:ext>
            </a:extLst>
          </p:cNvPr>
          <p:cNvSpPr txBox="1"/>
          <p:nvPr/>
        </p:nvSpPr>
        <p:spPr>
          <a:xfrm>
            <a:off x="7945611" y="3775966"/>
            <a:ext cx="3249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2026/03/01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Axero - Struggle">
            <a:hlinkClick r:id="" action="ppaction://media"/>
            <a:extLst>
              <a:ext uri="{FF2B5EF4-FFF2-40B4-BE49-F238E27FC236}">
                <a16:creationId xmlns:a16="http://schemas.microsoft.com/office/drawing/2014/main" xmlns="" id="{C3898E4C-489E-4CD4-8F5F-AE5ED0B9CF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60557" y="-2133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0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160">
        <p:circle/>
      </p:transition>
    </mc:Choice>
    <mc:Fallback xmlns="">
      <p:transition spd="slow" advTm="416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0.11367 4.44444E-6 L 0.00013 4.44444E-6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" grpId="0" animBg="1"/>
          <p:bldP spid="5" grpId="0" animBg="1"/>
          <p:bldP spid="6" grpId="0" animBg="1"/>
          <p:bldP spid="7" grpId="0" animBg="1"/>
          <p:bldP spid="10" grpId="0" animBg="1"/>
          <p:bldP spid="11" grpId="0" animBg="1"/>
          <p:bldP spid="12" grpId="0" animBg="1"/>
          <p:bldP spid="18" grpId="0"/>
          <p:bldP spid="18" grpId="1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0.11367 4.44444E-6 L 0.00013 4.44444E-6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" grpId="0" animBg="1"/>
          <p:bldP spid="5" grpId="0" animBg="1"/>
          <p:bldP spid="6" grpId="0" animBg="1"/>
          <p:bldP spid="7" grpId="0" animBg="1"/>
          <p:bldP spid="10" grpId="0" animBg="1"/>
          <p:bldP spid="11" grpId="0" animBg="1"/>
          <p:bldP spid="12" grpId="0" animBg="1"/>
          <p:bldP spid="18" grpId="0"/>
          <p:bldP spid="18" grpId="1"/>
          <p:bldP spid="19" grpId="0"/>
          <p:bldP spid="20" grpId="0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1" objId="1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14627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RESULTS</a:t>
            </a:r>
            <a:endParaRPr lang="en-US" altLang="zh-CN" sz="1200" spc="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466060" cy="584775"/>
            <a:chOff x="1026351" y="335720"/>
            <a:chExt cx="2466060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666270" y="33572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研究结果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" name="菱形 51">
            <a:extLst>
              <a:ext uri="{FF2B5EF4-FFF2-40B4-BE49-F238E27FC236}">
                <a16:creationId xmlns:a16="http://schemas.microsoft.com/office/drawing/2014/main" xmlns="" id="{4A06D8BC-CD7D-4C18-ABD6-BE02DFD57D27}"/>
              </a:ext>
            </a:extLst>
          </p:cNvPr>
          <p:cNvSpPr/>
          <p:nvPr/>
        </p:nvSpPr>
        <p:spPr>
          <a:xfrm rot="2700000">
            <a:off x="4364851" y="1124286"/>
            <a:ext cx="204925" cy="204924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383A82D4-0BB0-426E-8AEB-228F657C04E9}"/>
              </a:ext>
            </a:extLst>
          </p:cNvPr>
          <p:cNvSpPr/>
          <p:nvPr/>
        </p:nvSpPr>
        <p:spPr>
          <a:xfrm>
            <a:off x="4643793" y="1101832"/>
            <a:ext cx="4955203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spc="300" dirty="0">
                <a:solidFill>
                  <a:srgbClr val="009CE7"/>
                </a:solidFill>
                <a:latin typeface="+mn-ea"/>
              </a:rPr>
              <a:t>维度一：英语课程设置差异</a:t>
            </a:r>
            <a:endParaRPr lang="zh-CN" altLang="en-US" sz="2800" b="1" spc="300" dirty="0">
              <a:solidFill>
                <a:srgbClr val="009CE7"/>
              </a:solidFill>
              <a:latin typeface="+mn-ea"/>
            </a:endParaRPr>
          </a:p>
        </p:txBody>
      </p:sp>
      <p:sp>
        <p:nvSpPr>
          <p:cNvPr id="54" name="菱形 53">
            <a:extLst>
              <a:ext uri="{FF2B5EF4-FFF2-40B4-BE49-F238E27FC236}">
                <a16:creationId xmlns:a16="http://schemas.microsoft.com/office/drawing/2014/main" xmlns="" id="{B843D9D2-9D2E-4FBB-9648-F0E0538AA2FB}"/>
              </a:ext>
            </a:extLst>
          </p:cNvPr>
          <p:cNvSpPr/>
          <p:nvPr/>
        </p:nvSpPr>
        <p:spPr>
          <a:xfrm rot="2700000">
            <a:off x="4024600" y="1187267"/>
            <a:ext cx="487714" cy="487712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菱形 54">
            <a:extLst>
              <a:ext uri="{FF2B5EF4-FFF2-40B4-BE49-F238E27FC236}">
                <a16:creationId xmlns:a16="http://schemas.microsoft.com/office/drawing/2014/main" xmlns="" id="{67E57BE3-79C2-4740-9C2B-2A96D359315E}"/>
              </a:ext>
            </a:extLst>
          </p:cNvPr>
          <p:cNvSpPr/>
          <p:nvPr/>
        </p:nvSpPr>
        <p:spPr>
          <a:xfrm rot="2700000">
            <a:off x="4222718" y="1377694"/>
            <a:ext cx="330292" cy="33029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341899"/>
              </p:ext>
            </p:extLst>
          </p:nvPr>
        </p:nvGraphicFramePr>
        <p:xfrm>
          <a:off x="475767" y="1934055"/>
          <a:ext cx="11295686" cy="3107821"/>
        </p:xfrm>
        <a:graphic>
          <a:graphicData uri="http://schemas.openxmlformats.org/drawingml/2006/table">
            <a:tbl>
              <a:tblPr/>
              <a:tblGrid>
                <a:gridCol w="1098390"/>
                <a:gridCol w="2523281"/>
                <a:gridCol w="2639028"/>
                <a:gridCol w="2395959"/>
                <a:gridCol w="2639028"/>
              </a:tblGrid>
              <a:tr h="61608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宋体"/>
                        </a:rPr>
                        <a:t>对比维度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宋体"/>
                        </a:rPr>
                        <a:t>徐州本地中学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宋体"/>
                        </a:rPr>
                        <a:t>英国中学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宋体"/>
                        </a:rPr>
                        <a:t>美国中学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宋体"/>
                        </a:rPr>
                        <a:t>澳新中学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</a:tr>
              <a:tr h="616081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课程类型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基础英语、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听说读写</a:t>
                      </a:r>
                      <a:endParaRPr lang="en-US" altLang="zh-CN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综合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课程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英语文学、学术写作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、</a:t>
                      </a:r>
                      <a:endParaRPr lang="en-US" altLang="zh-CN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演讲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与辩论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基础英语、戏剧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、</a:t>
                      </a:r>
                      <a:endParaRPr lang="en-US" altLang="zh-CN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新闻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写作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基础英语、跨学科英语应用、沟通技巧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081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教学重点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基础语言知识（词汇 </a:t>
                      </a:r>
                      <a:endParaRPr lang="en-US" altLang="zh-CN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/ 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语法 </a:t>
                      </a:r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/ 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句型）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文学素养、批判性思维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、</a:t>
                      </a:r>
                      <a:endParaRPr lang="en-US" altLang="zh-CN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书面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表达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实际应用、口语沟通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、</a:t>
                      </a:r>
                      <a:endParaRPr lang="en-US" altLang="zh-CN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场景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表达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基础 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+ </a:t>
                      </a:r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实用，多元文化、跨文化沟通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081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特色课程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英语手抄报、课文朗诵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经典文学赏析、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英语</a:t>
                      </a:r>
                      <a:endParaRPr lang="en-US" altLang="zh-CN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辩论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赛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校园英语广播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、</a:t>
                      </a:r>
                      <a:endParaRPr lang="en-US" altLang="zh-CN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戏剧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表演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多元文化沙龙、英语实践调研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75767" y="5258726"/>
            <a:ext cx="11330410" cy="45845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核心结论：徐州本地重基础，英美重素养与应用，澳新兼顾基础与多元文化应用。</a:t>
            </a:r>
          </a:p>
        </p:txBody>
      </p:sp>
    </p:spTree>
    <p:extLst>
      <p:ext uri="{BB962C8B-B14F-4D97-AF65-F5344CB8AC3E}">
        <p14:creationId xmlns:p14="http://schemas.microsoft.com/office/powerpoint/2010/main" val="243953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919">
        <p:blinds dir="vert"/>
      </p:transition>
    </mc:Choice>
    <mc:Fallback xmlns="">
      <p:transition spd="slow" advTm="7919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7.40741E-7 L 0.00013 -7.40741E-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2" grpId="0" animBg="1"/>
      <p:bldP spid="53" grpId="0"/>
      <p:bldP spid="53" grpId="1"/>
      <p:bldP spid="54" grpId="0" animBg="1"/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14627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RESULTS</a:t>
            </a:r>
            <a:endParaRPr lang="en-US" altLang="zh-CN" sz="1200" spc="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466060" cy="584775"/>
            <a:chOff x="1026351" y="335720"/>
            <a:chExt cx="2466060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666270" y="33572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研究结果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" name="菱形 51">
            <a:extLst>
              <a:ext uri="{FF2B5EF4-FFF2-40B4-BE49-F238E27FC236}">
                <a16:creationId xmlns:a16="http://schemas.microsoft.com/office/drawing/2014/main" xmlns="" id="{4A06D8BC-CD7D-4C18-ABD6-BE02DFD57D27}"/>
              </a:ext>
            </a:extLst>
          </p:cNvPr>
          <p:cNvSpPr/>
          <p:nvPr/>
        </p:nvSpPr>
        <p:spPr>
          <a:xfrm rot="2700000">
            <a:off x="4364851" y="1124286"/>
            <a:ext cx="204925" cy="204924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383A82D4-0BB0-426E-8AEB-228F657C04E9}"/>
              </a:ext>
            </a:extLst>
          </p:cNvPr>
          <p:cNvSpPr/>
          <p:nvPr/>
        </p:nvSpPr>
        <p:spPr>
          <a:xfrm>
            <a:off x="4643793" y="1101832"/>
            <a:ext cx="4955203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spc="300" dirty="0">
                <a:solidFill>
                  <a:srgbClr val="009CE7"/>
                </a:solidFill>
                <a:latin typeface="+mn-ea"/>
              </a:rPr>
              <a:t>维度二：英语课时分配差异</a:t>
            </a:r>
            <a:endParaRPr lang="zh-CN" altLang="en-US" sz="2800" b="1" spc="300" dirty="0">
              <a:solidFill>
                <a:srgbClr val="009CE7"/>
              </a:solidFill>
              <a:latin typeface="+mn-ea"/>
            </a:endParaRPr>
          </a:p>
        </p:txBody>
      </p:sp>
      <p:sp>
        <p:nvSpPr>
          <p:cNvPr id="54" name="菱形 53">
            <a:extLst>
              <a:ext uri="{FF2B5EF4-FFF2-40B4-BE49-F238E27FC236}">
                <a16:creationId xmlns:a16="http://schemas.microsoft.com/office/drawing/2014/main" xmlns="" id="{B843D9D2-9D2E-4FBB-9648-F0E0538AA2FB}"/>
              </a:ext>
            </a:extLst>
          </p:cNvPr>
          <p:cNvSpPr/>
          <p:nvPr/>
        </p:nvSpPr>
        <p:spPr>
          <a:xfrm rot="2700000">
            <a:off x="4024600" y="1187267"/>
            <a:ext cx="487714" cy="487712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菱形 54">
            <a:extLst>
              <a:ext uri="{FF2B5EF4-FFF2-40B4-BE49-F238E27FC236}">
                <a16:creationId xmlns:a16="http://schemas.microsoft.com/office/drawing/2014/main" xmlns="" id="{67E57BE3-79C2-4740-9C2B-2A96D359315E}"/>
              </a:ext>
            </a:extLst>
          </p:cNvPr>
          <p:cNvSpPr/>
          <p:nvPr/>
        </p:nvSpPr>
        <p:spPr>
          <a:xfrm rot="2700000">
            <a:off x="4222718" y="1377694"/>
            <a:ext cx="330292" cy="33029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011131"/>
              </p:ext>
            </p:extLst>
          </p:nvPr>
        </p:nvGraphicFramePr>
        <p:xfrm>
          <a:off x="475767" y="1934055"/>
          <a:ext cx="11295686" cy="2893322"/>
        </p:xfrm>
        <a:graphic>
          <a:graphicData uri="http://schemas.openxmlformats.org/drawingml/2006/table">
            <a:tbl>
              <a:tblPr/>
              <a:tblGrid>
                <a:gridCol w="1098390"/>
                <a:gridCol w="2523281"/>
                <a:gridCol w="2639028"/>
                <a:gridCol w="2395959"/>
                <a:gridCol w="2639028"/>
              </a:tblGrid>
              <a:tr h="61608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对比维度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徐州本地中学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英国中学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美国中学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澳新中学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</a:tr>
              <a:tr h="616081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每周课时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5-6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节（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225-270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分钟）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7-8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节（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315-360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分钟，含 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分钟长课时）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6-7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节（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270-315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分钟）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节（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分钟）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081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每日课时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节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1-2 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节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节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节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081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安排时段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上午 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8:00-11:30 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灵活分配，长课时多在下午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灵活分配，长课时多在下午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上午基础、下午特色实践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75767" y="5258726"/>
            <a:ext cx="11330410" cy="5078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核心结论：英美课时更多、分配更灵活，徐州本地时段集中，澳新兼顾基础与特色时段规划。</a:t>
            </a:r>
          </a:p>
        </p:txBody>
      </p:sp>
    </p:spTree>
    <p:extLst>
      <p:ext uri="{BB962C8B-B14F-4D97-AF65-F5344CB8AC3E}">
        <p14:creationId xmlns:p14="http://schemas.microsoft.com/office/powerpoint/2010/main" val="383095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919">
        <p:blinds dir="vert"/>
      </p:transition>
    </mc:Choice>
    <mc:Fallback xmlns="">
      <p:transition spd="slow" advTm="7919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7.40741E-7 L 0.00013 -7.40741E-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2" grpId="0" animBg="1"/>
      <p:bldP spid="53" grpId="0"/>
      <p:bldP spid="53" grpId="1"/>
      <p:bldP spid="54" grpId="0" animBg="1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14627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RESULTS</a:t>
            </a:r>
            <a:endParaRPr lang="en-US" altLang="zh-CN" sz="1200" spc="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466060" cy="584775"/>
            <a:chOff x="1026351" y="335720"/>
            <a:chExt cx="2466060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666270" y="33572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研究结果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" name="菱形 51">
            <a:extLst>
              <a:ext uri="{FF2B5EF4-FFF2-40B4-BE49-F238E27FC236}">
                <a16:creationId xmlns:a16="http://schemas.microsoft.com/office/drawing/2014/main" xmlns="" id="{4A06D8BC-CD7D-4C18-ABD6-BE02DFD57D27}"/>
              </a:ext>
            </a:extLst>
          </p:cNvPr>
          <p:cNvSpPr/>
          <p:nvPr/>
        </p:nvSpPr>
        <p:spPr>
          <a:xfrm rot="2700000">
            <a:off x="4364851" y="1124286"/>
            <a:ext cx="204925" cy="204924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383A82D4-0BB0-426E-8AEB-228F657C04E9}"/>
              </a:ext>
            </a:extLst>
          </p:cNvPr>
          <p:cNvSpPr/>
          <p:nvPr/>
        </p:nvSpPr>
        <p:spPr>
          <a:xfrm>
            <a:off x="4445021" y="1101832"/>
            <a:ext cx="5352748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spc="300" dirty="0">
                <a:solidFill>
                  <a:srgbClr val="009CE7"/>
                </a:solidFill>
                <a:latin typeface="+mn-ea"/>
              </a:rPr>
              <a:t>维度三：课程表英语表述差异</a:t>
            </a:r>
            <a:endParaRPr lang="zh-CN" altLang="en-US" sz="2800" b="1" spc="300" dirty="0">
              <a:solidFill>
                <a:srgbClr val="009CE7"/>
              </a:solidFill>
              <a:latin typeface="+mn-ea"/>
            </a:endParaRPr>
          </a:p>
        </p:txBody>
      </p:sp>
      <p:sp>
        <p:nvSpPr>
          <p:cNvPr id="54" name="菱形 53">
            <a:extLst>
              <a:ext uri="{FF2B5EF4-FFF2-40B4-BE49-F238E27FC236}">
                <a16:creationId xmlns:a16="http://schemas.microsoft.com/office/drawing/2014/main" xmlns="" id="{B843D9D2-9D2E-4FBB-9648-F0E0538AA2FB}"/>
              </a:ext>
            </a:extLst>
          </p:cNvPr>
          <p:cNvSpPr/>
          <p:nvPr/>
        </p:nvSpPr>
        <p:spPr>
          <a:xfrm rot="2700000">
            <a:off x="4024600" y="1187267"/>
            <a:ext cx="487714" cy="487712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菱形 54">
            <a:extLst>
              <a:ext uri="{FF2B5EF4-FFF2-40B4-BE49-F238E27FC236}">
                <a16:creationId xmlns:a16="http://schemas.microsoft.com/office/drawing/2014/main" xmlns="" id="{67E57BE3-79C2-4740-9C2B-2A96D359315E}"/>
              </a:ext>
            </a:extLst>
          </p:cNvPr>
          <p:cNvSpPr/>
          <p:nvPr/>
        </p:nvSpPr>
        <p:spPr>
          <a:xfrm rot="2700000">
            <a:off x="4222718" y="1377694"/>
            <a:ext cx="330292" cy="33029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948906"/>
              </p:ext>
            </p:extLst>
          </p:nvPr>
        </p:nvGraphicFramePr>
        <p:xfrm>
          <a:off x="475767" y="1934055"/>
          <a:ext cx="11295686" cy="3519301"/>
        </p:xfrm>
        <a:graphic>
          <a:graphicData uri="http://schemas.openxmlformats.org/drawingml/2006/table">
            <a:tbl>
              <a:tblPr/>
              <a:tblGrid>
                <a:gridCol w="1098390"/>
                <a:gridCol w="2523281"/>
                <a:gridCol w="2639028"/>
                <a:gridCol w="2395959"/>
                <a:gridCol w="2639028"/>
              </a:tblGrid>
              <a:tr h="61608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对比维度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徐州本地中学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英国中学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美国中学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澳新中学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</a:tr>
              <a:tr h="616081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科目翻译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数学：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Math</a:t>
                      </a:r>
                    </a:p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语文：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Chinese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数学：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Mathematics</a:t>
                      </a:r>
                    </a:p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英语：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English / English Literature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数学：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Mathematics</a:t>
                      </a:r>
                    </a:p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英语：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English / English Literature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数学：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Mathematics</a:t>
                      </a:r>
                    </a:p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英语：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English / English Literature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081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时间 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课时表达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Class 1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8:00-8:45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（无 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a.m./p.m.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Period 1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8:00 a.m.-8:45 </a:t>
                      </a:r>
                      <a:r>
                        <a:rPr lang="en-US" altLang="zh-CN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a.m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Period 1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8:00 a.m.-8:45 </a:t>
                      </a:r>
                      <a:r>
                        <a:rPr lang="en-US" altLang="zh-CN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a.m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Period 1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8:00 a.m.-8:45 </a:t>
                      </a:r>
                      <a:r>
                        <a:rPr lang="en-US" altLang="zh-CN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a.m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6081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表述风格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简洁实用，仅标科目 </a:t>
                      </a:r>
                      <a:r>
                        <a:rPr lang="en-US" altLang="zh-CN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CN" alt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时间 </a:t>
                      </a:r>
                      <a:r>
                        <a:rPr lang="en-US" altLang="zh-CN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CN" alt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课时</a:t>
                      </a:r>
                      <a:endParaRPr lang="zh-CN" alt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详细规范，标教师 </a:t>
                      </a:r>
                      <a:r>
                        <a:rPr lang="en-US" altLang="zh-CN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CN" alt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教室 </a:t>
                      </a:r>
                      <a:r>
                        <a:rPr lang="en-US" altLang="zh-CN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CN" alt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校徽元素</a:t>
                      </a:r>
                      <a:endParaRPr lang="zh-CN" alt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详细全面，标课程类型 </a:t>
                      </a:r>
                      <a:r>
                        <a:rPr lang="en-US" altLang="zh-CN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CN" alt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授课地点</a:t>
                      </a:r>
                      <a:endParaRPr lang="zh-CN" alt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zh-CN" alt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简洁包容，标课程特色 </a:t>
                      </a:r>
                      <a:r>
                        <a:rPr lang="en-US" altLang="zh-CN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CN" alt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多元文化图标</a:t>
                      </a:r>
                      <a:endParaRPr lang="zh-CN" alt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919">
        <p:blinds dir="vert"/>
      </p:transition>
    </mc:Choice>
    <mc:Fallback xmlns="">
      <p:transition spd="slow" advTm="7919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7.40741E-7 L 0.00013 -7.40741E-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2" grpId="0" animBg="1"/>
      <p:bldP spid="53" grpId="0"/>
      <p:bldP spid="53" grpId="1"/>
      <p:bldP spid="54" grpId="0" animBg="1"/>
      <p:bldP spid="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14627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RESULTS</a:t>
            </a:r>
            <a:endParaRPr lang="en-US" altLang="zh-CN" sz="1200" spc="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466060" cy="584775"/>
            <a:chOff x="1026351" y="335720"/>
            <a:chExt cx="2466060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666270" y="33572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研究结果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" name="菱形 51">
            <a:extLst>
              <a:ext uri="{FF2B5EF4-FFF2-40B4-BE49-F238E27FC236}">
                <a16:creationId xmlns:a16="http://schemas.microsoft.com/office/drawing/2014/main" xmlns="" id="{4A06D8BC-CD7D-4C18-ABD6-BE02DFD57D27}"/>
              </a:ext>
            </a:extLst>
          </p:cNvPr>
          <p:cNvSpPr/>
          <p:nvPr/>
        </p:nvSpPr>
        <p:spPr>
          <a:xfrm rot="2700000">
            <a:off x="4364851" y="1124286"/>
            <a:ext cx="204925" cy="204924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383A82D4-0BB0-426E-8AEB-228F657C04E9}"/>
              </a:ext>
            </a:extLst>
          </p:cNvPr>
          <p:cNvSpPr/>
          <p:nvPr/>
        </p:nvSpPr>
        <p:spPr>
          <a:xfrm>
            <a:off x="4445021" y="1101832"/>
            <a:ext cx="5352748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spc="300" dirty="0">
                <a:solidFill>
                  <a:srgbClr val="009CE7"/>
                </a:solidFill>
                <a:latin typeface="+mn-ea"/>
              </a:rPr>
              <a:t>维度三：课程表英语表述差异</a:t>
            </a:r>
            <a:endParaRPr lang="zh-CN" altLang="en-US" sz="2800" b="1" spc="300" dirty="0">
              <a:solidFill>
                <a:srgbClr val="009CE7"/>
              </a:solidFill>
              <a:latin typeface="+mn-ea"/>
            </a:endParaRPr>
          </a:p>
        </p:txBody>
      </p:sp>
      <p:sp>
        <p:nvSpPr>
          <p:cNvPr id="54" name="菱形 53">
            <a:extLst>
              <a:ext uri="{FF2B5EF4-FFF2-40B4-BE49-F238E27FC236}">
                <a16:creationId xmlns:a16="http://schemas.microsoft.com/office/drawing/2014/main" xmlns="" id="{B843D9D2-9D2E-4FBB-9648-F0E0538AA2FB}"/>
              </a:ext>
            </a:extLst>
          </p:cNvPr>
          <p:cNvSpPr/>
          <p:nvPr/>
        </p:nvSpPr>
        <p:spPr>
          <a:xfrm rot="2700000">
            <a:off x="4024600" y="1187267"/>
            <a:ext cx="487714" cy="487712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菱形 54">
            <a:extLst>
              <a:ext uri="{FF2B5EF4-FFF2-40B4-BE49-F238E27FC236}">
                <a16:creationId xmlns:a16="http://schemas.microsoft.com/office/drawing/2014/main" xmlns="" id="{67E57BE3-79C2-4740-9C2B-2A96D359315E}"/>
              </a:ext>
            </a:extLst>
          </p:cNvPr>
          <p:cNvSpPr/>
          <p:nvPr/>
        </p:nvSpPr>
        <p:spPr>
          <a:xfrm rot="2700000">
            <a:off x="4222718" y="1377694"/>
            <a:ext cx="330292" cy="33029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98659" y="1996650"/>
            <a:ext cx="1083712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差异原因分析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语言环境</a:t>
            </a:r>
            <a:r>
              <a:rPr lang="zh-CN" altLang="en-US" sz="2400" dirty="0"/>
              <a:t>：英美澳新以英语为母语 </a:t>
            </a:r>
            <a:r>
              <a:rPr lang="en-US" altLang="zh-CN" sz="2400" dirty="0"/>
              <a:t>/ </a:t>
            </a:r>
            <a:r>
              <a:rPr lang="zh-CN" altLang="en-US" sz="2400" dirty="0"/>
              <a:t>官方语言，徐州本地为非母语教学，导致课程基础与应用侧重不同。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教育理念</a:t>
            </a:r>
            <a:r>
              <a:rPr lang="zh-CN" altLang="en-US" sz="2400" dirty="0"/>
              <a:t>：英美澳新侧重综合素质与实际能力培养，徐州本地以夯实基础语言知识为核心教学目标。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文化背景</a:t>
            </a:r>
            <a:r>
              <a:rPr lang="zh-CN" altLang="en-US" sz="2400" dirty="0"/>
              <a:t>：澳新多元文化特点形成包容的课程与表述风格；英美校园文化注重课程细节与个性化设计。</a:t>
            </a:r>
          </a:p>
        </p:txBody>
      </p:sp>
    </p:spTree>
    <p:extLst>
      <p:ext uri="{BB962C8B-B14F-4D97-AF65-F5344CB8AC3E}">
        <p14:creationId xmlns:p14="http://schemas.microsoft.com/office/powerpoint/2010/main" val="160169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919">
        <p:blinds dir="vert"/>
      </p:transition>
    </mc:Choice>
    <mc:Fallback xmlns="">
      <p:transition spd="slow" advTm="7919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7.40741E-7 L 0.00013 -7.40741E-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2" grpId="0" animBg="1"/>
      <p:bldP spid="53" grpId="0"/>
      <p:bldP spid="53" grpId="1"/>
      <p:bldP spid="54" grpId="0" animBg="1"/>
      <p:bldP spid="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25170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Reflection and Prospect</a:t>
            </a:r>
            <a:endParaRPr lang="en-US" altLang="zh-CN" sz="1200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671244" cy="584775"/>
            <a:chOff x="1026351" y="335720"/>
            <a:chExt cx="2671244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461085" y="335720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反思和展望</a:t>
              </a:r>
              <a:endParaRPr lang="zh-CN" altLang="en-US" sz="3200" b="1" dirty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" name="菱形 9">
            <a:extLst>
              <a:ext uri="{FF2B5EF4-FFF2-40B4-BE49-F238E27FC236}">
                <a16:creationId xmlns:a16="http://schemas.microsoft.com/office/drawing/2014/main" xmlns="" id="{86F592BE-5AC2-43D4-A465-755EF1F8B7CE}"/>
              </a:ext>
            </a:extLst>
          </p:cNvPr>
          <p:cNvSpPr/>
          <p:nvPr/>
        </p:nvSpPr>
        <p:spPr>
          <a:xfrm rot="2700000">
            <a:off x="5012209" y="1124286"/>
            <a:ext cx="204925" cy="204924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DCB04CC-086D-4ADF-9100-3440CA588EC0}"/>
              </a:ext>
            </a:extLst>
          </p:cNvPr>
          <p:cNvSpPr/>
          <p:nvPr/>
        </p:nvSpPr>
        <p:spPr>
          <a:xfrm>
            <a:off x="5261630" y="1154306"/>
            <a:ext cx="1774846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spc="300" dirty="0">
                <a:solidFill>
                  <a:srgbClr val="009CE7"/>
                </a:solidFill>
                <a:latin typeface="+mn-ea"/>
              </a:rPr>
              <a:t>研究优点</a:t>
            </a:r>
            <a:endParaRPr lang="zh-CN" altLang="en-US" sz="2800" b="1" spc="300" dirty="0">
              <a:solidFill>
                <a:srgbClr val="009CE7"/>
              </a:solidFill>
              <a:latin typeface="+mn-ea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xmlns="" id="{04B51B07-5BD0-4C1F-ABB0-9E02EF655BF6}"/>
              </a:ext>
            </a:extLst>
          </p:cNvPr>
          <p:cNvSpPr/>
          <p:nvPr/>
        </p:nvSpPr>
        <p:spPr>
          <a:xfrm rot="2700000">
            <a:off x="4671958" y="1187267"/>
            <a:ext cx="487714" cy="487712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>
            <a:extLst>
              <a:ext uri="{FF2B5EF4-FFF2-40B4-BE49-F238E27FC236}">
                <a16:creationId xmlns:a16="http://schemas.microsoft.com/office/drawing/2014/main" xmlns="" id="{4FDBD36C-39CD-43E6-A598-A79D1DD63E42}"/>
              </a:ext>
            </a:extLst>
          </p:cNvPr>
          <p:cNvSpPr/>
          <p:nvPr/>
        </p:nvSpPr>
        <p:spPr>
          <a:xfrm rot="2700000">
            <a:off x="4870076" y="1377694"/>
            <a:ext cx="330292" cy="33029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7076" y="1809708"/>
            <a:ext cx="10814631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</a:rPr>
              <a:t>研究优点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研究思路清晰，按四大阶段推进，各阶段任务明确，确保研究有序完整。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资料收集全面，涵盖公办 </a:t>
            </a:r>
            <a:r>
              <a:rPr lang="en-US" altLang="zh-CN" dirty="0"/>
              <a:t>/ </a:t>
            </a:r>
            <a:r>
              <a:rPr lang="zh-CN" altLang="en-US" dirty="0"/>
              <a:t>民办、中外不同类型学校，样本具有代表性，结合研学经历更具实践意义。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成果形式多样，报告、表格、双语信息图、手册相互补充，贴合初中生学习与展示需求。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主动解决研究问题，通过多途径补充资料、完善分析，提升研究实效性与成果质量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C000"/>
                </a:solidFill>
              </a:rPr>
              <a:t>研究不足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资料收集：部分英美中学详细课程资料难以获取，影响对比分析的深度与全面性。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原因分析：仅结合教育理念、语言环境分析，缺乏具体中外教育政策的支撑，分析不够深入。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成果制作：双语信息图细节设计待优化，研究报告语言表达可进一步提升专业性。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研究视角：未深入对比中外课程表英语表述的文化内涵差异，研究视角可进一步拓展。</a:t>
            </a:r>
          </a:p>
        </p:txBody>
      </p:sp>
    </p:spTree>
    <p:extLst>
      <p:ext uri="{BB962C8B-B14F-4D97-AF65-F5344CB8AC3E}">
        <p14:creationId xmlns:p14="http://schemas.microsoft.com/office/powerpoint/2010/main" val="374644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958">
        <p:blinds dir="vert"/>
      </p:transition>
    </mc:Choice>
    <mc:Fallback xmlns="">
      <p:transition spd="slow" advTm="4958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7.40741E-7 L 0.00013 -7.40741E-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0" grpId="0" animBg="1"/>
      <p:bldP spid="11" grpId="0"/>
      <p:bldP spid="11" grpId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25170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Reflection and Prospect</a:t>
            </a:r>
            <a:endParaRPr lang="en-US" altLang="zh-CN" sz="1200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671244" cy="584775"/>
            <a:chOff x="1026351" y="335720"/>
            <a:chExt cx="2671244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461085" y="335720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反思和展望</a:t>
              </a:r>
              <a:endParaRPr lang="zh-CN" altLang="en-US" sz="3200" b="1" dirty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" name="菱形 9">
            <a:extLst>
              <a:ext uri="{FF2B5EF4-FFF2-40B4-BE49-F238E27FC236}">
                <a16:creationId xmlns:a16="http://schemas.microsoft.com/office/drawing/2014/main" xmlns="" id="{86F592BE-5AC2-43D4-A465-755EF1F8B7CE}"/>
              </a:ext>
            </a:extLst>
          </p:cNvPr>
          <p:cNvSpPr/>
          <p:nvPr/>
        </p:nvSpPr>
        <p:spPr>
          <a:xfrm rot="2700000">
            <a:off x="5012209" y="1124286"/>
            <a:ext cx="204925" cy="204924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DCB04CC-086D-4ADF-9100-3440CA588EC0}"/>
              </a:ext>
            </a:extLst>
          </p:cNvPr>
          <p:cNvSpPr/>
          <p:nvPr/>
        </p:nvSpPr>
        <p:spPr>
          <a:xfrm>
            <a:off x="5195696" y="1094669"/>
            <a:ext cx="296748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spc="300" dirty="0">
                <a:solidFill>
                  <a:srgbClr val="009CE7"/>
                </a:solidFill>
                <a:latin typeface="+mn-ea"/>
              </a:rPr>
              <a:t>研究</a:t>
            </a:r>
            <a:r>
              <a:rPr lang="zh-CN" altLang="en-US" sz="2800" b="1" spc="300" dirty="0" smtClean="0">
                <a:solidFill>
                  <a:srgbClr val="009CE7"/>
                </a:solidFill>
                <a:latin typeface="+mn-ea"/>
              </a:rPr>
              <a:t>优点和不足</a:t>
            </a:r>
            <a:endParaRPr lang="zh-CN" altLang="en-US" sz="2800" b="1" spc="300" dirty="0">
              <a:solidFill>
                <a:srgbClr val="009CE7"/>
              </a:solidFill>
              <a:latin typeface="+mn-ea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xmlns="" id="{04B51B07-5BD0-4C1F-ABB0-9E02EF655BF6}"/>
              </a:ext>
            </a:extLst>
          </p:cNvPr>
          <p:cNvSpPr/>
          <p:nvPr/>
        </p:nvSpPr>
        <p:spPr>
          <a:xfrm rot="2700000">
            <a:off x="4671958" y="1187267"/>
            <a:ext cx="487714" cy="487712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>
            <a:extLst>
              <a:ext uri="{FF2B5EF4-FFF2-40B4-BE49-F238E27FC236}">
                <a16:creationId xmlns:a16="http://schemas.microsoft.com/office/drawing/2014/main" xmlns="" id="{4FDBD36C-39CD-43E6-A598-A79D1DD63E42}"/>
              </a:ext>
            </a:extLst>
          </p:cNvPr>
          <p:cNvSpPr/>
          <p:nvPr/>
        </p:nvSpPr>
        <p:spPr>
          <a:xfrm rot="2700000">
            <a:off x="4870076" y="1377694"/>
            <a:ext cx="330292" cy="33029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7076" y="1809708"/>
            <a:ext cx="10814631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</a:rPr>
              <a:t>研究优点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研究思路清晰，按四大阶段推进，各阶段任务明确，确保研究有序完整。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资料收集全面，涵盖公办 </a:t>
            </a:r>
            <a:r>
              <a:rPr lang="en-US" altLang="zh-CN" dirty="0"/>
              <a:t>/ </a:t>
            </a:r>
            <a:r>
              <a:rPr lang="zh-CN" altLang="en-US" dirty="0"/>
              <a:t>民办、中外不同类型学校，样本具有代表性，结合研学经历更具实践意义。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成果形式多样，报告、表格、双语信息图、手册相互补充，贴合初中生学习与展示需求。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主动解决研究问题，通过多途径补充资料、完善分析，提升研究实效性与成果质量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C000"/>
                </a:solidFill>
              </a:rPr>
              <a:t>研究不足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资料收集：部分英美中学详细课程资料难以获取，影响对比分析的深度与全面性。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原因分析：仅结合教育理念、语言环境分析，缺乏具体中外教育政策的支撑，分析不够深入。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成果制作：双语信息图细节设计待优化，研究报告语言表达可进一步提升专业性。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研究视角：未深入对比中外课程表英语表述的文化内涵差异，研究视角可进一步拓展。</a:t>
            </a:r>
          </a:p>
        </p:txBody>
      </p:sp>
    </p:spTree>
    <p:extLst>
      <p:ext uri="{BB962C8B-B14F-4D97-AF65-F5344CB8AC3E}">
        <p14:creationId xmlns:p14="http://schemas.microsoft.com/office/powerpoint/2010/main" val="11211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958">
        <p:blinds dir="vert"/>
      </p:transition>
    </mc:Choice>
    <mc:Fallback xmlns="">
      <p:transition spd="slow" advTm="4958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7.40741E-7 L 0.00013 -7.40741E-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0" grpId="0" animBg="1"/>
      <p:bldP spid="11" grpId="0"/>
      <p:bldP spid="11" grpId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25170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Reflection and Prospect</a:t>
            </a:r>
            <a:endParaRPr lang="en-US" altLang="zh-CN" sz="1200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671244" cy="584775"/>
            <a:chOff x="1026351" y="335720"/>
            <a:chExt cx="2671244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461085" y="335720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反思和展望</a:t>
              </a:r>
              <a:endParaRPr lang="zh-CN" altLang="en-US" sz="3200" b="1" dirty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" name="菱形 9">
            <a:extLst>
              <a:ext uri="{FF2B5EF4-FFF2-40B4-BE49-F238E27FC236}">
                <a16:creationId xmlns:a16="http://schemas.microsoft.com/office/drawing/2014/main" xmlns="" id="{86F592BE-5AC2-43D4-A465-755EF1F8B7CE}"/>
              </a:ext>
            </a:extLst>
          </p:cNvPr>
          <p:cNvSpPr/>
          <p:nvPr/>
        </p:nvSpPr>
        <p:spPr>
          <a:xfrm rot="2700000">
            <a:off x="5012209" y="1124286"/>
            <a:ext cx="204925" cy="204924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DCB04CC-086D-4ADF-9100-3440CA588EC0}"/>
              </a:ext>
            </a:extLst>
          </p:cNvPr>
          <p:cNvSpPr/>
          <p:nvPr/>
        </p:nvSpPr>
        <p:spPr>
          <a:xfrm>
            <a:off x="5211270" y="1148321"/>
            <a:ext cx="2172390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spc="300" dirty="0" smtClean="0">
                <a:solidFill>
                  <a:srgbClr val="009CE7"/>
                </a:solidFill>
                <a:latin typeface="+mn-ea"/>
              </a:rPr>
              <a:t>感悟和展望</a:t>
            </a:r>
            <a:endParaRPr lang="zh-CN" altLang="en-US" sz="2800" b="1" spc="300" dirty="0">
              <a:solidFill>
                <a:srgbClr val="009CE7"/>
              </a:solidFill>
              <a:latin typeface="+mn-ea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xmlns="" id="{04B51B07-5BD0-4C1F-ABB0-9E02EF655BF6}"/>
              </a:ext>
            </a:extLst>
          </p:cNvPr>
          <p:cNvSpPr/>
          <p:nvPr/>
        </p:nvSpPr>
        <p:spPr>
          <a:xfrm rot="2700000">
            <a:off x="4671958" y="1187267"/>
            <a:ext cx="487714" cy="487712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>
            <a:extLst>
              <a:ext uri="{FF2B5EF4-FFF2-40B4-BE49-F238E27FC236}">
                <a16:creationId xmlns:a16="http://schemas.microsoft.com/office/drawing/2014/main" xmlns="" id="{4FDBD36C-39CD-43E6-A598-A79D1DD63E42}"/>
              </a:ext>
            </a:extLst>
          </p:cNvPr>
          <p:cNvSpPr/>
          <p:nvPr/>
        </p:nvSpPr>
        <p:spPr>
          <a:xfrm rot="2700000">
            <a:off x="4870076" y="1377694"/>
            <a:ext cx="330292" cy="33029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7076" y="1809708"/>
            <a:ext cx="1081463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</a:rPr>
              <a:t>研究感悟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       通过</a:t>
            </a:r>
            <a:r>
              <a:rPr lang="zh-CN" altLang="en-US" dirty="0"/>
              <a:t>本次研究，清晰认识到中外教育理念与文化的多样性，意识到英语学习不仅是掌握基础知识点，更要注重实际应用与跨文化理解；在解决问题的过程中，提升了综合能力，体会到自主探究的坚持与价值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7030A0"/>
                </a:solidFill>
              </a:rPr>
              <a:t>未来</a:t>
            </a:r>
            <a:r>
              <a:rPr lang="zh-CN" altLang="en-US" b="1" dirty="0">
                <a:solidFill>
                  <a:srgbClr val="7030A0"/>
                </a:solidFill>
              </a:rPr>
              <a:t>展望</a:t>
            </a:r>
            <a:endParaRPr lang="en-US" altLang="zh-CN" b="1" dirty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       继续</a:t>
            </a:r>
            <a:r>
              <a:rPr lang="zh-CN" altLang="en-US" dirty="0"/>
              <a:t>关注中外教育差异与英语跨文化学习，补充资料、深化研究；将研究成果分享给同学，带动大家提升英语应用能力与跨文化交际意识；希望为初中英语教学和中外教育交流提供微薄参考，参与更多跨文化探究活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594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958">
        <p:blinds dir="vert"/>
      </p:transition>
    </mc:Choice>
    <mc:Fallback xmlns="">
      <p:transition spd="slow" advTm="4958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7.40741E-7 L 0.00013 -7.40741E-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0" grpId="0" animBg="1"/>
      <p:bldP spid="11" grpId="0"/>
      <p:bldP spid="11" grpId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8B4D18A9-3F4A-4E17-B399-9972F0AF8131}"/>
              </a:ext>
            </a:extLst>
          </p:cNvPr>
          <p:cNvSpPr/>
          <p:nvPr/>
        </p:nvSpPr>
        <p:spPr>
          <a:xfrm>
            <a:off x="2527745" y="2114550"/>
            <a:ext cx="9664255" cy="2644400"/>
          </a:xfrm>
          <a:custGeom>
            <a:avLst/>
            <a:gdLst>
              <a:gd name="connsiteX0" fmla="*/ 0 w 9664255"/>
              <a:gd name="connsiteY0" fmla="*/ 0 h 2644400"/>
              <a:gd name="connsiteX1" fmla="*/ 9664255 w 9664255"/>
              <a:gd name="connsiteY1" fmla="*/ 0 h 2644400"/>
              <a:gd name="connsiteX2" fmla="*/ 9664255 w 9664255"/>
              <a:gd name="connsiteY2" fmla="*/ 2644400 h 2644400"/>
              <a:gd name="connsiteX3" fmla="*/ 1 w 9664255"/>
              <a:gd name="connsiteY3" fmla="*/ 2644400 h 2644400"/>
              <a:gd name="connsiteX4" fmla="*/ 1322201 w 9664255"/>
              <a:gd name="connsiteY4" fmla="*/ 1322201 h 2644400"/>
              <a:gd name="connsiteX5" fmla="*/ 0 w 9664255"/>
              <a:gd name="connsiteY5" fmla="*/ 0 h 26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64255" h="2644400">
                <a:moveTo>
                  <a:pt x="0" y="0"/>
                </a:moveTo>
                <a:lnTo>
                  <a:pt x="9664255" y="0"/>
                </a:lnTo>
                <a:lnTo>
                  <a:pt x="9664255" y="2644400"/>
                </a:lnTo>
                <a:lnTo>
                  <a:pt x="1" y="2644400"/>
                </a:lnTo>
                <a:lnTo>
                  <a:pt x="1322201" y="132220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3000">
                <a:srgbClr val="0085C8"/>
              </a:gs>
              <a:gs pos="0">
                <a:srgbClr val="00AA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直角三角形 1">
            <a:extLst>
              <a:ext uri="{FF2B5EF4-FFF2-40B4-BE49-F238E27FC236}">
                <a16:creationId xmlns:a16="http://schemas.microsoft.com/office/drawing/2014/main" xmlns="" id="{CABB9C5A-FBCE-40DD-A260-E6D4A69EFAAD}"/>
              </a:ext>
            </a:extLst>
          </p:cNvPr>
          <p:cNvSpPr/>
          <p:nvPr/>
        </p:nvSpPr>
        <p:spPr>
          <a:xfrm rot="18900000" flipH="1">
            <a:off x="-2424669" y="1004330"/>
            <a:ext cx="4849338" cy="4849338"/>
          </a:xfrm>
          <a:prstGeom prst="rtTriangle">
            <a:avLst/>
          </a:prstGeom>
          <a:gradFill>
            <a:gsLst>
              <a:gs pos="44000">
                <a:srgbClr val="0085C8"/>
              </a:gs>
              <a:gs pos="94000">
                <a:srgbClr val="00AAF6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xmlns="" id="{0FDF2C38-AB55-4D32-8DDB-BE8C0E889697}"/>
              </a:ext>
            </a:extLst>
          </p:cNvPr>
          <p:cNvSpPr/>
          <p:nvPr/>
        </p:nvSpPr>
        <p:spPr>
          <a:xfrm>
            <a:off x="608409" y="593421"/>
            <a:ext cx="1984890" cy="1984888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xmlns="" id="{8B332272-3283-44F1-B678-F04BF9755B68}"/>
              </a:ext>
            </a:extLst>
          </p:cNvPr>
          <p:cNvSpPr/>
          <p:nvPr/>
        </p:nvSpPr>
        <p:spPr>
          <a:xfrm>
            <a:off x="555825" y="-1099278"/>
            <a:ext cx="2090058" cy="2090056"/>
          </a:xfrm>
          <a:prstGeom prst="diamond">
            <a:avLst/>
          </a:prstGeom>
          <a:solidFill>
            <a:srgbClr val="00A0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>
            <a:extLst>
              <a:ext uri="{FF2B5EF4-FFF2-40B4-BE49-F238E27FC236}">
                <a16:creationId xmlns:a16="http://schemas.microsoft.com/office/drawing/2014/main" xmlns="" id="{F6D0FBB5-FD57-4623-9187-948DB05BA4FE}"/>
              </a:ext>
            </a:extLst>
          </p:cNvPr>
          <p:cNvSpPr/>
          <p:nvPr/>
        </p:nvSpPr>
        <p:spPr>
          <a:xfrm>
            <a:off x="744510" y="-126823"/>
            <a:ext cx="1712687" cy="1712687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xmlns="" id="{C688052E-E19B-4636-93C6-BE727E067F03}"/>
              </a:ext>
            </a:extLst>
          </p:cNvPr>
          <p:cNvSpPr/>
          <p:nvPr/>
        </p:nvSpPr>
        <p:spPr>
          <a:xfrm flipV="1">
            <a:off x="608409" y="4266581"/>
            <a:ext cx="1984890" cy="1984888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xmlns="" id="{95B643FF-9D5B-4EDC-8B0B-295DE8A1ADA3}"/>
              </a:ext>
            </a:extLst>
          </p:cNvPr>
          <p:cNvSpPr/>
          <p:nvPr/>
        </p:nvSpPr>
        <p:spPr>
          <a:xfrm flipV="1">
            <a:off x="555825" y="5854112"/>
            <a:ext cx="2090058" cy="2090056"/>
          </a:xfrm>
          <a:prstGeom prst="diamond">
            <a:avLst/>
          </a:prstGeom>
          <a:solidFill>
            <a:srgbClr val="00A0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xmlns="" id="{4016BDE7-4EB9-4770-B7E0-E2FD5395948B}"/>
              </a:ext>
            </a:extLst>
          </p:cNvPr>
          <p:cNvSpPr/>
          <p:nvPr/>
        </p:nvSpPr>
        <p:spPr>
          <a:xfrm flipV="1">
            <a:off x="744510" y="5259026"/>
            <a:ext cx="1712687" cy="1712687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EF9D81B-7A49-4A4F-883C-38779EF3E30F}"/>
              </a:ext>
            </a:extLst>
          </p:cNvPr>
          <p:cNvSpPr txBox="1"/>
          <p:nvPr/>
        </p:nvSpPr>
        <p:spPr>
          <a:xfrm>
            <a:off x="5784724" y="2545708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</a:p>
        </p:txBody>
      </p:sp>
      <p:sp>
        <p:nvSpPr>
          <p:cNvPr id="13" name="文本框 18">
            <a:extLst>
              <a:ext uri="{FF2B5EF4-FFF2-40B4-BE49-F238E27FC236}">
                <a16:creationId xmlns:a16="http://schemas.microsoft.com/office/drawing/2014/main" xmlns="" id="{CBC490E1-FE25-4301-AA6F-7D47201E4F99}"/>
              </a:ext>
            </a:extLst>
          </p:cNvPr>
          <p:cNvSpPr txBox="1"/>
          <p:nvPr/>
        </p:nvSpPr>
        <p:spPr>
          <a:xfrm>
            <a:off x="4612010" y="377596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：吴雨瑶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9">
            <a:extLst>
              <a:ext uri="{FF2B5EF4-FFF2-40B4-BE49-F238E27FC236}">
                <a16:creationId xmlns:a16="http://schemas.microsoft.com/office/drawing/2014/main" xmlns="" id="{0808745E-968B-433B-83CA-6BF2CF9ADA91}"/>
              </a:ext>
            </a:extLst>
          </p:cNvPr>
          <p:cNvSpPr txBox="1"/>
          <p:nvPr/>
        </p:nvSpPr>
        <p:spPr>
          <a:xfrm>
            <a:off x="7945611" y="3775966"/>
            <a:ext cx="3249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2026/03/01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374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727">
        <p14:ripple/>
      </p:transition>
    </mc:Choice>
    <mc:Fallback xmlns="">
      <p:transition spd="slow" advTm="4727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3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0.11367 -3.33333E-6 L 0.00013 -3.33333E-6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" grpId="0" animBg="1"/>
          <p:bldP spid="5" grpId="0" animBg="1"/>
          <p:bldP spid="6" grpId="0" animBg="1"/>
          <p:bldP spid="7" grpId="0" animBg="1"/>
          <p:bldP spid="10" grpId="0" animBg="1"/>
          <p:bldP spid="11" grpId="0" animBg="1"/>
          <p:bldP spid="12" grpId="0" animBg="1"/>
          <p:bldP spid="18" grpId="0"/>
          <p:bldP spid="18" grpId="1"/>
          <p:bldP spid="13" grpId="0"/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3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0.11367 -3.33333E-6 L 0.00013 -3.33333E-6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" grpId="0" animBg="1"/>
          <p:bldP spid="5" grpId="0" animBg="1"/>
          <p:bldP spid="6" grpId="0" animBg="1"/>
          <p:bldP spid="7" grpId="0" animBg="1"/>
          <p:bldP spid="10" grpId="0" animBg="1"/>
          <p:bldP spid="11" grpId="0" animBg="1"/>
          <p:bldP spid="12" grpId="0" animBg="1"/>
          <p:bldP spid="18" grpId="0"/>
          <p:bldP spid="18" grpId="1"/>
          <p:bldP spid="13" grpId="0"/>
          <p:bldP spid="1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8B381BB-B44A-4E94-AB13-0AC35C0AB053}"/>
              </a:ext>
            </a:extLst>
          </p:cNvPr>
          <p:cNvSpPr/>
          <p:nvPr/>
        </p:nvSpPr>
        <p:spPr>
          <a:xfrm>
            <a:off x="0" y="-409575"/>
            <a:ext cx="571500" cy="7677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7C025DE-BD89-4BB2-82CD-3D5EC184BC17}"/>
              </a:ext>
            </a:extLst>
          </p:cNvPr>
          <p:cNvSpPr/>
          <p:nvPr/>
        </p:nvSpPr>
        <p:spPr>
          <a:xfrm>
            <a:off x="5500914" y="-54005"/>
            <a:ext cx="6691086" cy="69120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dist="38100" dir="108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0132FA3-ECB5-41B7-AFE8-B76589EC4F80}"/>
              </a:ext>
            </a:extLst>
          </p:cNvPr>
          <p:cNvSpPr/>
          <p:nvPr/>
        </p:nvSpPr>
        <p:spPr>
          <a:xfrm>
            <a:off x="-228600" y="1320800"/>
            <a:ext cx="1016000" cy="4216400"/>
          </a:xfrm>
          <a:prstGeom prst="rect">
            <a:avLst/>
          </a:prstGeom>
          <a:gradFill>
            <a:gsLst>
              <a:gs pos="0">
                <a:srgbClr val="0085C8"/>
              </a:gs>
              <a:gs pos="94000">
                <a:srgbClr val="00AAF6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F180A47-4BF7-4B53-957B-5F30B867BB91}"/>
              </a:ext>
            </a:extLst>
          </p:cNvPr>
          <p:cNvSpPr txBox="1"/>
          <p:nvPr/>
        </p:nvSpPr>
        <p:spPr>
          <a:xfrm flipV="1">
            <a:off x="-59015" y="2082010"/>
            <a:ext cx="1415772" cy="2693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000" b="1" spc="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000" b="1" spc="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77871D8-BCF6-4D99-BA0E-9A4277B01325}"/>
              </a:ext>
            </a:extLst>
          </p:cNvPr>
          <p:cNvSpPr txBox="1"/>
          <p:nvPr/>
        </p:nvSpPr>
        <p:spPr>
          <a:xfrm>
            <a:off x="1713833" y="2645955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rgbClr val="008C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xmlns="" id="{85582AD8-C32B-492D-83F5-592A5ED5D387}"/>
              </a:ext>
            </a:extLst>
          </p:cNvPr>
          <p:cNvSpPr/>
          <p:nvPr/>
        </p:nvSpPr>
        <p:spPr>
          <a:xfrm flipH="1" flipV="1">
            <a:off x="5195207" y="1183821"/>
            <a:ext cx="304800" cy="157163"/>
          </a:xfrm>
          <a:prstGeom prst="rtTriangle">
            <a:avLst/>
          </a:prstGeom>
          <a:solidFill>
            <a:srgbClr val="007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7B9729D6-B116-4F77-9A4E-D8CFFB912FCA}"/>
              </a:ext>
            </a:extLst>
          </p:cNvPr>
          <p:cNvGrpSpPr/>
          <p:nvPr/>
        </p:nvGrpSpPr>
        <p:grpSpPr>
          <a:xfrm>
            <a:off x="5195207" y="603867"/>
            <a:ext cx="5001141" cy="584775"/>
            <a:chOff x="5195207" y="603867"/>
            <a:chExt cx="5001141" cy="58477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D11EFAAA-C649-4ECC-AD57-7C7A5E7DE882}"/>
                </a:ext>
              </a:extLst>
            </p:cNvPr>
            <p:cNvSpPr/>
            <p:nvPr/>
          </p:nvSpPr>
          <p:spPr>
            <a:xfrm>
              <a:off x="5195207" y="631371"/>
              <a:ext cx="800100" cy="552450"/>
            </a:xfrm>
            <a:prstGeom prst="rect">
              <a:avLst/>
            </a:prstGeom>
            <a:solidFill>
              <a:srgbClr val="008C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3735620D-A79D-41D1-98A1-DD5281F8452B}"/>
                </a:ext>
              </a:extLst>
            </p:cNvPr>
            <p:cNvSpPr txBox="1"/>
            <p:nvPr/>
          </p:nvSpPr>
          <p:spPr>
            <a:xfrm>
              <a:off x="5287434" y="60386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5B31D0EE-6A32-4768-BAC5-64D5196F2CE2}"/>
                </a:ext>
              </a:extLst>
            </p:cNvPr>
            <p:cNvSpPr txBox="1"/>
            <p:nvPr/>
          </p:nvSpPr>
          <p:spPr>
            <a:xfrm>
              <a:off x="6176434" y="603867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论文综述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75E3963B-F341-4A86-9B0D-62D1199A0AB6}"/>
                </a:ext>
              </a:extLst>
            </p:cNvPr>
            <p:cNvSpPr txBox="1"/>
            <p:nvPr/>
          </p:nvSpPr>
          <p:spPr>
            <a:xfrm>
              <a:off x="7989094" y="603867"/>
              <a:ext cx="3593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/</a:t>
              </a:r>
              <a:endParaRPr lang="zh-CN" altLang="en-US" sz="320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007E84EB-F369-43B9-BDB1-974BB17FCA7F}"/>
                </a:ext>
              </a:extLst>
            </p:cNvPr>
            <p:cNvSpPr txBox="1"/>
            <p:nvPr/>
          </p:nvSpPr>
          <p:spPr>
            <a:xfrm>
              <a:off x="8351035" y="819310"/>
              <a:ext cx="18453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Project Overview</a:t>
              </a:r>
              <a:endParaRPr lang="en-US" altLang="zh-CN" sz="140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1" name="直角三角形 20">
            <a:extLst>
              <a:ext uri="{FF2B5EF4-FFF2-40B4-BE49-F238E27FC236}">
                <a16:creationId xmlns:a16="http://schemas.microsoft.com/office/drawing/2014/main" xmlns="" id="{69570659-FBED-4A71-A1F1-23F347B27BB9}"/>
              </a:ext>
            </a:extLst>
          </p:cNvPr>
          <p:cNvSpPr/>
          <p:nvPr/>
        </p:nvSpPr>
        <p:spPr>
          <a:xfrm flipH="1" flipV="1">
            <a:off x="5195207" y="2191113"/>
            <a:ext cx="304800" cy="157163"/>
          </a:xfrm>
          <a:prstGeom prst="rtTriangle">
            <a:avLst/>
          </a:prstGeom>
          <a:solidFill>
            <a:srgbClr val="007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2CFB3B32-20CA-4956-9BC6-73161925D8C0}"/>
              </a:ext>
            </a:extLst>
          </p:cNvPr>
          <p:cNvGrpSpPr/>
          <p:nvPr/>
        </p:nvGrpSpPr>
        <p:grpSpPr>
          <a:xfrm>
            <a:off x="5195207" y="1611159"/>
            <a:ext cx="5001141" cy="584775"/>
            <a:chOff x="5195207" y="1611159"/>
            <a:chExt cx="5001141" cy="58477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18AA4692-04CC-45A8-B0B7-E97B721E6107}"/>
                </a:ext>
              </a:extLst>
            </p:cNvPr>
            <p:cNvSpPr/>
            <p:nvPr/>
          </p:nvSpPr>
          <p:spPr>
            <a:xfrm>
              <a:off x="5195207" y="1638663"/>
              <a:ext cx="800100" cy="552450"/>
            </a:xfrm>
            <a:prstGeom prst="rect">
              <a:avLst/>
            </a:prstGeom>
            <a:solidFill>
              <a:srgbClr val="008C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3A275FFC-3F60-4E28-A1BF-A5EDDDCDAE27}"/>
                </a:ext>
              </a:extLst>
            </p:cNvPr>
            <p:cNvSpPr txBox="1"/>
            <p:nvPr/>
          </p:nvSpPr>
          <p:spPr>
            <a:xfrm>
              <a:off x="5287434" y="1611159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8E2AFAC7-C28F-4ADD-B26B-F88DED7F54AE}"/>
                </a:ext>
              </a:extLst>
            </p:cNvPr>
            <p:cNvSpPr txBox="1"/>
            <p:nvPr/>
          </p:nvSpPr>
          <p:spPr>
            <a:xfrm>
              <a:off x="6176434" y="1611159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52DDE64-A742-4A51-9502-82DCDE799C27}"/>
                </a:ext>
              </a:extLst>
            </p:cNvPr>
            <p:cNvSpPr txBox="1"/>
            <p:nvPr/>
          </p:nvSpPr>
          <p:spPr>
            <a:xfrm>
              <a:off x="7989094" y="1611159"/>
              <a:ext cx="3593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/</a:t>
              </a:r>
              <a:endParaRPr lang="zh-CN" altLang="en-US" sz="320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B2C3BEFE-A53A-481B-B3C1-C47FD780D5AA}"/>
                </a:ext>
              </a:extLst>
            </p:cNvPr>
            <p:cNvSpPr txBox="1"/>
            <p:nvPr/>
          </p:nvSpPr>
          <p:spPr>
            <a:xfrm>
              <a:off x="8351035" y="1826602"/>
              <a:ext cx="18453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The Background</a:t>
              </a:r>
              <a:endParaRPr lang="en-US" altLang="zh-CN" sz="140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8" name="直角三角形 27">
            <a:extLst>
              <a:ext uri="{FF2B5EF4-FFF2-40B4-BE49-F238E27FC236}">
                <a16:creationId xmlns:a16="http://schemas.microsoft.com/office/drawing/2014/main" xmlns="" id="{7CB44469-ED2E-4741-B251-3847F2E584A1}"/>
              </a:ext>
            </a:extLst>
          </p:cNvPr>
          <p:cNvSpPr/>
          <p:nvPr/>
        </p:nvSpPr>
        <p:spPr>
          <a:xfrm flipH="1" flipV="1">
            <a:off x="5195207" y="3198405"/>
            <a:ext cx="304800" cy="157163"/>
          </a:xfrm>
          <a:prstGeom prst="rtTriangle">
            <a:avLst/>
          </a:prstGeom>
          <a:solidFill>
            <a:srgbClr val="007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FFEA0DBC-16F0-466F-BE6B-0F5AC464BFCB}"/>
              </a:ext>
            </a:extLst>
          </p:cNvPr>
          <p:cNvGrpSpPr/>
          <p:nvPr/>
        </p:nvGrpSpPr>
        <p:grpSpPr>
          <a:xfrm>
            <a:off x="5195207" y="2618451"/>
            <a:ext cx="4739423" cy="584775"/>
            <a:chOff x="5195207" y="2618451"/>
            <a:chExt cx="4739423" cy="58477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F7198762-8242-40E1-AE72-A8E497030D85}"/>
                </a:ext>
              </a:extLst>
            </p:cNvPr>
            <p:cNvSpPr/>
            <p:nvPr/>
          </p:nvSpPr>
          <p:spPr>
            <a:xfrm>
              <a:off x="5195207" y="2645955"/>
              <a:ext cx="800100" cy="552450"/>
            </a:xfrm>
            <a:prstGeom prst="rect">
              <a:avLst/>
            </a:prstGeom>
            <a:solidFill>
              <a:srgbClr val="008C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FB3A53A-82A1-46C5-834C-F0B6B7511792}"/>
                </a:ext>
              </a:extLst>
            </p:cNvPr>
            <p:cNvSpPr txBox="1"/>
            <p:nvPr/>
          </p:nvSpPr>
          <p:spPr>
            <a:xfrm>
              <a:off x="5287434" y="2618451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79100F9C-D796-43DA-A517-B13ED6465380}"/>
                </a:ext>
              </a:extLst>
            </p:cNvPr>
            <p:cNvSpPr txBox="1"/>
            <p:nvPr/>
          </p:nvSpPr>
          <p:spPr>
            <a:xfrm>
              <a:off x="6176434" y="2618451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研究目的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70E1CA26-0D2A-4FED-B688-708E0CEBE8DC}"/>
                </a:ext>
              </a:extLst>
            </p:cNvPr>
            <p:cNvSpPr txBox="1"/>
            <p:nvPr/>
          </p:nvSpPr>
          <p:spPr>
            <a:xfrm>
              <a:off x="7989094" y="2618451"/>
              <a:ext cx="3593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/</a:t>
              </a:r>
              <a:endParaRPr lang="zh-CN" altLang="en-US" sz="320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1211A1E9-83AB-4C0E-AD56-EFFED78C18B3}"/>
                </a:ext>
              </a:extLst>
            </p:cNvPr>
            <p:cNvSpPr txBox="1"/>
            <p:nvPr/>
          </p:nvSpPr>
          <p:spPr>
            <a:xfrm>
              <a:off x="8365739" y="2833894"/>
              <a:ext cx="15688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Research Goal</a:t>
              </a:r>
              <a:endParaRPr lang="en-US" altLang="zh-CN" sz="140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5" name="直角三角形 34">
            <a:extLst>
              <a:ext uri="{FF2B5EF4-FFF2-40B4-BE49-F238E27FC236}">
                <a16:creationId xmlns:a16="http://schemas.microsoft.com/office/drawing/2014/main" xmlns="" id="{278F18E1-E3C4-45FE-B6A2-0E2CB2503FC5}"/>
              </a:ext>
            </a:extLst>
          </p:cNvPr>
          <p:cNvSpPr/>
          <p:nvPr/>
        </p:nvSpPr>
        <p:spPr>
          <a:xfrm flipH="1" flipV="1">
            <a:off x="5195207" y="4205697"/>
            <a:ext cx="304800" cy="157163"/>
          </a:xfrm>
          <a:prstGeom prst="rtTriangle">
            <a:avLst/>
          </a:prstGeom>
          <a:solidFill>
            <a:srgbClr val="007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DCBE2733-F179-4798-8EAF-3A13736ECDCC}"/>
              </a:ext>
            </a:extLst>
          </p:cNvPr>
          <p:cNvGrpSpPr/>
          <p:nvPr/>
        </p:nvGrpSpPr>
        <p:grpSpPr>
          <a:xfrm>
            <a:off x="5195207" y="3625743"/>
            <a:ext cx="5001141" cy="584775"/>
            <a:chOff x="5195207" y="3625743"/>
            <a:chExt cx="5001141" cy="584775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85F33F1E-2A71-4D39-BF86-08A03DE75AC8}"/>
                </a:ext>
              </a:extLst>
            </p:cNvPr>
            <p:cNvSpPr/>
            <p:nvPr/>
          </p:nvSpPr>
          <p:spPr>
            <a:xfrm>
              <a:off x="5195207" y="3653247"/>
              <a:ext cx="800100" cy="552450"/>
            </a:xfrm>
            <a:prstGeom prst="rect">
              <a:avLst/>
            </a:prstGeom>
            <a:solidFill>
              <a:srgbClr val="008C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EA3F2A3F-9277-4E70-9414-8108030C14CD}"/>
                </a:ext>
              </a:extLst>
            </p:cNvPr>
            <p:cNvSpPr txBox="1"/>
            <p:nvPr/>
          </p:nvSpPr>
          <p:spPr>
            <a:xfrm>
              <a:off x="5287434" y="3625743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285B5EA7-9A0F-4BF8-9424-1405B0C350AA}"/>
                </a:ext>
              </a:extLst>
            </p:cNvPr>
            <p:cNvSpPr txBox="1"/>
            <p:nvPr/>
          </p:nvSpPr>
          <p:spPr>
            <a:xfrm>
              <a:off x="6176434" y="3625743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447034D8-43BC-434F-B6E0-14B43FA07A03}"/>
                </a:ext>
              </a:extLst>
            </p:cNvPr>
            <p:cNvSpPr txBox="1"/>
            <p:nvPr/>
          </p:nvSpPr>
          <p:spPr>
            <a:xfrm>
              <a:off x="7989094" y="3625743"/>
              <a:ext cx="3593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/</a:t>
              </a:r>
              <a:endParaRPr lang="zh-CN" altLang="en-US" sz="320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547919A3-6CC7-4444-B2C5-15B6A997CC89}"/>
                </a:ext>
              </a:extLst>
            </p:cNvPr>
            <p:cNvSpPr txBox="1"/>
            <p:nvPr/>
          </p:nvSpPr>
          <p:spPr>
            <a:xfrm>
              <a:off x="8351035" y="3841186"/>
              <a:ext cx="18453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Research Process</a:t>
              </a:r>
              <a:endParaRPr lang="en-US" altLang="zh-CN" sz="140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直角三角形 41">
            <a:extLst>
              <a:ext uri="{FF2B5EF4-FFF2-40B4-BE49-F238E27FC236}">
                <a16:creationId xmlns:a16="http://schemas.microsoft.com/office/drawing/2014/main" xmlns="" id="{DF2CFA2D-811B-465D-80D8-F545D937B31D}"/>
              </a:ext>
            </a:extLst>
          </p:cNvPr>
          <p:cNvSpPr/>
          <p:nvPr/>
        </p:nvSpPr>
        <p:spPr>
          <a:xfrm flipH="1" flipV="1">
            <a:off x="5195207" y="5212989"/>
            <a:ext cx="304800" cy="157163"/>
          </a:xfrm>
          <a:prstGeom prst="rtTriangle">
            <a:avLst/>
          </a:prstGeom>
          <a:solidFill>
            <a:srgbClr val="007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B4C6F318-E303-4B2F-9865-A3EC8A3A4CFB}"/>
              </a:ext>
            </a:extLst>
          </p:cNvPr>
          <p:cNvGrpSpPr/>
          <p:nvPr/>
        </p:nvGrpSpPr>
        <p:grpSpPr>
          <a:xfrm>
            <a:off x="5195207" y="4633035"/>
            <a:ext cx="4454773" cy="584775"/>
            <a:chOff x="5195207" y="4633035"/>
            <a:chExt cx="4454773" cy="584775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9DCDD29B-DFB5-4591-8240-B6AAB07496C8}"/>
                </a:ext>
              </a:extLst>
            </p:cNvPr>
            <p:cNvSpPr/>
            <p:nvPr/>
          </p:nvSpPr>
          <p:spPr>
            <a:xfrm>
              <a:off x="5195207" y="4660539"/>
              <a:ext cx="800100" cy="552450"/>
            </a:xfrm>
            <a:prstGeom prst="rect">
              <a:avLst/>
            </a:prstGeom>
            <a:solidFill>
              <a:srgbClr val="008C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771054D1-16AF-4683-B2F1-0C7DC71102FF}"/>
                </a:ext>
              </a:extLst>
            </p:cNvPr>
            <p:cNvSpPr txBox="1"/>
            <p:nvPr/>
          </p:nvSpPr>
          <p:spPr>
            <a:xfrm>
              <a:off x="5287434" y="4633035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05</a:t>
              </a:r>
              <a:endParaRPr lang="zh-CN" altLang="en-US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E9582856-F57D-4E6E-8AA4-E3F514195ABD}"/>
                </a:ext>
              </a:extLst>
            </p:cNvPr>
            <p:cNvSpPr txBox="1"/>
            <p:nvPr/>
          </p:nvSpPr>
          <p:spPr>
            <a:xfrm>
              <a:off x="6176434" y="4633035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研究结果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C146E19C-6824-461C-B874-1109E8F43E9D}"/>
                </a:ext>
              </a:extLst>
            </p:cNvPr>
            <p:cNvSpPr txBox="1"/>
            <p:nvPr/>
          </p:nvSpPr>
          <p:spPr>
            <a:xfrm>
              <a:off x="7989094" y="4633035"/>
              <a:ext cx="3593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/</a:t>
              </a:r>
              <a:endParaRPr lang="zh-CN" altLang="en-US" sz="320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CB7EE57F-5B10-4D79-B109-516528024BBA}"/>
                </a:ext>
              </a:extLst>
            </p:cNvPr>
            <p:cNvSpPr txBox="1"/>
            <p:nvPr/>
          </p:nvSpPr>
          <p:spPr>
            <a:xfrm>
              <a:off x="8351035" y="4848478"/>
              <a:ext cx="12989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The Results</a:t>
              </a:r>
              <a:endParaRPr lang="en-US" altLang="zh-CN" sz="140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9" name="直角三角形 48">
            <a:extLst>
              <a:ext uri="{FF2B5EF4-FFF2-40B4-BE49-F238E27FC236}">
                <a16:creationId xmlns:a16="http://schemas.microsoft.com/office/drawing/2014/main" xmlns="" id="{7F2D7821-7F21-4FFB-80C8-D1D00A973C5C}"/>
              </a:ext>
            </a:extLst>
          </p:cNvPr>
          <p:cNvSpPr/>
          <p:nvPr/>
        </p:nvSpPr>
        <p:spPr>
          <a:xfrm flipH="1" flipV="1">
            <a:off x="5195207" y="6220279"/>
            <a:ext cx="304800" cy="157163"/>
          </a:xfrm>
          <a:prstGeom prst="rtTriangle">
            <a:avLst/>
          </a:prstGeom>
          <a:solidFill>
            <a:srgbClr val="007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297DE5F6-1F7C-4943-A957-EAE82E9193A3}"/>
              </a:ext>
            </a:extLst>
          </p:cNvPr>
          <p:cNvGrpSpPr/>
          <p:nvPr/>
        </p:nvGrpSpPr>
        <p:grpSpPr>
          <a:xfrm>
            <a:off x="5195207" y="5640325"/>
            <a:ext cx="6160784" cy="604158"/>
            <a:chOff x="5195207" y="5640325"/>
            <a:chExt cx="4417222" cy="604158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93A33D8D-B461-4662-838A-63730C7914DE}"/>
                </a:ext>
              </a:extLst>
            </p:cNvPr>
            <p:cNvSpPr/>
            <p:nvPr/>
          </p:nvSpPr>
          <p:spPr>
            <a:xfrm>
              <a:off x="5195207" y="5667829"/>
              <a:ext cx="800100" cy="552450"/>
            </a:xfrm>
            <a:prstGeom prst="rect">
              <a:avLst/>
            </a:prstGeom>
            <a:solidFill>
              <a:srgbClr val="008C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3261AA81-5DC1-4734-B4D4-BCF6367B59D8}"/>
                </a:ext>
              </a:extLst>
            </p:cNvPr>
            <p:cNvSpPr txBox="1"/>
            <p:nvPr/>
          </p:nvSpPr>
          <p:spPr>
            <a:xfrm>
              <a:off x="5195207" y="5640325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06</a:t>
              </a:r>
              <a:endParaRPr lang="zh-CN" altLang="en-US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E56F1B80-6245-44E5-A578-9AFF3B9167AF}"/>
                </a:ext>
              </a:extLst>
            </p:cNvPr>
            <p:cNvSpPr txBox="1"/>
            <p:nvPr/>
          </p:nvSpPr>
          <p:spPr>
            <a:xfrm>
              <a:off x="5995307" y="5659708"/>
              <a:ext cx="16035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反思</a:t>
              </a:r>
              <a:r>
                <a:rPr lang="zh-CN" altLang="en-US" sz="3200" dirty="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与展望</a:t>
              </a:r>
              <a:endParaRPr lang="zh-CN" altLang="en-US" sz="3200" dirty="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66D99DE1-4D16-4361-B118-7DC4B7EC0638}"/>
                </a:ext>
              </a:extLst>
            </p:cNvPr>
            <p:cNvSpPr txBox="1"/>
            <p:nvPr/>
          </p:nvSpPr>
          <p:spPr>
            <a:xfrm>
              <a:off x="7542470" y="5651666"/>
              <a:ext cx="3593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/</a:t>
              </a:r>
              <a:endParaRPr lang="zh-CN" altLang="en-US" sz="3200" dirty="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6EC89CA5-EA88-4B44-A984-93E8006DE912}"/>
                </a:ext>
              </a:extLst>
            </p:cNvPr>
            <p:cNvSpPr txBox="1"/>
            <p:nvPr/>
          </p:nvSpPr>
          <p:spPr>
            <a:xfrm>
              <a:off x="7813118" y="5782818"/>
              <a:ext cx="17993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0085C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Reflection and Prospect</a:t>
              </a:r>
              <a:endParaRPr lang="en-US" altLang="zh-CN" sz="1400" dirty="0">
                <a:solidFill>
                  <a:srgbClr val="0085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4" name="菱形 53">
            <a:extLst>
              <a:ext uri="{FF2B5EF4-FFF2-40B4-BE49-F238E27FC236}">
                <a16:creationId xmlns:a16="http://schemas.microsoft.com/office/drawing/2014/main" xmlns="" id="{17B7E5CE-7C2D-4C5F-B11D-606C3E1CF5EA}"/>
              </a:ext>
            </a:extLst>
          </p:cNvPr>
          <p:cNvSpPr/>
          <p:nvPr/>
        </p:nvSpPr>
        <p:spPr>
          <a:xfrm>
            <a:off x="9638421" y="-1547311"/>
            <a:ext cx="2181410" cy="2181408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菱形 54">
            <a:extLst>
              <a:ext uri="{FF2B5EF4-FFF2-40B4-BE49-F238E27FC236}">
                <a16:creationId xmlns:a16="http://schemas.microsoft.com/office/drawing/2014/main" xmlns="" id="{96FC6E12-4832-4F59-AE60-3D6F463A87EF}"/>
              </a:ext>
            </a:extLst>
          </p:cNvPr>
          <p:cNvSpPr/>
          <p:nvPr/>
        </p:nvSpPr>
        <p:spPr>
          <a:xfrm>
            <a:off x="10954019" y="-250525"/>
            <a:ext cx="2181410" cy="2181408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菱形 55">
            <a:extLst>
              <a:ext uri="{FF2B5EF4-FFF2-40B4-BE49-F238E27FC236}">
                <a16:creationId xmlns:a16="http://schemas.microsoft.com/office/drawing/2014/main" xmlns="" id="{CA9B4F07-CC67-4FEA-9A13-B2FA60A26DD3}"/>
              </a:ext>
            </a:extLst>
          </p:cNvPr>
          <p:cNvSpPr/>
          <p:nvPr/>
        </p:nvSpPr>
        <p:spPr>
          <a:xfrm>
            <a:off x="10955391" y="5588395"/>
            <a:ext cx="2528380" cy="2528378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44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744">
        <p:checker/>
      </p:transition>
    </mc:Choice>
    <mc:Fallback xmlns="">
      <p:transition spd="slow" advTm="5744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16" presetClass="entr" presetSubtype="2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4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7" grpId="0"/>
          <p:bldP spid="9" grpId="0" animBg="1"/>
          <p:bldP spid="21" grpId="0" animBg="1"/>
          <p:bldP spid="28" grpId="0" animBg="1"/>
          <p:bldP spid="35" grpId="0" animBg="1"/>
          <p:bldP spid="42" grpId="0" animBg="1"/>
          <p:bldP spid="49" grpId="0" animBg="1"/>
          <p:bldP spid="54" grpId="0" animBg="1"/>
          <p:bldP spid="55" grpId="0" animBg="1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16" presetClass="entr" presetSubtype="2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4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7" grpId="0"/>
          <p:bldP spid="9" grpId="0" animBg="1"/>
          <p:bldP spid="21" grpId="0" animBg="1"/>
          <p:bldP spid="28" grpId="0" animBg="1"/>
          <p:bldP spid="35" grpId="0" animBg="1"/>
          <p:bldP spid="42" grpId="0" animBg="1"/>
          <p:bldP spid="49" grpId="0" animBg="1"/>
          <p:bldP spid="54" grpId="0" animBg="1"/>
          <p:bldP spid="55" grpId="0" animBg="1"/>
          <p:bldP spid="56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56EEBABD-DB9F-4E5B-8159-16F6BEB078B3}"/>
              </a:ext>
            </a:extLst>
          </p:cNvPr>
          <p:cNvSpPr/>
          <p:nvPr/>
        </p:nvSpPr>
        <p:spPr>
          <a:xfrm>
            <a:off x="0" y="3370016"/>
            <a:ext cx="12191997" cy="1275438"/>
          </a:xfrm>
          <a:prstGeom prst="rect">
            <a:avLst/>
          </a:prstGeom>
          <a:solidFill>
            <a:srgbClr val="009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xmlns="" id="{28284B47-2892-4E3D-B8FC-504101EF1215}"/>
              </a:ext>
            </a:extLst>
          </p:cNvPr>
          <p:cNvSpPr/>
          <p:nvPr/>
        </p:nvSpPr>
        <p:spPr>
          <a:xfrm rot="2700000">
            <a:off x="8018691" y="1413477"/>
            <a:ext cx="204925" cy="204924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22315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  <a:endParaRPr lang="en-US" altLang="zh-CN" sz="1200" spc="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466060" cy="584775"/>
            <a:chOff x="1026351" y="335720"/>
            <a:chExt cx="2466060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666270" y="33572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论文综述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F1AB77B-248C-49D9-9730-BB4F3D6C5DF2}"/>
              </a:ext>
            </a:extLst>
          </p:cNvPr>
          <p:cNvSpPr/>
          <p:nvPr/>
        </p:nvSpPr>
        <p:spPr>
          <a:xfrm>
            <a:off x="8268112" y="1443497"/>
            <a:ext cx="1774846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spc="300" dirty="0">
                <a:solidFill>
                  <a:srgbClr val="009CE7"/>
                </a:solidFill>
                <a:latin typeface="+mn-ea"/>
              </a:rPr>
              <a:t>选题依据</a:t>
            </a:r>
            <a:endParaRPr lang="zh-CN" altLang="en-US" sz="2800" b="1" spc="300" dirty="0">
              <a:solidFill>
                <a:srgbClr val="009CE7"/>
              </a:solidFill>
              <a:latin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B6092F0-B928-424C-940A-1170CB27EA67}"/>
              </a:ext>
            </a:extLst>
          </p:cNvPr>
          <p:cNvGrpSpPr/>
          <p:nvPr/>
        </p:nvGrpSpPr>
        <p:grpSpPr>
          <a:xfrm>
            <a:off x="6223650" y="2070820"/>
            <a:ext cx="5863771" cy="4011744"/>
            <a:chOff x="6057900" y="2147021"/>
            <a:chExt cx="5863771" cy="401174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A0ACF558-C87B-4DBC-B3B7-B56DEEDEE316}"/>
                </a:ext>
              </a:extLst>
            </p:cNvPr>
            <p:cNvSpPr/>
            <p:nvPr/>
          </p:nvSpPr>
          <p:spPr>
            <a:xfrm>
              <a:off x="6057900" y="2147021"/>
              <a:ext cx="5863771" cy="401174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9C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90EA5C79-9869-46A6-8663-3FB5CC2D0162}"/>
                </a:ext>
              </a:extLst>
            </p:cNvPr>
            <p:cNvSpPr/>
            <p:nvPr/>
          </p:nvSpPr>
          <p:spPr>
            <a:xfrm>
              <a:off x="6381420" y="2308238"/>
              <a:ext cx="5216731" cy="3831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有实践基础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：结合澳大利亚、新西兰研学经历，实地观察当地中学课程表设计与英语教学特点，为研究提供一手实践资料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有资料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支撑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：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收集徐州本地 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4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所中学、英美各 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所中学课程表，查阅中外教育类文献，建立完整研究资料体系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有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研究价值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：聚焦课程表英语表述、英语课程设置、课时分配三大维度，贴合初中英语学习与跨文化交流实际需求。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6" name="菱形 15">
            <a:extLst>
              <a:ext uri="{FF2B5EF4-FFF2-40B4-BE49-F238E27FC236}">
                <a16:creationId xmlns:a16="http://schemas.microsoft.com/office/drawing/2014/main" xmlns="" id="{7A4802B2-02C6-4E70-BEB9-E37B903B281B}"/>
              </a:ext>
            </a:extLst>
          </p:cNvPr>
          <p:cNvSpPr/>
          <p:nvPr/>
        </p:nvSpPr>
        <p:spPr>
          <a:xfrm rot="2700000">
            <a:off x="7678440" y="1476458"/>
            <a:ext cx="487714" cy="487712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>
            <a:extLst>
              <a:ext uri="{FF2B5EF4-FFF2-40B4-BE49-F238E27FC236}">
                <a16:creationId xmlns:a16="http://schemas.microsoft.com/office/drawing/2014/main" xmlns="" id="{CB6E5C99-E775-4A26-8E56-4D26884C09BD}"/>
              </a:ext>
            </a:extLst>
          </p:cNvPr>
          <p:cNvSpPr/>
          <p:nvPr/>
        </p:nvSpPr>
        <p:spPr>
          <a:xfrm rot="2700000">
            <a:off x="7876558" y="1666885"/>
            <a:ext cx="330292" cy="33029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菱形 17">
            <a:extLst>
              <a:ext uri="{FF2B5EF4-FFF2-40B4-BE49-F238E27FC236}">
                <a16:creationId xmlns:a16="http://schemas.microsoft.com/office/drawing/2014/main" xmlns="" id="{28284B47-2892-4E3D-B8FC-504101EF1215}"/>
              </a:ext>
            </a:extLst>
          </p:cNvPr>
          <p:cNvSpPr/>
          <p:nvPr/>
        </p:nvSpPr>
        <p:spPr>
          <a:xfrm rot="2700000">
            <a:off x="1850161" y="1351114"/>
            <a:ext cx="204925" cy="204924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F1AB77B-248C-49D9-9730-BB4F3D6C5DF2}"/>
              </a:ext>
            </a:extLst>
          </p:cNvPr>
          <p:cNvSpPr/>
          <p:nvPr/>
        </p:nvSpPr>
        <p:spPr>
          <a:xfrm>
            <a:off x="2099582" y="1450584"/>
            <a:ext cx="1774846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spc="300">
                <a:solidFill>
                  <a:srgbClr val="009CE7"/>
                </a:solidFill>
                <a:latin typeface="+mn-ea"/>
              </a:rPr>
              <a:t>选题意义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B6092F0-B928-424C-940A-1170CB27EA67}"/>
              </a:ext>
            </a:extLst>
          </p:cNvPr>
          <p:cNvGrpSpPr/>
          <p:nvPr/>
        </p:nvGrpSpPr>
        <p:grpSpPr>
          <a:xfrm>
            <a:off x="55120" y="2077907"/>
            <a:ext cx="5863771" cy="4011744"/>
            <a:chOff x="6057900" y="2147021"/>
            <a:chExt cx="5863771" cy="4011744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A0ACF558-C87B-4DBC-B3B7-B56DEEDEE316}"/>
                </a:ext>
              </a:extLst>
            </p:cNvPr>
            <p:cNvSpPr/>
            <p:nvPr/>
          </p:nvSpPr>
          <p:spPr>
            <a:xfrm>
              <a:off x="6057900" y="2147021"/>
              <a:ext cx="5863771" cy="401174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9C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90EA5C79-9869-46A6-8663-3FB5CC2D0162}"/>
                </a:ext>
              </a:extLst>
            </p:cNvPr>
            <p:cNvSpPr/>
            <p:nvPr/>
          </p:nvSpPr>
          <p:spPr>
            <a:xfrm>
              <a:off x="6381420" y="2677169"/>
              <a:ext cx="5216731" cy="3367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理论意义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：梳理徐州本地与英美澳新中学课程表英语对比核心差异，丰富初中英语跨文化学习内容，为初中英语教学融入跨文化元素提供实践参考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。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实践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意义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：提升自身英语应用、资料分析等综合能力；为同学英语学习和跨文化交流提供参考，也为徐州本地中学优化课程表英语表述、丰富英语课程类型提供初步借鉴。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3" name="菱形 32">
            <a:extLst>
              <a:ext uri="{FF2B5EF4-FFF2-40B4-BE49-F238E27FC236}">
                <a16:creationId xmlns:a16="http://schemas.microsoft.com/office/drawing/2014/main" xmlns="" id="{7A4802B2-02C6-4E70-BEB9-E37B903B281B}"/>
              </a:ext>
            </a:extLst>
          </p:cNvPr>
          <p:cNvSpPr/>
          <p:nvPr/>
        </p:nvSpPr>
        <p:spPr>
          <a:xfrm rot="2700000">
            <a:off x="1509910" y="1414095"/>
            <a:ext cx="487714" cy="487712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菱形 33">
            <a:extLst>
              <a:ext uri="{FF2B5EF4-FFF2-40B4-BE49-F238E27FC236}">
                <a16:creationId xmlns:a16="http://schemas.microsoft.com/office/drawing/2014/main" xmlns="" id="{CB6E5C99-E775-4A26-8E56-4D26884C09BD}"/>
              </a:ext>
            </a:extLst>
          </p:cNvPr>
          <p:cNvSpPr/>
          <p:nvPr/>
        </p:nvSpPr>
        <p:spPr>
          <a:xfrm rot="2700000">
            <a:off x="1708028" y="1673972"/>
            <a:ext cx="330292" cy="33029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36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490">
        <p:blinds dir="vert"/>
      </p:transition>
    </mc:Choice>
    <mc:Fallback xmlns="">
      <p:transition spd="slow" advTm="549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3.7037E-7 L 0.00013 -3.7037E-7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3.7037E-7 L 0.00013 -3.7037E-7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85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2" grpId="0" animBg="1"/>
      <p:bldP spid="27" grpId="0"/>
      <p:bldP spid="13" grpId="0"/>
      <p:bldP spid="13" grpId="1"/>
      <p:bldP spid="16" grpId="0" animBg="1"/>
      <p:bldP spid="19" grpId="0" animBg="1"/>
      <p:bldP spid="18" grpId="0" animBg="1"/>
      <p:bldP spid="24" grpId="0"/>
      <p:bldP spid="24" grpId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2031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BACKGROUND</a:t>
            </a:r>
            <a:endParaRPr lang="en-US" altLang="zh-CN" sz="1200" spc="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466060" cy="584775"/>
            <a:chOff x="1026351" y="335720"/>
            <a:chExt cx="2466060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666270" y="33572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809838" y="1640466"/>
            <a:ext cx="4343399" cy="4133911"/>
            <a:chOff x="5254170" y="699235"/>
            <a:chExt cx="6937830" cy="6158764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4F1844D7-29C9-47E4-8616-E57125FC45ED}"/>
                </a:ext>
              </a:extLst>
            </p:cNvPr>
            <p:cNvSpPr/>
            <p:nvPr/>
          </p:nvSpPr>
          <p:spPr>
            <a:xfrm rot="5400000">
              <a:off x="8068702" y="1908525"/>
              <a:ext cx="360000" cy="5989063"/>
            </a:xfrm>
            <a:prstGeom prst="rect">
              <a:avLst/>
            </a:prstGeom>
            <a:solidFill>
              <a:srgbClr val="009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94A70396-2108-46B7-83C8-04F68A9B431D}"/>
                </a:ext>
              </a:extLst>
            </p:cNvPr>
            <p:cNvSpPr/>
            <p:nvPr/>
          </p:nvSpPr>
          <p:spPr>
            <a:xfrm rot="5400000">
              <a:off x="9132541" y="24629"/>
              <a:ext cx="360000" cy="5758919"/>
            </a:xfrm>
            <a:prstGeom prst="rect">
              <a:avLst/>
            </a:prstGeom>
            <a:solidFill>
              <a:srgbClr val="009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7807D859-9416-4EDF-8959-F4ABB629D6C5}"/>
                </a:ext>
              </a:extLst>
            </p:cNvPr>
            <p:cNvSpPr/>
            <p:nvPr/>
          </p:nvSpPr>
          <p:spPr>
            <a:xfrm>
              <a:off x="7374517" y="699235"/>
              <a:ext cx="360000" cy="5035745"/>
            </a:xfrm>
            <a:prstGeom prst="rect">
              <a:avLst/>
            </a:prstGeom>
            <a:solidFill>
              <a:srgbClr val="009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748A5016-8D12-4C39-8E6F-005692214DEC}"/>
                </a:ext>
              </a:extLst>
            </p:cNvPr>
            <p:cNvSpPr/>
            <p:nvPr/>
          </p:nvSpPr>
          <p:spPr>
            <a:xfrm>
              <a:off x="9962303" y="2073600"/>
              <a:ext cx="360000" cy="4784399"/>
            </a:xfrm>
            <a:prstGeom prst="rect">
              <a:avLst/>
            </a:prstGeom>
            <a:solidFill>
              <a:srgbClr val="009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F4AF9176-67CA-43AE-ABAF-DBD62E9D50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3" r="-3573"/>
            <a:stretch/>
          </p:blipFill>
          <p:spPr>
            <a:xfrm>
              <a:off x="8956642" y="4071134"/>
              <a:ext cx="2371323" cy="166384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146FA32-0B22-4EFE-B4C9-FD9069227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856" y="2073601"/>
              <a:ext cx="2371323" cy="165886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29D4C96C-CD7E-4C2E-B9C8-3A9117D3D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1481" y="2073601"/>
              <a:ext cx="2291754" cy="16609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1232268D-7919-492D-9D91-A49999650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857" y="4071134"/>
              <a:ext cx="2371323" cy="166384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E06C08F-91EA-4243-8F73-8372378FE2FC}"/>
              </a:ext>
            </a:extLst>
          </p:cNvPr>
          <p:cNvSpPr/>
          <p:nvPr/>
        </p:nvSpPr>
        <p:spPr>
          <a:xfrm>
            <a:off x="507266" y="980496"/>
            <a:ext cx="7525563" cy="5829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b="1" dirty="0">
                <a:latin typeface="+mn-ea"/>
              </a:rPr>
              <a:t>时代</a:t>
            </a:r>
            <a:r>
              <a:rPr lang="zh-CN" altLang="en-US" b="1" dirty="0" smtClean="0">
                <a:latin typeface="+mn-ea"/>
              </a:rPr>
              <a:t>背景</a:t>
            </a:r>
            <a:endParaRPr lang="en-US" altLang="zh-CN" b="1" dirty="0" smtClean="0"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 smtClean="0">
                <a:latin typeface="+mn-ea"/>
              </a:rPr>
              <a:t>全球化</a:t>
            </a:r>
            <a:r>
              <a:rPr lang="zh-CN" altLang="en-US" dirty="0">
                <a:latin typeface="+mn-ea"/>
              </a:rPr>
              <a:t>教育深入推进，中外教育交流日益频繁，英语作为国际通用语言，在校园教育中的重要性愈发凸显。课程表作为校园教育核心载体，其英语表述是跨文化教育交流的重要体现，反映不同国家语言习惯、教育特色与文化差异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b="1" dirty="0">
                <a:latin typeface="+mn-ea"/>
              </a:rPr>
              <a:t>个人</a:t>
            </a:r>
            <a:r>
              <a:rPr lang="zh-CN" altLang="en-US" b="1" dirty="0">
                <a:latin typeface="+mn-ea"/>
              </a:rPr>
              <a:t>研究</a:t>
            </a:r>
            <a:r>
              <a:rPr lang="zh-CN" altLang="en-US" b="1" dirty="0">
                <a:latin typeface="+mn-ea"/>
              </a:rPr>
              <a:t>契机</a:t>
            </a:r>
            <a:endParaRPr lang="en-US" altLang="zh-CN" b="1" dirty="0"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 smtClean="0">
                <a:latin typeface="+mn-ea"/>
              </a:rPr>
              <a:t>参与</a:t>
            </a:r>
            <a:r>
              <a:rPr lang="zh-CN" altLang="en-US" dirty="0">
                <a:latin typeface="+mn-ea"/>
              </a:rPr>
              <a:t>澳新研学期间，近距离观察当地中学课程设置、课时安排及课程表英语呈现形式，发现与徐州本地中学存在明显差异；回国后收集多所中外中学课程表，进一步证实差异存在，基于此开展本次对比研究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b="1" dirty="0">
                <a:latin typeface="+mn-ea"/>
              </a:rPr>
              <a:t>研究现状</a:t>
            </a:r>
            <a:endParaRPr lang="en-US" altLang="zh-CN" b="1" dirty="0"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 smtClean="0">
                <a:latin typeface="+mn-ea"/>
              </a:rPr>
              <a:t>目前</a:t>
            </a:r>
            <a:r>
              <a:rPr lang="zh-CN" altLang="en-US" dirty="0">
                <a:latin typeface="+mn-ea"/>
              </a:rPr>
              <a:t>初中阶段针对中外校园课程表英语表述的专项对比研究较少，缺乏贴合初中生认知水平的研究成果，本次研究填补该领域初中阶段研究的空白。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632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999">
        <p:blinds dir="vert"/>
      </p:transition>
    </mc:Choice>
    <mc:Fallback xmlns="">
      <p:transition spd="slow" advTm="3999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18202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RESEARCH GOAL</a:t>
            </a:r>
            <a:endParaRPr lang="en-US" altLang="zh-CN" sz="1200" spc="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466060" cy="584775"/>
            <a:chOff x="1026351" y="335720"/>
            <a:chExt cx="2466060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666270" y="33572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研究目的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B2A0B19A-4B70-429D-8405-9F7A979B0E2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282228" y="4195178"/>
            <a:ext cx="32114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提升自身自主探究、问题解决能力，培养跨文化交际意识，为同学英语学习提供参考。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117B8A09-1F80-48BD-9FD6-3A9FBFBBCB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282229" y="3738684"/>
            <a:ext cx="1567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kern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目标四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D95FAB7A-C8E9-4EE8-AB56-9B864ECE18F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498447" y="2623907"/>
            <a:ext cx="4087811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制作双语信息图、撰写研究报告，形成多样化、实用性强的研究成果。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2D7E574B-FEB4-4510-8535-AD6FA833304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498448" y="2167413"/>
            <a:ext cx="1567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kern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目标三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23359742-B12D-4AC8-B715-05604715131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29502" y="1991943"/>
            <a:ext cx="3989044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对比分析中外中学在英语课程设置、课时分配、课程表英语表述的具体差异，探究差异背后的教育文化原因。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55A53048-8920-4D41-A199-96F0DDDC705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250986" y="1535449"/>
            <a:ext cx="1567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b="1" kern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目标二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A15CA87F-8865-4656-A568-CEF1517EE97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81404" y="3723615"/>
            <a:ext cx="3620206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收集整理徐州本地、英国、美国中学课程表及澳新研学观察资料，建立完整的研究资料体系。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F8940DAE-A962-4CA2-AB9B-6996274A0C8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516382" y="3288625"/>
            <a:ext cx="1567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b="1" kern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目标一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D900769-50C5-496F-B046-C8386EE90172}"/>
              </a:ext>
            </a:extLst>
          </p:cNvPr>
          <p:cNvCxnSpPr>
            <a:cxnSpLocks/>
          </p:cNvCxnSpPr>
          <p:nvPr/>
        </p:nvCxnSpPr>
        <p:spPr>
          <a:xfrm>
            <a:off x="0" y="5630141"/>
            <a:ext cx="5667375" cy="2598"/>
          </a:xfrm>
          <a:prstGeom prst="line">
            <a:avLst/>
          </a:prstGeom>
          <a:noFill/>
          <a:ln w="44450">
            <a:solidFill>
              <a:srgbClr val="00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71D34C6B-45E9-479B-8205-5339EA6CC87F}"/>
              </a:ext>
            </a:extLst>
          </p:cNvPr>
          <p:cNvCxnSpPr>
            <a:cxnSpLocks/>
          </p:cNvCxnSpPr>
          <p:nvPr/>
        </p:nvCxnSpPr>
        <p:spPr>
          <a:xfrm>
            <a:off x="5645331" y="2817015"/>
            <a:ext cx="0" cy="2813126"/>
          </a:xfrm>
          <a:prstGeom prst="line">
            <a:avLst/>
          </a:prstGeom>
          <a:noFill/>
          <a:ln w="44450">
            <a:solidFill>
              <a:srgbClr val="00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9447BD78-64AA-44B4-99BE-3676A9EC78CB}"/>
              </a:ext>
            </a:extLst>
          </p:cNvPr>
          <p:cNvCxnSpPr>
            <a:cxnSpLocks/>
          </p:cNvCxnSpPr>
          <p:nvPr/>
        </p:nvCxnSpPr>
        <p:spPr>
          <a:xfrm>
            <a:off x="1" y="6148983"/>
            <a:ext cx="4914899" cy="1916"/>
          </a:xfrm>
          <a:prstGeom prst="line">
            <a:avLst/>
          </a:prstGeom>
          <a:noFill/>
          <a:ln w="44450">
            <a:solidFill>
              <a:srgbClr val="00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6DE0E641-7871-452D-82B0-9744FCC24074}"/>
              </a:ext>
            </a:extLst>
          </p:cNvPr>
          <p:cNvCxnSpPr>
            <a:cxnSpLocks/>
          </p:cNvCxnSpPr>
          <p:nvPr/>
        </p:nvCxnSpPr>
        <p:spPr>
          <a:xfrm>
            <a:off x="4895783" y="4074827"/>
            <a:ext cx="0" cy="2074156"/>
          </a:xfrm>
          <a:prstGeom prst="line">
            <a:avLst/>
          </a:prstGeom>
          <a:noFill/>
          <a:ln w="44450">
            <a:solidFill>
              <a:srgbClr val="00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FB621B66-DFDA-4CF3-845C-78C57DA41879}"/>
              </a:ext>
            </a:extLst>
          </p:cNvPr>
          <p:cNvCxnSpPr>
            <a:cxnSpLocks/>
          </p:cNvCxnSpPr>
          <p:nvPr/>
        </p:nvCxnSpPr>
        <p:spPr>
          <a:xfrm flipH="1">
            <a:off x="6597073" y="5859604"/>
            <a:ext cx="5594926" cy="1916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59EDE9A7-E109-47DB-A267-F85238DC4E24}"/>
              </a:ext>
            </a:extLst>
          </p:cNvPr>
          <p:cNvCxnSpPr>
            <a:cxnSpLocks/>
          </p:cNvCxnSpPr>
          <p:nvPr/>
        </p:nvCxnSpPr>
        <p:spPr>
          <a:xfrm flipH="1">
            <a:off x="6618835" y="3785448"/>
            <a:ext cx="0" cy="2074156"/>
          </a:xfrm>
          <a:prstGeom prst="line">
            <a:avLst/>
          </a:prstGeom>
          <a:noFill/>
          <a:ln w="444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63846501-8A58-4FA7-AE2E-275E2394EE52}"/>
              </a:ext>
            </a:extLst>
          </p:cNvPr>
          <p:cNvCxnSpPr>
            <a:cxnSpLocks/>
          </p:cNvCxnSpPr>
          <p:nvPr/>
        </p:nvCxnSpPr>
        <p:spPr>
          <a:xfrm flipH="1">
            <a:off x="7570294" y="6338882"/>
            <a:ext cx="4621703" cy="1610"/>
          </a:xfrm>
          <a:prstGeom prst="line">
            <a:avLst/>
          </a:prstGeom>
          <a:noFill/>
          <a:ln w="44450">
            <a:solidFill>
              <a:srgbClr val="00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5E7E2B01-3F1D-463D-89CB-C117459019E5}"/>
              </a:ext>
            </a:extLst>
          </p:cNvPr>
          <p:cNvCxnSpPr>
            <a:cxnSpLocks/>
          </p:cNvCxnSpPr>
          <p:nvPr/>
        </p:nvCxnSpPr>
        <p:spPr>
          <a:xfrm flipH="1">
            <a:off x="7588271" y="4595042"/>
            <a:ext cx="0" cy="1743840"/>
          </a:xfrm>
          <a:prstGeom prst="line">
            <a:avLst/>
          </a:prstGeom>
          <a:noFill/>
          <a:ln w="44450">
            <a:solidFill>
              <a:srgbClr val="00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7B5165C-FB37-4FAB-AF78-A187B46B2579}"/>
              </a:ext>
            </a:extLst>
          </p:cNvPr>
          <p:cNvGrpSpPr/>
          <p:nvPr/>
        </p:nvGrpSpPr>
        <p:grpSpPr>
          <a:xfrm>
            <a:off x="4323548" y="3059176"/>
            <a:ext cx="1123950" cy="1123950"/>
            <a:chOff x="4323548" y="3059176"/>
            <a:chExt cx="1123950" cy="112395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85751502-58DC-4449-9056-118B925FEA91}"/>
                </a:ext>
              </a:extLst>
            </p:cNvPr>
            <p:cNvSpPr/>
            <p:nvPr/>
          </p:nvSpPr>
          <p:spPr>
            <a:xfrm>
              <a:off x="4323548" y="3059176"/>
              <a:ext cx="1123950" cy="1123950"/>
            </a:xfrm>
            <a:prstGeom prst="ellipse">
              <a:avLst/>
            </a:prstGeom>
            <a:solidFill>
              <a:srgbClr val="009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lipboard-with-list_73902">
              <a:extLst>
                <a:ext uri="{FF2B5EF4-FFF2-40B4-BE49-F238E27FC236}">
                  <a16:creationId xmlns:a16="http://schemas.microsoft.com/office/drawing/2014/main" xmlns="" id="{4791AA44-B119-420A-9E31-737449F1429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39728" y="3476046"/>
              <a:ext cx="267700" cy="386524"/>
            </a:xfrm>
            <a:custGeom>
              <a:avLst/>
              <a:gdLst>
                <a:gd name="T0" fmla="*/ 600116 w 606244"/>
                <a:gd name="T1" fmla="*/ 600116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455839 w 606244"/>
                <a:gd name="T37" fmla="*/ 455839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455839 w 606244"/>
                <a:gd name="T69" fmla="*/ 455839 w 606244"/>
                <a:gd name="T70" fmla="*/ 600116 w 606244"/>
                <a:gd name="T71" fmla="*/ 600116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  <a:gd name="T82" fmla="*/ 600116 w 606244"/>
                <a:gd name="T83" fmla="*/ 600116 w 606244"/>
                <a:gd name="T84" fmla="*/ 455839 w 606244"/>
                <a:gd name="T85" fmla="*/ 455839 w 606244"/>
                <a:gd name="T86" fmla="*/ 600116 w 606244"/>
                <a:gd name="T87" fmla="*/ 600116 w 606244"/>
                <a:gd name="T88" fmla="*/ 600116 w 606244"/>
                <a:gd name="T89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2789">
                  <a:moveTo>
                    <a:pt x="548" y="349"/>
                  </a:moveTo>
                  <a:lnTo>
                    <a:pt x="548" y="245"/>
                  </a:lnTo>
                  <a:cubicBezTo>
                    <a:pt x="548" y="223"/>
                    <a:pt x="566" y="204"/>
                    <a:pt x="589" y="204"/>
                  </a:cubicBezTo>
                  <a:lnTo>
                    <a:pt x="655" y="204"/>
                  </a:lnTo>
                  <a:cubicBezTo>
                    <a:pt x="724" y="204"/>
                    <a:pt x="787" y="162"/>
                    <a:pt x="816" y="97"/>
                  </a:cubicBezTo>
                  <a:cubicBezTo>
                    <a:pt x="842" y="38"/>
                    <a:pt x="900" y="0"/>
                    <a:pt x="964" y="0"/>
                  </a:cubicBezTo>
                  <a:cubicBezTo>
                    <a:pt x="1029" y="0"/>
                    <a:pt x="1087" y="38"/>
                    <a:pt x="1113" y="97"/>
                  </a:cubicBezTo>
                  <a:cubicBezTo>
                    <a:pt x="1142" y="162"/>
                    <a:pt x="1205" y="204"/>
                    <a:pt x="1274" y="204"/>
                  </a:cubicBezTo>
                  <a:lnTo>
                    <a:pt x="1340" y="204"/>
                  </a:lnTo>
                  <a:cubicBezTo>
                    <a:pt x="1363" y="204"/>
                    <a:pt x="1381" y="223"/>
                    <a:pt x="1381" y="245"/>
                  </a:cubicBezTo>
                  <a:lnTo>
                    <a:pt x="1381" y="349"/>
                  </a:lnTo>
                  <a:cubicBezTo>
                    <a:pt x="1381" y="372"/>
                    <a:pt x="1363" y="390"/>
                    <a:pt x="1340" y="390"/>
                  </a:cubicBezTo>
                  <a:lnTo>
                    <a:pt x="589" y="390"/>
                  </a:lnTo>
                  <a:cubicBezTo>
                    <a:pt x="566" y="390"/>
                    <a:pt x="548" y="372"/>
                    <a:pt x="548" y="349"/>
                  </a:cubicBezTo>
                  <a:close/>
                  <a:moveTo>
                    <a:pt x="404" y="2285"/>
                  </a:moveTo>
                  <a:lnTo>
                    <a:pt x="596" y="2285"/>
                  </a:lnTo>
                  <a:lnTo>
                    <a:pt x="596" y="2093"/>
                  </a:lnTo>
                  <a:lnTo>
                    <a:pt x="404" y="2093"/>
                  </a:lnTo>
                  <a:lnTo>
                    <a:pt x="404" y="2285"/>
                  </a:lnTo>
                  <a:close/>
                  <a:moveTo>
                    <a:pt x="404" y="1129"/>
                  </a:moveTo>
                  <a:lnTo>
                    <a:pt x="596" y="1129"/>
                  </a:lnTo>
                  <a:lnTo>
                    <a:pt x="596" y="937"/>
                  </a:lnTo>
                  <a:lnTo>
                    <a:pt x="404" y="937"/>
                  </a:lnTo>
                  <a:lnTo>
                    <a:pt x="404" y="1129"/>
                  </a:lnTo>
                  <a:close/>
                  <a:moveTo>
                    <a:pt x="1929" y="621"/>
                  </a:moveTo>
                  <a:lnTo>
                    <a:pt x="1929" y="2522"/>
                  </a:lnTo>
                  <a:cubicBezTo>
                    <a:pt x="1929" y="2669"/>
                    <a:pt x="1809" y="2789"/>
                    <a:pt x="1662" y="2789"/>
                  </a:cubicBezTo>
                  <a:lnTo>
                    <a:pt x="267" y="2789"/>
                  </a:lnTo>
                  <a:cubicBezTo>
                    <a:pt x="120" y="2789"/>
                    <a:pt x="0" y="2669"/>
                    <a:pt x="0" y="2522"/>
                  </a:cubicBezTo>
                  <a:lnTo>
                    <a:pt x="0" y="621"/>
                  </a:lnTo>
                  <a:cubicBezTo>
                    <a:pt x="0" y="474"/>
                    <a:pt x="120" y="354"/>
                    <a:pt x="267" y="354"/>
                  </a:cubicBezTo>
                  <a:lnTo>
                    <a:pt x="415" y="354"/>
                  </a:lnTo>
                  <a:cubicBezTo>
                    <a:pt x="417" y="448"/>
                    <a:pt x="494" y="523"/>
                    <a:pt x="589" y="523"/>
                  </a:cubicBezTo>
                  <a:lnTo>
                    <a:pt x="1340" y="523"/>
                  </a:lnTo>
                  <a:cubicBezTo>
                    <a:pt x="1435" y="523"/>
                    <a:pt x="1512" y="448"/>
                    <a:pt x="1514" y="354"/>
                  </a:cubicBezTo>
                  <a:lnTo>
                    <a:pt x="1662" y="354"/>
                  </a:lnTo>
                  <a:cubicBezTo>
                    <a:pt x="1809" y="354"/>
                    <a:pt x="1929" y="474"/>
                    <a:pt x="1929" y="621"/>
                  </a:cubicBezTo>
                  <a:close/>
                  <a:moveTo>
                    <a:pt x="835" y="1032"/>
                  </a:moveTo>
                  <a:cubicBezTo>
                    <a:pt x="835" y="1069"/>
                    <a:pt x="865" y="1099"/>
                    <a:pt x="902" y="1099"/>
                  </a:cubicBezTo>
                  <a:lnTo>
                    <a:pt x="1503" y="1099"/>
                  </a:lnTo>
                  <a:cubicBezTo>
                    <a:pt x="1540" y="1099"/>
                    <a:pt x="1570" y="1069"/>
                    <a:pt x="1570" y="1032"/>
                  </a:cubicBezTo>
                  <a:cubicBezTo>
                    <a:pt x="1570" y="995"/>
                    <a:pt x="1540" y="965"/>
                    <a:pt x="1503" y="965"/>
                  </a:cubicBezTo>
                  <a:lnTo>
                    <a:pt x="902" y="965"/>
                  </a:lnTo>
                  <a:cubicBezTo>
                    <a:pt x="865" y="965"/>
                    <a:pt x="835" y="995"/>
                    <a:pt x="835" y="1032"/>
                  </a:cubicBezTo>
                  <a:close/>
                  <a:moveTo>
                    <a:pt x="835" y="1617"/>
                  </a:moveTo>
                  <a:cubicBezTo>
                    <a:pt x="835" y="1653"/>
                    <a:pt x="865" y="1683"/>
                    <a:pt x="902" y="1683"/>
                  </a:cubicBezTo>
                  <a:lnTo>
                    <a:pt x="1436" y="1683"/>
                  </a:lnTo>
                  <a:cubicBezTo>
                    <a:pt x="1473" y="1683"/>
                    <a:pt x="1503" y="1653"/>
                    <a:pt x="1503" y="1617"/>
                  </a:cubicBezTo>
                  <a:cubicBezTo>
                    <a:pt x="1503" y="1580"/>
                    <a:pt x="1473" y="1550"/>
                    <a:pt x="1436" y="1550"/>
                  </a:cubicBezTo>
                  <a:lnTo>
                    <a:pt x="902" y="1550"/>
                  </a:lnTo>
                  <a:cubicBezTo>
                    <a:pt x="865" y="1550"/>
                    <a:pt x="835" y="1580"/>
                    <a:pt x="835" y="1617"/>
                  </a:cubicBezTo>
                  <a:close/>
                  <a:moveTo>
                    <a:pt x="729" y="2026"/>
                  </a:moveTo>
                  <a:cubicBezTo>
                    <a:pt x="729" y="1990"/>
                    <a:pt x="700" y="1960"/>
                    <a:pt x="663" y="1960"/>
                  </a:cubicBezTo>
                  <a:lnTo>
                    <a:pt x="337" y="1960"/>
                  </a:lnTo>
                  <a:cubicBezTo>
                    <a:pt x="300" y="1960"/>
                    <a:pt x="271" y="1990"/>
                    <a:pt x="271" y="2026"/>
                  </a:cubicBezTo>
                  <a:lnTo>
                    <a:pt x="271" y="2352"/>
                  </a:lnTo>
                  <a:cubicBezTo>
                    <a:pt x="271" y="2389"/>
                    <a:pt x="300" y="2419"/>
                    <a:pt x="337" y="2419"/>
                  </a:cubicBezTo>
                  <a:lnTo>
                    <a:pt x="663" y="2419"/>
                  </a:lnTo>
                  <a:cubicBezTo>
                    <a:pt x="700" y="2419"/>
                    <a:pt x="729" y="2389"/>
                    <a:pt x="729" y="2352"/>
                  </a:cubicBezTo>
                  <a:lnTo>
                    <a:pt x="729" y="2026"/>
                  </a:lnTo>
                  <a:close/>
                  <a:moveTo>
                    <a:pt x="729" y="1448"/>
                  </a:moveTo>
                  <a:cubicBezTo>
                    <a:pt x="729" y="1412"/>
                    <a:pt x="700" y="1382"/>
                    <a:pt x="663" y="1382"/>
                  </a:cubicBezTo>
                  <a:lnTo>
                    <a:pt x="337" y="1382"/>
                  </a:lnTo>
                  <a:cubicBezTo>
                    <a:pt x="300" y="1382"/>
                    <a:pt x="271" y="1412"/>
                    <a:pt x="271" y="1448"/>
                  </a:cubicBezTo>
                  <a:lnTo>
                    <a:pt x="271" y="1774"/>
                  </a:lnTo>
                  <a:cubicBezTo>
                    <a:pt x="271" y="1811"/>
                    <a:pt x="300" y="1841"/>
                    <a:pt x="337" y="1841"/>
                  </a:cubicBezTo>
                  <a:lnTo>
                    <a:pt x="663" y="1841"/>
                  </a:lnTo>
                  <a:cubicBezTo>
                    <a:pt x="700" y="1841"/>
                    <a:pt x="729" y="1811"/>
                    <a:pt x="729" y="1774"/>
                  </a:cubicBezTo>
                  <a:lnTo>
                    <a:pt x="729" y="1448"/>
                  </a:lnTo>
                  <a:close/>
                  <a:moveTo>
                    <a:pt x="729" y="870"/>
                  </a:moveTo>
                  <a:cubicBezTo>
                    <a:pt x="729" y="834"/>
                    <a:pt x="700" y="804"/>
                    <a:pt x="663" y="804"/>
                  </a:cubicBezTo>
                  <a:lnTo>
                    <a:pt x="337" y="804"/>
                  </a:lnTo>
                  <a:cubicBezTo>
                    <a:pt x="300" y="804"/>
                    <a:pt x="271" y="834"/>
                    <a:pt x="271" y="870"/>
                  </a:cubicBezTo>
                  <a:lnTo>
                    <a:pt x="271" y="1196"/>
                  </a:lnTo>
                  <a:cubicBezTo>
                    <a:pt x="271" y="1233"/>
                    <a:pt x="300" y="1263"/>
                    <a:pt x="337" y="1263"/>
                  </a:cubicBezTo>
                  <a:lnTo>
                    <a:pt x="663" y="1263"/>
                  </a:lnTo>
                  <a:cubicBezTo>
                    <a:pt x="700" y="1263"/>
                    <a:pt x="729" y="1233"/>
                    <a:pt x="729" y="1196"/>
                  </a:cubicBezTo>
                  <a:lnTo>
                    <a:pt x="729" y="870"/>
                  </a:lnTo>
                  <a:close/>
                  <a:moveTo>
                    <a:pt x="1603" y="2201"/>
                  </a:moveTo>
                  <a:cubicBezTo>
                    <a:pt x="1603" y="2165"/>
                    <a:pt x="1574" y="2135"/>
                    <a:pt x="1537" y="2135"/>
                  </a:cubicBezTo>
                  <a:lnTo>
                    <a:pt x="902" y="2135"/>
                  </a:lnTo>
                  <a:cubicBezTo>
                    <a:pt x="865" y="2135"/>
                    <a:pt x="835" y="2165"/>
                    <a:pt x="835" y="2201"/>
                  </a:cubicBezTo>
                  <a:cubicBezTo>
                    <a:pt x="835" y="2238"/>
                    <a:pt x="865" y="2268"/>
                    <a:pt x="902" y="2268"/>
                  </a:cubicBezTo>
                  <a:lnTo>
                    <a:pt x="1537" y="2268"/>
                  </a:lnTo>
                  <a:cubicBezTo>
                    <a:pt x="1574" y="2268"/>
                    <a:pt x="1603" y="2238"/>
                    <a:pt x="1603" y="2201"/>
                  </a:cubicBezTo>
                  <a:close/>
                  <a:moveTo>
                    <a:pt x="404" y="1707"/>
                  </a:moveTo>
                  <a:lnTo>
                    <a:pt x="596" y="1707"/>
                  </a:lnTo>
                  <a:lnTo>
                    <a:pt x="596" y="1515"/>
                  </a:lnTo>
                  <a:lnTo>
                    <a:pt x="404" y="1515"/>
                  </a:lnTo>
                  <a:lnTo>
                    <a:pt x="404" y="17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FA876A25-4B88-4367-B70D-7C1066DFF455}"/>
              </a:ext>
            </a:extLst>
          </p:cNvPr>
          <p:cNvGrpSpPr/>
          <p:nvPr/>
        </p:nvGrpSpPr>
        <p:grpSpPr>
          <a:xfrm>
            <a:off x="5099774" y="1849500"/>
            <a:ext cx="1123950" cy="1123950"/>
            <a:chOff x="5099774" y="1849500"/>
            <a:chExt cx="1123950" cy="112395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0FBE475A-C72F-4FBE-8FBF-423B21FCAC65}"/>
                </a:ext>
              </a:extLst>
            </p:cNvPr>
            <p:cNvSpPr/>
            <p:nvPr/>
          </p:nvSpPr>
          <p:spPr>
            <a:xfrm>
              <a:off x="5099774" y="1849500"/>
              <a:ext cx="1123950" cy="1123950"/>
            </a:xfrm>
            <a:prstGeom prst="ellipse">
              <a:avLst/>
            </a:prstGeom>
            <a:solidFill>
              <a:srgbClr val="009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checked-box_56785">
              <a:extLst>
                <a:ext uri="{FF2B5EF4-FFF2-40B4-BE49-F238E27FC236}">
                  <a16:creationId xmlns:a16="http://schemas.microsoft.com/office/drawing/2014/main" xmlns="" id="{3778B165-B113-461E-AF81-09B38B63765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83787" y="2260354"/>
              <a:ext cx="356398" cy="332686"/>
            </a:xfrm>
            <a:custGeom>
              <a:avLst/>
              <a:gdLst>
                <a:gd name="connsiteX0" fmla="*/ 543624 w 608916"/>
                <a:gd name="connsiteY0" fmla="*/ 21381 h 568405"/>
                <a:gd name="connsiteX1" fmla="*/ 547463 w 608916"/>
                <a:gd name="connsiteY1" fmla="*/ 21520 h 568405"/>
                <a:gd name="connsiteX2" fmla="*/ 590945 w 608916"/>
                <a:gd name="connsiteY2" fmla="*/ 41382 h 568405"/>
                <a:gd name="connsiteX3" fmla="*/ 588586 w 608916"/>
                <a:gd name="connsiteY3" fmla="*/ 135333 h 568405"/>
                <a:gd name="connsiteX4" fmla="*/ 338056 w 608916"/>
                <a:gd name="connsiteY4" fmla="*/ 385502 h 568405"/>
                <a:gd name="connsiteX5" fmla="*/ 291521 w 608916"/>
                <a:gd name="connsiteY5" fmla="*/ 404763 h 568405"/>
                <a:gd name="connsiteX6" fmla="*/ 244940 w 608916"/>
                <a:gd name="connsiteY6" fmla="*/ 385502 h 568405"/>
                <a:gd name="connsiteX7" fmla="*/ 198359 w 608916"/>
                <a:gd name="connsiteY7" fmla="*/ 338988 h 568405"/>
                <a:gd name="connsiteX8" fmla="*/ 147938 w 608916"/>
                <a:gd name="connsiteY8" fmla="*/ 288594 h 568405"/>
                <a:gd name="connsiteX9" fmla="*/ 147938 w 608916"/>
                <a:gd name="connsiteY9" fmla="*/ 195612 h 568405"/>
                <a:gd name="connsiteX10" fmla="*/ 194473 w 608916"/>
                <a:gd name="connsiteY10" fmla="*/ 176350 h 568405"/>
                <a:gd name="connsiteX11" fmla="*/ 241054 w 608916"/>
                <a:gd name="connsiteY11" fmla="*/ 195612 h 568405"/>
                <a:gd name="connsiteX12" fmla="*/ 291059 w 608916"/>
                <a:gd name="connsiteY12" fmla="*/ 246375 h 568405"/>
                <a:gd name="connsiteX13" fmla="*/ 497089 w 608916"/>
                <a:gd name="connsiteY13" fmla="*/ 40642 h 568405"/>
                <a:gd name="connsiteX14" fmla="*/ 543624 w 608916"/>
                <a:gd name="connsiteY14" fmla="*/ 21381 h 568405"/>
                <a:gd name="connsiteX15" fmla="*/ 74010 w 608916"/>
                <a:gd name="connsiteY15" fmla="*/ 0 h 568405"/>
                <a:gd name="connsiteX16" fmla="*/ 489345 w 608916"/>
                <a:gd name="connsiteY16" fmla="*/ 0 h 568405"/>
                <a:gd name="connsiteX17" fmla="*/ 470935 w 608916"/>
                <a:gd name="connsiteY17" fmla="*/ 14595 h 568405"/>
                <a:gd name="connsiteX18" fmla="*/ 411542 w 608916"/>
                <a:gd name="connsiteY18" fmla="*/ 73897 h 568405"/>
                <a:gd name="connsiteX19" fmla="*/ 74010 w 608916"/>
                <a:gd name="connsiteY19" fmla="*/ 73897 h 568405"/>
                <a:gd name="connsiteX20" fmla="*/ 74010 w 608916"/>
                <a:gd name="connsiteY20" fmla="*/ 494508 h 568405"/>
                <a:gd name="connsiteX21" fmla="*/ 495312 w 608916"/>
                <a:gd name="connsiteY21" fmla="*/ 494508 h 568405"/>
                <a:gd name="connsiteX22" fmla="*/ 495312 w 608916"/>
                <a:gd name="connsiteY22" fmla="*/ 280762 h 568405"/>
                <a:gd name="connsiteX23" fmla="*/ 569322 w 608916"/>
                <a:gd name="connsiteY23" fmla="*/ 206865 h 568405"/>
                <a:gd name="connsiteX24" fmla="*/ 569322 w 608916"/>
                <a:gd name="connsiteY24" fmla="*/ 494508 h 568405"/>
                <a:gd name="connsiteX25" fmla="*/ 495312 w 608916"/>
                <a:gd name="connsiteY25" fmla="*/ 568405 h 568405"/>
                <a:gd name="connsiteX26" fmla="*/ 74010 w 608916"/>
                <a:gd name="connsiteY26" fmla="*/ 568405 h 568405"/>
                <a:gd name="connsiteX27" fmla="*/ 0 w 608916"/>
                <a:gd name="connsiteY27" fmla="*/ 494554 h 568405"/>
                <a:gd name="connsiteX28" fmla="*/ 0 w 608916"/>
                <a:gd name="connsiteY28" fmla="*/ 73897 h 568405"/>
                <a:gd name="connsiteX29" fmla="*/ 74010 w 608916"/>
                <a:gd name="connsiteY29" fmla="*/ 0 h 56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8916" h="568405">
                  <a:moveTo>
                    <a:pt x="543624" y="21381"/>
                  </a:moveTo>
                  <a:cubicBezTo>
                    <a:pt x="544919" y="21381"/>
                    <a:pt x="546168" y="21427"/>
                    <a:pt x="547463" y="21520"/>
                  </a:cubicBezTo>
                  <a:cubicBezTo>
                    <a:pt x="563330" y="22443"/>
                    <a:pt x="578965" y="29002"/>
                    <a:pt x="590945" y="41382"/>
                  </a:cubicBezTo>
                  <a:cubicBezTo>
                    <a:pt x="616248" y="67433"/>
                    <a:pt x="614259" y="109651"/>
                    <a:pt x="588586" y="135333"/>
                  </a:cubicBezTo>
                  <a:lnTo>
                    <a:pt x="338056" y="385502"/>
                  </a:lnTo>
                  <a:cubicBezTo>
                    <a:pt x="325752" y="397881"/>
                    <a:pt x="308960" y="404763"/>
                    <a:pt x="291521" y="404763"/>
                  </a:cubicBezTo>
                  <a:cubicBezTo>
                    <a:pt x="274036" y="404763"/>
                    <a:pt x="257291" y="397788"/>
                    <a:pt x="244940" y="385502"/>
                  </a:cubicBezTo>
                  <a:lnTo>
                    <a:pt x="198359" y="338988"/>
                  </a:lnTo>
                  <a:lnTo>
                    <a:pt x="147938" y="288594"/>
                  </a:lnTo>
                  <a:cubicBezTo>
                    <a:pt x="122219" y="262912"/>
                    <a:pt x="122219" y="221294"/>
                    <a:pt x="147938" y="195612"/>
                  </a:cubicBezTo>
                  <a:cubicBezTo>
                    <a:pt x="160798" y="182725"/>
                    <a:pt x="177636" y="176350"/>
                    <a:pt x="194473" y="176350"/>
                  </a:cubicBezTo>
                  <a:cubicBezTo>
                    <a:pt x="211311" y="176350"/>
                    <a:pt x="228241" y="182817"/>
                    <a:pt x="241054" y="195612"/>
                  </a:cubicBezTo>
                  <a:cubicBezTo>
                    <a:pt x="241054" y="195612"/>
                    <a:pt x="284120" y="238893"/>
                    <a:pt x="291059" y="246375"/>
                  </a:cubicBezTo>
                  <a:lnTo>
                    <a:pt x="497089" y="40642"/>
                  </a:lnTo>
                  <a:cubicBezTo>
                    <a:pt x="509949" y="27801"/>
                    <a:pt x="526786" y="21381"/>
                    <a:pt x="543624" y="21381"/>
                  </a:cubicBezTo>
                  <a:close/>
                  <a:moveTo>
                    <a:pt x="74010" y="0"/>
                  </a:moveTo>
                  <a:lnTo>
                    <a:pt x="489345" y="0"/>
                  </a:lnTo>
                  <a:cubicBezTo>
                    <a:pt x="482731" y="4111"/>
                    <a:pt x="476578" y="9006"/>
                    <a:pt x="470935" y="14595"/>
                  </a:cubicBezTo>
                  <a:lnTo>
                    <a:pt x="411542" y="73897"/>
                  </a:lnTo>
                  <a:lnTo>
                    <a:pt x="74010" y="73897"/>
                  </a:lnTo>
                  <a:lnTo>
                    <a:pt x="74010" y="494508"/>
                  </a:lnTo>
                  <a:lnTo>
                    <a:pt x="495312" y="494508"/>
                  </a:lnTo>
                  <a:lnTo>
                    <a:pt x="495312" y="280762"/>
                  </a:lnTo>
                  <a:lnTo>
                    <a:pt x="569322" y="206865"/>
                  </a:lnTo>
                  <a:lnTo>
                    <a:pt x="569322" y="494508"/>
                  </a:lnTo>
                  <a:cubicBezTo>
                    <a:pt x="569322" y="535244"/>
                    <a:pt x="536156" y="568405"/>
                    <a:pt x="495312" y="568405"/>
                  </a:cubicBezTo>
                  <a:lnTo>
                    <a:pt x="74010" y="568405"/>
                  </a:lnTo>
                  <a:cubicBezTo>
                    <a:pt x="33165" y="568405"/>
                    <a:pt x="0" y="535244"/>
                    <a:pt x="0" y="494554"/>
                  </a:cubicBezTo>
                  <a:lnTo>
                    <a:pt x="0" y="73897"/>
                  </a:lnTo>
                  <a:cubicBezTo>
                    <a:pt x="0" y="33115"/>
                    <a:pt x="33165" y="0"/>
                    <a:pt x="740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015B8F21-BC30-4411-BFD4-E3493AD32755}"/>
              </a:ext>
            </a:extLst>
          </p:cNvPr>
          <p:cNvGrpSpPr/>
          <p:nvPr/>
        </p:nvGrpSpPr>
        <p:grpSpPr>
          <a:xfrm>
            <a:off x="6072033" y="2735325"/>
            <a:ext cx="1123950" cy="1123950"/>
            <a:chOff x="6072033" y="2735325"/>
            <a:chExt cx="1123950" cy="112395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1F3BD6FB-4B7A-4599-9F9A-02E1C6AD6EC8}"/>
                </a:ext>
              </a:extLst>
            </p:cNvPr>
            <p:cNvSpPr/>
            <p:nvPr/>
          </p:nvSpPr>
          <p:spPr>
            <a:xfrm>
              <a:off x="6072033" y="2735325"/>
              <a:ext cx="1123950" cy="112395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65CC8CF5-9E4F-4873-B6E6-50BD3974ED99}"/>
                </a:ext>
              </a:extLst>
            </p:cNvPr>
            <p:cNvGrpSpPr/>
            <p:nvPr/>
          </p:nvGrpSpPr>
          <p:grpSpPr>
            <a:xfrm>
              <a:off x="6465366" y="3126394"/>
              <a:ext cx="330222" cy="330320"/>
              <a:chOff x="4065588" y="3455988"/>
              <a:chExt cx="209551" cy="209550"/>
            </a:xfrm>
            <a:solidFill>
              <a:schemeClr val="bg1"/>
            </a:solidFill>
          </p:grpSpPr>
          <p:sp>
            <p:nvSpPr>
              <p:cNvPr id="24" name="Freeform 90">
                <a:extLst>
                  <a:ext uri="{FF2B5EF4-FFF2-40B4-BE49-F238E27FC236}">
                    <a16:creationId xmlns:a16="http://schemas.microsoft.com/office/drawing/2014/main" xmlns="" id="{9217DCAB-C9CF-4010-B298-913185B27B9F}"/>
                  </a:ext>
                </a:extLst>
              </p:cNvPr>
              <p:cNvSpPr/>
              <p:nvPr/>
            </p:nvSpPr>
            <p:spPr bwMode="auto">
              <a:xfrm>
                <a:off x="4065588" y="3638550"/>
                <a:ext cx="26988" cy="26988"/>
              </a:xfrm>
              <a:custGeom>
                <a:avLst/>
                <a:gdLst>
                  <a:gd name="T0" fmla="*/ 0 w 7"/>
                  <a:gd name="T1" fmla="*/ 4 h 7"/>
                  <a:gd name="T2" fmla="*/ 1 w 7"/>
                  <a:gd name="T3" fmla="*/ 6 h 7"/>
                  <a:gd name="T4" fmla="*/ 3 w 7"/>
                  <a:gd name="T5" fmla="*/ 7 h 7"/>
                  <a:gd name="T6" fmla="*/ 7 w 7"/>
                  <a:gd name="T7" fmla="*/ 6 h 7"/>
                  <a:gd name="T8" fmla="*/ 1 w 7"/>
                  <a:gd name="T9" fmla="*/ 0 h 7"/>
                  <a:gd name="T10" fmla="*/ 0 w 7"/>
                  <a:gd name="T1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0" y="4"/>
                    </a:moveTo>
                    <a:cubicBezTo>
                      <a:pt x="0" y="5"/>
                      <a:pt x="0" y="6"/>
                      <a:pt x="1" y="6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Freeform 91">
                <a:extLst>
                  <a:ext uri="{FF2B5EF4-FFF2-40B4-BE49-F238E27FC236}">
                    <a16:creationId xmlns:a16="http://schemas.microsoft.com/office/drawing/2014/main" xmlns="" id="{B9AFAC25-8F9E-4A0A-92BD-09E719E1DCB0}"/>
                  </a:ext>
                </a:extLst>
              </p:cNvPr>
              <p:cNvSpPr/>
              <p:nvPr/>
            </p:nvSpPr>
            <p:spPr bwMode="auto">
              <a:xfrm>
                <a:off x="4178301" y="3455988"/>
                <a:ext cx="96838" cy="96838"/>
              </a:xfrm>
              <a:custGeom>
                <a:avLst/>
                <a:gdLst>
                  <a:gd name="T0" fmla="*/ 24 w 26"/>
                  <a:gd name="T1" fmla="*/ 14 h 26"/>
                  <a:gd name="T2" fmla="*/ 12 w 26"/>
                  <a:gd name="T3" fmla="*/ 2 h 26"/>
                  <a:gd name="T4" fmla="*/ 4 w 26"/>
                  <a:gd name="T5" fmla="*/ 2 h 26"/>
                  <a:gd name="T6" fmla="*/ 0 w 26"/>
                  <a:gd name="T7" fmla="*/ 6 h 26"/>
                  <a:gd name="T8" fmla="*/ 20 w 26"/>
                  <a:gd name="T9" fmla="*/ 26 h 26"/>
                  <a:gd name="T10" fmla="*/ 24 w 26"/>
                  <a:gd name="T11" fmla="*/ 22 h 26"/>
                  <a:gd name="T12" fmla="*/ 24 w 26"/>
                  <a:gd name="T13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14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0"/>
                      <a:pt x="6" y="0"/>
                      <a:pt x="4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6" y="20"/>
                      <a:pt x="26" y="16"/>
                      <a:pt x="2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Freeform 92">
                <a:extLst>
                  <a:ext uri="{FF2B5EF4-FFF2-40B4-BE49-F238E27FC236}">
                    <a16:creationId xmlns:a16="http://schemas.microsoft.com/office/drawing/2014/main" xmlns="" id="{629D2232-E3A3-464E-8E22-5070BE8E84C5}"/>
                  </a:ext>
                </a:extLst>
              </p:cNvPr>
              <p:cNvSpPr/>
              <p:nvPr/>
            </p:nvSpPr>
            <p:spPr bwMode="auto">
              <a:xfrm>
                <a:off x="4110038" y="3511550"/>
                <a:ext cx="109538" cy="109538"/>
              </a:xfrm>
              <a:custGeom>
                <a:avLst/>
                <a:gdLst>
                  <a:gd name="T0" fmla="*/ 24 w 29"/>
                  <a:gd name="T1" fmla="*/ 0 h 29"/>
                  <a:gd name="T2" fmla="*/ 2 w 29"/>
                  <a:gd name="T3" fmla="*/ 22 h 29"/>
                  <a:gd name="T4" fmla="*/ 1 w 29"/>
                  <a:gd name="T5" fmla="*/ 22 h 29"/>
                  <a:gd name="T6" fmla="*/ 2 w 29"/>
                  <a:gd name="T7" fmla="*/ 27 h 29"/>
                  <a:gd name="T8" fmla="*/ 7 w 29"/>
                  <a:gd name="T9" fmla="*/ 28 h 29"/>
                  <a:gd name="T10" fmla="*/ 29 w 29"/>
                  <a:gd name="T11" fmla="*/ 5 h 29"/>
                  <a:gd name="T12" fmla="*/ 24 w 29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24" y="0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1" y="22"/>
                      <a:pt x="1" y="22"/>
                    </a:cubicBezTo>
                    <a:cubicBezTo>
                      <a:pt x="0" y="24"/>
                      <a:pt x="0" y="26"/>
                      <a:pt x="2" y="27"/>
                    </a:cubicBezTo>
                    <a:cubicBezTo>
                      <a:pt x="3" y="29"/>
                      <a:pt x="6" y="29"/>
                      <a:pt x="7" y="28"/>
                    </a:cubicBezTo>
                    <a:cubicBezTo>
                      <a:pt x="7" y="28"/>
                      <a:pt x="29" y="5"/>
                      <a:pt x="29" y="5"/>
                    </a:cubicBez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Freeform 93">
                <a:extLst>
                  <a:ext uri="{FF2B5EF4-FFF2-40B4-BE49-F238E27FC236}">
                    <a16:creationId xmlns:a16="http://schemas.microsoft.com/office/drawing/2014/main" xmlns="" id="{1392A147-69D3-4FDF-9C67-F00073FF680D}"/>
                  </a:ext>
                </a:extLst>
              </p:cNvPr>
              <p:cNvSpPr/>
              <p:nvPr/>
            </p:nvSpPr>
            <p:spPr bwMode="auto">
              <a:xfrm>
                <a:off x="4084638" y="3486150"/>
                <a:ext cx="107950" cy="107950"/>
              </a:xfrm>
              <a:custGeom>
                <a:avLst/>
                <a:gdLst>
                  <a:gd name="T0" fmla="*/ 1 w 29"/>
                  <a:gd name="T1" fmla="*/ 27 h 29"/>
                  <a:gd name="T2" fmla="*/ 6 w 29"/>
                  <a:gd name="T3" fmla="*/ 27 h 29"/>
                  <a:gd name="T4" fmla="*/ 7 w 29"/>
                  <a:gd name="T5" fmla="*/ 27 h 29"/>
                  <a:gd name="T6" fmla="*/ 29 w 29"/>
                  <a:gd name="T7" fmla="*/ 5 h 29"/>
                  <a:gd name="T8" fmla="*/ 24 w 29"/>
                  <a:gd name="T9" fmla="*/ 0 h 29"/>
                  <a:gd name="T10" fmla="*/ 0 w 29"/>
                  <a:gd name="T11" fmla="*/ 23 h 29"/>
                  <a:gd name="T12" fmla="*/ 1 w 29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1" y="27"/>
                    </a:moveTo>
                    <a:cubicBezTo>
                      <a:pt x="3" y="28"/>
                      <a:pt x="5" y="29"/>
                      <a:pt x="6" y="27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6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Freeform 94">
                <a:extLst>
                  <a:ext uri="{FF2B5EF4-FFF2-40B4-BE49-F238E27FC236}">
                    <a16:creationId xmlns:a16="http://schemas.microsoft.com/office/drawing/2014/main" xmlns="" id="{C13ED2D7-D0BA-47B3-BA25-0A958260B7FD}"/>
                  </a:ext>
                </a:extLst>
              </p:cNvPr>
              <p:cNvSpPr/>
              <p:nvPr/>
            </p:nvSpPr>
            <p:spPr bwMode="auto">
              <a:xfrm>
                <a:off x="4068763" y="3586163"/>
                <a:ext cx="76200" cy="76200"/>
              </a:xfrm>
              <a:custGeom>
                <a:avLst/>
                <a:gdLst>
                  <a:gd name="T0" fmla="*/ 18 w 20"/>
                  <a:gd name="T1" fmla="*/ 17 h 20"/>
                  <a:gd name="T2" fmla="*/ 16 w 20"/>
                  <a:gd name="T3" fmla="*/ 11 h 20"/>
                  <a:gd name="T4" fmla="*/ 11 w 20"/>
                  <a:gd name="T5" fmla="*/ 9 h 20"/>
                  <a:gd name="T6" fmla="*/ 9 w 20"/>
                  <a:gd name="T7" fmla="*/ 4 h 20"/>
                  <a:gd name="T8" fmla="*/ 3 w 20"/>
                  <a:gd name="T9" fmla="*/ 2 h 20"/>
                  <a:gd name="T10" fmla="*/ 2 w 20"/>
                  <a:gd name="T11" fmla="*/ 0 h 20"/>
                  <a:gd name="T12" fmla="*/ 2 w 20"/>
                  <a:gd name="T13" fmla="*/ 0 h 20"/>
                  <a:gd name="T14" fmla="*/ 0 w 20"/>
                  <a:gd name="T15" fmla="*/ 12 h 20"/>
                  <a:gd name="T16" fmla="*/ 9 w 20"/>
                  <a:gd name="T17" fmla="*/ 20 h 20"/>
                  <a:gd name="T18" fmla="*/ 20 w 20"/>
                  <a:gd name="T19" fmla="*/ 18 h 20"/>
                  <a:gd name="T20" fmla="*/ 20 w 20"/>
                  <a:gd name="T21" fmla="*/ 18 h 20"/>
                  <a:gd name="T22" fmla="*/ 18 w 20"/>
                  <a:gd name="T2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20">
                    <a:moveTo>
                      <a:pt x="18" y="17"/>
                    </a:moveTo>
                    <a:cubicBezTo>
                      <a:pt x="17" y="15"/>
                      <a:pt x="16" y="13"/>
                      <a:pt x="16" y="11"/>
                    </a:cubicBezTo>
                    <a:cubicBezTo>
                      <a:pt x="14" y="12"/>
                      <a:pt x="12" y="11"/>
                      <a:pt x="11" y="9"/>
                    </a:cubicBezTo>
                    <a:cubicBezTo>
                      <a:pt x="9" y="8"/>
                      <a:pt x="9" y="6"/>
                      <a:pt x="9" y="4"/>
                    </a:cubicBezTo>
                    <a:cubicBezTo>
                      <a:pt x="7" y="4"/>
                      <a:pt x="5" y="4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19" y="18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Freeform 95">
                <a:extLst>
                  <a:ext uri="{FF2B5EF4-FFF2-40B4-BE49-F238E27FC236}">
                    <a16:creationId xmlns:a16="http://schemas.microsoft.com/office/drawing/2014/main" xmlns="" id="{04BC772B-31D4-4B64-9262-0722362090DF}"/>
                  </a:ext>
                </a:extLst>
              </p:cNvPr>
              <p:cNvSpPr/>
              <p:nvPr/>
            </p:nvSpPr>
            <p:spPr bwMode="auto">
              <a:xfrm>
                <a:off x="4140201" y="3538538"/>
                <a:ext cx="109538" cy="107950"/>
              </a:xfrm>
              <a:custGeom>
                <a:avLst/>
                <a:gdLst>
                  <a:gd name="T0" fmla="*/ 1 w 29"/>
                  <a:gd name="T1" fmla="*/ 22 h 29"/>
                  <a:gd name="T2" fmla="*/ 1 w 29"/>
                  <a:gd name="T3" fmla="*/ 28 h 29"/>
                  <a:gd name="T4" fmla="*/ 5 w 29"/>
                  <a:gd name="T5" fmla="*/ 29 h 29"/>
                  <a:gd name="T6" fmla="*/ 29 w 29"/>
                  <a:gd name="T7" fmla="*/ 6 h 29"/>
                  <a:gd name="T8" fmla="*/ 23 w 29"/>
                  <a:gd name="T9" fmla="*/ 0 h 29"/>
                  <a:gd name="T10" fmla="*/ 1 w 29"/>
                  <a:gd name="T1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1" y="22"/>
                    </a:moveTo>
                    <a:cubicBezTo>
                      <a:pt x="0" y="24"/>
                      <a:pt x="0" y="26"/>
                      <a:pt x="1" y="28"/>
                    </a:cubicBezTo>
                    <a:cubicBezTo>
                      <a:pt x="2" y="29"/>
                      <a:pt x="4" y="29"/>
                      <a:pt x="5" y="29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3" y="0"/>
                      <a:pt x="23" y="0"/>
                      <a:pt x="23" y="0"/>
                    </a:cubicBezTo>
                    <a:lnTo>
                      <a:pt x="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42E3AD96-092E-407B-95C0-DE76590DB3BE}"/>
              </a:ext>
            </a:extLst>
          </p:cNvPr>
          <p:cNvGrpSpPr/>
          <p:nvPr/>
        </p:nvGrpSpPr>
        <p:grpSpPr>
          <a:xfrm>
            <a:off x="7043441" y="3676883"/>
            <a:ext cx="1123950" cy="1123950"/>
            <a:chOff x="7043441" y="3676883"/>
            <a:chExt cx="1123950" cy="112395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A3185E39-305A-4F94-86DA-F45208E6A3C7}"/>
                </a:ext>
              </a:extLst>
            </p:cNvPr>
            <p:cNvSpPr/>
            <p:nvPr/>
          </p:nvSpPr>
          <p:spPr>
            <a:xfrm>
              <a:off x="7043441" y="3676883"/>
              <a:ext cx="1123950" cy="1123950"/>
            </a:xfrm>
            <a:prstGeom prst="ellipse">
              <a:avLst/>
            </a:prstGeom>
            <a:solidFill>
              <a:srgbClr val="009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ai-chi-chuan-silhouette_37903">
              <a:extLst>
                <a:ext uri="{FF2B5EF4-FFF2-40B4-BE49-F238E27FC236}">
                  <a16:creationId xmlns:a16="http://schemas.microsoft.com/office/drawing/2014/main" xmlns="" id="{ABBBC1F0-5057-46B0-A4A8-8368E764CBD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62048" y="4025964"/>
              <a:ext cx="309824" cy="435242"/>
            </a:xfrm>
            <a:custGeom>
              <a:avLst/>
              <a:gdLst>
                <a:gd name="connsiteX0" fmla="*/ 397270 w 431036"/>
                <a:gd name="connsiteY0" fmla="*/ 90324 h 605522"/>
                <a:gd name="connsiteX1" fmla="*/ 431036 w 431036"/>
                <a:gd name="connsiteY1" fmla="*/ 124039 h 605522"/>
                <a:gd name="connsiteX2" fmla="*/ 431036 w 431036"/>
                <a:gd name="connsiteY2" fmla="*/ 169018 h 605522"/>
                <a:gd name="connsiteX3" fmla="*/ 409040 w 431036"/>
                <a:gd name="connsiteY3" fmla="*/ 200625 h 605522"/>
                <a:gd name="connsiteX4" fmla="*/ 301573 w 431036"/>
                <a:gd name="connsiteY4" fmla="*/ 240418 h 605522"/>
                <a:gd name="connsiteX5" fmla="*/ 289804 w 431036"/>
                <a:gd name="connsiteY5" fmla="*/ 242525 h 605522"/>
                <a:gd name="connsiteX6" fmla="*/ 277385 w 431036"/>
                <a:gd name="connsiteY6" fmla="*/ 240175 h 605522"/>
                <a:gd name="connsiteX7" fmla="*/ 250032 w 431036"/>
                <a:gd name="connsiteY7" fmla="*/ 229396 h 605522"/>
                <a:gd name="connsiteX8" fmla="*/ 250032 w 431036"/>
                <a:gd name="connsiteY8" fmla="*/ 347802 h 605522"/>
                <a:gd name="connsiteX9" fmla="*/ 301411 w 431036"/>
                <a:gd name="connsiteY9" fmla="*/ 387675 h 605522"/>
                <a:gd name="connsiteX10" fmla="*/ 316183 w 431036"/>
                <a:gd name="connsiteY10" fmla="*/ 421957 h 605522"/>
                <a:gd name="connsiteX11" fmla="*/ 302304 w 431036"/>
                <a:gd name="connsiteY11" fmla="*/ 562082 h 605522"/>
                <a:gd name="connsiteX12" fmla="*/ 260096 w 431036"/>
                <a:gd name="connsiteY12" fmla="*/ 596688 h 605522"/>
                <a:gd name="connsiteX13" fmla="*/ 225438 w 431036"/>
                <a:gd name="connsiteY13" fmla="*/ 554464 h 605522"/>
                <a:gd name="connsiteX14" fmla="*/ 237207 w 431036"/>
                <a:gd name="connsiteY14" fmla="*/ 435572 h 605522"/>
                <a:gd name="connsiteX15" fmla="*/ 208555 w 431036"/>
                <a:gd name="connsiteY15" fmla="*/ 413285 h 605522"/>
                <a:gd name="connsiteX16" fmla="*/ 69027 w 431036"/>
                <a:gd name="connsiteY16" fmla="*/ 590772 h 605522"/>
                <a:gd name="connsiteX17" fmla="*/ 38589 w 431036"/>
                <a:gd name="connsiteY17" fmla="*/ 605522 h 605522"/>
                <a:gd name="connsiteX18" fmla="*/ 14726 w 431036"/>
                <a:gd name="connsiteY18" fmla="*/ 597256 h 605522"/>
                <a:gd name="connsiteX19" fmla="*/ 8232 w 431036"/>
                <a:gd name="connsiteY19" fmla="*/ 543118 h 605522"/>
                <a:gd name="connsiteX20" fmla="*/ 135017 w 431036"/>
                <a:gd name="connsiteY20" fmla="*/ 381840 h 605522"/>
                <a:gd name="connsiteX21" fmla="*/ 133474 w 431036"/>
                <a:gd name="connsiteY21" fmla="*/ 381840 h 605522"/>
                <a:gd name="connsiteX22" fmla="*/ 133474 w 431036"/>
                <a:gd name="connsiteY22" fmla="*/ 185875 h 605522"/>
                <a:gd name="connsiteX23" fmla="*/ 162451 w 431036"/>
                <a:gd name="connsiteY23" fmla="*/ 156942 h 605522"/>
                <a:gd name="connsiteX24" fmla="*/ 235097 w 431036"/>
                <a:gd name="connsiteY24" fmla="*/ 156942 h 605522"/>
                <a:gd name="connsiteX25" fmla="*/ 248733 w 431036"/>
                <a:gd name="connsiteY25" fmla="*/ 156942 h 605522"/>
                <a:gd name="connsiteX26" fmla="*/ 249950 w 431036"/>
                <a:gd name="connsiteY26" fmla="*/ 156942 h 605522"/>
                <a:gd name="connsiteX27" fmla="*/ 249950 w 431036"/>
                <a:gd name="connsiteY27" fmla="*/ 157267 h 605522"/>
                <a:gd name="connsiteX28" fmla="*/ 254496 w 431036"/>
                <a:gd name="connsiteY28" fmla="*/ 158563 h 605522"/>
                <a:gd name="connsiteX29" fmla="*/ 290210 w 431036"/>
                <a:gd name="connsiteY29" fmla="*/ 172665 h 605522"/>
                <a:gd name="connsiteX30" fmla="*/ 363504 w 431036"/>
                <a:gd name="connsiteY30" fmla="*/ 145596 h 605522"/>
                <a:gd name="connsiteX31" fmla="*/ 363504 w 431036"/>
                <a:gd name="connsiteY31" fmla="*/ 124039 h 605522"/>
                <a:gd name="connsiteX32" fmla="*/ 397270 w 431036"/>
                <a:gd name="connsiteY32" fmla="*/ 90324 h 605522"/>
                <a:gd name="connsiteX33" fmla="*/ 191785 w 431036"/>
                <a:gd name="connsiteY33" fmla="*/ 0 h 605522"/>
                <a:gd name="connsiteX34" fmla="*/ 254130 w 431036"/>
                <a:gd name="connsiteY34" fmla="*/ 62239 h 605522"/>
                <a:gd name="connsiteX35" fmla="*/ 191785 w 431036"/>
                <a:gd name="connsiteY35" fmla="*/ 124478 h 605522"/>
                <a:gd name="connsiteX36" fmla="*/ 129440 w 431036"/>
                <a:gd name="connsiteY36" fmla="*/ 62239 h 605522"/>
                <a:gd name="connsiteX37" fmla="*/ 191785 w 431036"/>
                <a:gd name="connsiteY37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1036" h="605522">
                  <a:moveTo>
                    <a:pt x="397270" y="90324"/>
                  </a:moveTo>
                  <a:cubicBezTo>
                    <a:pt x="415939" y="90324"/>
                    <a:pt x="431036" y="105398"/>
                    <a:pt x="431036" y="124039"/>
                  </a:cubicBezTo>
                  <a:lnTo>
                    <a:pt x="431036" y="169018"/>
                  </a:lnTo>
                  <a:cubicBezTo>
                    <a:pt x="431036" y="183120"/>
                    <a:pt x="422270" y="195763"/>
                    <a:pt x="409040" y="200625"/>
                  </a:cubicBezTo>
                  <a:lnTo>
                    <a:pt x="301573" y="240418"/>
                  </a:lnTo>
                  <a:cubicBezTo>
                    <a:pt x="297758" y="241877"/>
                    <a:pt x="293781" y="242525"/>
                    <a:pt x="289804" y="242525"/>
                  </a:cubicBezTo>
                  <a:cubicBezTo>
                    <a:pt x="285583" y="242525"/>
                    <a:pt x="281362" y="241796"/>
                    <a:pt x="277385" y="240175"/>
                  </a:cubicBezTo>
                  <a:lnTo>
                    <a:pt x="250032" y="229396"/>
                  </a:lnTo>
                  <a:lnTo>
                    <a:pt x="250032" y="347802"/>
                  </a:lnTo>
                  <a:lnTo>
                    <a:pt x="301411" y="387675"/>
                  </a:lnTo>
                  <a:cubicBezTo>
                    <a:pt x="311881" y="395861"/>
                    <a:pt x="317482" y="408747"/>
                    <a:pt x="316183" y="421957"/>
                  </a:cubicBezTo>
                  <a:lnTo>
                    <a:pt x="302304" y="562082"/>
                  </a:lnTo>
                  <a:cubicBezTo>
                    <a:pt x="300193" y="583235"/>
                    <a:pt x="281119" y="598877"/>
                    <a:pt x="260096" y="596688"/>
                  </a:cubicBezTo>
                  <a:cubicBezTo>
                    <a:pt x="238830" y="594581"/>
                    <a:pt x="223327" y="575698"/>
                    <a:pt x="225438" y="554464"/>
                  </a:cubicBezTo>
                  <a:lnTo>
                    <a:pt x="237207" y="435572"/>
                  </a:lnTo>
                  <a:lnTo>
                    <a:pt x="208555" y="413285"/>
                  </a:lnTo>
                  <a:lnTo>
                    <a:pt x="69027" y="590772"/>
                  </a:lnTo>
                  <a:cubicBezTo>
                    <a:pt x="61397" y="600416"/>
                    <a:pt x="50034" y="605522"/>
                    <a:pt x="38589" y="605522"/>
                  </a:cubicBezTo>
                  <a:cubicBezTo>
                    <a:pt x="30229" y="605522"/>
                    <a:pt x="21868" y="602848"/>
                    <a:pt x="14726" y="597256"/>
                  </a:cubicBezTo>
                  <a:cubicBezTo>
                    <a:pt x="-1995" y="584126"/>
                    <a:pt x="-4917" y="559894"/>
                    <a:pt x="8232" y="543118"/>
                  </a:cubicBezTo>
                  <a:lnTo>
                    <a:pt x="135017" y="381840"/>
                  </a:lnTo>
                  <a:lnTo>
                    <a:pt x="133474" y="381840"/>
                  </a:lnTo>
                  <a:lnTo>
                    <a:pt x="133474" y="185875"/>
                  </a:lnTo>
                  <a:cubicBezTo>
                    <a:pt x="133474" y="169828"/>
                    <a:pt x="146380" y="156942"/>
                    <a:pt x="162451" y="156942"/>
                  </a:cubicBezTo>
                  <a:lnTo>
                    <a:pt x="235097" y="156942"/>
                  </a:lnTo>
                  <a:cubicBezTo>
                    <a:pt x="239480" y="156051"/>
                    <a:pt x="244106" y="155970"/>
                    <a:pt x="248733" y="156942"/>
                  </a:cubicBezTo>
                  <a:lnTo>
                    <a:pt x="249950" y="156942"/>
                  </a:lnTo>
                  <a:lnTo>
                    <a:pt x="249950" y="157267"/>
                  </a:lnTo>
                  <a:cubicBezTo>
                    <a:pt x="251493" y="157672"/>
                    <a:pt x="253035" y="157996"/>
                    <a:pt x="254496" y="158563"/>
                  </a:cubicBezTo>
                  <a:lnTo>
                    <a:pt x="290210" y="172665"/>
                  </a:lnTo>
                  <a:lnTo>
                    <a:pt x="363504" y="145596"/>
                  </a:lnTo>
                  <a:lnTo>
                    <a:pt x="363504" y="124039"/>
                  </a:lnTo>
                  <a:cubicBezTo>
                    <a:pt x="363504" y="105398"/>
                    <a:pt x="378602" y="90324"/>
                    <a:pt x="397270" y="90324"/>
                  </a:cubicBezTo>
                  <a:close/>
                  <a:moveTo>
                    <a:pt x="191785" y="0"/>
                  </a:moveTo>
                  <a:cubicBezTo>
                    <a:pt x="226217" y="0"/>
                    <a:pt x="254130" y="27865"/>
                    <a:pt x="254130" y="62239"/>
                  </a:cubicBezTo>
                  <a:cubicBezTo>
                    <a:pt x="254130" y="96613"/>
                    <a:pt x="226217" y="124478"/>
                    <a:pt x="191785" y="124478"/>
                  </a:cubicBezTo>
                  <a:cubicBezTo>
                    <a:pt x="157353" y="124478"/>
                    <a:pt x="129440" y="96613"/>
                    <a:pt x="129440" y="62239"/>
                  </a:cubicBezTo>
                  <a:cubicBezTo>
                    <a:pt x="129440" y="27865"/>
                    <a:pt x="157353" y="0"/>
                    <a:pt x="1917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63563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672">
        <p:blinds dir="vert"/>
      </p:transition>
    </mc:Choice>
    <mc:Fallback xmlns="">
      <p:transition spd="slow" advTm="5672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1581 L -1.04167E-6 7.40741E-7 " pathEditMode="relative" rAng="0" ptsTypes="AA">
                                      <p:cBhvr>
                                        <p:cTn id="56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1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1581 L -1.04167E-6 7.40741E-7 " pathEditMode="relative" rAng="0" ptsTypes="AA">
                                      <p:cBhvr>
                                        <p:cTn id="61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1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1581 L -1.04167E-6 7.40741E-7 " pathEditMode="relative" rAng="0" ptsTypes="AA">
                                      <p:cBhvr>
                                        <p:cTn id="66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1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1581 L -1.04167E-6 7.40741E-7 " pathEditMode="relative" rAng="0" ptsTypes="AA">
                                      <p:cBhvr>
                                        <p:cTn id="71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17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7.40741E-7 L 0.00013 -7.40741E-7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7.40741E-7 L 0.00013 -7.40741E-7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11276 -4.07407E-6 L 0.00013 -4.07407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11276 -4.07407E-6 L 0.00013 -4.07407E-6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5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7" grpId="0"/>
      <p:bldP spid="38" grpId="0"/>
      <p:bldP spid="38" grpId="1"/>
      <p:bldP spid="39" grpId="0"/>
      <p:bldP spid="40" grpId="0"/>
      <p:bldP spid="40" grpId="1"/>
      <p:bldP spid="41" grpId="0"/>
      <p:bldP spid="42" grpId="0"/>
      <p:bldP spid="42" grpId="1"/>
      <p:bldP spid="43" grpId="0"/>
      <p:bldP spid="44" grpId="0"/>
      <p:bldP spid="4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18202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RESEARCH GOAL</a:t>
            </a:r>
            <a:endParaRPr lang="en-US" altLang="zh-CN" sz="1200" spc="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466060" cy="584775"/>
            <a:chOff x="1026351" y="335720"/>
            <a:chExt cx="2466060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666270" y="33572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研究目的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D5BC8E1-C480-42FB-8717-72AD835C3EF1}"/>
              </a:ext>
            </a:extLst>
          </p:cNvPr>
          <p:cNvGrpSpPr/>
          <p:nvPr/>
        </p:nvGrpSpPr>
        <p:grpSpPr>
          <a:xfrm>
            <a:off x="886651" y="2123136"/>
            <a:ext cx="4643209" cy="3689412"/>
            <a:chOff x="475767" y="1806743"/>
            <a:chExt cx="5333550" cy="416588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1F92318-4B84-429A-81CA-CF2A8BDD03EB}"/>
                </a:ext>
              </a:extLst>
            </p:cNvPr>
            <p:cNvGrpSpPr/>
            <p:nvPr/>
          </p:nvGrpSpPr>
          <p:grpSpPr>
            <a:xfrm>
              <a:off x="475767" y="1806743"/>
              <a:ext cx="5333550" cy="4165886"/>
              <a:chOff x="475767" y="1806743"/>
              <a:chExt cx="5333550" cy="4165886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D1084761-9DC8-49F0-BD27-25A3F93B9C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5767" y="1806743"/>
                <a:ext cx="5333550" cy="4165886"/>
              </a:xfrm>
              <a:prstGeom prst="rect">
                <a:avLst/>
              </a:pr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FB2387D2-16E1-41D6-8C29-BAB8884342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3770" y="2138564"/>
                <a:ext cx="4683579" cy="2706624"/>
              </a:xfrm>
              <a:prstGeom prst="rect">
                <a:avLst/>
              </a:prstGeom>
            </p:spPr>
          </p:pic>
        </p:grp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55F3B379-EC69-4A1B-91B7-A01F593AE407}"/>
                </a:ext>
              </a:extLst>
            </p:cNvPr>
            <p:cNvSpPr/>
            <p:nvPr/>
          </p:nvSpPr>
          <p:spPr>
            <a:xfrm>
              <a:off x="787400" y="2133600"/>
              <a:ext cx="4686300" cy="2705100"/>
            </a:xfrm>
            <a:custGeom>
              <a:avLst/>
              <a:gdLst>
                <a:gd name="connsiteX0" fmla="*/ 0 w 4648200"/>
                <a:gd name="connsiteY0" fmla="*/ 0 h 2705100"/>
                <a:gd name="connsiteX1" fmla="*/ 4648200 w 4648200"/>
                <a:gd name="connsiteY1" fmla="*/ 0 h 2705100"/>
                <a:gd name="connsiteX2" fmla="*/ 4648200 w 4648200"/>
                <a:gd name="connsiteY2" fmla="*/ 2705100 h 2705100"/>
                <a:gd name="connsiteX3" fmla="*/ 0 w 4648200"/>
                <a:gd name="connsiteY3" fmla="*/ 0 h 270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8200" h="2705100">
                  <a:moveTo>
                    <a:pt x="0" y="0"/>
                  </a:moveTo>
                  <a:lnTo>
                    <a:pt x="4648200" y="0"/>
                  </a:lnTo>
                  <a:lnTo>
                    <a:pt x="4648200" y="2705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ADA47B6-D37A-4657-B889-01C3760ECA17}"/>
              </a:ext>
            </a:extLst>
          </p:cNvPr>
          <p:cNvGrpSpPr/>
          <p:nvPr/>
        </p:nvGrpSpPr>
        <p:grpSpPr>
          <a:xfrm>
            <a:off x="6314621" y="1585912"/>
            <a:ext cx="783771" cy="783771"/>
            <a:chOff x="6314621" y="1585912"/>
            <a:chExt cx="783771" cy="783771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xmlns="" id="{C257F69D-6187-4A00-846E-DCDFE70FB7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16461" y="1773010"/>
              <a:ext cx="391658" cy="391658"/>
            </a:xfrm>
            <a:custGeom>
              <a:avLst/>
              <a:gdLst>
                <a:gd name="T0" fmla="*/ 1638 w 3280"/>
                <a:gd name="T1" fmla="*/ 1434 h 3277"/>
                <a:gd name="T2" fmla="*/ 1228 w 3280"/>
                <a:gd name="T3" fmla="*/ 1843 h 3277"/>
                <a:gd name="T4" fmla="*/ 1638 w 3280"/>
                <a:gd name="T5" fmla="*/ 2253 h 3277"/>
                <a:gd name="T6" fmla="*/ 2048 w 3280"/>
                <a:gd name="T7" fmla="*/ 1843 h 3277"/>
                <a:gd name="T8" fmla="*/ 1638 w 3280"/>
                <a:gd name="T9" fmla="*/ 1434 h 3277"/>
                <a:gd name="T10" fmla="*/ 2828 w 3280"/>
                <a:gd name="T11" fmla="*/ 0 h 3277"/>
                <a:gd name="T12" fmla="*/ 3280 w 3280"/>
                <a:gd name="T13" fmla="*/ 502 h 3277"/>
                <a:gd name="T14" fmla="*/ 3276 w 3280"/>
                <a:gd name="T15" fmla="*/ 2913 h 3277"/>
                <a:gd name="T16" fmla="*/ 3276 w 3280"/>
                <a:gd name="T17" fmla="*/ 3277 h 3277"/>
                <a:gd name="T18" fmla="*/ 0 w 3280"/>
                <a:gd name="T19" fmla="*/ 3277 h 3277"/>
                <a:gd name="T20" fmla="*/ 0 w 3280"/>
                <a:gd name="T21" fmla="*/ 2913 h 3277"/>
                <a:gd name="T22" fmla="*/ 0 w 3280"/>
                <a:gd name="T23" fmla="*/ 502 h 3277"/>
                <a:gd name="T24" fmla="*/ 440 w 3280"/>
                <a:gd name="T25" fmla="*/ 0 h 3277"/>
                <a:gd name="T26" fmla="*/ 2828 w 3280"/>
                <a:gd name="T27" fmla="*/ 0 h 3277"/>
                <a:gd name="T28" fmla="*/ 385 w 3280"/>
                <a:gd name="T29" fmla="*/ 364 h 3277"/>
                <a:gd name="T30" fmla="*/ 2889 w 3280"/>
                <a:gd name="T31" fmla="*/ 364 h 3277"/>
                <a:gd name="T32" fmla="*/ 2719 w 3280"/>
                <a:gd name="T33" fmla="*/ 182 h 3277"/>
                <a:gd name="T34" fmla="*/ 535 w 3280"/>
                <a:gd name="T35" fmla="*/ 182 h 3277"/>
                <a:gd name="T36" fmla="*/ 385 w 3280"/>
                <a:gd name="T37" fmla="*/ 364 h 3277"/>
                <a:gd name="T38" fmla="*/ 2427 w 3280"/>
                <a:gd name="T39" fmla="*/ 1843 h 3277"/>
                <a:gd name="T40" fmla="*/ 2420 w 3280"/>
                <a:gd name="T41" fmla="*/ 1742 h 3277"/>
                <a:gd name="T42" fmla="*/ 2643 w 3280"/>
                <a:gd name="T43" fmla="*/ 1573 h 3277"/>
                <a:gd name="T44" fmla="*/ 2655 w 3280"/>
                <a:gd name="T45" fmla="*/ 1507 h 3277"/>
                <a:gd name="T46" fmla="*/ 2444 w 3280"/>
                <a:gd name="T47" fmla="*/ 1153 h 3277"/>
                <a:gd name="T48" fmla="*/ 2379 w 3280"/>
                <a:gd name="T49" fmla="*/ 1131 h 3277"/>
                <a:gd name="T50" fmla="*/ 2118 w 3280"/>
                <a:gd name="T51" fmla="*/ 1233 h 3277"/>
                <a:gd name="T52" fmla="*/ 1940 w 3280"/>
                <a:gd name="T53" fmla="*/ 1133 h 3277"/>
                <a:gd name="T54" fmla="*/ 1901 w 3280"/>
                <a:gd name="T55" fmla="*/ 862 h 3277"/>
                <a:gd name="T56" fmla="*/ 1848 w 3280"/>
                <a:gd name="T57" fmla="*/ 819 h 3277"/>
                <a:gd name="T58" fmla="*/ 1427 w 3280"/>
                <a:gd name="T59" fmla="*/ 819 h 3277"/>
                <a:gd name="T60" fmla="*/ 1375 w 3280"/>
                <a:gd name="T61" fmla="*/ 863 h 3277"/>
                <a:gd name="T62" fmla="*/ 1336 w 3280"/>
                <a:gd name="T63" fmla="*/ 1134 h 3277"/>
                <a:gd name="T64" fmla="*/ 1158 w 3280"/>
                <a:gd name="T65" fmla="*/ 1235 h 3277"/>
                <a:gd name="T66" fmla="*/ 897 w 3280"/>
                <a:gd name="T67" fmla="*/ 1132 h 3277"/>
                <a:gd name="T68" fmla="*/ 832 w 3280"/>
                <a:gd name="T69" fmla="*/ 1154 h 3277"/>
                <a:gd name="T70" fmla="*/ 621 w 3280"/>
                <a:gd name="T71" fmla="*/ 1508 h 3277"/>
                <a:gd name="T72" fmla="*/ 633 w 3280"/>
                <a:gd name="T73" fmla="*/ 1574 h 3277"/>
                <a:gd name="T74" fmla="*/ 856 w 3280"/>
                <a:gd name="T75" fmla="*/ 1744 h 3277"/>
                <a:gd name="T76" fmla="*/ 848 w 3280"/>
                <a:gd name="T77" fmla="*/ 1843 h 3277"/>
                <a:gd name="T78" fmla="*/ 856 w 3280"/>
                <a:gd name="T79" fmla="*/ 1944 h 3277"/>
                <a:gd name="T80" fmla="*/ 633 w 3280"/>
                <a:gd name="T81" fmla="*/ 2114 h 3277"/>
                <a:gd name="T82" fmla="*/ 621 w 3280"/>
                <a:gd name="T83" fmla="*/ 2180 h 3277"/>
                <a:gd name="T84" fmla="*/ 832 w 3280"/>
                <a:gd name="T85" fmla="*/ 2534 h 3277"/>
                <a:gd name="T86" fmla="*/ 897 w 3280"/>
                <a:gd name="T87" fmla="*/ 2556 h 3277"/>
                <a:gd name="T88" fmla="*/ 1158 w 3280"/>
                <a:gd name="T89" fmla="*/ 2453 h 3277"/>
                <a:gd name="T90" fmla="*/ 1336 w 3280"/>
                <a:gd name="T91" fmla="*/ 2554 h 3277"/>
                <a:gd name="T92" fmla="*/ 1375 w 3280"/>
                <a:gd name="T93" fmla="*/ 2825 h 3277"/>
                <a:gd name="T94" fmla="*/ 1427 w 3280"/>
                <a:gd name="T95" fmla="*/ 2867 h 3277"/>
                <a:gd name="T96" fmla="*/ 1848 w 3280"/>
                <a:gd name="T97" fmla="*/ 2867 h 3277"/>
                <a:gd name="T98" fmla="*/ 1901 w 3280"/>
                <a:gd name="T99" fmla="*/ 2823 h 3277"/>
                <a:gd name="T100" fmla="*/ 1940 w 3280"/>
                <a:gd name="T101" fmla="*/ 2553 h 3277"/>
                <a:gd name="T102" fmla="*/ 2118 w 3280"/>
                <a:gd name="T103" fmla="*/ 2452 h 3277"/>
                <a:gd name="T104" fmla="*/ 2379 w 3280"/>
                <a:gd name="T105" fmla="*/ 2554 h 3277"/>
                <a:gd name="T106" fmla="*/ 2444 w 3280"/>
                <a:gd name="T107" fmla="*/ 2532 h 3277"/>
                <a:gd name="T108" fmla="*/ 2655 w 3280"/>
                <a:gd name="T109" fmla="*/ 2178 h 3277"/>
                <a:gd name="T110" fmla="*/ 2643 w 3280"/>
                <a:gd name="T111" fmla="*/ 2112 h 3277"/>
                <a:gd name="T112" fmla="*/ 2420 w 3280"/>
                <a:gd name="T113" fmla="*/ 1943 h 3277"/>
                <a:gd name="T114" fmla="*/ 2427 w 3280"/>
                <a:gd name="T115" fmla="*/ 1843 h 3277"/>
                <a:gd name="T116" fmla="*/ 2427 w 3280"/>
                <a:gd name="T117" fmla="*/ 1843 h 3277"/>
                <a:gd name="T118" fmla="*/ 2427 w 3280"/>
                <a:gd name="T119" fmla="*/ 1843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0" h="3277">
                  <a:moveTo>
                    <a:pt x="1638" y="1434"/>
                  </a:moveTo>
                  <a:cubicBezTo>
                    <a:pt x="1413" y="1434"/>
                    <a:pt x="1228" y="1618"/>
                    <a:pt x="1228" y="1843"/>
                  </a:cubicBezTo>
                  <a:cubicBezTo>
                    <a:pt x="1228" y="2069"/>
                    <a:pt x="1413" y="2253"/>
                    <a:pt x="1638" y="2253"/>
                  </a:cubicBezTo>
                  <a:cubicBezTo>
                    <a:pt x="1863" y="2253"/>
                    <a:pt x="2048" y="2069"/>
                    <a:pt x="2048" y="1843"/>
                  </a:cubicBezTo>
                  <a:cubicBezTo>
                    <a:pt x="2048" y="1618"/>
                    <a:pt x="1863" y="1434"/>
                    <a:pt x="1638" y="1434"/>
                  </a:cubicBezTo>
                  <a:close/>
                  <a:moveTo>
                    <a:pt x="2828" y="0"/>
                  </a:moveTo>
                  <a:cubicBezTo>
                    <a:pt x="3280" y="502"/>
                    <a:pt x="3280" y="502"/>
                    <a:pt x="3280" y="502"/>
                  </a:cubicBezTo>
                  <a:cubicBezTo>
                    <a:pt x="3276" y="2913"/>
                    <a:pt x="3276" y="2913"/>
                    <a:pt x="3276" y="2913"/>
                  </a:cubicBezTo>
                  <a:cubicBezTo>
                    <a:pt x="3276" y="3277"/>
                    <a:pt x="3276" y="3277"/>
                    <a:pt x="3276" y="3277"/>
                  </a:cubicBezTo>
                  <a:cubicBezTo>
                    <a:pt x="0" y="3277"/>
                    <a:pt x="0" y="3277"/>
                    <a:pt x="0" y="3277"/>
                  </a:cubicBezTo>
                  <a:cubicBezTo>
                    <a:pt x="0" y="2913"/>
                    <a:pt x="0" y="2913"/>
                    <a:pt x="0" y="2913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440" y="0"/>
                    <a:pt x="440" y="0"/>
                    <a:pt x="440" y="0"/>
                  </a:cubicBezTo>
                  <a:lnTo>
                    <a:pt x="2828" y="0"/>
                  </a:lnTo>
                  <a:close/>
                  <a:moveTo>
                    <a:pt x="385" y="364"/>
                  </a:moveTo>
                  <a:cubicBezTo>
                    <a:pt x="2889" y="364"/>
                    <a:pt x="2889" y="364"/>
                    <a:pt x="2889" y="364"/>
                  </a:cubicBezTo>
                  <a:cubicBezTo>
                    <a:pt x="2719" y="182"/>
                    <a:pt x="2719" y="182"/>
                    <a:pt x="2719" y="182"/>
                  </a:cubicBezTo>
                  <a:cubicBezTo>
                    <a:pt x="535" y="182"/>
                    <a:pt x="535" y="182"/>
                    <a:pt x="535" y="182"/>
                  </a:cubicBezTo>
                  <a:lnTo>
                    <a:pt x="385" y="364"/>
                  </a:lnTo>
                  <a:close/>
                  <a:moveTo>
                    <a:pt x="2427" y="1843"/>
                  </a:moveTo>
                  <a:cubicBezTo>
                    <a:pt x="2427" y="1809"/>
                    <a:pt x="2425" y="1776"/>
                    <a:pt x="2420" y="1742"/>
                  </a:cubicBezTo>
                  <a:cubicBezTo>
                    <a:pt x="2643" y="1573"/>
                    <a:pt x="2643" y="1573"/>
                    <a:pt x="2643" y="1573"/>
                  </a:cubicBezTo>
                  <a:cubicBezTo>
                    <a:pt x="2663" y="1557"/>
                    <a:pt x="2668" y="1529"/>
                    <a:pt x="2655" y="1507"/>
                  </a:cubicBezTo>
                  <a:cubicBezTo>
                    <a:pt x="2444" y="1153"/>
                    <a:pt x="2444" y="1153"/>
                    <a:pt x="2444" y="1153"/>
                  </a:cubicBezTo>
                  <a:cubicBezTo>
                    <a:pt x="2430" y="1131"/>
                    <a:pt x="2403" y="1122"/>
                    <a:pt x="2379" y="1131"/>
                  </a:cubicBezTo>
                  <a:cubicBezTo>
                    <a:pt x="2118" y="1233"/>
                    <a:pt x="2118" y="1233"/>
                    <a:pt x="2118" y="1233"/>
                  </a:cubicBezTo>
                  <a:cubicBezTo>
                    <a:pt x="2063" y="1192"/>
                    <a:pt x="2005" y="1159"/>
                    <a:pt x="1940" y="1133"/>
                  </a:cubicBezTo>
                  <a:cubicBezTo>
                    <a:pt x="1901" y="862"/>
                    <a:pt x="1901" y="862"/>
                    <a:pt x="1901" y="862"/>
                  </a:cubicBezTo>
                  <a:cubicBezTo>
                    <a:pt x="1896" y="837"/>
                    <a:pt x="1874" y="819"/>
                    <a:pt x="1848" y="819"/>
                  </a:cubicBezTo>
                  <a:cubicBezTo>
                    <a:pt x="1427" y="819"/>
                    <a:pt x="1427" y="819"/>
                    <a:pt x="1427" y="819"/>
                  </a:cubicBezTo>
                  <a:cubicBezTo>
                    <a:pt x="1402" y="820"/>
                    <a:pt x="1380" y="838"/>
                    <a:pt x="1375" y="863"/>
                  </a:cubicBezTo>
                  <a:cubicBezTo>
                    <a:pt x="1336" y="1134"/>
                    <a:pt x="1336" y="1134"/>
                    <a:pt x="1336" y="1134"/>
                  </a:cubicBezTo>
                  <a:cubicBezTo>
                    <a:pt x="1272" y="1160"/>
                    <a:pt x="1213" y="1194"/>
                    <a:pt x="1158" y="1235"/>
                  </a:cubicBezTo>
                  <a:cubicBezTo>
                    <a:pt x="897" y="1132"/>
                    <a:pt x="897" y="1132"/>
                    <a:pt x="897" y="1132"/>
                  </a:cubicBezTo>
                  <a:cubicBezTo>
                    <a:pt x="873" y="1123"/>
                    <a:pt x="845" y="1133"/>
                    <a:pt x="832" y="1154"/>
                  </a:cubicBezTo>
                  <a:cubicBezTo>
                    <a:pt x="621" y="1508"/>
                    <a:pt x="621" y="1508"/>
                    <a:pt x="621" y="1508"/>
                  </a:cubicBezTo>
                  <a:cubicBezTo>
                    <a:pt x="608" y="1530"/>
                    <a:pt x="613" y="1558"/>
                    <a:pt x="633" y="1574"/>
                  </a:cubicBezTo>
                  <a:cubicBezTo>
                    <a:pt x="856" y="1744"/>
                    <a:pt x="856" y="1744"/>
                    <a:pt x="856" y="1744"/>
                  </a:cubicBezTo>
                  <a:cubicBezTo>
                    <a:pt x="851" y="1777"/>
                    <a:pt x="849" y="1810"/>
                    <a:pt x="848" y="1843"/>
                  </a:cubicBezTo>
                  <a:cubicBezTo>
                    <a:pt x="848" y="1877"/>
                    <a:pt x="851" y="1911"/>
                    <a:pt x="856" y="1944"/>
                  </a:cubicBezTo>
                  <a:cubicBezTo>
                    <a:pt x="633" y="2114"/>
                    <a:pt x="633" y="2114"/>
                    <a:pt x="633" y="2114"/>
                  </a:cubicBezTo>
                  <a:cubicBezTo>
                    <a:pt x="613" y="2130"/>
                    <a:pt x="608" y="2158"/>
                    <a:pt x="621" y="2180"/>
                  </a:cubicBezTo>
                  <a:cubicBezTo>
                    <a:pt x="832" y="2534"/>
                    <a:pt x="832" y="2534"/>
                    <a:pt x="832" y="2534"/>
                  </a:cubicBezTo>
                  <a:cubicBezTo>
                    <a:pt x="845" y="2556"/>
                    <a:pt x="872" y="2564"/>
                    <a:pt x="897" y="2556"/>
                  </a:cubicBezTo>
                  <a:cubicBezTo>
                    <a:pt x="1158" y="2453"/>
                    <a:pt x="1158" y="2453"/>
                    <a:pt x="1158" y="2453"/>
                  </a:cubicBezTo>
                  <a:cubicBezTo>
                    <a:pt x="1212" y="2494"/>
                    <a:pt x="1271" y="2528"/>
                    <a:pt x="1336" y="2554"/>
                  </a:cubicBezTo>
                  <a:cubicBezTo>
                    <a:pt x="1375" y="2825"/>
                    <a:pt x="1375" y="2825"/>
                    <a:pt x="1375" y="2825"/>
                  </a:cubicBezTo>
                  <a:cubicBezTo>
                    <a:pt x="1380" y="2850"/>
                    <a:pt x="1402" y="2867"/>
                    <a:pt x="1427" y="2867"/>
                  </a:cubicBezTo>
                  <a:cubicBezTo>
                    <a:pt x="1848" y="2867"/>
                    <a:pt x="1848" y="2867"/>
                    <a:pt x="1848" y="2867"/>
                  </a:cubicBezTo>
                  <a:cubicBezTo>
                    <a:pt x="1874" y="2867"/>
                    <a:pt x="1896" y="2849"/>
                    <a:pt x="1901" y="2823"/>
                  </a:cubicBezTo>
                  <a:cubicBezTo>
                    <a:pt x="1940" y="2553"/>
                    <a:pt x="1940" y="2553"/>
                    <a:pt x="1940" y="2553"/>
                  </a:cubicBezTo>
                  <a:cubicBezTo>
                    <a:pt x="2003" y="2526"/>
                    <a:pt x="2063" y="2493"/>
                    <a:pt x="2118" y="2452"/>
                  </a:cubicBezTo>
                  <a:cubicBezTo>
                    <a:pt x="2379" y="2554"/>
                    <a:pt x="2379" y="2554"/>
                    <a:pt x="2379" y="2554"/>
                  </a:cubicBezTo>
                  <a:cubicBezTo>
                    <a:pt x="2403" y="2563"/>
                    <a:pt x="2430" y="2554"/>
                    <a:pt x="2444" y="2532"/>
                  </a:cubicBezTo>
                  <a:cubicBezTo>
                    <a:pt x="2655" y="2178"/>
                    <a:pt x="2655" y="2178"/>
                    <a:pt x="2655" y="2178"/>
                  </a:cubicBezTo>
                  <a:cubicBezTo>
                    <a:pt x="2668" y="2156"/>
                    <a:pt x="2663" y="2128"/>
                    <a:pt x="2643" y="2112"/>
                  </a:cubicBezTo>
                  <a:cubicBezTo>
                    <a:pt x="2420" y="1943"/>
                    <a:pt x="2420" y="1943"/>
                    <a:pt x="2420" y="1943"/>
                  </a:cubicBezTo>
                  <a:cubicBezTo>
                    <a:pt x="2425" y="1911"/>
                    <a:pt x="2427" y="1877"/>
                    <a:pt x="2427" y="1843"/>
                  </a:cubicBezTo>
                  <a:close/>
                  <a:moveTo>
                    <a:pt x="2427" y="1843"/>
                  </a:moveTo>
                  <a:cubicBezTo>
                    <a:pt x="2427" y="1843"/>
                    <a:pt x="2427" y="1843"/>
                    <a:pt x="2427" y="1843"/>
                  </a:cubicBezTo>
                </a:path>
              </a:pathLst>
            </a:custGeom>
            <a:solidFill>
              <a:srgbClr val="009C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93861F4E-8B54-456E-93A8-992D120E8E58}"/>
                </a:ext>
              </a:extLst>
            </p:cNvPr>
            <p:cNvSpPr/>
            <p:nvPr/>
          </p:nvSpPr>
          <p:spPr>
            <a:xfrm>
              <a:off x="6314621" y="1585912"/>
              <a:ext cx="783771" cy="783771"/>
            </a:xfrm>
            <a:prstGeom prst="ellipse">
              <a:avLst/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4FD3697D-4815-40C3-A6A3-ED67EF121E2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257225" y="1654631"/>
            <a:ext cx="47804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梳理中外课程表常见科目、时间 </a:t>
            </a:r>
            <a:r>
              <a:rPr lang="en-US" altLang="zh-CN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课时的英语表述差异。</a:t>
            </a:r>
            <a:endParaRPr lang="zh-CN" altLang="en-US" b="1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7F702D4-A61E-4CF8-A3A3-05A97DA86D3D}"/>
              </a:ext>
            </a:extLst>
          </p:cNvPr>
          <p:cNvGrpSpPr/>
          <p:nvPr/>
        </p:nvGrpSpPr>
        <p:grpSpPr>
          <a:xfrm>
            <a:off x="6314621" y="2876581"/>
            <a:ext cx="783771" cy="783771"/>
            <a:chOff x="6314621" y="2876581"/>
            <a:chExt cx="783771" cy="783771"/>
          </a:xfrm>
        </p:grpSpPr>
        <p:grpSp>
          <p:nvGrpSpPr>
            <p:cNvPr id="23" name="Group 8">
              <a:extLst>
                <a:ext uri="{FF2B5EF4-FFF2-40B4-BE49-F238E27FC236}">
                  <a16:creationId xmlns:a16="http://schemas.microsoft.com/office/drawing/2014/main" xmlns="" id="{3C14AEED-0AD6-47B2-A0B8-75E868983A9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493254" y="3101220"/>
              <a:ext cx="432282" cy="377544"/>
              <a:chOff x="5424" y="1607"/>
              <a:chExt cx="308" cy="269"/>
            </a:xfrm>
            <a:solidFill>
              <a:srgbClr val="009CE7"/>
            </a:solidFill>
          </p:grpSpPr>
          <p:sp>
            <p:nvSpPr>
              <p:cNvPr id="25" name="Freeform 9">
                <a:extLst>
                  <a:ext uri="{FF2B5EF4-FFF2-40B4-BE49-F238E27FC236}">
                    <a16:creationId xmlns:a16="http://schemas.microsoft.com/office/drawing/2014/main" xmlns="" id="{D37419B6-DEC6-4A30-B7D9-9C654AAD64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4" y="1607"/>
                <a:ext cx="308" cy="269"/>
              </a:xfrm>
              <a:custGeom>
                <a:avLst/>
                <a:gdLst>
                  <a:gd name="T0" fmla="*/ 26 w 308"/>
                  <a:gd name="T1" fmla="*/ 30 h 269"/>
                  <a:gd name="T2" fmla="*/ 26 w 308"/>
                  <a:gd name="T3" fmla="*/ 212 h 269"/>
                  <a:gd name="T4" fmla="*/ 282 w 308"/>
                  <a:gd name="T5" fmla="*/ 212 h 269"/>
                  <a:gd name="T6" fmla="*/ 282 w 308"/>
                  <a:gd name="T7" fmla="*/ 30 h 269"/>
                  <a:gd name="T8" fmla="*/ 26 w 308"/>
                  <a:gd name="T9" fmla="*/ 30 h 269"/>
                  <a:gd name="T10" fmla="*/ 205 w 308"/>
                  <a:gd name="T11" fmla="*/ 242 h 269"/>
                  <a:gd name="T12" fmla="*/ 205 w 308"/>
                  <a:gd name="T13" fmla="*/ 269 h 269"/>
                  <a:gd name="T14" fmla="*/ 102 w 308"/>
                  <a:gd name="T15" fmla="*/ 269 h 269"/>
                  <a:gd name="T16" fmla="*/ 102 w 308"/>
                  <a:gd name="T17" fmla="*/ 242 h 269"/>
                  <a:gd name="T18" fmla="*/ 0 w 308"/>
                  <a:gd name="T19" fmla="*/ 242 h 269"/>
                  <a:gd name="T20" fmla="*/ 0 w 308"/>
                  <a:gd name="T21" fmla="*/ 0 h 269"/>
                  <a:gd name="T22" fmla="*/ 308 w 308"/>
                  <a:gd name="T23" fmla="*/ 0 h 269"/>
                  <a:gd name="T24" fmla="*/ 308 w 308"/>
                  <a:gd name="T25" fmla="*/ 242 h 269"/>
                  <a:gd name="T26" fmla="*/ 205 w 308"/>
                  <a:gd name="T27" fmla="*/ 242 h 269"/>
                  <a:gd name="T28" fmla="*/ 117 w 308"/>
                  <a:gd name="T29" fmla="*/ 170 h 269"/>
                  <a:gd name="T30" fmla="*/ 38 w 308"/>
                  <a:gd name="T31" fmla="*/ 132 h 269"/>
                  <a:gd name="T32" fmla="*/ 38 w 308"/>
                  <a:gd name="T33" fmla="*/ 107 h 269"/>
                  <a:gd name="T34" fmla="*/ 117 w 308"/>
                  <a:gd name="T35" fmla="*/ 69 h 269"/>
                  <a:gd name="T36" fmla="*/ 117 w 308"/>
                  <a:gd name="T37" fmla="*/ 98 h 269"/>
                  <a:gd name="T38" fmla="*/ 69 w 308"/>
                  <a:gd name="T39" fmla="*/ 120 h 269"/>
                  <a:gd name="T40" fmla="*/ 117 w 308"/>
                  <a:gd name="T41" fmla="*/ 141 h 269"/>
                  <a:gd name="T42" fmla="*/ 117 w 308"/>
                  <a:gd name="T43" fmla="*/ 170 h 269"/>
                  <a:gd name="T44" fmla="*/ 159 w 308"/>
                  <a:gd name="T45" fmla="*/ 58 h 269"/>
                  <a:gd name="T46" fmla="*/ 173 w 308"/>
                  <a:gd name="T47" fmla="*/ 58 h 269"/>
                  <a:gd name="T48" fmla="*/ 148 w 308"/>
                  <a:gd name="T49" fmla="*/ 181 h 269"/>
                  <a:gd name="T50" fmla="*/ 135 w 308"/>
                  <a:gd name="T51" fmla="*/ 181 h 269"/>
                  <a:gd name="T52" fmla="*/ 159 w 308"/>
                  <a:gd name="T53" fmla="*/ 58 h 269"/>
                  <a:gd name="T54" fmla="*/ 190 w 308"/>
                  <a:gd name="T55" fmla="*/ 170 h 269"/>
                  <a:gd name="T56" fmla="*/ 190 w 308"/>
                  <a:gd name="T57" fmla="*/ 141 h 269"/>
                  <a:gd name="T58" fmla="*/ 238 w 308"/>
                  <a:gd name="T59" fmla="*/ 120 h 269"/>
                  <a:gd name="T60" fmla="*/ 190 w 308"/>
                  <a:gd name="T61" fmla="*/ 98 h 269"/>
                  <a:gd name="T62" fmla="*/ 190 w 308"/>
                  <a:gd name="T63" fmla="*/ 69 h 269"/>
                  <a:gd name="T64" fmla="*/ 269 w 308"/>
                  <a:gd name="T65" fmla="*/ 107 h 269"/>
                  <a:gd name="T66" fmla="*/ 269 w 308"/>
                  <a:gd name="T67" fmla="*/ 132 h 269"/>
                  <a:gd name="T68" fmla="*/ 190 w 308"/>
                  <a:gd name="T69" fmla="*/ 170 h 269"/>
                  <a:gd name="T70" fmla="*/ 190 w 308"/>
                  <a:gd name="T71" fmla="*/ 170 h 269"/>
                  <a:gd name="T72" fmla="*/ 190 w 308"/>
                  <a:gd name="T73" fmla="*/ 17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08" h="269">
                    <a:moveTo>
                      <a:pt x="26" y="30"/>
                    </a:moveTo>
                    <a:lnTo>
                      <a:pt x="26" y="212"/>
                    </a:lnTo>
                    <a:lnTo>
                      <a:pt x="282" y="212"/>
                    </a:lnTo>
                    <a:lnTo>
                      <a:pt x="282" y="30"/>
                    </a:lnTo>
                    <a:lnTo>
                      <a:pt x="26" y="30"/>
                    </a:lnTo>
                    <a:close/>
                    <a:moveTo>
                      <a:pt x="205" y="242"/>
                    </a:moveTo>
                    <a:lnTo>
                      <a:pt x="205" y="269"/>
                    </a:lnTo>
                    <a:lnTo>
                      <a:pt x="102" y="269"/>
                    </a:lnTo>
                    <a:lnTo>
                      <a:pt x="102" y="242"/>
                    </a:lnTo>
                    <a:lnTo>
                      <a:pt x="0" y="242"/>
                    </a:lnTo>
                    <a:lnTo>
                      <a:pt x="0" y="0"/>
                    </a:lnTo>
                    <a:lnTo>
                      <a:pt x="308" y="0"/>
                    </a:lnTo>
                    <a:lnTo>
                      <a:pt x="308" y="242"/>
                    </a:lnTo>
                    <a:lnTo>
                      <a:pt x="205" y="242"/>
                    </a:lnTo>
                    <a:close/>
                    <a:moveTo>
                      <a:pt x="117" y="170"/>
                    </a:moveTo>
                    <a:lnTo>
                      <a:pt x="38" y="132"/>
                    </a:lnTo>
                    <a:lnTo>
                      <a:pt x="38" y="107"/>
                    </a:lnTo>
                    <a:lnTo>
                      <a:pt x="117" y="69"/>
                    </a:lnTo>
                    <a:lnTo>
                      <a:pt x="117" y="98"/>
                    </a:lnTo>
                    <a:lnTo>
                      <a:pt x="69" y="120"/>
                    </a:lnTo>
                    <a:lnTo>
                      <a:pt x="117" y="141"/>
                    </a:lnTo>
                    <a:lnTo>
                      <a:pt x="117" y="170"/>
                    </a:lnTo>
                    <a:close/>
                    <a:moveTo>
                      <a:pt x="159" y="58"/>
                    </a:moveTo>
                    <a:lnTo>
                      <a:pt x="173" y="58"/>
                    </a:lnTo>
                    <a:lnTo>
                      <a:pt x="148" y="181"/>
                    </a:lnTo>
                    <a:lnTo>
                      <a:pt x="135" y="181"/>
                    </a:lnTo>
                    <a:lnTo>
                      <a:pt x="159" y="58"/>
                    </a:lnTo>
                    <a:close/>
                    <a:moveTo>
                      <a:pt x="190" y="170"/>
                    </a:moveTo>
                    <a:lnTo>
                      <a:pt x="190" y="141"/>
                    </a:lnTo>
                    <a:lnTo>
                      <a:pt x="238" y="120"/>
                    </a:lnTo>
                    <a:lnTo>
                      <a:pt x="190" y="98"/>
                    </a:lnTo>
                    <a:lnTo>
                      <a:pt x="190" y="69"/>
                    </a:lnTo>
                    <a:lnTo>
                      <a:pt x="269" y="107"/>
                    </a:lnTo>
                    <a:lnTo>
                      <a:pt x="269" y="132"/>
                    </a:lnTo>
                    <a:lnTo>
                      <a:pt x="190" y="170"/>
                    </a:lnTo>
                    <a:close/>
                    <a:moveTo>
                      <a:pt x="190" y="170"/>
                    </a:moveTo>
                    <a:lnTo>
                      <a:pt x="190" y="1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">
                <a:extLst>
                  <a:ext uri="{FF2B5EF4-FFF2-40B4-BE49-F238E27FC236}">
                    <a16:creationId xmlns:a16="http://schemas.microsoft.com/office/drawing/2014/main" xmlns="" id="{23B5F5BD-D6D6-498B-A091-4480B4E9C3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4" y="1607"/>
                <a:ext cx="308" cy="269"/>
              </a:xfrm>
              <a:custGeom>
                <a:avLst/>
                <a:gdLst>
                  <a:gd name="T0" fmla="*/ 26 w 308"/>
                  <a:gd name="T1" fmla="*/ 30 h 269"/>
                  <a:gd name="T2" fmla="*/ 26 w 308"/>
                  <a:gd name="T3" fmla="*/ 212 h 269"/>
                  <a:gd name="T4" fmla="*/ 282 w 308"/>
                  <a:gd name="T5" fmla="*/ 212 h 269"/>
                  <a:gd name="T6" fmla="*/ 282 w 308"/>
                  <a:gd name="T7" fmla="*/ 30 h 269"/>
                  <a:gd name="T8" fmla="*/ 26 w 308"/>
                  <a:gd name="T9" fmla="*/ 30 h 269"/>
                  <a:gd name="T10" fmla="*/ 205 w 308"/>
                  <a:gd name="T11" fmla="*/ 242 h 269"/>
                  <a:gd name="T12" fmla="*/ 205 w 308"/>
                  <a:gd name="T13" fmla="*/ 269 h 269"/>
                  <a:gd name="T14" fmla="*/ 102 w 308"/>
                  <a:gd name="T15" fmla="*/ 269 h 269"/>
                  <a:gd name="T16" fmla="*/ 102 w 308"/>
                  <a:gd name="T17" fmla="*/ 242 h 269"/>
                  <a:gd name="T18" fmla="*/ 0 w 308"/>
                  <a:gd name="T19" fmla="*/ 242 h 269"/>
                  <a:gd name="T20" fmla="*/ 0 w 308"/>
                  <a:gd name="T21" fmla="*/ 0 h 269"/>
                  <a:gd name="T22" fmla="*/ 308 w 308"/>
                  <a:gd name="T23" fmla="*/ 0 h 269"/>
                  <a:gd name="T24" fmla="*/ 308 w 308"/>
                  <a:gd name="T25" fmla="*/ 242 h 269"/>
                  <a:gd name="T26" fmla="*/ 205 w 308"/>
                  <a:gd name="T27" fmla="*/ 242 h 269"/>
                  <a:gd name="T28" fmla="*/ 117 w 308"/>
                  <a:gd name="T29" fmla="*/ 170 h 269"/>
                  <a:gd name="T30" fmla="*/ 38 w 308"/>
                  <a:gd name="T31" fmla="*/ 132 h 269"/>
                  <a:gd name="T32" fmla="*/ 38 w 308"/>
                  <a:gd name="T33" fmla="*/ 107 h 269"/>
                  <a:gd name="T34" fmla="*/ 117 w 308"/>
                  <a:gd name="T35" fmla="*/ 69 h 269"/>
                  <a:gd name="T36" fmla="*/ 117 w 308"/>
                  <a:gd name="T37" fmla="*/ 98 h 269"/>
                  <a:gd name="T38" fmla="*/ 69 w 308"/>
                  <a:gd name="T39" fmla="*/ 120 h 269"/>
                  <a:gd name="T40" fmla="*/ 117 w 308"/>
                  <a:gd name="T41" fmla="*/ 141 h 269"/>
                  <a:gd name="T42" fmla="*/ 117 w 308"/>
                  <a:gd name="T43" fmla="*/ 170 h 269"/>
                  <a:gd name="T44" fmla="*/ 159 w 308"/>
                  <a:gd name="T45" fmla="*/ 58 h 269"/>
                  <a:gd name="T46" fmla="*/ 173 w 308"/>
                  <a:gd name="T47" fmla="*/ 58 h 269"/>
                  <a:gd name="T48" fmla="*/ 148 w 308"/>
                  <a:gd name="T49" fmla="*/ 181 h 269"/>
                  <a:gd name="T50" fmla="*/ 135 w 308"/>
                  <a:gd name="T51" fmla="*/ 181 h 269"/>
                  <a:gd name="T52" fmla="*/ 159 w 308"/>
                  <a:gd name="T53" fmla="*/ 58 h 269"/>
                  <a:gd name="T54" fmla="*/ 190 w 308"/>
                  <a:gd name="T55" fmla="*/ 170 h 269"/>
                  <a:gd name="T56" fmla="*/ 190 w 308"/>
                  <a:gd name="T57" fmla="*/ 141 h 269"/>
                  <a:gd name="T58" fmla="*/ 238 w 308"/>
                  <a:gd name="T59" fmla="*/ 120 h 269"/>
                  <a:gd name="T60" fmla="*/ 190 w 308"/>
                  <a:gd name="T61" fmla="*/ 98 h 269"/>
                  <a:gd name="T62" fmla="*/ 190 w 308"/>
                  <a:gd name="T63" fmla="*/ 69 h 269"/>
                  <a:gd name="T64" fmla="*/ 269 w 308"/>
                  <a:gd name="T65" fmla="*/ 107 h 269"/>
                  <a:gd name="T66" fmla="*/ 269 w 308"/>
                  <a:gd name="T67" fmla="*/ 132 h 269"/>
                  <a:gd name="T68" fmla="*/ 190 w 308"/>
                  <a:gd name="T69" fmla="*/ 170 h 269"/>
                  <a:gd name="T70" fmla="*/ 190 w 308"/>
                  <a:gd name="T71" fmla="*/ 170 h 269"/>
                  <a:gd name="T72" fmla="*/ 190 w 308"/>
                  <a:gd name="T73" fmla="*/ 17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08" h="269">
                    <a:moveTo>
                      <a:pt x="26" y="30"/>
                    </a:moveTo>
                    <a:lnTo>
                      <a:pt x="26" y="212"/>
                    </a:lnTo>
                    <a:lnTo>
                      <a:pt x="282" y="212"/>
                    </a:lnTo>
                    <a:lnTo>
                      <a:pt x="282" y="30"/>
                    </a:lnTo>
                    <a:lnTo>
                      <a:pt x="26" y="30"/>
                    </a:lnTo>
                    <a:moveTo>
                      <a:pt x="205" y="242"/>
                    </a:moveTo>
                    <a:lnTo>
                      <a:pt x="205" y="269"/>
                    </a:lnTo>
                    <a:lnTo>
                      <a:pt x="102" y="269"/>
                    </a:lnTo>
                    <a:lnTo>
                      <a:pt x="102" y="242"/>
                    </a:lnTo>
                    <a:lnTo>
                      <a:pt x="0" y="242"/>
                    </a:lnTo>
                    <a:lnTo>
                      <a:pt x="0" y="0"/>
                    </a:lnTo>
                    <a:lnTo>
                      <a:pt x="308" y="0"/>
                    </a:lnTo>
                    <a:lnTo>
                      <a:pt x="308" y="242"/>
                    </a:lnTo>
                    <a:lnTo>
                      <a:pt x="205" y="242"/>
                    </a:lnTo>
                    <a:moveTo>
                      <a:pt x="117" y="170"/>
                    </a:moveTo>
                    <a:lnTo>
                      <a:pt x="38" y="132"/>
                    </a:lnTo>
                    <a:lnTo>
                      <a:pt x="38" y="107"/>
                    </a:lnTo>
                    <a:lnTo>
                      <a:pt x="117" y="69"/>
                    </a:lnTo>
                    <a:lnTo>
                      <a:pt x="117" y="98"/>
                    </a:lnTo>
                    <a:lnTo>
                      <a:pt x="69" y="120"/>
                    </a:lnTo>
                    <a:lnTo>
                      <a:pt x="117" y="141"/>
                    </a:lnTo>
                    <a:lnTo>
                      <a:pt x="117" y="170"/>
                    </a:lnTo>
                    <a:moveTo>
                      <a:pt x="159" y="58"/>
                    </a:moveTo>
                    <a:lnTo>
                      <a:pt x="173" y="58"/>
                    </a:lnTo>
                    <a:lnTo>
                      <a:pt x="148" y="181"/>
                    </a:lnTo>
                    <a:lnTo>
                      <a:pt x="135" y="181"/>
                    </a:lnTo>
                    <a:lnTo>
                      <a:pt x="159" y="58"/>
                    </a:lnTo>
                    <a:moveTo>
                      <a:pt x="190" y="170"/>
                    </a:moveTo>
                    <a:lnTo>
                      <a:pt x="190" y="141"/>
                    </a:lnTo>
                    <a:lnTo>
                      <a:pt x="238" y="120"/>
                    </a:lnTo>
                    <a:lnTo>
                      <a:pt x="190" y="98"/>
                    </a:lnTo>
                    <a:lnTo>
                      <a:pt x="190" y="69"/>
                    </a:lnTo>
                    <a:lnTo>
                      <a:pt x="269" y="107"/>
                    </a:lnTo>
                    <a:lnTo>
                      <a:pt x="269" y="132"/>
                    </a:lnTo>
                    <a:lnTo>
                      <a:pt x="190" y="170"/>
                    </a:lnTo>
                    <a:moveTo>
                      <a:pt x="190" y="170"/>
                    </a:moveTo>
                    <a:lnTo>
                      <a:pt x="190" y="17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BBD5959-DB16-4791-A68E-638EA053AF71}"/>
                </a:ext>
              </a:extLst>
            </p:cNvPr>
            <p:cNvSpPr/>
            <p:nvPr/>
          </p:nvSpPr>
          <p:spPr>
            <a:xfrm>
              <a:off x="6314621" y="2876581"/>
              <a:ext cx="783771" cy="783771"/>
            </a:xfrm>
            <a:prstGeom prst="ellipse">
              <a:avLst/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CD36850D-6B05-47EA-9B44-05757623FDB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257225" y="2941328"/>
            <a:ext cx="47804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分析中外英语课程类型、教学重点、特色课程的设置差异。</a:t>
            </a:r>
            <a:endParaRPr lang="zh-CN" altLang="en-US" b="1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9CD854A-D4E4-42A6-A52B-492755A93773}"/>
              </a:ext>
            </a:extLst>
          </p:cNvPr>
          <p:cNvGrpSpPr/>
          <p:nvPr/>
        </p:nvGrpSpPr>
        <p:grpSpPr>
          <a:xfrm>
            <a:off x="6314621" y="4167250"/>
            <a:ext cx="783771" cy="783771"/>
            <a:chOff x="6314621" y="4167250"/>
            <a:chExt cx="783771" cy="783771"/>
          </a:xfrm>
        </p:grpSpPr>
        <p:sp>
          <p:nvSpPr>
            <p:cNvPr id="37" name="Freeform 19">
              <a:extLst>
                <a:ext uri="{FF2B5EF4-FFF2-40B4-BE49-F238E27FC236}">
                  <a16:creationId xmlns:a16="http://schemas.microsoft.com/office/drawing/2014/main" xmlns="" id="{425D0534-F7FE-4897-88B9-77364AE075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13267" y="4386996"/>
              <a:ext cx="376030" cy="376028"/>
            </a:xfrm>
            <a:custGeom>
              <a:avLst/>
              <a:gdLst>
                <a:gd name="T0" fmla="*/ 273 w 3276"/>
                <a:gd name="T1" fmla="*/ 3004 h 3277"/>
                <a:gd name="T2" fmla="*/ 3276 w 3276"/>
                <a:gd name="T3" fmla="*/ 3004 h 3277"/>
                <a:gd name="T4" fmla="*/ 3276 w 3276"/>
                <a:gd name="T5" fmla="*/ 3277 h 3277"/>
                <a:gd name="T6" fmla="*/ 0 w 3276"/>
                <a:gd name="T7" fmla="*/ 3277 h 3277"/>
                <a:gd name="T8" fmla="*/ 0 w 3276"/>
                <a:gd name="T9" fmla="*/ 3004 h 3277"/>
                <a:gd name="T10" fmla="*/ 0 w 3276"/>
                <a:gd name="T11" fmla="*/ 3004 h 3277"/>
                <a:gd name="T12" fmla="*/ 0 w 3276"/>
                <a:gd name="T13" fmla="*/ 0 h 3277"/>
                <a:gd name="T14" fmla="*/ 273 w 3276"/>
                <a:gd name="T15" fmla="*/ 0 h 3277"/>
                <a:gd name="T16" fmla="*/ 273 w 3276"/>
                <a:gd name="T17" fmla="*/ 3004 h 3277"/>
                <a:gd name="T18" fmla="*/ 1229 w 3276"/>
                <a:gd name="T19" fmla="*/ 1638 h 3277"/>
                <a:gd name="T20" fmla="*/ 819 w 3276"/>
                <a:gd name="T21" fmla="*/ 1229 h 3277"/>
                <a:gd name="T22" fmla="*/ 1229 w 3276"/>
                <a:gd name="T23" fmla="*/ 819 h 3277"/>
                <a:gd name="T24" fmla="*/ 1639 w 3276"/>
                <a:gd name="T25" fmla="*/ 1229 h 3277"/>
                <a:gd name="T26" fmla="*/ 1229 w 3276"/>
                <a:gd name="T27" fmla="*/ 1638 h 3277"/>
                <a:gd name="T28" fmla="*/ 2185 w 3276"/>
                <a:gd name="T29" fmla="*/ 2594 h 3277"/>
                <a:gd name="T30" fmla="*/ 1775 w 3276"/>
                <a:gd name="T31" fmla="*/ 2185 h 3277"/>
                <a:gd name="T32" fmla="*/ 2185 w 3276"/>
                <a:gd name="T33" fmla="*/ 1775 h 3277"/>
                <a:gd name="T34" fmla="*/ 2594 w 3276"/>
                <a:gd name="T35" fmla="*/ 2185 h 3277"/>
                <a:gd name="T36" fmla="*/ 2185 w 3276"/>
                <a:gd name="T37" fmla="*/ 2594 h 3277"/>
                <a:gd name="T38" fmla="*/ 1024 w 3276"/>
                <a:gd name="T39" fmla="*/ 683 h 3277"/>
                <a:gd name="T40" fmla="*/ 819 w 3276"/>
                <a:gd name="T41" fmla="*/ 478 h 3277"/>
                <a:gd name="T42" fmla="*/ 1024 w 3276"/>
                <a:gd name="T43" fmla="*/ 273 h 3277"/>
                <a:gd name="T44" fmla="*/ 1229 w 3276"/>
                <a:gd name="T45" fmla="*/ 478 h 3277"/>
                <a:gd name="T46" fmla="*/ 1024 w 3276"/>
                <a:gd name="T47" fmla="*/ 683 h 3277"/>
                <a:gd name="T48" fmla="*/ 888 w 3276"/>
                <a:gd name="T49" fmla="*/ 2594 h 3277"/>
                <a:gd name="T50" fmla="*/ 683 w 3276"/>
                <a:gd name="T51" fmla="*/ 2389 h 3277"/>
                <a:gd name="T52" fmla="*/ 888 w 3276"/>
                <a:gd name="T53" fmla="*/ 2185 h 3277"/>
                <a:gd name="T54" fmla="*/ 1092 w 3276"/>
                <a:gd name="T55" fmla="*/ 2389 h 3277"/>
                <a:gd name="T56" fmla="*/ 888 w 3276"/>
                <a:gd name="T57" fmla="*/ 2594 h 3277"/>
                <a:gd name="T58" fmla="*/ 2253 w 3276"/>
                <a:gd name="T59" fmla="*/ 1502 h 3277"/>
                <a:gd name="T60" fmla="*/ 2048 w 3276"/>
                <a:gd name="T61" fmla="*/ 1297 h 3277"/>
                <a:gd name="T62" fmla="*/ 2253 w 3276"/>
                <a:gd name="T63" fmla="*/ 1092 h 3277"/>
                <a:gd name="T64" fmla="*/ 2458 w 3276"/>
                <a:gd name="T65" fmla="*/ 1297 h 3277"/>
                <a:gd name="T66" fmla="*/ 2253 w 3276"/>
                <a:gd name="T67" fmla="*/ 1502 h 3277"/>
                <a:gd name="T68" fmla="*/ 2936 w 3276"/>
                <a:gd name="T69" fmla="*/ 1229 h 3277"/>
                <a:gd name="T70" fmla="*/ 2731 w 3276"/>
                <a:gd name="T71" fmla="*/ 1024 h 3277"/>
                <a:gd name="T72" fmla="*/ 2936 w 3276"/>
                <a:gd name="T73" fmla="*/ 819 h 3277"/>
                <a:gd name="T74" fmla="*/ 3140 w 3276"/>
                <a:gd name="T75" fmla="*/ 1024 h 3277"/>
                <a:gd name="T76" fmla="*/ 2936 w 3276"/>
                <a:gd name="T77" fmla="*/ 1229 h 3277"/>
                <a:gd name="T78" fmla="*/ 2390 w 3276"/>
                <a:gd name="T79" fmla="*/ 546 h 3277"/>
                <a:gd name="T80" fmla="*/ 2185 w 3276"/>
                <a:gd name="T81" fmla="*/ 341 h 3277"/>
                <a:gd name="T82" fmla="*/ 2390 w 3276"/>
                <a:gd name="T83" fmla="*/ 137 h 3277"/>
                <a:gd name="T84" fmla="*/ 2594 w 3276"/>
                <a:gd name="T85" fmla="*/ 341 h 3277"/>
                <a:gd name="T86" fmla="*/ 2390 w 3276"/>
                <a:gd name="T87" fmla="*/ 546 h 3277"/>
                <a:gd name="T88" fmla="*/ 1434 w 3276"/>
                <a:gd name="T89" fmla="*/ 2185 h 3277"/>
                <a:gd name="T90" fmla="*/ 1229 w 3276"/>
                <a:gd name="T91" fmla="*/ 1980 h 3277"/>
                <a:gd name="T92" fmla="*/ 1434 w 3276"/>
                <a:gd name="T93" fmla="*/ 1775 h 3277"/>
                <a:gd name="T94" fmla="*/ 1639 w 3276"/>
                <a:gd name="T95" fmla="*/ 1980 h 3277"/>
                <a:gd name="T96" fmla="*/ 1434 w 3276"/>
                <a:gd name="T97" fmla="*/ 2185 h 3277"/>
                <a:gd name="T98" fmla="*/ 1434 w 3276"/>
                <a:gd name="T99" fmla="*/ 2185 h 3277"/>
                <a:gd name="T100" fmla="*/ 1434 w 3276"/>
                <a:gd name="T101" fmla="*/ 2185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76" h="3277">
                  <a:moveTo>
                    <a:pt x="273" y="3004"/>
                  </a:moveTo>
                  <a:cubicBezTo>
                    <a:pt x="3276" y="3004"/>
                    <a:pt x="3276" y="3004"/>
                    <a:pt x="3276" y="3004"/>
                  </a:cubicBezTo>
                  <a:cubicBezTo>
                    <a:pt x="3276" y="3277"/>
                    <a:pt x="3276" y="3277"/>
                    <a:pt x="3276" y="3277"/>
                  </a:cubicBezTo>
                  <a:cubicBezTo>
                    <a:pt x="0" y="3277"/>
                    <a:pt x="0" y="3277"/>
                    <a:pt x="0" y="3277"/>
                  </a:cubicBezTo>
                  <a:cubicBezTo>
                    <a:pt x="0" y="3004"/>
                    <a:pt x="0" y="3004"/>
                    <a:pt x="0" y="3004"/>
                  </a:cubicBezTo>
                  <a:cubicBezTo>
                    <a:pt x="0" y="3004"/>
                    <a:pt x="0" y="3004"/>
                    <a:pt x="0" y="30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273" y="3004"/>
                  </a:lnTo>
                  <a:close/>
                  <a:moveTo>
                    <a:pt x="1229" y="1638"/>
                  </a:moveTo>
                  <a:cubicBezTo>
                    <a:pt x="1003" y="1638"/>
                    <a:pt x="819" y="1455"/>
                    <a:pt x="819" y="1229"/>
                  </a:cubicBezTo>
                  <a:cubicBezTo>
                    <a:pt x="819" y="1003"/>
                    <a:pt x="1003" y="819"/>
                    <a:pt x="1229" y="819"/>
                  </a:cubicBezTo>
                  <a:cubicBezTo>
                    <a:pt x="1455" y="819"/>
                    <a:pt x="1639" y="1003"/>
                    <a:pt x="1639" y="1229"/>
                  </a:cubicBezTo>
                  <a:cubicBezTo>
                    <a:pt x="1639" y="1455"/>
                    <a:pt x="1455" y="1638"/>
                    <a:pt x="1229" y="1638"/>
                  </a:cubicBezTo>
                  <a:close/>
                  <a:moveTo>
                    <a:pt x="2185" y="2594"/>
                  </a:moveTo>
                  <a:cubicBezTo>
                    <a:pt x="1959" y="2594"/>
                    <a:pt x="1775" y="2411"/>
                    <a:pt x="1775" y="2185"/>
                  </a:cubicBezTo>
                  <a:cubicBezTo>
                    <a:pt x="1775" y="1958"/>
                    <a:pt x="1959" y="1775"/>
                    <a:pt x="2185" y="1775"/>
                  </a:cubicBezTo>
                  <a:cubicBezTo>
                    <a:pt x="2411" y="1775"/>
                    <a:pt x="2594" y="1958"/>
                    <a:pt x="2594" y="2185"/>
                  </a:cubicBezTo>
                  <a:cubicBezTo>
                    <a:pt x="2594" y="2411"/>
                    <a:pt x="2411" y="2594"/>
                    <a:pt x="2185" y="2594"/>
                  </a:cubicBezTo>
                  <a:close/>
                  <a:moveTo>
                    <a:pt x="1024" y="683"/>
                  </a:moveTo>
                  <a:cubicBezTo>
                    <a:pt x="911" y="683"/>
                    <a:pt x="819" y="591"/>
                    <a:pt x="819" y="478"/>
                  </a:cubicBezTo>
                  <a:cubicBezTo>
                    <a:pt x="819" y="365"/>
                    <a:pt x="911" y="273"/>
                    <a:pt x="1024" y="273"/>
                  </a:cubicBezTo>
                  <a:cubicBezTo>
                    <a:pt x="1137" y="273"/>
                    <a:pt x="1229" y="365"/>
                    <a:pt x="1229" y="478"/>
                  </a:cubicBezTo>
                  <a:cubicBezTo>
                    <a:pt x="1229" y="591"/>
                    <a:pt x="1137" y="683"/>
                    <a:pt x="1024" y="683"/>
                  </a:cubicBezTo>
                  <a:close/>
                  <a:moveTo>
                    <a:pt x="888" y="2594"/>
                  </a:moveTo>
                  <a:cubicBezTo>
                    <a:pt x="774" y="2594"/>
                    <a:pt x="683" y="2503"/>
                    <a:pt x="683" y="2389"/>
                  </a:cubicBezTo>
                  <a:cubicBezTo>
                    <a:pt x="683" y="2276"/>
                    <a:pt x="774" y="2185"/>
                    <a:pt x="888" y="2185"/>
                  </a:cubicBezTo>
                  <a:cubicBezTo>
                    <a:pt x="1001" y="2185"/>
                    <a:pt x="1092" y="2276"/>
                    <a:pt x="1092" y="2389"/>
                  </a:cubicBezTo>
                  <a:cubicBezTo>
                    <a:pt x="1092" y="2503"/>
                    <a:pt x="1001" y="2594"/>
                    <a:pt x="888" y="2594"/>
                  </a:cubicBezTo>
                  <a:close/>
                  <a:moveTo>
                    <a:pt x="2253" y="1502"/>
                  </a:moveTo>
                  <a:cubicBezTo>
                    <a:pt x="2140" y="1502"/>
                    <a:pt x="2048" y="1410"/>
                    <a:pt x="2048" y="1297"/>
                  </a:cubicBezTo>
                  <a:cubicBezTo>
                    <a:pt x="2048" y="1184"/>
                    <a:pt x="2140" y="1092"/>
                    <a:pt x="2253" y="1092"/>
                  </a:cubicBezTo>
                  <a:cubicBezTo>
                    <a:pt x="2366" y="1092"/>
                    <a:pt x="2458" y="1184"/>
                    <a:pt x="2458" y="1297"/>
                  </a:cubicBezTo>
                  <a:cubicBezTo>
                    <a:pt x="2458" y="1410"/>
                    <a:pt x="2366" y="1502"/>
                    <a:pt x="2253" y="1502"/>
                  </a:cubicBezTo>
                  <a:close/>
                  <a:moveTo>
                    <a:pt x="2936" y="1229"/>
                  </a:moveTo>
                  <a:cubicBezTo>
                    <a:pt x="2822" y="1229"/>
                    <a:pt x="2731" y="1137"/>
                    <a:pt x="2731" y="1024"/>
                  </a:cubicBezTo>
                  <a:cubicBezTo>
                    <a:pt x="2731" y="911"/>
                    <a:pt x="2822" y="819"/>
                    <a:pt x="2936" y="819"/>
                  </a:cubicBezTo>
                  <a:cubicBezTo>
                    <a:pt x="3049" y="819"/>
                    <a:pt x="3140" y="911"/>
                    <a:pt x="3140" y="1024"/>
                  </a:cubicBezTo>
                  <a:cubicBezTo>
                    <a:pt x="3140" y="1137"/>
                    <a:pt x="3049" y="1229"/>
                    <a:pt x="2936" y="1229"/>
                  </a:cubicBezTo>
                  <a:close/>
                  <a:moveTo>
                    <a:pt x="2390" y="546"/>
                  </a:moveTo>
                  <a:cubicBezTo>
                    <a:pt x="2276" y="546"/>
                    <a:pt x="2185" y="455"/>
                    <a:pt x="2185" y="341"/>
                  </a:cubicBezTo>
                  <a:cubicBezTo>
                    <a:pt x="2185" y="228"/>
                    <a:pt x="2276" y="137"/>
                    <a:pt x="2390" y="137"/>
                  </a:cubicBezTo>
                  <a:cubicBezTo>
                    <a:pt x="2503" y="137"/>
                    <a:pt x="2594" y="228"/>
                    <a:pt x="2594" y="341"/>
                  </a:cubicBezTo>
                  <a:cubicBezTo>
                    <a:pt x="2594" y="455"/>
                    <a:pt x="2503" y="546"/>
                    <a:pt x="2390" y="546"/>
                  </a:cubicBezTo>
                  <a:close/>
                  <a:moveTo>
                    <a:pt x="1434" y="2185"/>
                  </a:moveTo>
                  <a:cubicBezTo>
                    <a:pt x="1321" y="2185"/>
                    <a:pt x="1229" y="2093"/>
                    <a:pt x="1229" y="1980"/>
                  </a:cubicBezTo>
                  <a:cubicBezTo>
                    <a:pt x="1229" y="1867"/>
                    <a:pt x="1321" y="1775"/>
                    <a:pt x="1434" y="1775"/>
                  </a:cubicBezTo>
                  <a:cubicBezTo>
                    <a:pt x="1547" y="1775"/>
                    <a:pt x="1639" y="1867"/>
                    <a:pt x="1639" y="1980"/>
                  </a:cubicBezTo>
                  <a:cubicBezTo>
                    <a:pt x="1639" y="2093"/>
                    <a:pt x="1547" y="2185"/>
                    <a:pt x="1434" y="2185"/>
                  </a:cubicBezTo>
                  <a:close/>
                  <a:moveTo>
                    <a:pt x="1434" y="2185"/>
                  </a:moveTo>
                  <a:cubicBezTo>
                    <a:pt x="1434" y="2185"/>
                    <a:pt x="1434" y="2185"/>
                    <a:pt x="1434" y="2185"/>
                  </a:cubicBezTo>
                </a:path>
              </a:pathLst>
            </a:custGeom>
            <a:solidFill>
              <a:srgbClr val="009C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FE52AD32-D0AB-4743-B206-D5FA9F93D783}"/>
                </a:ext>
              </a:extLst>
            </p:cNvPr>
            <p:cNvSpPr/>
            <p:nvPr/>
          </p:nvSpPr>
          <p:spPr>
            <a:xfrm>
              <a:off x="6314621" y="4167250"/>
              <a:ext cx="783771" cy="783771"/>
            </a:xfrm>
            <a:prstGeom prst="ellipse">
              <a:avLst/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C18B47C6-07BD-4B18-8D02-ED5F356E08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257225" y="4231997"/>
            <a:ext cx="4653124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对比中外英语课程每日 </a:t>
            </a:r>
            <a:r>
              <a:rPr lang="en-US" altLang="zh-CN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每周课时数量、安排时段的分配差异。</a:t>
            </a:r>
            <a:endParaRPr lang="zh-CN" altLang="en-US" b="1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6AF5914-1928-4C1E-9E04-50AA57DC480E}"/>
              </a:ext>
            </a:extLst>
          </p:cNvPr>
          <p:cNvGrpSpPr/>
          <p:nvPr/>
        </p:nvGrpSpPr>
        <p:grpSpPr>
          <a:xfrm>
            <a:off x="6314621" y="5457918"/>
            <a:ext cx="783771" cy="783771"/>
            <a:chOff x="6314621" y="5457918"/>
            <a:chExt cx="783771" cy="783771"/>
          </a:xfrm>
        </p:grpSpPr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xmlns="" id="{68E7E0F8-ECEA-4AE5-B996-640D0A1092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9104" y="5669530"/>
              <a:ext cx="338764" cy="382704"/>
            </a:xfrm>
            <a:custGeom>
              <a:avLst/>
              <a:gdLst>
                <a:gd name="T0" fmla="*/ 184 w 239"/>
                <a:gd name="T1" fmla="*/ 201 h 270"/>
                <a:gd name="T2" fmla="*/ 184 w 239"/>
                <a:gd name="T3" fmla="*/ 169 h 270"/>
                <a:gd name="T4" fmla="*/ 206 w 239"/>
                <a:gd name="T5" fmla="*/ 169 h 270"/>
                <a:gd name="T6" fmla="*/ 206 w 239"/>
                <a:gd name="T7" fmla="*/ 201 h 270"/>
                <a:gd name="T8" fmla="*/ 239 w 239"/>
                <a:gd name="T9" fmla="*/ 201 h 270"/>
                <a:gd name="T10" fmla="*/ 239 w 239"/>
                <a:gd name="T11" fmla="*/ 224 h 270"/>
                <a:gd name="T12" fmla="*/ 206 w 239"/>
                <a:gd name="T13" fmla="*/ 224 h 270"/>
                <a:gd name="T14" fmla="*/ 206 w 239"/>
                <a:gd name="T15" fmla="*/ 256 h 270"/>
                <a:gd name="T16" fmla="*/ 184 w 239"/>
                <a:gd name="T17" fmla="*/ 256 h 270"/>
                <a:gd name="T18" fmla="*/ 184 w 239"/>
                <a:gd name="T19" fmla="*/ 224 h 270"/>
                <a:gd name="T20" fmla="*/ 151 w 239"/>
                <a:gd name="T21" fmla="*/ 224 h 270"/>
                <a:gd name="T22" fmla="*/ 151 w 239"/>
                <a:gd name="T23" fmla="*/ 201 h 270"/>
                <a:gd name="T24" fmla="*/ 184 w 239"/>
                <a:gd name="T25" fmla="*/ 201 h 270"/>
                <a:gd name="T26" fmla="*/ 235 w 239"/>
                <a:gd name="T27" fmla="*/ 153 h 270"/>
                <a:gd name="T28" fmla="*/ 134 w 239"/>
                <a:gd name="T29" fmla="*/ 153 h 270"/>
                <a:gd name="T30" fmla="*/ 134 w 239"/>
                <a:gd name="T31" fmla="*/ 176 h 270"/>
                <a:gd name="T32" fmla="*/ 0 w 239"/>
                <a:gd name="T33" fmla="*/ 176 h 270"/>
                <a:gd name="T34" fmla="*/ 0 w 239"/>
                <a:gd name="T35" fmla="*/ 94 h 270"/>
                <a:gd name="T36" fmla="*/ 235 w 239"/>
                <a:gd name="T37" fmla="*/ 94 h 270"/>
                <a:gd name="T38" fmla="*/ 235 w 239"/>
                <a:gd name="T39" fmla="*/ 153 h 270"/>
                <a:gd name="T40" fmla="*/ 235 w 239"/>
                <a:gd name="T41" fmla="*/ 153 h 270"/>
                <a:gd name="T42" fmla="*/ 134 w 239"/>
                <a:gd name="T43" fmla="*/ 188 h 270"/>
                <a:gd name="T44" fmla="*/ 134 w 239"/>
                <a:gd name="T45" fmla="*/ 270 h 270"/>
                <a:gd name="T46" fmla="*/ 0 w 239"/>
                <a:gd name="T47" fmla="*/ 270 h 270"/>
                <a:gd name="T48" fmla="*/ 0 w 239"/>
                <a:gd name="T49" fmla="*/ 188 h 270"/>
                <a:gd name="T50" fmla="*/ 134 w 239"/>
                <a:gd name="T51" fmla="*/ 188 h 270"/>
                <a:gd name="T52" fmla="*/ 0 w 239"/>
                <a:gd name="T53" fmla="*/ 0 h 270"/>
                <a:gd name="T54" fmla="*/ 235 w 239"/>
                <a:gd name="T55" fmla="*/ 0 h 270"/>
                <a:gd name="T56" fmla="*/ 235 w 239"/>
                <a:gd name="T57" fmla="*/ 82 h 270"/>
                <a:gd name="T58" fmla="*/ 0 w 239"/>
                <a:gd name="T59" fmla="*/ 82 h 270"/>
                <a:gd name="T60" fmla="*/ 0 w 239"/>
                <a:gd name="T61" fmla="*/ 0 h 270"/>
                <a:gd name="T62" fmla="*/ 35 w 239"/>
                <a:gd name="T63" fmla="*/ 36 h 270"/>
                <a:gd name="T64" fmla="*/ 35 w 239"/>
                <a:gd name="T65" fmla="*/ 47 h 270"/>
                <a:gd name="T66" fmla="*/ 59 w 239"/>
                <a:gd name="T67" fmla="*/ 47 h 270"/>
                <a:gd name="T68" fmla="*/ 59 w 239"/>
                <a:gd name="T69" fmla="*/ 36 h 270"/>
                <a:gd name="T70" fmla="*/ 35 w 239"/>
                <a:gd name="T71" fmla="*/ 36 h 270"/>
                <a:gd name="T72" fmla="*/ 35 w 239"/>
                <a:gd name="T73" fmla="*/ 129 h 270"/>
                <a:gd name="T74" fmla="*/ 35 w 239"/>
                <a:gd name="T75" fmla="*/ 141 h 270"/>
                <a:gd name="T76" fmla="*/ 59 w 239"/>
                <a:gd name="T77" fmla="*/ 141 h 270"/>
                <a:gd name="T78" fmla="*/ 59 w 239"/>
                <a:gd name="T79" fmla="*/ 129 h 270"/>
                <a:gd name="T80" fmla="*/ 35 w 239"/>
                <a:gd name="T81" fmla="*/ 129 h 270"/>
                <a:gd name="T82" fmla="*/ 35 w 239"/>
                <a:gd name="T83" fmla="*/ 223 h 270"/>
                <a:gd name="T84" fmla="*/ 35 w 239"/>
                <a:gd name="T85" fmla="*/ 234 h 270"/>
                <a:gd name="T86" fmla="*/ 59 w 239"/>
                <a:gd name="T87" fmla="*/ 234 h 270"/>
                <a:gd name="T88" fmla="*/ 59 w 239"/>
                <a:gd name="T89" fmla="*/ 223 h 270"/>
                <a:gd name="T90" fmla="*/ 35 w 239"/>
                <a:gd name="T91" fmla="*/ 223 h 270"/>
                <a:gd name="T92" fmla="*/ 35 w 239"/>
                <a:gd name="T93" fmla="*/ 223 h 270"/>
                <a:gd name="T94" fmla="*/ 35 w 239"/>
                <a:gd name="T95" fmla="*/ 22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9" h="270">
                  <a:moveTo>
                    <a:pt x="184" y="201"/>
                  </a:moveTo>
                  <a:lnTo>
                    <a:pt x="184" y="169"/>
                  </a:lnTo>
                  <a:lnTo>
                    <a:pt x="206" y="169"/>
                  </a:lnTo>
                  <a:lnTo>
                    <a:pt x="206" y="201"/>
                  </a:lnTo>
                  <a:lnTo>
                    <a:pt x="239" y="201"/>
                  </a:lnTo>
                  <a:lnTo>
                    <a:pt x="239" y="224"/>
                  </a:lnTo>
                  <a:lnTo>
                    <a:pt x="206" y="224"/>
                  </a:lnTo>
                  <a:lnTo>
                    <a:pt x="206" y="256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151" y="224"/>
                  </a:lnTo>
                  <a:lnTo>
                    <a:pt x="151" y="201"/>
                  </a:lnTo>
                  <a:lnTo>
                    <a:pt x="184" y="201"/>
                  </a:lnTo>
                  <a:close/>
                  <a:moveTo>
                    <a:pt x="235" y="153"/>
                  </a:moveTo>
                  <a:lnTo>
                    <a:pt x="134" y="153"/>
                  </a:lnTo>
                  <a:lnTo>
                    <a:pt x="134" y="176"/>
                  </a:lnTo>
                  <a:lnTo>
                    <a:pt x="0" y="176"/>
                  </a:lnTo>
                  <a:lnTo>
                    <a:pt x="0" y="94"/>
                  </a:lnTo>
                  <a:lnTo>
                    <a:pt x="235" y="94"/>
                  </a:lnTo>
                  <a:lnTo>
                    <a:pt x="235" y="153"/>
                  </a:lnTo>
                  <a:lnTo>
                    <a:pt x="235" y="153"/>
                  </a:lnTo>
                  <a:close/>
                  <a:moveTo>
                    <a:pt x="134" y="188"/>
                  </a:moveTo>
                  <a:lnTo>
                    <a:pt x="134" y="270"/>
                  </a:lnTo>
                  <a:lnTo>
                    <a:pt x="0" y="270"/>
                  </a:lnTo>
                  <a:lnTo>
                    <a:pt x="0" y="188"/>
                  </a:lnTo>
                  <a:lnTo>
                    <a:pt x="134" y="188"/>
                  </a:lnTo>
                  <a:close/>
                  <a:moveTo>
                    <a:pt x="0" y="0"/>
                  </a:moveTo>
                  <a:lnTo>
                    <a:pt x="235" y="0"/>
                  </a:lnTo>
                  <a:lnTo>
                    <a:pt x="235" y="82"/>
                  </a:lnTo>
                  <a:lnTo>
                    <a:pt x="0" y="82"/>
                  </a:lnTo>
                  <a:lnTo>
                    <a:pt x="0" y="0"/>
                  </a:lnTo>
                  <a:close/>
                  <a:moveTo>
                    <a:pt x="35" y="36"/>
                  </a:moveTo>
                  <a:lnTo>
                    <a:pt x="35" y="47"/>
                  </a:lnTo>
                  <a:lnTo>
                    <a:pt x="59" y="47"/>
                  </a:lnTo>
                  <a:lnTo>
                    <a:pt x="59" y="36"/>
                  </a:lnTo>
                  <a:lnTo>
                    <a:pt x="35" y="36"/>
                  </a:lnTo>
                  <a:close/>
                  <a:moveTo>
                    <a:pt x="35" y="129"/>
                  </a:moveTo>
                  <a:lnTo>
                    <a:pt x="35" y="141"/>
                  </a:lnTo>
                  <a:lnTo>
                    <a:pt x="59" y="141"/>
                  </a:lnTo>
                  <a:lnTo>
                    <a:pt x="59" y="129"/>
                  </a:lnTo>
                  <a:lnTo>
                    <a:pt x="35" y="129"/>
                  </a:lnTo>
                  <a:close/>
                  <a:moveTo>
                    <a:pt x="35" y="223"/>
                  </a:moveTo>
                  <a:lnTo>
                    <a:pt x="35" y="234"/>
                  </a:lnTo>
                  <a:lnTo>
                    <a:pt x="59" y="234"/>
                  </a:lnTo>
                  <a:lnTo>
                    <a:pt x="59" y="223"/>
                  </a:lnTo>
                  <a:lnTo>
                    <a:pt x="35" y="223"/>
                  </a:lnTo>
                  <a:close/>
                  <a:moveTo>
                    <a:pt x="35" y="223"/>
                  </a:moveTo>
                  <a:lnTo>
                    <a:pt x="35" y="223"/>
                  </a:lnTo>
                  <a:close/>
                </a:path>
              </a:pathLst>
            </a:custGeom>
            <a:solidFill>
              <a:srgbClr val="009C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28A734D4-4EB5-4A8C-A034-57BD4997F195}"/>
                </a:ext>
              </a:extLst>
            </p:cNvPr>
            <p:cNvSpPr/>
            <p:nvPr/>
          </p:nvSpPr>
          <p:spPr>
            <a:xfrm>
              <a:off x="6314621" y="5457918"/>
              <a:ext cx="783771" cy="783771"/>
            </a:xfrm>
            <a:prstGeom prst="ellipse">
              <a:avLst/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D86CB028-8B02-47B7-A78B-C970EC3F72E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257225" y="5522665"/>
            <a:ext cx="4653124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结合教育理念、语言环境、文化背景，解读差异形成的深层原因。</a:t>
            </a:r>
            <a:endParaRPr lang="zh-CN" altLang="en-US" b="1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70032" y="310384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C000"/>
                </a:solidFill>
              </a:rPr>
              <a:t>具体研究方向</a:t>
            </a:r>
          </a:p>
        </p:txBody>
      </p:sp>
    </p:spTree>
    <p:extLst>
      <p:ext uri="{BB962C8B-B14F-4D97-AF65-F5344CB8AC3E}">
        <p14:creationId xmlns:p14="http://schemas.microsoft.com/office/powerpoint/2010/main" val="185493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433">
        <p:blinds dir="vert"/>
      </p:transition>
    </mc:Choice>
    <mc:Fallback xmlns="">
      <p:transition spd="slow" advTm="443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7037E-6 L 1.45833E-6 -0.07476 " pathEditMode="relative" rAng="0" ptsTypes="AA">
                                      <p:cBhvr>
                                        <p:cTn id="62" dur="12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7037E-6 L 1.45833E-6 -0.07476 " pathEditMode="relative" rAng="0" ptsTypes="AA">
                                      <p:cBhvr>
                                        <p:cTn id="67" dur="125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7037E-6 L 1.45833E-6 -0.07476 " pathEditMode="relative" rAng="0" ptsTypes="AA">
                                      <p:cBhvr>
                                        <p:cTn id="72" dur="125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7037E-6 L 1.45833E-6 -0.07476 " pathEditMode="relative" rAng="0" ptsTypes="AA">
                                      <p:cBhvr>
                                        <p:cTn id="77" dur="125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39" grpId="1"/>
      <p:bldP spid="47" grpId="0"/>
      <p:bldP spid="47" grpId="1"/>
      <p:bldP spid="51" grpId="0"/>
      <p:bldP spid="51" grpId="1"/>
      <p:bldP spid="55" grpId="0"/>
      <p:bldP spid="5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24AF8369-4E60-4603-9B8E-5D08455DFB5A}"/>
              </a:ext>
            </a:extLst>
          </p:cNvPr>
          <p:cNvSpPr/>
          <p:nvPr/>
        </p:nvSpPr>
        <p:spPr>
          <a:xfrm>
            <a:off x="38101" y="2860854"/>
            <a:ext cx="3844972" cy="3766201"/>
          </a:xfrm>
          <a:custGeom>
            <a:avLst/>
            <a:gdLst>
              <a:gd name="connsiteX0" fmla="*/ 2115238 w 2115238"/>
              <a:gd name="connsiteY0" fmla="*/ 0 h 4627084"/>
              <a:gd name="connsiteX1" fmla="*/ 0 w 2115238"/>
              <a:gd name="connsiteY1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312973 w 2115238"/>
              <a:gd name="connsiteY1" fmla="*/ 2563744 h 4627084"/>
              <a:gd name="connsiteX2" fmla="*/ 0 w 2115238"/>
              <a:gd name="connsiteY2" fmla="*/ 4627084 h 4627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238" h="4627084">
                <a:moveTo>
                  <a:pt x="2115238" y="0"/>
                </a:moveTo>
                <a:cubicBezTo>
                  <a:pt x="2001287" y="631308"/>
                  <a:pt x="1681212" y="1688139"/>
                  <a:pt x="1312973" y="2563744"/>
                </a:cubicBezTo>
                <a:cubicBezTo>
                  <a:pt x="944734" y="3439349"/>
                  <a:pt x="582058" y="3960564"/>
                  <a:pt x="0" y="4627084"/>
                </a:cubicBez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D4C74D16-EEBD-4939-B25A-B99C24FAFE5D}"/>
              </a:ext>
            </a:extLst>
          </p:cNvPr>
          <p:cNvSpPr/>
          <p:nvPr/>
        </p:nvSpPr>
        <p:spPr>
          <a:xfrm>
            <a:off x="38100" y="1902452"/>
            <a:ext cx="2422278" cy="4877265"/>
          </a:xfrm>
          <a:custGeom>
            <a:avLst/>
            <a:gdLst>
              <a:gd name="connsiteX0" fmla="*/ 2115238 w 2115238"/>
              <a:gd name="connsiteY0" fmla="*/ 0 h 4627084"/>
              <a:gd name="connsiteX1" fmla="*/ 0 w 2115238"/>
              <a:gd name="connsiteY1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238" h="4627084">
                <a:moveTo>
                  <a:pt x="2115238" y="0"/>
                </a:moveTo>
                <a:cubicBezTo>
                  <a:pt x="2001287" y="631308"/>
                  <a:pt x="1807048" y="1392138"/>
                  <a:pt x="1438809" y="2267743"/>
                </a:cubicBezTo>
                <a:cubicBezTo>
                  <a:pt x="1070570" y="3143348"/>
                  <a:pt x="582058" y="3960564"/>
                  <a:pt x="0" y="4627084"/>
                </a:cubicBez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9B9EAA87-DF67-4735-B809-2752BD52FC1A}"/>
              </a:ext>
            </a:extLst>
          </p:cNvPr>
          <p:cNvSpPr/>
          <p:nvPr/>
        </p:nvSpPr>
        <p:spPr>
          <a:xfrm>
            <a:off x="-38100" y="3801372"/>
            <a:ext cx="5425175" cy="2876746"/>
          </a:xfrm>
          <a:custGeom>
            <a:avLst/>
            <a:gdLst>
              <a:gd name="connsiteX0" fmla="*/ 2115238 w 2115238"/>
              <a:gd name="connsiteY0" fmla="*/ 0 h 4627084"/>
              <a:gd name="connsiteX1" fmla="*/ 0 w 2115238"/>
              <a:gd name="connsiteY1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312973 w 2115238"/>
              <a:gd name="connsiteY1" fmla="*/ 2563744 h 4627084"/>
              <a:gd name="connsiteX2" fmla="*/ 0 w 2115238"/>
              <a:gd name="connsiteY2" fmla="*/ 4627084 h 4627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238" h="4627084">
                <a:moveTo>
                  <a:pt x="2115238" y="0"/>
                </a:moveTo>
                <a:cubicBezTo>
                  <a:pt x="2001287" y="631308"/>
                  <a:pt x="1681212" y="1688139"/>
                  <a:pt x="1312973" y="2563744"/>
                </a:cubicBezTo>
                <a:cubicBezTo>
                  <a:pt x="944734" y="3439349"/>
                  <a:pt x="582058" y="3960564"/>
                  <a:pt x="0" y="4627084"/>
                </a:cubicBez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315EF848-4739-47FC-B0F1-CE102309A036}"/>
              </a:ext>
            </a:extLst>
          </p:cNvPr>
          <p:cNvSpPr/>
          <p:nvPr/>
        </p:nvSpPr>
        <p:spPr>
          <a:xfrm>
            <a:off x="127000" y="5009406"/>
            <a:ext cx="6768134" cy="1883874"/>
          </a:xfrm>
          <a:custGeom>
            <a:avLst/>
            <a:gdLst>
              <a:gd name="connsiteX0" fmla="*/ 2115238 w 2115238"/>
              <a:gd name="connsiteY0" fmla="*/ 0 h 4627084"/>
              <a:gd name="connsiteX1" fmla="*/ 0 w 2115238"/>
              <a:gd name="connsiteY1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520328 w 2115238"/>
              <a:gd name="connsiteY1" fmla="*/ 2016087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438809 w 2115238"/>
              <a:gd name="connsiteY1" fmla="*/ 2267743 h 4627084"/>
              <a:gd name="connsiteX2" fmla="*/ 0 w 2115238"/>
              <a:gd name="connsiteY2" fmla="*/ 4627084 h 4627084"/>
              <a:gd name="connsiteX0" fmla="*/ 2115238 w 2115238"/>
              <a:gd name="connsiteY0" fmla="*/ 0 h 4627084"/>
              <a:gd name="connsiteX1" fmla="*/ 1312973 w 2115238"/>
              <a:gd name="connsiteY1" fmla="*/ 2563744 h 4627084"/>
              <a:gd name="connsiteX2" fmla="*/ 0 w 2115238"/>
              <a:gd name="connsiteY2" fmla="*/ 4627084 h 4627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238" h="4627084">
                <a:moveTo>
                  <a:pt x="2115238" y="0"/>
                </a:moveTo>
                <a:cubicBezTo>
                  <a:pt x="2001287" y="631308"/>
                  <a:pt x="1681212" y="1688139"/>
                  <a:pt x="1312973" y="2563744"/>
                </a:cubicBezTo>
                <a:cubicBezTo>
                  <a:pt x="944734" y="3439349"/>
                  <a:pt x="582058" y="3960564"/>
                  <a:pt x="0" y="4627084"/>
                </a:cubicBez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21639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RESEARCH PROCESS</a:t>
            </a:r>
            <a:endParaRPr lang="en-US" altLang="zh-CN" sz="1200" spc="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466060" cy="584775"/>
            <a:chOff x="1026351" y="335720"/>
            <a:chExt cx="2466060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666270" y="33572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D0B5FA6-4A62-49C3-8565-0AC693CDD22A}"/>
              </a:ext>
            </a:extLst>
          </p:cNvPr>
          <p:cNvGrpSpPr/>
          <p:nvPr/>
        </p:nvGrpSpPr>
        <p:grpSpPr>
          <a:xfrm>
            <a:off x="2175216" y="1221902"/>
            <a:ext cx="686924" cy="686924"/>
            <a:chOff x="4427110" y="3192943"/>
            <a:chExt cx="901723" cy="90172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92964C33-9BC4-4FA8-93BF-62C33F207653}"/>
                </a:ext>
              </a:extLst>
            </p:cNvPr>
            <p:cNvSpPr/>
            <p:nvPr/>
          </p:nvSpPr>
          <p:spPr>
            <a:xfrm>
              <a:off x="4427110" y="3192943"/>
              <a:ext cx="901723" cy="901723"/>
            </a:xfrm>
            <a:prstGeom prst="ellipse">
              <a:avLst/>
            </a:prstGeom>
            <a:solidFill>
              <a:srgbClr val="009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clipboard-with-list_73902">
              <a:extLst>
                <a:ext uri="{FF2B5EF4-FFF2-40B4-BE49-F238E27FC236}">
                  <a16:creationId xmlns:a16="http://schemas.microsoft.com/office/drawing/2014/main" xmlns="" id="{AB7D8AB0-8C51-4AAF-B15E-CC50DC8F61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08578" y="3399679"/>
              <a:ext cx="332359" cy="479883"/>
            </a:xfrm>
            <a:custGeom>
              <a:avLst/>
              <a:gdLst>
                <a:gd name="T0" fmla="*/ 600116 w 606244"/>
                <a:gd name="T1" fmla="*/ 600116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455839 w 606244"/>
                <a:gd name="T19" fmla="*/ 455839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455839 w 606244"/>
                <a:gd name="T37" fmla="*/ 455839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455839 w 606244"/>
                <a:gd name="T51" fmla="*/ 455839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455839 w 606244"/>
                <a:gd name="T69" fmla="*/ 455839 w 606244"/>
                <a:gd name="T70" fmla="*/ 600116 w 606244"/>
                <a:gd name="T71" fmla="*/ 600116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  <a:gd name="T82" fmla="*/ 600116 w 606244"/>
                <a:gd name="T83" fmla="*/ 600116 w 606244"/>
                <a:gd name="T84" fmla="*/ 455839 w 606244"/>
                <a:gd name="T85" fmla="*/ 455839 w 606244"/>
                <a:gd name="T86" fmla="*/ 600116 w 606244"/>
                <a:gd name="T87" fmla="*/ 600116 w 606244"/>
                <a:gd name="T88" fmla="*/ 600116 w 606244"/>
                <a:gd name="T89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2789">
                  <a:moveTo>
                    <a:pt x="548" y="349"/>
                  </a:moveTo>
                  <a:lnTo>
                    <a:pt x="548" y="245"/>
                  </a:lnTo>
                  <a:cubicBezTo>
                    <a:pt x="548" y="223"/>
                    <a:pt x="566" y="204"/>
                    <a:pt x="589" y="204"/>
                  </a:cubicBezTo>
                  <a:lnTo>
                    <a:pt x="655" y="204"/>
                  </a:lnTo>
                  <a:cubicBezTo>
                    <a:pt x="724" y="204"/>
                    <a:pt x="787" y="162"/>
                    <a:pt x="816" y="97"/>
                  </a:cubicBezTo>
                  <a:cubicBezTo>
                    <a:pt x="842" y="38"/>
                    <a:pt x="900" y="0"/>
                    <a:pt x="964" y="0"/>
                  </a:cubicBezTo>
                  <a:cubicBezTo>
                    <a:pt x="1029" y="0"/>
                    <a:pt x="1087" y="38"/>
                    <a:pt x="1113" y="97"/>
                  </a:cubicBezTo>
                  <a:cubicBezTo>
                    <a:pt x="1142" y="162"/>
                    <a:pt x="1205" y="204"/>
                    <a:pt x="1274" y="204"/>
                  </a:cubicBezTo>
                  <a:lnTo>
                    <a:pt x="1340" y="204"/>
                  </a:lnTo>
                  <a:cubicBezTo>
                    <a:pt x="1363" y="204"/>
                    <a:pt x="1381" y="223"/>
                    <a:pt x="1381" y="245"/>
                  </a:cubicBezTo>
                  <a:lnTo>
                    <a:pt x="1381" y="349"/>
                  </a:lnTo>
                  <a:cubicBezTo>
                    <a:pt x="1381" y="372"/>
                    <a:pt x="1363" y="390"/>
                    <a:pt x="1340" y="390"/>
                  </a:cubicBezTo>
                  <a:lnTo>
                    <a:pt x="589" y="390"/>
                  </a:lnTo>
                  <a:cubicBezTo>
                    <a:pt x="566" y="390"/>
                    <a:pt x="548" y="372"/>
                    <a:pt x="548" y="349"/>
                  </a:cubicBezTo>
                  <a:close/>
                  <a:moveTo>
                    <a:pt x="404" y="2285"/>
                  </a:moveTo>
                  <a:lnTo>
                    <a:pt x="596" y="2285"/>
                  </a:lnTo>
                  <a:lnTo>
                    <a:pt x="596" y="2093"/>
                  </a:lnTo>
                  <a:lnTo>
                    <a:pt x="404" y="2093"/>
                  </a:lnTo>
                  <a:lnTo>
                    <a:pt x="404" y="2285"/>
                  </a:lnTo>
                  <a:close/>
                  <a:moveTo>
                    <a:pt x="404" y="1129"/>
                  </a:moveTo>
                  <a:lnTo>
                    <a:pt x="596" y="1129"/>
                  </a:lnTo>
                  <a:lnTo>
                    <a:pt x="596" y="937"/>
                  </a:lnTo>
                  <a:lnTo>
                    <a:pt x="404" y="937"/>
                  </a:lnTo>
                  <a:lnTo>
                    <a:pt x="404" y="1129"/>
                  </a:lnTo>
                  <a:close/>
                  <a:moveTo>
                    <a:pt x="1929" y="621"/>
                  </a:moveTo>
                  <a:lnTo>
                    <a:pt x="1929" y="2522"/>
                  </a:lnTo>
                  <a:cubicBezTo>
                    <a:pt x="1929" y="2669"/>
                    <a:pt x="1809" y="2789"/>
                    <a:pt x="1662" y="2789"/>
                  </a:cubicBezTo>
                  <a:lnTo>
                    <a:pt x="267" y="2789"/>
                  </a:lnTo>
                  <a:cubicBezTo>
                    <a:pt x="120" y="2789"/>
                    <a:pt x="0" y="2669"/>
                    <a:pt x="0" y="2522"/>
                  </a:cubicBezTo>
                  <a:lnTo>
                    <a:pt x="0" y="621"/>
                  </a:lnTo>
                  <a:cubicBezTo>
                    <a:pt x="0" y="474"/>
                    <a:pt x="120" y="354"/>
                    <a:pt x="267" y="354"/>
                  </a:cubicBezTo>
                  <a:lnTo>
                    <a:pt x="415" y="354"/>
                  </a:lnTo>
                  <a:cubicBezTo>
                    <a:pt x="417" y="448"/>
                    <a:pt x="494" y="523"/>
                    <a:pt x="589" y="523"/>
                  </a:cubicBezTo>
                  <a:lnTo>
                    <a:pt x="1340" y="523"/>
                  </a:lnTo>
                  <a:cubicBezTo>
                    <a:pt x="1435" y="523"/>
                    <a:pt x="1512" y="448"/>
                    <a:pt x="1514" y="354"/>
                  </a:cubicBezTo>
                  <a:lnTo>
                    <a:pt x="1662" y="354"/>
                  </a:lnTo>
                  <a:cubicBezTo>
                    <a:pt x="1809" y="354"/>
                    <a:pt x="1929" y="474"/>
                    <a:pt x="1929" y="621"/>
                  </a:cubicBezTo>
                  <a:close/>
                  <a:moveTo>
                    <a:pt x="835" y="1032"/>
                  </a:moveTo>
                  <a:cubicBezTo>
                    <a:pt x="835" y="1069"/>
                    <a:pt x="865" y="1099"/>
                    <a:pt x="902" y="1099"/>
                  </a:cubicBezTo>
                  <a:lnTo>
                    <a:pt x="1503" y="1099"/>
                  </a:lnTo>
                  <a:cubicBezTo>
                    <a:pt x="1540" y="1099"/>
                    <a:pt x="1570" y="1069"/>
                    <a:pt x="1570" y="1032"/>
                  </a:cubicBezTo>
                  <a:cubicBezTo>
                    <a:pt x="1570" y="995"/>
                    <a:pt x="1540" y="965"/>
                    <a:pt x="1503" y="965"/>
                  </a:cubicBezTo>
                  <a:lnTo>
                    <a:pt x="902" y="965"/>
                  </a:lnTo>
                  <a:cubicBezTo>
                    <a:pt x="865" y="965"/>
                    <a:pt x="835" y="995"/>
                    <a:pt x="835" y="1032"/>
                  </a:cubicBezTo>
                  <a:close/>
                  <a:moveTo>
                    <a:pt x="835" y="1617"/>
                  </a:moveTo>
                  <a:cubicBezTo>
                    <a:pt x="835" y="1653"/>
                    <a:pt x="865" y="1683"/>
                    <a:pt x="902" y="1683"/>
                  </a:cubicBezTo>
                  <a:lnTo>
                    <a:pt x="1436" y="1683"/>
                  </a:lnTo>
                  <a:cubicBezTo>
                    <a:pt x="1473" y="1683"/>
                    <a:pt x="1503" y="1653"/>
                    <a:pt x="1503" y="1617"/>
                  </a:cubicBezTo>
                  <a:cubicBezTo>
                    <a:pt x="1503" y="1580"/>
                    <a:pt x="1473" y="1550"/>
                    <a:pt x="1436" y="1550"/>
                  </a:cubicBezTo>
                  <a:lnTo>
                    <a:pt x="902" y="1550"/>
                  </a:lnTo>
                  <a:cubicBezTo>
                    <a:pt x="865" y="1550"/>
                    <a:pt x="835" y="1580"/>
                    <a:pt x="835" y="1617"/>
                  </a:cubicBezTo>
                  <a:close/>
                  <a:moveTo>
                    <a:pt x="729" y="2026"/>
                  </a:moveTo>
                  <a:cubicBezTo>
                    <a:pt x="729" y="1990"/>
                    <a:pt x="700" y="1960"/>
                    <a:pt x="663" y="1960"/>
                  </a:cubicBezTo>
                  <a:lnTo>
                    <a:pt x="337" y="1960"/>
                  </a:lnTo>
                  <a:cubicBezTo>
                    <a:pt x="300" y="1960"/>
                    <a:pt x="271" y="1990"/>
                    <a:pt x="271" y="2026"/>
                  </a:cubicBezTo>
                  <a:lnTo>
                    <a:pt x="271" y="2352"/>
                  </a:lnTo>
                  <a:cubicBezTo>
                    <a:pt x="271" y="2389"/>
                    <a:pt x="300" y="2419"/>
                    <a:pt x="337" y="2419"/>
                  </a:cubicBezTo>
                  <a:lnTo>
                    <a:pt x="663" y="2419"/>
                  </a:lnTo>
                  <a:cubicBezTo>
                    <a:pt x="700" y="2419"/>
                    <a:pt x="729" y="2389"/>
                    <a:pt x="729" y="2352"/>
                  </a:cubicBezTo>
                  <a:lnTo>
                    <a:pt x="729" y="2026"/>
                  </a:lnTo>
                  <a:close/>
                  <a:moveTo>
                    <a:pt x="729" y="1448"/>
                  </a:moveTo>
                  <a:cubicBezTo>
                    <a:pt x="729" y="1412"/>
                    <a:pt x="700" y="1382"/>
                    <a:pt x="663" y="1382"/>
                  </a:cubicBezTo>
                  <a:lnTo>
                    <a:pt x="337" y="1382"/>
                  </a:lnTo>
                  <a:cubicBezTo>
                    <a:pt x="300" y="1382"/>
                    <a:pt x="271" y="1412"/>
                    <a:pt x="271" y="1448"/>
                  </a:cubicBezTo>
                  <a:lnTo>
                    <a:pt x="271" y="1774"/>
                  </a:lnTo>
                  <a:cubicBezTo>
                    <a:pt x="271" y="1811"/>
                    <a:pt x="300" y="1841"/>
                    <a:pt x="337" y="1841"/>
                  </a:cubicBezTo>
                  <a:lnTo>
                    <a:pt x="663" y="1841"/>
                  </a:lnTo>
                  <a:cubicBezTo>
                    <a:pt x="700" y="1841"/>
                    <a:pt x="729" y="1811"/>
                    <a:pt x="729" y="1774"/>
                  </a:cubicBezTo>
                  <a:lnTo>
                    <a:pt x="729" y="1448"/>
                  </a:lnTo>
                  <a:close/>
                  <a:moveTo>
                    <a:pt x="729" y="870"/>
                  </a:moveTo>
                  <a:cubicBezTo>
                    <a:pt x="729" y="834"/>
                    <a:pt x="700" y="804"/>
                    <a:pt x="663" y="804"/>
                  </a:cubicBezTo>
                  <a:lnTo>
                    <a:pt x="337" y="804"/>
                  </a:lnTo>
                  <a:cubicBezTo>
                    <a:pt x="300" y="804"/>
                    <a:pt x="271" y="834"/>
                    <a:pt x="271" y="870"/>
                  </a:cubicBezTo>
                  <a:lnTo>
                    <a:pt x="271" y="1196"/>
                  </a:lnTo>
                  <a:cubicBezTo>
                    <a:pt x="271" y="1233"/>
                    <a:pt x="300" y="1263"/>
                    <a:pt x="337" y="1263"/>
                  </a:cubicBezTo>
                  <a:lnTo>
                    <a:pt x="663" y="1263"/>
                  </a:lnTo>
                  <a:cubicBezTo>
                    <a:pt x="700" y="1263"/>
                    <a:pt x="729" y="1233"/>
                    <a:pt x="729" y="1196"/>
                  </a:cubicBezTo>
                  <a:lnTo>
                    <a:pt x="729" y="870"/>
                  </a:lnTo>
                  <a:close/>
                  <a:moveTo>
                    <a:pt x="1603" y="2201"/>
                  </a:moveTo>
                  <a:cubicBezTo>
                    <a:pt x="1603" y="2165"/>
                    <a:pt x="1574" y="2135"/>
                    <a:pt x="1537" y="2135"/>
                  </a:cubicBezTo>
                  <a:lnTo>
                    <a:pt x="902" y="2135"/>
                  </a:lnTo>
                  <a:cubicBezTo>
                    <a:pt x="865" y="2135"/>
                    <a:pt x="835" y="2165"/>
                    <a:pt x="835" y="2201"/>
                  </a:cubicBezTo>
                  <a:cubicBezTo>
                    <a:pt x="835" y="2238"/>
                    <a:pt x="865" y="2268"/>
                    <a:pt x="902" y="2268"/>
                  </a:cubicBezTo>
                  <a:lnTo>
                    <a:pt x="1537" y="2268"/>
                  </a:lnTo>
                  <a:cubicBezTo>
                    <a:pt x="1574" y="2268"/>
                    <a:pt x="1603" y="2238"/>
                    <a:pt x="1603" y="2201"/>
                  </a:cubicBezTo>
                  <a:close/>
                  <a:moveTo>
                    <a:pt x="404" y="1707"/>
                  </a:moveTo>
                  <a:lnTo>
                    <a:pt x="596" y="1707"/>
                  </a:lnTo>
                  <a:lnTo>
                    <a:pt x="596" y="1515"/>
                  </a:lnTo>
                  <a:lnTo>
                    <a:pt x="404" y="1515"/>
                  </a:lnTo>
                  <a:lnTo>
                    <a:pt x="404" y="17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1D7FAD56-E01F-4CB7-9A34-792D24BCD1B5}"/>
              </a:ext>
            </a:extLst>
          </p:cNvPr>
          <p:cNvGrpSpPr/>
          <p:nvPr/>
        </p:nvGrpSpPr>
        <p:grpSpPr>
          <a:xfrm>
            <a:off x="3627702" y="2286415"/>
            <a:ext cx="686924" cy="686924"/>
            <a:chOff x="3505202" y="1501851"/>
            <a:chExt cx="758266" cy="75826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581DDE97-A876-40D2-8E27-3C01100721D5}"/>
                </a:ext>
              </a:extLst>
            </p:cNvPr>
            <p:cNvSpPr/>
            <p:nvPr/>
          </p:nvSpPr>
          <p:spPr>
            <a:xfrm>
              <a:off x="3505202" y="1501851"/>
              <a:ext cx="758266" cy="758266"/>
            </a:xfrm>
            <a:prstGeom prst="ellipse">
              <a:avLst/>
            </a:prstGeom>
            <a:solidFill>
              <a:srgbClr val="009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68">
              <a:extLst>
                <a:ext uri="{FF2B5EF4-FFF2-40B4-BE49-F238E27FC236}">
                  <a16:creationId xmlns:a16="http://schemas.microsoft.com/office/drawing/2014/main" xmlns="" id="{F81D0680-94E1-4C77-8965-EA7EA02E86AD}"/>
                </a:ext>
              </a:extLst>
            </p:cNvPr>
            <p:cNvSpPr/>
            <p:nvPr/>
          </p:nvSpPr>
          <p:spPr>
            <a:xfrm>
              <a:off x="3685205" y="1673975"/>
              <a:ext cx="388456" cy="388456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sz="2400">
                <a:solidFill>
                  <a:prstClr val="white">
                    <a:lumMod val="50000"/>
                  </a:prstClr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6B53D532-8016-440C-8749-6727155020A7}"/>
              </a:ext>
            </a:extLst>
          </p:cNvPr>
          <p:cNvGrpSpPr/>
          <p:nvPr/>
        </p:nvGrpSpPr>
        <p:grpSpPr>
          <a:xfrm>
            <a:off x="5221217" y="3329997"/>
            <a:ext cx="686924" cy="686924"/>
            <a:chOff x="4396196" y="2894002"/>
            <a:chExt cx="758266" cy="758266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DC04A6CC-1441-44ED-996D-47549AF56AD7}"/>
                </a:ext>
              </a:extLst>
            </p:cNvPr>
            <p:cNvSpPr/>
            <p:nvPr/>
          </p:nvSpPr>
          <p:spPr>
            <a:xfrm>
              <a:off x="4396196" y="2894002"/>
              <a:ext cx="758266" cy="758266"/>
            </a:xfrm>
            <a:prstGeom prst="ellipse">
              <a:avLst/>
            </a:prstGeom>
            <a:solidFill>
              <a:srgbClr val="009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24">
              <a:extLst>
                <a:ext uri="{FF2B5EF4-FFF2-40B4-BE49-F238E27FC236}">
                  <a16:creationId xmlns:a16="http://schemas.microsoft.com/office/drawing/2014/main" xmlns="" id="{C0F15B62-96C0-4FC5-9BBF-45BEB3C83E9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4602461" y="3048000"/>
              <a:ext cx="379718" cy="404550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860" tIns="60931" rIns="121860" bIns="6093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solidFill>
                  <a:schemeClr val="bg1">
                    <a:lumMod val="50000"/>
                  </a:schemeClr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95382DB0-BE72-4BED-80AA-4F8391542D64}"/>
              </a:ext>
            </a:extLst>
          </p:cNvPr>
          <p:cNvGrpSpPr/>
          <p:nvPr/>
        </p:nvGrpSpPr>
        <p:grpSpPr>
          <a:xfrm>
            <a:off x="6895134" y="4621735"/>
            <a:ext cx="686924" cy="686924"/>
            <a:chOff x="5482876" y="3820998"/>
            <a:chExt cx="758266" cy="75826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01C2D30B-B6DA-4A99-BCDA-12CAAB8B34BD}"/>
                </a:ext>
              </a:extLst>
            </p:cNvPr>
            <p:cNvSpPr/>
            <p:nvPr/>
          </p:nvSpPr>
          <p:spPr>
            <a:xfrm>
              <a:off x="5482876" y="3820998"/>
              <a:ext cx="758266" cy="758266"/>
            </a:xfrm>
            <a:prstGeom prst="ellipse">
              <a:avLst/>
            </a:prstGeom>
            <a:solidFill>
              <a:srgbClr val="009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xmlns="" id="{7E49AFA0-F72B-4818-8410-24F252058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2149" y="3994829"/>
              <a:ext cx="282044" cy="36861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6A1E7C65-3785-471D-B485-3273839F7CC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960148" y="1556017"/>
            <a:ext cx="82904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通过学校图书馆、海外中学官网、教育类中英文期刊，收集中外课程设置、英语跨文化对比相关资料，提供理论支撑。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57B55D34-544F-40E7-B45F-B82AC734F68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960149" y="1186685"/>
            <a:ext cx="20220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文献研究法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67BAEEE7-914D-426F-BAC5-1F9107AA3FB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380795" y="2516161"/>
            <a:ext cx="6869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结合澳新研学经历，翻看研学照片、笔记，与同学、指导老师交流，补充当地中学课程表实践资料。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44D43DBF-C3EE-4EB3-B623-385BAF1976C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380796" y="2146829"/>
            <a:ext cx="20220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实地观察与回忆法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1C00731B-3DBE-4F13-9CAC-B96CAD47708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073509" y="3600966"/>
            <a:ext cx="5177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将徐州本地中学与英美中学课程表横向对比，从三大核心维度梳理差异，结合澳新中学进行补充分析。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AE27682-D5C6-4506-804E-DA7BD8ECDF6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73509" y="3231634"/>
            <a:ext cx="20220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对比分析法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8BDDE7BC-4C35-4009-AB68-5B0171374C4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689769" y="4911493"/>
            <a:ext cx="40525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制作双语信息图，将文字对比结果转化为直观图表，整理课程表收集手册，完善研究成果体系。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09D6E441-BBBF-45AC-9DF0-A4BD4B07B9C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689769" y="4542161"/>
            <a:ext cx="20220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图文结合法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AB504AFA-325C-4996-A4B2-CC78C216DFBD}"/>
              </a:ext>
            </a:extLst>
          </p:cNvPr>
          <p:cNvGrpSpPr/>
          <p:nvPr/>
        </p:nvGrpSpPr>
        <p:grpSpPr>
          <a:xfrm>
            <a:off x="-2284761" y="4579264"/>
            <a:ext cx="4558281" cy="4544703"/>
            <a:chOff x="-2284761" y="4579264"/>
            <a:chExt cx="4558281" cy="4544703"/>
          </a:xfrm>
        </p:grpSpPr>
        <p:sp>
          <p:nvSpPr>
            <p:cNvPr id="2" name="不完整圆 1">
              <a:extLst>
                <a:ext uri="{FF2B5EF4-FFF2-40B4-BE49-F238E27FC236}">
                  <a16:creationId xmlns:a16="http://schemas.microsoft.com/office/drawing/2014/main" xmlns="" id="{2776C0A9-3FCF-4982-B1C7-CC76C710D69A}"/>
                </a:ext>
              </a:extLst>
            </p:cNvPr>
            <p:cNvSpPr/>
            <p:nvPr/>
          </p:nvSpPr>
          <p:spPr>
            <a:xfrm>
              <a:off x="-2271183" y="4579264"/>
              <a:ext cx="4544703" cy="4544703"/>
            </a:xfrm>
            <a:prstGeom prst="pie">
              <a:avLst>
                <a:gd name="adj1" fmla="val 16199997"/>
                <a:gd name="adj2" fmla="val 3314"/>
              </a:avLst>
            </a:prstGeom>
            <a:gradFill>
              <a:gsLst>
                <a:gs pos="93000">
                  <a:srgbClr val="0085C8"/>
                </a:gs>
                <a:gs pos="0">
                  <a:srgbClr val="00AAF6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不完整圆 63">
              <a:extLst>
                <a:ext uri="{FF2B5EF4-FFF2-40B4-BE49-F238E27FC236}">
                  <a16:creationId xmlns:a16="http://schemas.microsoft.com/office/drawing/2014/main" xmlns="" id="{6296DF03-9837-485A-B48F-C0678E05C7E7}"/>
                </a:ext>
              </a:extLst>
            </p:cNvPr>
            <p:cNvSpPr/>
            <p:nvPr/>
          </p:nvSpPr>
          <p:spPr>
            <a:xfrm>
              <a:off x="-2284761" y="4579264"/>
              <a:ext cx="4544703" cy="4544703"/>
            </a:xfrm>
            <a:prstGeom prst="pie">
              <a:avLst>
                <a:gd name="adj1" fmla="val 96365"/>
                <a:gd name="adj2" fmla="val 16012077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616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525">
        <p:blinds dir="vert"/>
      </p:transition>
    </mc:Choice>
    <mc:Fallback xmlns="">
      <p:transition spd="slow" advTm="5525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 L -1.04167E-6 -0.07477 " pathEditMode="relative" rAng="0" ptsTypes="AA">
                                      <p:cBhvr>
                                        <p:cTn id="75" dur="125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33333E-6 L -0.00039 0.06736 " pathEditMode="relative" rAng="0" ptsTypes="AA">
                                      <p:cBhvr>
                                        <p:cTn id="80" dur="125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35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2.5E-6 -0.07476 " pathEditMode="relative" rAng="0" ptsTypes="AA">
                                      <p:cBhvr>
                                        <p:cTn id="85" dur="12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L -0.00039 0.06736 " pathEditMode="relative" rAng="0" ptsTypes="AA">
                                      <p:cBhvr>
                                        <p:cTn id="90" dur="125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35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2.08333E-7 -0.07477 " pathEditMode="relative" rAng="0" ptsTypes="AA">
                                      <p:cBhvr>
                                        <p:cTn id="95" dur="125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81481E-6 L -0.00039 0.06737 " pathEditMode="relative" rAng="0" ptsTypes="AA">
                                      <p:cBhvr>
                                        <p:cTn id="100" dur="125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35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96296E-6 L -1.875E-6 -0.07477 " pathEditMode="relative" rAng="0" ptsTypes="AA">
                                      <p:cBhvr>
                                        <p:cTn id="105" dur="125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-0.0004 0.06736 " pathEditMode="relative" rAng="0" ptsTypes="AA">
                                      <p:cBhvr>
                                        <p:cTn id="110" dur="125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60" grpId="0" animBg="1"/>
      <p:bldP spid="61" grpId="0" animBg="1"/>
      <p:bldP spid="62" grpId="0" animBg="1"/>
      <p:bldP spid="27" grpId="0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21639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RESEARCH PROCESS</a:t>
            </a:r>
            <a:endParaRPr lang="en-US" altLang="zh-CN" sz="1200" spc="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466060" cy="584775"/>
            <a:chOff x="1026351" y="335720"/>
            <a:chExt cx="2466060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666270" y="33572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EAD15B9-5F8D-49EC-86FC-9F42D047A961}"/>
              </a:ext>
            </a:extLst>
          </p:cNvPr>
          <p:cNvGrpSpPr/>
          <p:nvPr/>
        </p:nvGrpSpPr>
        <p:grpSpPr>
          <a:xfrm flipH="1">
            <a:off x="5031097" y="4488734"/>
            <a:ext cx="2159442" cy="597722"/>
            <a:chOff x="4317039" y="1847850"/>
            <a:chExt cx="2064713" cy="571502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F1FA55E6-A170-4D8E-842E-193AC5FA42C1}"/>
                </a:ext>
              </a:extLst>
            </p:cNvPr>
            <p:cNvCxnSpPr>
              <a:cxnSpLocks/>
              <a:stCxn id="4" idx="0"/>
            </p:cNvCxnSpPr>
            <p:nvPr/>
          </p:nvCxnSpPr>
          <p:spPr>
            <a:xfrm flipH="1">
              <a:off x="4317039" y="1847850"/>
              <a:ext cx="1778962" cy="0"/>
            </a:xfrm>
            <a:prstGeom prst="line">
              <a:avLst/>
            </a:prstGeom>
            <a:ln w="104775">
              <a:solidFill>
                <a:srgbClr val="2CAD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3A0D0FA-A1EA-4574-9F13-C57FCA093A04}"/>
                </a:ext>
              </a:extLst>
            </p:cNvPr>
            <p:cNvCxnSpPr>
              <a:cxnSpLocks/>
              <a:stCxn id="4" idx="2"/>
            </p:cNvCxnSpPr>
            <p:nvPr/>
          </p:nvCxnSpPr>
          <p:spPr>
            <a:xfrm flipH="1" flipV="1">
              <a:off x="4317039" y="2418158"/>
              <a:ext cx="1780716" cy="1189"/>
            </a:xfrm>
            <a:prstGeom prst="line">
              <a:avLst/>
            </a:prstGeom>
            <a:ln w="104775">
              <a:solidFill>
                <a:srgbClr val="2CAD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弧形 3">
              <a:extLst>
                <a:ext uri="{FF2B5EF4-FFF2-40B4-BE49-F238E27FC236}">
                  <a16:creationId xmlns:a16="http://schemas.microsoft.com/office/drawing/2014/main" xmlns="" id="{58E030D1-BA20-4D83-90BA-24BFA344E04D}"/>
                </a:ext>
              </a:extLst>
            </p:cNvPr>
            <p:cNvSpPr/>
            <p:nvPr/>
          </p:nvSpPr>
          <p:spPr>
            <a:xfrm>
              <a:off x="5810250" y="1847850"/>
              <a:ext cx="571502" cy="571502"/>
            </a:xfrm>
            <a:prstGeom prst="arc">
              <a:avLst>
                <a:gd name="adj1" fmla="val 16200000"/>
                <a:gd name="adj2" fmla="val 5378908"/>
              </a:avLst>
            </a:prstGeom>
            <a:ln w="104775">
              <a:solidFill>
                <a:srgbClr val="007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3016695-756A-4D5F-BA27-4EA714224D89}"/>
              </a:ext>
            </a:extLst>
          </p:cNvPr>
          <p:cNvGrpSpPr/>
          <p:nvPr/>
        </p:nvGrpSpPr>
        <p:grpSpPr>
          <a:xfrm>
            <a:off x="5052934" y="3673068"/>
            <a:ext cx="2155305" cy="600217"/>
            <a:chOff x="4320995" y="1847850"/>
            <a:chExt cx="2060757" cy="573887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EA734F8-F6EA-4698-8FDA-6C8D0080F838}"/>
                </a:ext>
              </a:extLst>
            </p:cNvPr>
            <p:cNvCxnSpPr>
              <a:cxnSpLocks/>
              <a:stCxn id="25" idx="0"/>
            </p:cNvCxnSpPr>
            <p:nvPr/>
          </p:nvCxnSpPr>
          <p:spPr>
            <a:xfrm flipH="1">
              <a:off x="4320995" y="1847850"/>
              <a:ext cx="1775007" cy="0"/>
            </a:xfrm>
            <a:prstGeom prst="line">
              <a:avLst/>
            </a:prstGeom>
            <a:ln w="1047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6643EA63-2D10-487A-B21C-E3E6E310D785}"/>
                </a:ext>
              </a:extLst>
            </p:cNvPr>
            <p:cNvCxnSpPr>
              <a:cxnSpLocks/>
              <a:stCxn id="25" idx="2"/>
            </p:cNvCxnSpPr>
            <p:nvPr/>
          </p:nvCxnSpPr>
          <p:spPr>
            <a:xfrm flipH="1">
              <a:off x="4322746" y="2419346"/>
              <a:ext cx="1775008" cy="2391"/>
            </a:xfrm>
            <a:prstGeom prst="line">
              <a:avLst/>
            </a:prstGeom>
            <a:ln w="1047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xmlns="" id="{1C33B705-3D1C-49A1-9BE1-B8016A045BF0}"/>
                </a:ext>
              </a:extLst>
            </p:cNvPr>
            <p:cNvSpPr/>
            <p:nvPr/>
          </p:nvSpPr>
          <p:spPr>
            <a:xfrm>
              <a:off x="5810250" y="1847850"/>
              <a:ext cx="571502" cy="571502"/>
            </a:xfrm>
            <a:prstGeom prst="arc">
              <a:avLst>
                <a:gd name="adj1" fmla="val 16200000"/>
                <a:gd name="adj2" fmla="val 5378908"/>
              </a:avLst>
            </a:prstGeom>
            <a:ln w="1047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55F95DC7-B479-4278-BD99-C0ED0B81DCB5}"/>
              </a:ext>
            </a:extLst>
          </p:cNvPr>
          <p:cNvGrpSpPr/>
          <p:nvPr/>
        </p:nvGrpSpPr>
        <p:grpSpPr>
          <a:xfrm flipH="1">
            <a:off x="5007429" y="2793438"/>
            <a:ext cx="2159442" cy="597722"/>
            <a:chOff x="4317039" y="1847850"/>
            <a:chExt cx="2064713" cy="571502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3AB77026-9BCB-4A70-BAC1-762D6D751A64}"/>
                </a:ext>
              </a:extLst>
            </p:cNvPr>
            <p:cNvCxnSpPr>
              <a:cxnSpLocks/>
              <a:stCxn id="42" idx="0"/>
            </p:cNvCxnSpPr>
            <p:nvPr/>
          </p:nvCxnSpPr>
          <p:spPr>
            <a:xfrm flipH="1">
              <a:off x="4317039" y="1847850"/>
              <a:ext cx="1778962" cy="0"/>
            </a:xfrm>
            <a:prstGeom prst="line">
              <a:avLst/>
            </a:prstGeom>
            <a:ln w="104775">
              <a:solidFill>
                <a:srgbClr val="2CAD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B945D42B-0C0C-4C38-9964-6C81801791BB}"/>
                </a:ext>
              </a:extLst>
            </p:cNvPr>
            <p:cNvCxnSpPr>
              <a:cxnSpLocks/>
              <a:stCxn id="42" idx="2"/>
            </p:cNvCxnSpPr>
            <p:nvPr/>
          </p:nvCxnSpPr>
          <p:spPr>
            <a:xfrm flipH="1" flipV="1">
              <a:off x="4317039" y="2418158"/>
              <a:ext cx="1780716" cy="1189"/>
            </a:xfrm>
            <a:prstGeom prst="line">
              <a:avLst/>
            </a:prstGeom>
            <a:ln w="104775">
              <a:solidFill>
                <a:srgbClr val="2CAD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弧形 41">
              <a:extLst>
                <a:ext uri="{FF2B5EF4-FFF2-40B4-BE49-F238E27FC236}">
                  <a16:creationId xmlns:a16="http://schemas.microsoft.com/office/drawing/2014/main" xmlns="" id="{F53B4F06-88F1-4D78-8BCC-DFFEB35EC07F}"/>
                </a:ext>
              </a:extLst>
            </p:cNvPr>
            <p:cNvSpPr/>
            <p:nvPr/>
          </p:nvSpPr>
          <p:spPr>
            <a:xfrm>
              <a:off x="5810250" y="1847850"/>
              <a:ext cx="571502" cy="571502"/>
            </a:xfrm>
            <a:prstGeom prst="arc">
              <a:avLst>
                <a:gd name="adj1" fmla="val 16200000"/>
                <a:gd name="adj2" fmla="val 5378908"/>
              </a:avLst>
            </a:prstGeom>
            <a:ln w="104775">
              <a:solidFill>
                <a:srgbClr val="007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F3546274-80B0-4EC6-97FF-89D491A3ACD9}"/>
              </a:ext>
            </a:extLst>
          </p:cNvPr>
          <p:cNvGrpSpPr/>
          <p:nvPr/>
        </p:nvGrpSpPr>
        <p:grpSpPr>
          <a:xfrm>
            <a:off x="5029266" y="1977770"/>
            <a:ext cx="2155305" cy="600217"/>
            <a:chOff x="4320995" y="1847850"/>
            <a:chExt cx="2060757" cy="573887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948BD426-E052-402D-8106-B5F66DCE8F40}"/>
                </a:ext>
              </a:extLst>
            </p:cNvPr>
            <p:cNvCxnSpPr>
              <a:cxnSpLocks/>
              <a:stCxn id="46" idx="0"/>
            </p:cNvCxnSpPr>
            <p:nvPr/>
          </p:nvCxnSpPr>
          <p:spPr>
            <a:xfrm flipH="1">
              <a:off x="4320995" y="1847850"/>
              <a:ext cx="1775007" cy="0"/>
            </a:xfrm>
            <a:prstGeom prst="line">
              <a:avLst/>
            </a:prstGeom>
            <a:ln w="1047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9B9DB740-6CF0-489E-A97B-D2DADDCA0F48}"/>
                </a:ext>
              </a:extLst>
            </p:cNvPr>
            <p:cNvCxnSpPr>
              <a:cxnSpLocks/>
              <a:stCxn id="46" idx="2"/>
            </p:cNvCxnSpPr>
            <p:nvPr/>
          </p:nvCxnSpPr>
          <p:spPr>
            <a:xfrm flipH="1">
              <a:off x="4322746" y="2419346"/>
              <a:ext cx="1775008" cy="2391"/>
            </a:xfrm>
            <a:prstGeom prst="line">
              <a:avLst/>
            </a:prstGeom>
            <a:ln w="1047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弧形 45">
              <a:extLst>
                <a:ext uri="{FF2B5EF4-FFF2-40B4-BE49-F238E27FC236}">
                  <a16:creationId xmlns:a16="http://schemas.microsoft.com/office/drawing/2014/main" xmlns="" id="{66CD3D90-BF13-4EF7-A92C-1E9F33EFACF4}"/>
                </a:ext>
              </a:extLst>
            </p:cNvPr>
            <p:cNvSpPr/>
            <p:nvPr/>
          </p:nvSpPr>
          <p:spPr>
            <a:xfrm>
              <a:off x="5810250" y="1847850"/>
              <a:ext cx="571502" cy="571502"/>
            </a:xfrm>
            <a:prstGeom prst="arc">
              <a:avLst>
                <a:gd name="adj1" fmla="val 16200000"/>
                <a:gd name="adj2" fmla="val 5378908"/>
              </a:avLst>
            </a:prstGeom>
            <a:ln w="1047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34DD0BA1-F40E-4C71-8C32-8412A39FC82F}"/>
              </a:ext>
            </a:extLst>
          </p:cNvPr>
          <p:cNvGrpSpPr/>
          <p:nvPr/>
        </p:nvGrpSpPr>
        <p:grpSpPr>
          <a:xfrm>
            <a:off x="5750899" y="3916492"/>
            <a:ext cx="737539" cy="1696383"/>
            <a:chOff x="8582002" y="2384326"/>
            <a:chExt cx="1540526" cy="35433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B9937108-056D-4C76-A059-3CC8429AC082}"/>
                </a:ext>
              </a:extLst>
            </p:cNvPr>
            <p:cNvSpPr/>
            <p:nvPr/>
          </p:nvSpPr>
          <p:spPr>
            <a:xfrm>
              <a:off x="8582002" y="2384326"/>
              <a:ext cx="251552" cy="3543300"/>
            </a:xfrm>
            <a:custGeom>
              <a:avLst/>
              <a:gdLst>
                <a:gd name="connsiteX0" fmla="*/ 304800 w 571500"/>
                <a:gd name="connsiteY0" fmla="*/ 0 h 3543300"/>
                <a:gd name="connsiteX1" fmla="*/ 571500 w 571500"/>
                <a:gd name="connsiteY1" fmla="*/ 0 h 3543300"/>
                <a:gd name="connsiteX2" fmla="*/ 323850 w 571500"/>
                <a:gd name="connsiteY2" fmla="*/ 3543300 h 3543300"/>
                <a:gd name="connsiteX3" fmla="*/ 0 w 571500"/>
                <a:gd name="connsiteY3" fmla="*/ 3543300 h 3543300"/>
                <a:gd name="connsiteX4" fmla="*/ 304800 w 571500"/>
                <a:gd name="connsiteY4" fmla="*/ 0 h 3543300"/>
                <a:gd name="connsiteX0" fmla="*/ 359884 w 626584"/>
                <a:gd name="connsiteY0" fmla="*/ 0 h 3543300"/>
                <a:gd name="connsiteX1" fmla="*/ 626584 w 626584"/>
                <a:gd name="connsiteY1" fmla="*/ 0 h 3543300"/>
                <a:gd name="connsiteX2" fmla="*/ 378934 w 626584"/>
                <a:gd name="connsiteY2" fmla="*/ 3543300 h 3543300"/>
                <a:gd name="connsiteX3" fmla="*/ 0 w 626584"/>
                <a:gd name="connsiteY3" fmla="*/ 3543300 h 3543300"/>
                <a:gd name="connsiteX4" fmla="*/ 359884 w 626584"/>
                <a:gd name="connsiteY4" fmla="*/ 0 h 354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584" h="3543300">
                  <a:moveTo>
                    <a:pt x="359884" y="0"/>
                  </a:moveTo>
                  <a:lnTo>
                    <a:pt x="626584" y="0"/>
                  </a:lnTo>
                  <a:lnTo>
                    <a:pt x="378934" y="3543300"/>
                  </a:lnTo>
                  <a:lnTo>
                    <a:pt x="0" y="3543300"/>
                  </a:lnTo>
                  <a:lnTo>
                    <a:pt x="359884" y="0"/>
                  </a:lnTo>
                  <a:close/>
                </a:path>
              </a:pathLst>
            </a:custGeom>
            <a:solidFill>
              <a:srgbClr val="007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909F2A7D-1BF0-445E-9BC4-711F393D43C2}"/>
                </a:ext>
              </a:extLst>
            </p:cNvPr>
            <p:cNvSpPr/>
            <p:nvPr/>
          </p:nvSpPr>
          <p:spPr>
            <a:xfrm flipH="1">
              <a:off x="9870976" y="2384326"/>
              <a:ext cx="251552" cy="3543300"/>
            </a:xfrm>
            <a:custGeom>
              <a:avLst/>
              <a:gdLst>
                <a:gd name="connsiteX0" fmla="*/ 304800 w 571500"/>
                <a:gd name="connsiteY0" fmla="*/ 0 h 3543300"/>
                <a:gd name="connsiteX1" fmla="*/ 571500 w 571500"/>
                <a:gd name="connsiteY1" fmla="*/ 0 h 3543300"/>
                <a:gd name="connsiteX2" fmla="*/ 323850 w 571500"/>
                <a:gd name="connsiteY2" fmla="*/ 3543300 h 3543300"/>
                <a:gd name="connsiteX3" fmla="*/ 0 w 571500"/>
                <a:gd name="connsiteY3" fmla="*/ 3543300 h 3543300"/>
                <a:gd name="connsiteX4" fmla="*/ 304800 w 571500"/>
                <a:gd name="connsiteY4" fmla="*/ 0 h 3543300"/>
                <a:gd name="connsiteX0" fmla="*/ 359884 w 626584"/>
                <a:gd name="connsiteY0" fmla="*/ 0 h 3543300"/>
                <a:gd name="connsiteX1" fmla="*/ 626584 w 626584"/>
                <a:gd name="connsiteY1" fmla="*/ 0 h 3543300"/>
                <a:gd name="connsiteX2" fmla="*/ 378934 w 626584"/>
                <a:gd name="connsiteY2" fmla="*/ 3543300 h 3543300"/>
                <a:gd name="connsiteX3" fmla="*/ 0 w 626584"/>
                <a:gd name="connsiteY3" fmla="*/ 3543300 h 3543300"/>
                <a:gd name="connsiteX4" fmla="*/ 359884 w 626584"/>
                <a:gd name="connsiteY4" fmla="*/ 0 h 354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584" h="3543300">
                  <a:moveTo>
                    <a:pt x="359884" y="0"/>
                  </a:moveTo>
                  <a:lnTo>
                    <a:pt x="626584" y="0"/>
                  </a:lnTo>
                  <a:lnTo>
                    <a:pt x="378934" y="3543300"/>
                  </a:lnTo>
                  <a:lnTo>
                    <a:pt x="0" y="3543300"/>
                  </a:lnTo>
                  <a:lnTo>
                    <a:pt x="359884" y="0"/>
                  </a:lnTo>
                  <a:close/>
                </a:path>
              </a:pathLst>
            </a:custGeom>
            <a:solidFill>
              <a:srgbClr val="007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0AEAF332-DFE3-424C-B6BF-52965E1288A8}"/>
                </a:ext>
              </a:extLst>
            </p:cNvPr>
            <p:cNvCxnSpPr>
              <a:cxnSpLocks/>
            </p:cNvCxnSpPr>
            <p:nvPr/>
          </p:nvCxnSpPr>
          <p:spPr>
            <a:xfrm>
              <a:off x="8730528" y="2815625"/>
              <a:ext cx="1225002" cy="0"/>
            </a:xfrm>
            <a:prstGeom prst="line">
              <a:avLst/>
            </a:prstGeom>
            <a:grpFill/>
            <a:ln w="88900">
              <a:solidFill>
                <a:srgbClr val="007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93F30E82-570C-4D8E-90DB-D4D1BCB4EA6A}"/>
                </a:ext>
              </a:extLst>
            </p:cNvPr>
            <p:cNvCxnSpPr>
              <a:cxnSpLocks/>
            </p:cNvCxnSpPr>
            <p:nvPr/>
          </p:nvCxnSpPr>
          <p:spPr>
            <a:xfrm>
              <a:off x="8730528" y="3291113"/>
              <a:ext cx="1225002" cy="0"/>
            </a:xfrm>
            <a:prstGeom prst="line">
              <a:avLst/>
            </a:prstGeom>
            <a:grpFill/>
            <a:ln w="88900">
              <a:solidFill>
                <a:srgbClr val="007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2CB887BE-91D3-4F96-9DB0-D2C6FD1DE1B7}"/>
                </a:ext>
              </a:extLst>
            </p:cNvPr>
            <p:cNvCxnSpPr>
              <a:cxnSpLocks/>
            </p:cNvCxnSpPr>
            <p:nvPr/>
          </p:nvCxnSpPr>
          <p:spPr>
            <a:xfrm>
              <a:off x="8730528" y="3766601"/>
              <a:ext cx="1225002" cy="0"/>
            </a:xfrm>
            <a:prstGeom prst="line">
              <a:avLst/>
            </a:prstGeom>
            <a:grpFill/>
            <a:ln w="88900">
              <a:solidFill>
                <a:srgbClr val="007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9EADB7CD-AD77-42B4-ABCB-36281BA1F53A}"/>
                </a:ext>
              </a:extLst>
            </p:cNvPr>
            <p:cNvCxnSpPr>
              <a:cxnSpLocks/>
            </p:cNvCxnSpPr>
            <p:nvPr/>
          </p:nvCxnSpPr>
          <p:spPr>
            <a:xfrm>
              <a:off x="8730528" y="4242089"/>
              <a:ext cx="1225002" cy="0"/>
            </a:xfrm>
            <a:prstGeom prst="line">
              <a:avLst/>
            </a:prstGeom>
            <a:grpFill/>
            <a:ln w="88900">
              <a:solidFill>
                <a:srgbClr val="007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225D2988-91D4-4A60-8DA3-207081B5675C}"/>
                </a:ext>
              </a:extLst>
            </p:cNvPr>
            <p:cNvCxnSpPr>
              <a:cxnSpLocks/>
            </p:cNvCxnSpPr>
            <p:nvPr/>
          </p:nvCxnSpPr>
          <p:spPr>
            <a:xfrm>
              <a:off x="8730528" y="4717577"/>
              <a:ext cx="1225002" cy="0"/>
            </a:xfrm>
            <a:prstGeom prst="line">
              <a:avLst/>
            </a:prstGeom>
            <a:grpFill/>
            <a:ln w="88900">
              <a:solidFill>
                <a:srgbClr val="007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7AB0D18D-22BB-49AC-9139-A62B73EDD135}"/>
                </a:ext>
              </a:extLst>
            </p:cNvPr>
            <p:cNvCxnSpPr>
              <a:cxnSpLocks/>
            </p:cNvCxnSpPr>
            <p:nvPr/>
          </p:nvCxnSpPr>
          <p:spPr>
            <a:xfrm>
              <a:off x="8673378" y="5193065"/>
              <a:ext cx="1339302" cy="0"/>
            </a:xfrm>
            <a:prstGeom prst="line">
              <a:avLst/>
            </a:prstGeom>
            <a:grpFill/>
            <a:ln w="88900">
              <a:solidFill>
                <a:srgbClr val="007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D77D4F66-7820-4D3B-BAE1-F32A5D5A684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298274" y="3047807"/>
            <a:ext cx="42879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分类整理资料、建立对比表格、探究差异原因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9ED3F1EF-F26F-49B2-A597-7EE500A989A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298274" y="2678475"/>
            <a:ext cx="1567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分析阶段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82501440-1B70-49EE-BC01-5DDB4A76C29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321942" y="4722109"/>
            <a:ext cx="40525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总结成果、反思不足、提出改进方向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164B5917-6744-4B89-8FA3-D760E1B2D2F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321942" y="4352777"/>
            <a:ext cx="1567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反思阶段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B2C15FBD-599D-4DB1-985D-19F271C75F8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90513" y="3887973"/>
            <a:ext cx="40525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完善研究报告、制作双语信息图、整理课程表手册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A071CE6B-C4CF-4869-9369-E343E2A4CB2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275552" y="3518641"/>
            <a:ext cx="1567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b="1" kern="0" dirty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制作阶段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979FEF2F-2512-4E5E-BEF1-B3A0C8AC162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66845" y="2213671"/>
            <a:ext cx="40525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请确定方向、收集资料、制定分析标准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33957EA7-19FC-4FA3-B734-E2A0071EB06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251884" y="1844339"/>
            <a:ext cx="1567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b="1" kern="0" dirty="0">
                <a:solidFill>
                  <a:srgbClr val="009C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准备阶段</a:t>
            </a:r>
            <a:endParaRPr lang="zh-CN" altLang="en-US" b="1" kern="0" dirty="0">
              <a:solidFill>
                <a:srgbClr val="009C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35546" y="100442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</a:rPr>
              <a:t>研究过程</a:t>
            </a:r>
            <a:r>
              <a:rPr lang="zh-CN" altLang="en-US" sz="2400" b="1" dirty="0" smtClean="0">
                <a:solidFill>
                  <a:srgbClr val="FFC000"/>
                </a:solidFill>
              </a:rPr>
              <a:t>推进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0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387">
        <p:blinds dir="vert"/>
      </p:transition>
    </mc:Choice>
    <mc:Fallback xmlns="">
      <p:transition spd="slow" advTm="4387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 L -6.25E-7 -0.07477 " pathEditMode="relative" rAng="0" ptsTypes="AA">
                                      <p:cBhvr>
                                        <p:cTn id="52" dur="125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L -0.00039 0.06736 " pathEditMode="relative" rAng="0" ptsTypes="AA">
                                      <p:cBhvr>
                                        <p:cTn id="57" dur="125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35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-6.25E-7 -0.07477 " pathEditMode="relative" rAng="0" ptsTypes="AA">
                                      <p:cBhvr>
                                        <p:cTn id="62" dur="125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L -0.00039 0.06736 " pathEditMode="relative" rAng="0" ptsTypes="AA">
                                      <p:cBhvr>
                                        <p:cTn id="67" dur="125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35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48148E-6 L 4.16667E-7 -0.07477 " pathEditMode="relative" rAng="0" ptsTypes="AA">
                                      <p:cBhvr>
                                        <p:cTn id="72" dur="125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7037E-7 L -0.00039 0.06736 " pathEditMode="relative" rAng="0" ptsTypes="AA">
                                      <p:cBhvr>
                                        <p:cTn id="77" dur="125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35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7.40741E-7 L 4.16667E-7 -0.07477 " pathEditMode="relative" rAng="0" ptsTypes="AA">
                                      <p:cBhvr>
                                        <p:cTn id="82" dur="125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1.11111E-6 L -0.00039 0.06736 " pathEditMode="relative" rAng="0" ptsTypes="AA">
                                      <p:cBhvr>
                                        <p:cTn id="87" dur="125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6" grpId="0"/>
      <p:bldP spid="56" grpId="1"/>
      <p:bldP spid="57" grpId="0"/>
      <p:bldP spid="57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6" grpId="0"/>
      <p:bldP spid="66" grpId="1"/>
      <p:bldP spid="67" grpId="0"/>
      <p:bldP spid="6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C60CA6-B331-4682-AF72-5D98CB6DAA05}"/>
              </a:ext>
            </a:extLst>
          </p:cNvPr>
          <p:cNvCxnSpPr>
            <a:cxnSpLocks/>
          </p:cNvCxnSpPr>
          <p:nvPr/>
        </p:nvCxnSpPr>
        <p:spPr>
          <a:xfrm flipH="1">
            <a:off x="3505202" y="699235"/>
            <a:ext cx="8686798" cy="0"/>
          </a:xfrm>
          <a:prstGeom prst="line">
            <a:avLst/>
          </a:prstGeom>
          <a:ln w="47625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729820F-FE7D-480B-A5A1-D8C9550C4CD5}"/>
              </a:ext>
            </a:extLst>
          </p:cNvPr>
          <p:cNvCxnSpPr>
            <a:cxnSpLocks/>
          </p:cNvCxnSpPr>
          <p:nvPr/>
        </p:nvCxnSpPr>
        <p:spPr>
          <a:xfrm>
            <a:off x="475767" y="0"/>
            <a:ext cx="0" cy="654051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9E57325-A318-4206-9659-270011A9F619}"/>
              </a:ext>
            </a:extLst>
          </p:cNvPr>
          <p:cNvCxnSpPr>
            <a:cxnSpLocks/>
          </p:cNvCxnSpPr>
          <p:nvPr/>
        </p:nvCxnSpPr>
        <p:spPr>
          <a:xfrm flipH="1">
            <a:off x="0" y="405213"/>
            <a:ext cx="727077" cy="0"/>
          </a:xfrm>
          <a:prstGeom prst="line">
            <a:avLst/>
          </a:prstGeom>
          <a:ln w="50800">
            <a:solidFill>
              <a:srgbClr val="009C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49279A1-7300-4E3A-A76E-BB7F261D64D4}"/>
              </a:ext>
            </a:extLst>
          </p:cNvPr>
          <p:cNvSpPr txBox="1"/>
          <p:nvPr/>
        </p:nvSpPr>
        <p:spPr>
          <a:xfrm>
            <a:off x="3432734" y="405068"/>
            <a:ext cx="14627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RESULTS</a:t>
            </a:r>
            <a:endParaRPr lang="en-US" altLang="zh-CN" sz="1200" spc="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FF4E82-1459-4FBD-A33F-E48BFFBD5B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29501" y="230945"/>
            <a:ext cx="2466060" cy="584775"/>
            <a:chOff x="1026351" y="335720"/>
            <a:chExt cx="2466060" cy="58477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51D0FE8-34FA-407D-8A9E-89C03A360F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666270" y="33572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C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研究结果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E92D9-455D-4798-9C19-8DFAEA3BFB5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26351" y="3357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09C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3200" b="1">
                <a:solidFill>
                  <a:srgbClr val="009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" name="菱形 51">
            <a:extLst>
              <a:ext uri="{FF2B5EF4-FFF2-40B4-BE49-F238E27FC236}">
                <a16:creationId xmlns:a16="http://schemas.microsoft.com/office/drawing/2014/main" xmlns="" id="{4A06D8BC-CD7D-4C18-ABD6-BE02DFD57D27}"/>
              </a:ext>
            </a:extLst>
          </p:cNvPr>
          <p:cNvSpPr/>
          <p:nvPr/>
        </p:nvSpPr>
        <p:spPr>
          <a:xfrm rot="2700000">
            <a:off x="4364851" y="1124286"/>
            <a:ext cx="204925" cy="204924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383A82D4-0BB0-426E-8AEB-228F657C04E9}"/>
              </a:ext>
            </a:extLst>
          </p:cNvPr>
          <p:cNvSpPr/>
          <p:nvPr/>
        </p:nvSpPr>
        <p:spPr>
          <a:xfrm>
            <a:off x="5216852" y="1154306"/>
            <a:ext cx="2569934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spc="300" dirty="0">
                <a:solidFill>
                  <a:srgbClr val="009CE7"/>
                </a:solidFill>
                <a:latin typeface="+mn-ea"/>
              </a:rPr>
              <a:t>三大实体成果</a:t>
            </a:r>
            <a:endParaRPr lang="zh-CN" altLang="en-US" sz="2800" b="1" spc="300" dirty="0">
              <a:solidFill>
                <a:srgbClr val="009CE7"/>
              </a:solidFill>
              <a:latin typeface="+mn-ea"/>
            </a:endParaRPr>
          </a:p>
        </p:txBody>
      </p:sp>
      <p:sp>
        <p:nvSpPr>
          <p:cNvPr id="54" name="菱形 53">
            <a:extLst>
              <a:ext uri="{FF2B5EF4-FFF2-40B4-BE49-F238E27FC236}">
                <a16:creationId xmlns:a16="http://schemas.microsoft.com/office/drawing/2014/main" xmlns="" id="{B843D9D2-9D2E-4FBB-9648-F0E0538AA2FB}"/>
              </a:ext>
            </a:extLst>
          </p:cNvPr>
          <p:cNvSpPr/>
          <p:nvPr/>
        </p:nvSpPr>
        <p:spPr>
          <a:xfrm rot="2700000">
            <a:off x="4024600" y="1187267"/>
            <a:ext cx="487714" cy="487712"/>
          </a:xfrm>
          <a:prstGeom prst="diamond">
            <a:avLst/>
          </a:prstGeom>
          <a:solidFill>
            <a:srgbClr val="00A0E9"/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菱形 54">
            <a:extLst>
              <a:ext uri="{FF2B5EF4-FFF2-40B4-BE49-F238E27FC236}">
                <a16:creationId xmlns:a16="http://schemas.microsoft.com/office/drawing/2014/main" xmlns="" id="{67E57BE3-79C2-4740-9C2B-2A96D359315E}"/>
              </a:ext>
            </a:extLst>
          </p:cNvPr>
          <p:cNvSpPr/>
          <p:nvPr/>
        </p:nvSpPr>
        <p:spPr>
          <a:xfrm rot="2700000">
            <a:off x="4222718" y="1377694"/>
            <a:ext cx="330292" cy="33029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38100" dir="10800000" algn="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Rectangle 12">
            <a:extLst>
              <a:ext uri="{FF2B5EF4-FFF2-40B4-BE49-F238E27FC236}">
                <a16:creationId xmlns:a16="http://schemas.microsoft.com/office/drawing/2014/main" xmlns="" id="{F9B33A6E-B2A6-49B4-8EB3-23EEDA407B55}"/>
              </a:ext>
            </a:extLst>
          </p:cNvPr>
          <p:cNvSpPr/>
          <p:nvPr/>
        </p:nvSpPr>
        <p:spPr>
          <a:xfrm>
            <a:off x="363538" y="4206825"/>
            <a:ext cx="3800582" cy="13388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96000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中外校园课程表英语对比研究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报告（终稿）：约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5000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字，完整呈现研究全过程与核心发现。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78DB7B8D-08EC-4F2B-8F46-87162EEB6336}"/>
              </a:ext>
            </a:extLst>
          </p:cNvPr>
          <p:cNvGrpSpPr/>
          <p:nvPr/>
        </p:nvGrpSpPr>
        <p:grpSpPr>
          <a:xfrm>
            <a:off x="1047971" y="2734001"/>
            <a:ext cx="1129724" cy="1129722"/>
            <a:chOff x="6626969" y="2658233"/>
            <a:chExt cx="1129724" cy="112972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5407AED1-010F-4E44-B621-3FB51D0B4749}"/>
                </a:ext>
              </a:extLst>
            </p:cNvPr>
            <p:cNvSpPr/>
            <p:nvPr/>
          </p:nvSpPr>
          <p:spPr>
            <a:xfrm>
              <a:off x="6626969" y="2658233"/>
              <a:ext cx="1129724" cy="1129722"/>
            </a:xfrm>
            <a:prstGeom prst="ellipse">
              <a:avLst/>
            </a:prstGeom>
            <a:noFill/>
            <a:ln w="63500">
              <a:solidFill>
                <a:srgbClr val="009C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8">
              <a:extLst>
                <a:ext uri="{FF2B5EF4-FFF2-40B4-BE49-F238E27FC236}">
                  <a16:creationId xmlns:a16="http://schemas.microsoft.com/office/drawing/2014/main" xmlns="" id="{975B27FD-95C3-49D1-BDA6-E42A2E995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8793" y="2959581"/>
              <a:ext cx="526076" cy="527026"/>
            </a:xfrm>
            <a:custGeom>
              <a:avLst/>
              <a:gdLst>
                <a:gd name="T0" fmla="*/ 255 w 259"/>
                <a:gd name="T1" fmla="*/ 74 h 258"/>
                <a:gd name="T2" fmla="*/ 156 w 259"/>
                <a:gd name="T3" fmla="*/ 74 h 258"/>
                <a:gd name="T4" fmla="*/ 156 w 259"/>
                <a:gd name="T5" fmla="*/ 4 h 258"/>
                <a:gd name="T6" fmla="*/ 152 w 259"/>
                <a:gd name="T7" fmla="*/ 0 h 258"/>
                <a:gd name="T8" fmla="*/ 4 w 259"/>
                <a:gd name="T9" fmla="*/ 0 h 258"/>
                <a:gd name="T10" fmla="*/ 0 w 259"/>
                <a:gd name="T11" fmla="*/ 4 h 258"/>
                <a:gd name="T12" fmla="*/ 0 w 259"/>
                <a:gd name="T13" fmla="*/ 254 h 258"/>
                <a:gd name="T14" fmla="*/ 4 w 259"/>
                <a:gd name="T15" fmla="*/ 258 h 258"/>
                <a:gd name="T16" fmla="*/ 255 w 259"/>
                <a:gd name="T17" fmla="*/ 258 h 258"/>
                <a:gd name="T18" fmla="*/ 259 w 259"/>
                <a:gd name="T19" fmla="*/ 254 h 258"/>
                <a:gd name="T20" fmla="*/ 259 w 259"/>
                <a:gd name="T21" fmla="*/ 78 h 258"/>
                <a:gd name="T22" fmla="*/ 255 w 259"/>
                <a:gd name="T23" fmla="*/ 74 h 258"/>
                <a:gd name="T24" fmla="*/ 114 w 259"/>
                <a:gd name="T25" fmla="*/ 179 h 258"/>
                <a:gd name="T26" fmla="*/ 108 w 259"/>
                <a:gd name="T27" fmla="*/ 185 h 258"/>
                <a:gd name="T28" fmla="*/ 32 w 259"/>
                <a:gd name="T29" fmla="*/ 185 h 258"/>
                <a:gd name="T30" fmla="*/ 26 w 259"/>
                <a:gd name="T31" fmla="*/ 179 h 258"/>
                <a:gd name="T32" fmla="*/ 32 w 259"/>
                <a:gd name="T33" fmla="*/ 172 h 258"/>
                <a:gd name="T34" fmla="*/ 108 w 259"/>
                <a:gd name="T35" fmla="*/ 172 h 258"/>
                <a:gd name="T36" fmla="*/ 114 w 259"/>
                <a:gd name="T37" fmla="*/ 179 h 258"/>
                <a:gd name="T38" fmla="*/ 108 w 259"/>
                <a:gd name="T39" fmla="*/ 140 h 258"/>
                <a:gd name="T40" fmla="*/ 32 w 259"/>
                <a:gd name="T41" fmla="*/ 140 h 258"/>
                <a:gd name="T42" fmla="*/ 26 w 259"/>
                <a:gd name="T43" fmla="*/ 135 h 258"/>
                <a:gd name="T44" fmla="*/ 32 w 259"/>
                <a:gd name="T45" fmla="*/ 128 h 258"/>
                <a:gd name="T46" fmla="*/ 107 w 259"/>
                <a:gd name="T47" fmla="*/ 128 h 258"/>
                <a:gd name="T48" fmla="*/ 114 w 259"/>
                <a:gd name="T49" fmla="*/ 133 h 258"/>
                <a:gd name="T50" fmla="*/ 108 w 259"/>
                <a:gd name="T51" fmla="*/ 140 h 258"/>
                <a:gd name="T52" fmla="*/ 114 w 259"/>
                <a:gd name="T53" fmla="*/ 87 h 258"/>
                <a:gd name="T54" fmla="*/ 108 w 259"/>
                <a:gd name="T55" fmla="*/ 93 h 258"/>
                <a:gd name="T56" fmla="*/ 32 w 259"/>
                <a:gd name="T57" fmla="*/ 93 h 258"/>
                <a:gd name="T58" fmla="*/ 26 w 259"/>
                <a:gd name="T59" fmla="*/ 87 h 258"/>
                <a:gd name="T60" fmla="*/ 32 w 259"/>
                <a:gd name="T61" fmla="*/ 81 h 258"/>
                <a:gd name="T62" fmla="*/ 108 w 259"/>
                <a:gd name="T63" fmla="*/ 81 h 258"/>
                <a:gd name="T64" fmla="*/ 114 w 259"/>
                <a:gd name="T65" fmla="*/ 87 h 258"/>
                <a:gd name="T66" fmla="*/ 114 w 259"/>
                <a:gd name="T67" fmla="*/ 87 h 258"/>
                <a:gd name="T68" fmla="*/ 114 w 259"/>
                <a:gd name="T69" fmla="*/ 8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9" h="258">
                  <a:moveTo>
                    <a:pt x="255" y="74"/>
                  </a:moveTo>
                  <a:cubicBezTo>
                    <a:pt x="156" y="74"/>
                    <a:pt x="156" y="74"/>
                    <a:pt x="156" y="74"/>
                  </a:cubicBezTo>
                  <a:cubicBezTo>
                    <a:pt x="156" y="4"/>
                    <a:pt x="156" y="4"/>
                    <a:pt x="156" y="4"/>
                  </a:cubicBezTo>
                  <a:cubicBezTo>
                    <a:pt x="156" y="1"/>
                    <a:pt x="154" y="0"/>
                    <a:pt x="15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6"/>
                    <a:pt x="2" y="258"/>
                    <a:pt x="4" y="258"/>
                  </a:cubicBezTo>
                  <a:cubicBezTo>
                    <a:pt x="255" y="258"/>
                    <a:pt x="255" y="258"/>
                    <a:pt x="255" y="258"/>
                  </a:cubicBezTo>
                  <a:cubicBezTo>
                    <a:pt x="258" y="258"/>
                    <a:pt x="259" y="256"/>
                    <a:pt x="259" y="254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59" y="76"/>
                    <a:pt x="258" y="74"/>
                    <a:pt x="255" y="74"/>
                  </a:cubicBezTo>
                  <a:close/>
                  <a:moveTo>
                    <a:pt x="114" y="179"/>
                  </a:moveTo>
                  <a:cubicBezTo>
                    <a:pt x="114" y="182"/>
                    <a:pt x="111" y="185"/>
                    <a:pt x="108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29" y="185"/>
                    <a:pt x="26" y="182"/>
                    <a:pt x="26" y="179"/>
                  </a:cubicBezTo>
                  <a:cubicBezTo>
                    <a:pt x="26" y="175"/>
                    <a:pt x="29" y="172"/>
                    <a:pt x="32" y="172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11" y="172"/>
                    <a:pt x="114" y="175"/>
                    <a:pt x="114" y="179"/>
                  </a:cubicBezTo>
                  <a:close/>
                  <a:moveTo>
                    <a:pt x="108" y="140"/>
                  </a:moveTo>
                  <a:cubicBezTo>
                    <a:pt x="32" y="140"/>
                    <a:pt x="32" y="140"/>
                    <a:pt x="32" y="140"/>
                  </a:cubicBezTo>
                  <a:cubicBezTo>
                    <a:pt x="29" y="140"/>
                    <a:pt x="26" y="138"/>
                    <a:pt x="26" y="135"/>
                  </a:cubicBezTo>
                  <a:cubicBezTo>
                    <a:pt x="25" y="131"/>
                    <a:pt x="28" y="128"/>
                    <a:pt x="32" y="128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11" y="128"/>
                    <a:pt x="113" y="130"/>
                    <a:pt x="114" y="133"/>
                  </a:cubicBezTo>
                  <a:cubicBezTo>
                    <a:pt x="115" y="137"/>
                    <a:pt x="111" y="140"/>
                    <a:pt x="108" y="140"/>
                  </a:cubicBezTo>
                  <a:close/>
                  <a:moveTo>
                    <a:pt x="114" y="87"/>
                  </a:moveTo>
                  <a:cubicBezTo>
                    <a:pt x="114" y="91"/>
                    <a:pt x="111" y="93"/>
                    <a:pt x="108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29" y="93"/>
                    <a:pt x="26" y="91"/>
                    <a:pt x="26" y="87"/>
                  </a:cubicBezTo>
                  <a:cubicBezTo>
                    <a:pt x="26" y="83"/>
                    <a:pt x="29" y="81"/>
                    <a:pt x="32" y="8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11" y="81"/>
                    <a:pt x="114" y="83"/>
                    <a:pt x="114" y="87"/>
                  </a:cubicBezTo>
                  <a:close/>
                  <a:moveTo>
                    <a:pt x="114" y="87"/>
                  </a:moveTo>
                  <a:cubicBezTo>
                    <a:pt x="114" y="87"/>
                    <a:pt x="114" y="87"/>
                    <a:pt x="114" y="87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C3E17C8F-3E03-417F-9422-8097DD017AA6}"/>
              </a:ext>
            </a:extLst>
          </p:cNvPr>
          <p:cNvGrpSpPr/>
          <p:nvPr/>
        </p:nvGrpSpPr>
        <p:grpSpPr>
          <a:xfrm>
            <a:off x="5686109" y="2715363"/>
            <a:ext cx="1129724" cy="1129722"/>
            <a:chOff x="8390454" y="2658233"/>
            <a:chExt cx="1129724" cy="1129722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CFF7BDD7-3575-4773-95CA-30B66F440B19}"/>
                </a:ext>
              </a:extLst>
            </p:cNvPr>
            <p:cNvSpPr/>
            <p:nvPr/>
          </p:nvSpPr>
          <p:spPr>
            <a:xfrm>
              <a:off x="8390454" y="2658233"/>
              <a:ext cx="1129724" cy="1129722"/>
            </a:xfrm>
            <a:prstGeom prst="ellipse">
              <a:avLst/>
            </a:prstGeom>
            <a:noFill/>
            <a:ln w="63500">
              <a:solidFill>
                <a:srgbClr val="009C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6E2C6AED-4C46-4535-95A3-7E0462280BDC}"/>
                </a:ext>
              </a:extLst>
            </p:cNvPr>
            <p:cNvGrpSpPr/>
            <p:nvPr/>
          </p:nvGrpSpPr>
          <p:grpSpPr>
            <a:xfrm>
              <a:off x="8641302" y="2949599"/>
              <a:ext cx="628028" cy="546990"/>
              <a:chOff x="5753215" y="2733675"/>
              <a:chExt cx="628028" cy="546990"/>
            </a:xfrm>
            <a:solidFill>
              <a:srgbClr val="595959"/>
            </a:solidFill>
          </p:grpSpPr>
          <p:sp>
            <p:nvSpPr>
              <p:cNvPr id="61" name="Freeform 6">
                <a:extLst>
                  <a:ext uri="{FF2B5EF4-FFF2-40B4-BE49-F238E27FC236}">
                    <a16:creationId xmlns:a16="http://schemas.microsoft.com/office/drawing/2014/main" xmlns="" id="{A0A4B427-AF6A-4BB9-BDCB-65967BC496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4250" y="2885212"/>
                <a:ext cx="462715" cy="395453"/>
              </a:xfrm>
              <a:custGeom>
                <a:avLst/>
                <a:gdLst>
                  <a:gd name="T0" fmla="*/ 264 w 267"/>
                  <a:gd name="T1" fmla="*/ 112 h 227"/>
                  <a:gd name="T2" fmla="*/ 157 w 267"/>
                  <a:gd name="T3" fmla="*/ 11 h 227"/>
                  <a:gd name="T4" fmla="*/ 114 w 267"/>
                  <a:gd name="T5" fmla="*/ 11 h 227"/>
                  <a:gd name="T6" fmla="*/ 103 w 267"/>
                  <a:gd name="T7" fmla="*/ 20 h 227"/>
                  <a:gd name="T8" fmla="*/ 4 w 267"/>
                  <a:gd name="T9" fmla="*/ 110 h 227"/>
                  <a:gd name="T10" fmla="*/ 0 w 267"/>
                  <a:gd name="T11" fmla="*/ 117 h 227"/>
                  <a:gd name="T12" fmla="*/ 0 w 267"/>
                  <a:gd name="T13" fmla="*/ 211 h 227"/>
                  <a:gd name="T14" fmla="*/ 9 w 267"/>
                  <a:gd name="T15" fmla="*/ 225 h 227"/>
                  <a:gd name="T16" fmla="*/ 22 w 267"/>
                  <a:gd name="T17" fmla="*/ 227 h 227"/>
                  <a:gd name="T18" fmla="*/ 89 w 267"/>
                  <a:gd name="T19" fmla="*/ 227 h 227"/>
                  <a:gd name="T20" fmla="*/ 89 w 267"/>
                  <a:gd name="T21" fmla="*/ 171 h 227"/>
                  <a:gd name="T22" fmla="*/ 101 w 267"/>
                  <a:gd name="T23" fmla="*/ 159 h 227"/>
                  <a:gd name="T24" fmla="*/ 166 w 267"/>
                  <a:gd name="T25" fmla="*/ 159 h 227"/>
                  <a:gd name="T26" fmla="*/ 177 w 267"/>
                  <a:gd name="T27" fmla="*/ 171 h 227"/>
                  <a:gd name="T28" fmla="*/ 177 w 267"/>
                  <a:gd name="T29" fmla="*/ 227 h 227"/>
                  <a:gd name="T30" fmla="*/ 246 w 267"/>
                  <a:gd name="T31" fmla="*/ 227 h 227"/>
                  <a:gd name="T32" fmla="*/ 267 w 267"/>
                  <a:gd name="T33" fmla="*/ 207 h 227"/>
                  <a:gd name="T34" fmla="*/ 267 w 267"/>
                  <a:gd name="T35" fmla="*/ 119 h 227"/>
                  <a:gd name="T36" fmla="*/ 264 w 267"/>
                  <a:gd name="T37" fmla="*/ 112 h 227"/>
                  <a:gd name="T38" fmla="*/ 264 w 267"/>
                  <a:gd name="T39" fmla="*/ 112 h 227"/>
                  <a:gd name="T40" fmla="*/ 264 w 267"/>
                  <a:gd name="T41" fmla="*/ 112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7" h="227">
                    <a:moveTo>
                      <a:pt x="264" y="112"/>
                    </a:moveTo>
                    <a:cubicBezTo>
                      <a:pt x="157" y="11"/>
                      <a:pt x="157" y="11"/>
                      <a:pt x="157" y="11"/>
                    </a:cubicBezTo>
                    <a:cubicBezTo>
                      <a:pt x="146" y="0"/>
                      <a:pt x="128" y="0"/>
                      <a:pt x="114" y="11"/>
                    </a:cubicBezTo>
                    <a:cubicBezTo>
                      <a:pt x="110" y="14"/>
                      <a:pt x="107" y="16"/>
                      <a:pt x="103" y="20"/>
                    </a:cubicBezTo>
                    <a:cubicBezTo>
                      <a:pt x="69" y="50"/>
                      <a:pt x="38" y="81"/>
                      <a:pt x="4" y="110"/>
                    </a:cubicBezTo>
                    <a:cubicBezTo>
                      <a:pt x="2" y="112"/>
                      <a:pt x="0" y="115"/>
                      <a:pt x="0" y="117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8"/>
                      <a:pt x="4" y="222"/>
                      <a:pt x="9" y="225"/>
                    </a:cubicBezTo>
                    <a:cubicBezTo>
                      <a:pt x="13" y="227"/>
                      <a:pt x="18" y="227"/>
                      <a:pt x="22" y="227"/>
                    </a:cubicBezTo>
                    <a:cubicBezTo>
                      <a:pt x="89" y="227"/>
                      <a:pt x="89" y="227"/>
                      <a:pt x="89" y="227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9" y="162"/>
                      <a:pt x="94" y="159"/>
                      <a:pt x="101" y="159"/>
                    </a:cubicBezTo>
                    <a:cubicBezTo>
                      <a:pt x="166" y="159"/>
                      <a:pt x="166" y="159"/>
                      <a:pt x="166" y="159"/>
                    </a:cubicBezTo>
                    <a:cubicBezTo>
                      <a:pt x="175" y="159"/>
                      <a:pt x="177" y="162"/>
                      <a:pt x="177" y="171"/>
                    </a:cubicBezTo>
                    <a:cubicBezTo>
                      <a:pt x="177" y="227"/>
                      <a:pt x="177" y="227"/>
                      <a:pt x="177" y="227"/>
                    </a:cubicBezTo>
                    <a:cubicBezTo>
                      <a:pt x="246" y="227"/>
                      <a:pt x="246" y="227"/>
                      <a:pt x="246" y="227"/>
                    </a:cubicBezTo>
                    <a:cubicBezTo>
                      <a:pt x="258" y="227"/>
                      <a:pt x="267" y="218"/>
                      <a:pt x="267" y="207"/>
                    </a:cubicBezTo>
                    <a:cubicBezTo>
                      <a:pt x="267" y="119"/>
                      <a:pt x="267" y="119"/>
                      <a:pt x="267" y="119"/>
                    </a:cubicBezTo>
                    <a:cubicBezTo>
                      <a:pt x="267" y="117"/>
                      <a:pt x="267" y="115"/>
                      <a:pt x="264" y="112"/>
                    </a:cubicBezTo>
                    <a:close/>
                    <a:moveTo>
                      <a:pt x="264" y="112"/>
                    </a:moveTo>
                    <a:cubicBezTo>
                      <a:pt x="264" y="112"/>
                      <a:pt x="264" y="112"/>
                      <a:pt x="264" y="1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7">
                <a:extLst>
                  <a:ext uri="{FF2B5EF4-FFF2-40B4-BE49-F238E27FC236}">
                    <a16:creationId xmlns:a16="http://schemas.microsoft.com/office/drawing/2014/main" xmlns="" id="{19333168-9506-434C-A5AA-754F1461A6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53215" y="2733675"/>
                <a:ext cx="628028" cy="330625"/>
              </a:xfrm>
              <a:custGeom>
                <a:avLst/>
                <a:gdLst>
                  <a:gd name="T0" fmla="*/ 352 w 363"/>
                  <a:gd name="T1" fmla="*/ 150 h 190"/>
                  <a:gd name="T2" fmla="*/ 350 w 363"/>
                  <a:gd name="T3" fmla="*/ 148 h 190"/>
                  <a:gd name="T4" fmla="*/ 298 w 363"/>
                  <a:gd name="T5" fmla="*/ 96 h 190"/>
                  <a:gd name="T6" fmla="*/ 208 w 363"/>
                  <a:gd name="T7" fmla="*/ 11 h 190"/>
                  <a:gd name="T8" fmla="*/ 177 w 363"/>
                  <a:gd name="T9" fmla="*/ 0 h 190"/>
                  <a:gd name="T10" fmla="*/ 152 w 363"/>
                  <a:gd name="T11" fmla="*/ 13 h 190"/>
                  <a:gd name="T12" fmla="*/ 49 w 363"/>
                  <a:gd name="T13" fmla="*/ 110 h 190"/>
                  <a:gd name="T14" fmla="*/ 9 w 363"/>
                  <a:gd name="T15" fmla="*/ 148 h 190"/>
                  <a:gd name="T16" fmla="*/ 4 w 363"/>
                  <a:gd name="T17" fmla="*/ 170 h 190"/>
                  <a:gd name="T18" fmla="*/ 24 w 363"/>
                  <a:gd name="T19" fmla="*/ 184 h 190"/>
                  <a:gd name="T20" fmla="*/ 44 w 363"/>
                  <a:gd name="T21" fmla="*/ 175 h 190"/>
                  <a:gd name="T22" fmla="*/ 141 w 363"/>
                  <a:gd name="T23" fmla="*/ 83 h 190"/>
                  <a:gd name="T24" fmla="*/ 163 w 363"/>
                  <a:gd name="T25" fmla="*/ 62 h 190"/>
                  <a:gd name="T26" fmla="*/ 201 w 363"/>
                  <a:gd name="T27" fmla="*/ 62 h 190"/>
                  <a:gd name="T28" fmla="*/ 210 w 363"/>
                  <a:gd name="T29" fmla="*/ 74 h 190"/>
                  <a:gd name="T30" fmla="*/ 285 w 363"/>
                  <a:gd name="T31" fmla="*/ 145 h 190"/>
                  <a:gd name="T32" fmla="*/ 323 w 363"/>
                  <a:gd name="T33" fmla="*/ 181 h 190"/>
                  <a:gd name="T34" fmla="*/ 356 w 363"/>
                  <a:gd name="T35" fmla="*/ 181 h 190"/>
                  <a:gd name="T36" fmla="*/ 352 w 363"/>
                  <a:gd name="T37" fmla="*/ 150 h 190"/>
                  <a:gd name="T38" fmla="*/ 352 w 363"/>
                  <a:gd name="T39" fmla="*/ 150 h 190"/>
                  <a:gd name="T40" fmla="*/ 352 w 363"/>
                  <a:gd name="T41" fmla="*/ 15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3" h="190">
                    <a:moveTo>
                      <a:pt x="352" y="150"/>
                    </a:moveTo>
                    <a:cubicBezTo>
                      <a:pt x="350" y="148"/>
                      <a:pt x="350" y="148"/>
                      <a:pt x="350" y="148"/>
                    </a:cubicBezTo>
                    <a:cubicBezTo>
                      <a:pt x="298" y="96"/>
                      <a:pt x="298" y="96"/>
                      <a:pt x="298" y="96"/>
                    </a:cubicBezTo>
                    <a:cubicBezTo>
                      <a:pt x="269" y="67"/>
                      <a:pt x="240" y="40"/>
                      <a:pt x="208" y="11"/>
                    </a:cubicBezTo>
                    <a:cubicBezTo>
                      <a:pt x="201" y="2"/>
                      <a:pt x="193" y="0"/>
                      <a:pt x="177" y="0"/>
                    </a:cubicBezTo>
                    <a:cubicBezTo>
                      <a:pt x="170" y="0"/>
                      <a:pt x="161" y="4"/>
                      <a:pt x="152" y="13"/>
                    </a:cubicBezTo>
                    <a:cubicBezTo>
                      <a:pt x="118" y="45"/>
                      <a:pt x="85" y="76"/>
                      <a:pt x="49" y="110"/>
                    </a:cubicBezTo>
                    <a:cubicBezTo>
                      <a:pt x="35" y="121"/>
                      <a:pt x="22" y="134"/>
                      <a:pt x="9" y="148"/>
                    </a:cubicBezTo>
                    <a:cubicBezTo>
                      <a:pt x="2" y="154"/>
                      <a:pt x="0" y="163"/>
                      <a:pt x="4" y="170"/>
                    </a:cubicBezTo>
                    <a:cubicBezTo>
                      <a:pt x="9" y="177"/>
                      <a:pt x="13" y="184"/>
                      <a:pt x="24" y="184"/>
                    </a:cubicBezTo>
                    <a:cubicBezTo>
                      <a:pt x="31" y="184"/>
                      <a:pt x="38" y="181"/>
                      <a:pt x="44" y="175"/>
                    </a:cubicBezTo>
                    <a:cubicBezTo>
                      <a:pt x="76" y="143"/>
                      <a:pt x="109" y="114"/>
                      <a:pt x="141" y="83"/>
                    </a:cubicBezTo>
                    <a:cubicBezTo>
                      <a:pt x="148" y="76"/>
                      <a:pt x="154" y="69"/>
                      <a:pt x="163" y="62"/>
                    </a:cubicBezTo>
                    <a:cubicBezTo>
                      <a:pt x="177" y="51"/>
                      <a:pt x="188" y="51"/>
                      <a:pt x="201" y="62"/>
                    </a:cubicBezTo>
                    <a:cubicBezTo>
                      <a:pt x="204" y="67"/>
                      <a:pt x="206" y="69"/>
                      <a:pt x="210" y="74"/>
                    </a:cubicBezTo>
                    <a:cubicBezTo>
                      <a:pt x="235" y="98"/>
                      <a:pt x="260" y="121"/>
                      <a:pt x="285" y="145"/>
                    </a:cubicBezTo>
                    <a:cubicBezTo>
                      <a:pt x="298" y="157"/>
                      <a:pt x="309" y="170"/>
                      <a:pt x="323" y="181"/>
                    </a:cubicBezTo>
                    <a:cubicBezTo>
                      <a:pt x="332" y="190"/>
                      <a:pt x="347" y="190"/>
                      <a:pt x="356" y="181"/>
                    </a:cubicBezTo>
                    <a:cubicBezTo>
                      <a:pt x="363" y="170"/>
                      <a:pt x="361" y="159"/>
                      <a:pt x="352" y="150"/>
                    </a:cubicBezTo>
                    <a:close/>
                    <a:moveTo>
                      <a:pt x="352" y="150"/>
                    </a:moveTo>
                    <a:cubicBezTo>
                      <a:pt x="352" y="150"/>
                      <a:pt x="352" y="150"/>
                      <a:pt x="352" y="1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7E36E15A-2218-4FA8-9D09-F421DFBE1CEB}"/>
              </a:ext>
            </a:extLst>
          </p:cNvPr>
          <p:cNvGrpSpPr/>
          <p:nvPr/>
        </p:nvGrpSpPr>
        <p:grpSpPr>
          <a:xfrm>
            <a:off x="9589077" y="2658233"/>
            <a:ext cx="1129724" cy="1129722"/>
            <a:chOff x="10153939" y="2658233"/>
            <a:chExt cx="1129724" cy="1129722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24C9ED38-1B24-45E2-B67E-99ABD53EAC18}"/>
                </a:ext>
              </a:extLst>
            </p:cNvPr>
            <p:cNvSpPr/>
            <p:nvPr/>
          </p:nvSpPr>
          <p:spPr>
            <a:xfrm>
              <a:off x="10153939" y="2658233"/>
              <a:ext cx="1129724" cy="1129722"/>
            </a:xfrm>
            <a:prstGeom prst="ellipse">
              <a:avLst/>
            </a:prstGeom>
            <a:noFill/>
            <a:ln w="63500">
              <a:solidFill>
                <a:srgbClr val="009C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5">
              <a:extLst>
                <a:ext uri="{FF2B5EF4-FFF2-40B4-BE49-F238E27FC236}">
                  <a16:creationId xmlns:a16="http://schemas.microsoft.com/office/drawing/2014/main" xmlns="" id="{0251FD0C-F5CC-4752-BCAE-91C1EC5915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54788" y="2891123"/>
              <a:ext cx="528026" cy="663942"/>
            </a:xfrm>
            <a:custGeom>
              <a:avLst/>
              <a:gdLst>
                <a:gd name="T0" fmla="*/ 198 w 253"/>
                <a:gd name="T1" fmla="*/ 152 h 316"/>
                <a:gd name="T2" fmla="*/ 153 w 253"/>
                <a:gd name="T3" fmla="*/ 190 h 316"/>
                <a:gd name="T4" fmla="*/ 212 w 253"/>
                <a:gd name="T5" fmla="*/ 199 h 316"/>
                <a:gd name="T6" fmla="*/ 214 w 253"/>
                <a:gd name="T7" fmla="*/ 151 h 316"/>
                <a:gd name="T8" fmla="*/ 253 w 253"/>
                <a:gd name="T9" fmla="*/ 130 h 316"/>
                <a:gd name="T10" fmla="*/ 238 w 253"/>
                <a:gd name="T11" fmla="*/ 151 h 316"/>
                <a:gd name="T12" fmla="*/ 227 w 253"/>
                <a:gd name="T13" fmla="*/ 211 h 316"/>
                <a:gd name="T14" fmla="*/ 201 w 253"/>
                <a:gd name="T15" fmla="*/ 220 h 316"/>
                <a:gd name="T16" fmla="*/ 141 w 253"/>
                <a:gd name="T17" fmla="*/ 223 h 316"/>
                <a:gd name="T18" fmla="*/ 199 w 253"/>
                <a:gd name="T19" fmla="*/ 282 h 316"/>
                <a:gd name="T20" fmla="*/ 210 w 253"/>
                <a:gd name="T21" fmla="*/ 301 h 316"/>
                <a:gd name="T22" fmla="*/ 180 w 253"/>
                <a:gd name="T23" fmla="*/ 301 h 316"/>
                <a:gd name="T24" fmla="*/ 136 w 253"/>
                <a:gd name="T25" fmla="*/ 281 h 316"/>
                <a:gd name="T26" fmla="*/ 145 w 253"/>
                <a:gd name="T27" fmla="*/ 301 h 316"/>
                <a:gd name="T28" fmla="*/ 115 w 253"/>
                <a:gd name="T29" fmla="*/ 301 h 316"/>
                <a:gd name="T30" fmla="*/ 122 w 253"/>
                <a:gd name="T31" fmla="*/ 281 h 316"/>
                <a:gd name="T32" fmla="*/ 77 w 253"/>
                <a:gd name="T33" fmla="*/ 301 h 316"/>
                <a:gd name="T34" fmla="*/ 48 w 253"/>
                <a:gd name="T35" fmla="*/ 301 h 316"/>
                <a:gd name="T36" fmla="*/ 55 w 253"/>
                <a:gd name="T37" fmla="*/ 282 h 316"/>
                <a:gd name="T38" fmla="*/ 110 w 253"/>
                <a:gd name="T39" fmla="*/ 223 h 316"/>
                <a:gd name="T40" fmla="*/ 49 w 253"/>
                <a:gd name="T41" fmla="*/ 219 h 316"/>
                <a:gd name="T42" fmla="*/ 26 w 253"/>
                <a:gd name="T43" fmla="*/ 211 h 316"/>
                <a:gd name="T44" fmla="*/ 15 w 253"/>
                <a:gd name="T45" fmla="*/ 151 h 316"/>
                <a:gd name="T46" fmla="*/ 0 w 253"/>
                <a:gd name="T47" fmla="*/ 130 h 316"/>
                <a:gd name="T48" fmla="*/ 39 w 253"/>
                <a:gd name="T49" fmla="*/ 151 h 316"/>
                <a:gd name="T50" fmla="*/ 41 w 253"/>
                <a:gd name="T51" fmla="*/ 199 h 316"/>
                <a:gd name="T52" fmla="*/ 101 w 253"/>
                <a:gd name="T53" fmla="*/ 189 h 316"/>
                <a:gd name="T54" fmla="*/ 54 w 253"/>
                <a:gd name="T55" fmla="*/ 152 h 316"/>
                <a:gd name="T56" fmla="*/ 188 w 253"/>
                <a:gd name="T57" fmla="*/ 39 h 316"/>
                <a:gd name="T58" fmla="*/ 157 w 253"/>
                <a:gd name="T59" fmla="*/ 60 h 316"/>
                <a:gd name="T60" fmla="*/ 95 w 253"/>
                <a:gd name="T61" fmla="*/ 52 h 316"/>
                <a:gd name="T62" fmla="*/ 92 w 253"/>
                <a:gd name="T63" fmla="*/ 93 h 316"/>
                <a:gd name="T64" fmla="*/ 160 w 253"/>
                <a:gd name="T65" fmla="*/ 85 h 316"/>
                <a:gd name="T66" fmla="*/ 92 w 253"/>
                <a:gd name="T67" fmla="*/ 93 h 316"/>
                <a:gd name="T68" fmla="*/ 164 w 253"/>
                <a:gd name="T69" fmla="*/ 127 h 316"/>
                <a:gd name="T70" fmla="*/ 88 w 253"/>
                <a:gd name="T71" fmla="*/ 119 h 316"/>
                <a:gd name="T72" fmla="*/ 88 w 253"/>
                <a:gd name="T73" fmla="*/ 12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3" h="316">
                  <a:moveTo>
                    <a:pt x="188" y="39"/>
                  </a:moveTo>
                  <a:cubicBezTo>
                    <a:pt x="191" y="77"/>
                    <a:pt x="195" y="115"/>
                    <a:pt x="198" y="152"/>
                  </a:cubicBezTo>
                  <a:cubicBezTo>
                    <a:pt x="193" y="161"/>
                    <a:pt x="175" y="166"/>
                    <a:pt x="153" y="169"/>
                  </a:cubicBezTo>
                  <a:cubicBezTo>
                    <a:pt x="153" y="190"/>
                    <a:pt x="153" y="190"/>
                    <a:pt x="153" y="190"/>
                  </a:cubicBezTo>
                  <a:cubicBezTo>
                    <a:pt x="175" y="192"/>
                    <a:pt x="192" y="196"/>
                    <a:pt x="199" y="204"/>
                  </a:cubicBezTo>
                  <a:cubicBezTo>
                    <a:pt x="212" y="199"/>
                    <a:pt x="212" y="199"/>
                    <a:pt x="212" y="199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208" y="130"/>
                    <a:pt x="208" y="130"/>
                    <a:pt x="208" y="130"/>
                  </a:cubicBezTo>
                  <a:cubicBezTo>
                    <a:pt x="253" y="130"/>
                    <a:pt x="253" y="130"/>
                    <a:pt x="253" y="130"/>
                  </a:cubicBezTo>
                  <a:cubicBezTo>
                    <a:pt x="247" y="151"/>
                    <a:pt x="247" y="151"/>
                    <a:pt x="247" y="151"/>
                  </a:cubicBezTo>
                  <a:cubicBezTo>
                    <a:pt x="238" y="151"/>
                    <a:pt x="238" y="151"/>
                    <a:pt x="238" y="151"/>
                  </a:cubicBezTo>
                  <a:cubicBezTo>
                    <a:pt x="228" y="206"/>
                    <a:pt x="228" y="206"/>
                    <a:pt x="228" y="206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01" y="220"/>
                    <a:pt x="201" y="220"/>
                    <a:pt x="201" y="220"/>
                  </a:cubicBezTo>
                  <a:cubicBezTo>
                    <a:pt x="201" y="223"/>
                    <a:pt x="201" y="223"/>
                    <a:pt x="201" y="223"/>
                  </a:cubicBezTo>
                  <a:cubicBezTo>
                    <a:pt x="141" y="223"/>
                    <a:pt x="141" y="223"/>
                    <a:pt x="141" y="223"/>
                  </a:cubicBezTo>
                  <a:cubicBezTo>
                    <a:pt x="141" y="268"/>
                    <a:pt x="141" y="268"/>
                    <a:pt x="141" y="268"/>
                  </a:cubicBezTo>
                  <a:cubicBezTo>
                    <a:pt x="160" y="270"/>
                    <a:pt x="180" y="275"/>
                    <a:pt x="199" y="282"/>
                  </a:cubicBezTo>
                  <a:cubicBezTo>
                    <a:pt x="198" y="287"/>
                    <a:pt x="198" y="287"/>
                    <a:pt x="198" y="287"/>
                  </a:cubicBezTo>
                  <a:cubicBezTo>
                    <a:pt x="205" y="288"/>
                    <a:pt x="210" y="294"/>
                    <a:pt x="210" y="301"/>
                  </a:cubicBezTo>
                  <a:cubicBezTo>
                    <a:pt x="210" y="309"/>
                    <a:pt x="203" y="316"/>
                    <a:pt x="195" y="316"/>
                  </a:cubicBezTo>
                  <a:cubicBezTo>
                    <a:pt x="187" y="316"/>
                    <a:pt x="180" y="309"/>
                    <a:pt x="180" y="301"/>
                  </a:cubicBezTo>
                  <a:cubicBezTo>
                    <a:pt x="180" y="297"/>
                    <a:pt x="182" y="293"/>
                    <a:pt x="184" y="291"/>
                  </a:cubicBezTo>
                  <a:cubicBezTo>
                    <a:pt x="168" y="285"/>
                    <a:pt x="152" y="282"/>
                    <a:pt x="136" y="281"/>
                  </a:cubicBezTo>
                  <a:cubicBezTo>
                    <a:pt x="137" y="288"/>
                    <a:pt x="137" y="288"/>
                    <a:pt x="137" y="288"/>
                  </a:cubicBezTo>
                  <a:cubicBezTo>
                    <a:pt x="142" y="290"/>
                    <a:pt x="145" y="295"/>
                    <a:pt x="145" y="301"/>
                  </a:cubicBezTo>
                  <a:cubicBezTo>
                    <a:pt x="145" y="309"/>
                    <a:pt x="138" y="316"/>
                    <a:pt x="130" y="316"/>
                  </a:cubicBezTo>
                  <a:cubicBezTo>
                    <a:pt x="122" y="316"/>
                    <a:pt x="115" y="309"/>
                    <a:pt x="115" y="301"/>
                  </a:cubicBezTo>
                  <a:cubicBezTo>
                    <a:pt x="115" y="296"/>
                    <a:pt x="118" y="291"/>
                    <a:pt x="122" y="289"/>
                  </a:cubicBezTo>
                  <a:cubicBezTo>
                    <a:pt x="122" y="281"/>
                    <a:pt x="122" y="281"/>
                    <a:pt x="122" y="281"/>
                  </a:cubicBezTo>
                  <a:cubicBezTo>
                    <a:pt x="105" y="281"/>
                    <a:pt x="89" y="284"/>
                    <a:pt x="72" y="290"/>
                  </a:cubicBezTo>
                  <a:cubicBezTo>
                    <a:pt x="75" y="292"/>
                    <a:pt x="77" y="296"/>
                    <a:pt x="77" y="301"/>
                  </a:cubicBezTo>
                  <a:cubicBezTo>
                    <a:pt x="77" y="309"/>
                    <a:pt x="71" y="316"/>
                    <a:pt x="63" y="316"/>
                  </a:cubicBezTo>
                  <a:cubicBezTo>
                    <a:pt x="54" y="316"/>
                    <a:pt x="48" y="309"/>
                    <a:pt x="48" y="301"/>
                  </a:cubicBezTo>
                  <a:cubicBezTo>
                    <a:pt x="48" y="295"/>
                    <a:pt x="52" y="289"/>
                    <a:pt x="58" y="287"/>
                  </a:cubicBezTo>
                  <a:cubicBezTo>
                    <a:pt x="55" y="282"/>
                    <a:pt x="55" y="282"/>
                    <a:pt x="55" y="282"/>
                  </a:cubicBezTo>
                  <a:cubicBezTo>
                    <a:pt x="74" y="275"/>
                    <a:pt x="92" y="270"/>
                    <a:pt x="110" y="268"/>
                  </a:cubicBezTo>
                  <a:cubicBezTo>
                    <a:pt x="110" y="223"/>
                    <a:pt x="110" y="223"/>
                    <a:pt x="110" y="223"/>
                  </a:cubicBezTo>
                  <a:cubicBezTo>
                    <a:pt x="49" y="223"/>
                    <a:pt x="49" y="223"/>
                    <a:pt x="49" y="223"/>
                  </a:cubicBezTo>
                  <a:cubicBezTo>
                    <a:pt x="49" y="219"/>
                    <a:pt x="49" y="219"/>
                    <a:pt x="49" y="219"/>
                  </a:cubicBezTo>
                  <a:cubicBezTo>
                    <a:pt x="31" y="212"/>
                    <a:pt x="31" y="212"/>
                    <a:pt x="31" y="212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5" y="206"/>
                    <a:pt x="25" y="206"/>
                    <a:pt x="25" y="206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9" y="196"/>
                    <a:pt x="79" y="191"/>
                    <a:pt x="101" y="18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77" y="167"/>
                    <a:pt x="57" y="161"/>
                    <a:pt x="54" y="152"/>
                  </a:cubicBezTo>
                  <a:cubicBezTo>
                    <a:pt x="57" y="115"/>
                    <a:pt x="60" y="77"/>
                    <a:pt x="64" y="39"/>
                  </a:cubicBezTo>
                  <a:cubicBezTo>
                    <a:pt x="70" y="2"/>
                    <a:pt x="179" y="0"/>
                    <a:pt x="188" y="39"/>
                  </a:cubicBezTo>
                  <a:close/>
                  <a:moveTo>
                    <a:pt x="95" y="60"/>
                  </a:moveTo>
                  <a:cubicBezTo>
                    <a:pt x="157" y="60"/>
                    <a:pt x="157" y="60"/>
                    <a:pt x="157" y="60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95" y="52"/>
                    <a:pt x="95" y="52"/>
                    <a:pt x="95" y="52"/>
                  </a:cubicBezTo>
                  <a:lnTo>
                    <a:pt x="95" y="60"/>
                  </a:lnTo>
                  <a:close/>
                  <a:moveTo>
                    <a:pt x="92" y="93"/>
                  </a:moveTo>
                  <a:cubicBezTo>
                    <a:pt x="160" y="93"/>
                    <a:pt x="160" y="93"/>
                    <a:pt x="160" y="93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92" y="85"/>
                    <a:pt x="92" y="85"/>
                    <a:pt x="92" y="85"/>
                  </a:cubicBezTo>
                  <a:lnTo>
                    <a:pt x="92" y="93"/>
                  </a:lnTo>
                  <a:close/>
                  <a:moveTo>
                    <a:pt x="88" y="127"/>
                  </a:moveTo>
                  <a:cubicBezTo>
                    <a:pt x="164" y="127"/>
                    <a:pt x="164" y="127"/>
                    <a:pt x="164" y="127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88" y="119"/>
                    <a:pt x="88" y="119"/>
                    <a:pt x="88" y="119"/>
                  </a:cubicBezTo>
                  <a:lnTo>
                    <a:pt x="88" y="127"/>
                  </a:lnTo>
                  <a:close/>
                  <a:moveTo>
                    <a:pt x="88" y="127"/>
                  </a:moveTo>
                  <a:cubicBezTo>
                    <a:pt x="88" y="127"/>
                    <a:pt x="88" y="127"/>
                    <a:pt x="88" y="127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Rectangle 12">
            <a:extLst>
              <a:ext uri="{FF2B5EF4-FFF2-40B4-BE49-F238E27FC236}">
                <a16:creationId xmlns:a16="http://schemas.microsoft.com/office/drawing/2014/main" xmlns="" id="{F9B33A6E-B2A6-49B4-8EB3-23EEDA407B55}"/>
              </a:ext>
            </a:extLst>
          </p:cNvPr>
          <p:cNvSpPr/>
          <p:nvPr/>
        </p:nvSpPr>
        <p:spPr>
          <a:xfrm>
            <a:off x="4420932" y="4235189"/>
            <a:ext cx="3800582" cy="13388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96000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双语信息图：含课程表节选、课程设置对比、课时统计、科目表述对照四大模块，图文并茂。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Rectangle 12">
            <a:extLst>
              <a:ext uri="{FF2B5EF4-FFF2-40B4-BE49-F238E27FC236}">
                <a16:creationId xmlns:a16="http://schemas.microsoft.com/office/drawing/2014/main" xmlns="" id="{F9B33A6E-B2A6-49B4-8EB3-23EEDA407B55}"/>
              </a:ext>
            </a:extLst>
          </p:cNvPr>
          <p:cNvSpPr/>
          <p:nvPr/>
        </p:nvSpPr>
        <p:spPr>
          <a:xfrm>
            <a:off x="8391418" y="4206825"/>
            <a:ext cx="3588380" cy="13388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96000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双语信息图：含课程表节选、课程设置对比、课时统计、科目表述对照四大模块，图文并茂。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439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919">
        <p:blinds dir="vert"/>
      </p:transition>
    </mc:Choice>
    <mc:Fallback xmlns="">
      <p:transition spd="slow" advTm="7919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11367 -7.40741E-7 L 0.00013 -7.40741E-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750"/>
                            </p:stCondLst>
                            <p:childTnLst>
                              <p:par>
                                <p:cTn id="7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2" grpId="0" animBg="1"/>
      <p:bldP spid="53" grpId="0"/>
      <p:bldP spid="53" grpId="1"/>
      <p:bldP spid="54" grpId="0" animBg="1"/>
      <p:bldP spid="55" grpId="0" animBg="1"/>
      <p:bldP spid="56" grpId="0" animBg="1"/>
      <p:bldP spid="47" grpId="0" animBg="1"/>
      <p:bldP spid="4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8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1860</Words>
  <Application>Microsoft Office PowerPoint</Application>
  <PresentationFormat>自定义</PresentationFormat>
  <Paragraphs>233</Paragraphs>
  <Slides>17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admin</cp:lastModifiedBy>
  <cp:revision>84</cp:revision>
  <dcterms:created xsi:type="dcterms:W3CDTF">2019-06-11T01:55:17Z</dcterms:created>
  <dcterms:modified xsi:type="dcterms:W3CDTF">2026-03-16T13:56:30Z</dcterms:modified>
</cp:coreProperties>
</file>