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notesMasterIdLst>
    <p:notesMasterId r:id="rId29"/>
  </p:notesMasterIdLst>
  <p:sldIdLst>
    <p:sldId id="256" r:id="rId2"/>
    <p:sldId id="257" r:id="rId3"/>
    <p:sldId id="258" r:id="rId4"/>
    <p:sldId id="291" r:id="rId5"/>
    <p:sldId id="266" r:id="rId6"/>
    <p:sldId id="259" r:id="rId7"/>
    <p:sldId id="261" r:id="rId8"/>
    <p:sldId id="263" r:id="rId9"/>
    <p:sldId id="260" r:id="rId10"/>
    <p:sldId id="265" r:id="rId11"/>
    <p:sldId id="269" r:id="rId12"/>
    <p:sldId id="276" r:id="rId13"/>
    <p:sldId id="270" r:id="rId14"/>
    <p:sldId id="272" r:id="rId15"/>
    <p:sldId id="274" r:id="rId16"/>
    <p:sldId id="278" r:id="rId17"/>
    <p:sldId id="280" r:id="rId18"/>
    <p:sldId id="282" r:id="rId19"/>
    <p:sldId id="283" r:id="rId20"/>
    <p:sldId id="285" r:id="rId21"/>
    <p:sldId id="286" r:id="rId22"/>
    <p:sldId id="287" r:id="rId23"/>
    <p:sldId id="289" r:id="rId24"/>
    <p:sldId id="292" r:id="rId25"/>
    <p:sldId id="288" r:id="rId26"/>
    <p:sldId id="293" r:id="rId27"/>
    <p:sldId id="290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71" autoAdjust="0"/>
    <p:restoredTop sz="94038" autoAdjust="0"/>
  </p:normalViewPr>
  <p:slideViewPr>
    <p:cSldViewPr snapToGrid="0">
      <p:cViewPr varScale="1">
        <p:scale>
          <a:sx n="62" d="100"/>
          <a:sy n="62" d="100"/>
        </p:scale>
        <p:origin x="81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E98276-34C1-4636-8FD6-5AD542A95596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299673-5B19-48D5-9AA8-7FFA18143E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206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299673-5B19-48D5-9AA8-7FFA18143E3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789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299673-5B19-48D5-9AA8-7FFA18143E3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352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784C-AF77-4690-BC70-D0FE492896D5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EA1C3-D774-4296-A055-5279D85399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936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784C-AF77-4690-BC70-D0FE492896D5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EA1C3-D774-4296-A055-5279D85399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11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784C-AF77-4690-BC70-D0FE492896D5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EA1C3-D774-4296-A055-5279D85399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37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784C-AF77-4690-BC70-D0FE492896D5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EA1C3-D774-4296-A055-5279D853993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341507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784C-AF77-4690-BC70-D0FE492896D5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EA1C3-D774-4296-A055-5279D85399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20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784C-AF77-4690-BC70-D0FE492896D5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EA1C3-D774-4296-A055-5279D85399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8827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784C-AF77-4690-BC70-D0FE492896D5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EA1C3-D774-4296-A055-5279D85399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175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784C-AF77-4690-BC70-D0FE492896D5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EA1C3-D774-4296-A055-5279D85399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1243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784C-AF77-4690-BC70-D0FE492896D5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EA1C3-D774-4296-A055-5279D85399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881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784C-AF77-4690-BC70-D0FE492896D5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EA1C3-D774-4296-A055-5279D85399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566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784C-AF77-4690-BC70-D0FE492896D5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EA1C3-D774-4296-A055-5279D85399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010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784C-AF77-4690-BC70-D0FE492896D5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EA1C3-D774-4296-A055-5279D85399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10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784C-AF77-4690-BC70-D0FE492896D5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EA1C3-D774-4296-A055-5279D85399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010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784C-AF77-4690-BC70-D0FE492896D5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EA1C3-D774-4296-A055-5279D85399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243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784C-AF77-4690-BC70-D0FE492896D5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EA1C3-D774-4296-A055-5279D85399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544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784C-AF77-4690-BC70-D0FE492896D5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EA1C3-D774-4296-A055-5279D85399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640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784C-AF77-4690-BC70-D0FE492896D5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EA1C3-D774-4296-A055-5279D85399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862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746784C-AF77-4690-BC70-D0FE492896D5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88EA1C3-D774-4296-A055-5279D85399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594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763539-4239-79E9-376B-2991A52211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6385" y="345594"/>
            <a:ext cx="8919229" cy="2509213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探究天然气开发与利用的环保意义</a:t>
            </a:r>
            <a:b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结题报告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E0FC6C4-9224-3F42-C74F-14E8374825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5198" y="3429000"/>
            <a:ext cx="9013359" cy="2626206"/>
          </a:xfrm>
        </p:spPr>
        <p:txBody>
          <a:bodyPr lIns="0" tIns="0" rIns="0" bIns="0" anchor="t">
            <a:normAutofit/>
          </a:bodyPr>
          <a:lstStyle/>
          <a:p>
            <a:pPr indent="3859213"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学校：徐州市矿大实验学校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3859213"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研究时间：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2026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月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日至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日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3859213"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班级：初一（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）班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3859213"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小组成员：张耘瑞，郝海淇，胡少卿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3859213"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指导老师：刘红萍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787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1128EA2-904B-E94A-3980-FD1BE87BE2C8}"/>
              </a:ext>
            </a:extLst>
          </p:cNvPr>
          <p:cNvSpPr txBox="1"/>
          <p:nvPr/>
        </p:nvSpPr>
        <p:spPr>
          <a:xfrm>
            <a:off x="1301858" y="309527"/>
            <a:ext cx="9329979" cy="193899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zh-CN" altLang="en-US" sz="3200" dirty="0"/>
              <a:t>四、研究成果</a:t>
            </a:r>
            <a:endParaRPr lang="en-US" altLang="zh-CN" sz="3200" dirty="0"/>
          </a:p>
          <a:p>
            <a:endParaRPr lang="en-US" altLang="zh-CN" sz="3200" dirty="0"/>
          </a:p>
          <a:p>
            <a:r>
              <a:rPr lang="en-US" altLang="zh-CN" sz="2400" dirty="0">
                <a:latin typeface="+mn-ea"/>
              </a:rPr>
              <a:t>4.1 </a:t>
            </a:r>
            <a:r>
              <a:rPr lang="zh-CN" altLang="en-US" sz="2400" dirty="0">
                <a:latin typeface="+mn-ea"/>
              </a:rPr>
              <a:t>探究天然气分类、分布、形成、开采、运输、储存及其衍生产品。</a:t>
            </a:r>
          </a:p>
          <a:p>
            <a:endParaRPr lang="zh-CN" altLang="en-US" sz="32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D0F5FBF-6C60-8452-F05D-0A77316CE6C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301858" y="2002298"/>
            <a:ext cx="4432515" cy="5160935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2200" dirty="0">
                <a:latin typeface="+mn-ea"/>
              </a:rPr>
              <a:t>1</a:t>
            </a:r>
            <a:r>
              <a:rPr lang="zh-CN" altLang="en-US" sz="2200" dirty="0">
                <a:latin typeface="+mn-ea"/>
              </a:rPr>
              <a:t>、天然气</a:t>
            </a:r>
            <a:r>
              <a:rPr lang="zh-CN" altLang="en-US" sz="2200" dirty="0"/>
              <a:t>分类</a:t>
            </a:r>
          </a:p>
          <a:p>
            <a:pPr marL="0" indent="540000">
              <a:lnSpc>
                <a:spcPct val="100000"/>
              </a:lnSpc>
              <a:buNone/>
            </a:pPr>
            <a:r>
              <a:rPr lang="zh-CN" altLang="en-US" sz="2200" dirty="0"/>
              <a:t>天然气主要按地下相态、生成形式、蕴藏状态划分类别。按相态分为游离态（主要开发对象）、溶解态、吸附态和固态水合物；按生成形式分为与原油共生的伴生气和独立存在的非伴生气（含纯气田气、凝析气田气）；按蕴藏状态分为构造性（含湿、干性天然气）、水溶性、煤矿天然气，适配不同开发场景。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07F6DBA-18D4-29D4-C797-5150274588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373" y="2253483"/>
            <a:ext cx="5799973" cy="337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722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CB372CB-C1B5-8C4F-DCBC-3E53D5CBC8C8}"/>
              </a:ext>
            </a:extLst>
          </p:cNvPr>
          <p:cNvSpPr txBox="1"/>
          <p:nvPr/>
        </p:nvSpPr>
        <p:spPr>
          <a:xfrm>
            <a:off x="847056" y="1516050"/>
            <a:ext cx="482016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+mn-ea"/>
              </a:rPr>
              <a:t>2</a:t>
            </a:r>
            <a:r>
              <a:rPr lang="zh-CN" altLang="en-US" sz="2400" dirty="0">
                <a:latin typeface="+mn-ea"/>
              </a:rPr>
              <a:t>、资源分布</a:t>
            </a:r>
            <a:endParaRPr lang="en-US" altLang="zh-CN" sz="2400" dirty="0">
              <a:latin typeface="+mn-ea"/>
            </a:endParaRPr>
          </a:p>
          <a:p>
            <a:endParaRPr lang="zh-CN" altLang="en-US" sz="2400" dirty="0">
              <a:latin typeface="+mn-ea"/>
            </a:endParaRPr>
          </a:p>
          <a:p>
            <a:pPr indent="540000"/>
            <a:r>
              <a:rPr lang="zh-CN" altLang="en-US" sz="2400" dirty="0">
                <a:latin typeface="+mn-ea"/>
              </a:rPr>
              <a:t>中国天然气储藏条件优越，总资源量预测</a:t>
            </a:r>
            <a:r>
              <a:rPr lang="en-US" altLang="zh-CN" sz="2400" dirty="0">
                <a:latin typeface="+mn-ea"/>
              </a:rPr>
              <a:t>40-60</a:t>
            </a:r>
            <a:r>
              <a:rPr lang="zh-CN" altLang="en-US" sz="2400" dirty="0">
                <a:latin typeface="+mn-ea"/>
              </a:rPr>
              <a:t>多万亿立方米，陆上资源集中在中部（</a:t>
            </a:r>
            <a:r>
              <a:rPr lang="en-US" altLang="zh-CN" sz="2400" dirty="0">
                <a:latin typeface="+mn-ea"/>
              </a:rPr>
              <a:t>43.2%</a:t>
            </a:r>
            <a:r>
              <a:rPr lang="zh-CN" altLang="en-US" sz="2400" dirty="0">
                <a:latin typeface="+mn-ea"/>
              </a:rPr>
              <a:t>）和西部（</a:t>
            </a:r>
            <a:r>
              <a:rPr lang="en-US" altLang="zh-CN" sz="2400" dirty="0">
                <a:latin typeface="+mn-ea"/>
              </a:rPr>
              <a:t>39.0%</a:t>
            </a:r>
            <a:r>
              <a:rPr lang="zh-CN" altLang="en-US" sz="2400" dirty="0">
                <a:latin typeface="+mn-ea"/>
              </a:rPr>
              <a:t>），探明储量集中在渤海湾、四川等</a:t>
            </a:r>
            <a:r>
              <a:rPr lang="en-US" altLang="zh-CN" sz="2400" dirty="0">
                <a:latin typeface="+mn-ea"/>
              </a:rPr>
              <a:t>10</a:t>
            </a:r>
            <a:r>
              <a:rPr lang="zh-CN" altLang="en-US" sz="2400" dirty="0">
                <a:latin typeface="+mn-ea"/>
              </a:rPr>
              <a:t>个大型盆地，气田以中小型为主，勘探开发难度较大。全球</a:t>
            </a:r>
            <a:r>
              <a:rPr lang="en-US" altLang="zh-CN" sz="2400" dirty="0">
                <a:latin typeface="+mn-ea"/>
              </a:rPr>
              <a:t>2005</a:t>
            </a:r>
            <a:r>
              <a:rPr lang="zh-CN" altLang="en-US" sz="2400" dirty="0">
                <a:latin typeface="+mn-ea"/>
              </a:rPr>
              <a:t>年已探明总储量</a:t>
            </a:r>
            <a:r>
              <a:rPr lang="en-US" altLang="zh-CN" sz="2400" dirty="0">
                <a:latin typeface="+mn-ea"/>
              </a:rPr>
              <a:t>179.53</a:t>
            </a:r>
            <a:r>
              <a:rPr lang="zh-CN" altLang="en-US" sz="2400" dirty="0">
                <a:latin typeface="+mn-ea"/>
              </a:rPr>
              <a:t>兆立方米，俄罗斯、伊朗、卡塔尔、美国等是主要储量和生产国</a:t>
            </a:r>
            <a:r>
              <a:rPr lang="zh-CN" altLang="en-US" sz="2400" dirty="0"/>
              <a:t>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3A112CE-62A2-A240-E777-84757ACBAE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363" y="1516050"/>
            <a:ext cx="5697469" cy="415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2704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54D1D57-639F-40B6-26DC-1A5148ED3AAA}"/>
              </a:ext>
            </a:extLst>
          </p:cNvPr>
          <p:cNvSpPr txBox="1"/>
          <p:nvPr/>
        </p:nvSpPr>
        <p:spPr>
          <a:xfrm>
            <a:off x="223907" y="982176"/>
            <a:ext cx="6517856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+mn-ea"/>
              </a:rPr>
              <a:t>3</a:t>
            </a:r>
            <a:r>
              <a:rPr lang="zh-CN" altLang="en-US" sz="2400" dirty="0">
                <a:latin typeface="+mn-ea"/>
              </a:rPr>
              <a:t>、天然气形成</a:t>
            </a:r>
            <a:endParaRPr lang="en-US" altLang="zh-CN" sz="2400" dirty="0">
              <a:latin typeface="+mn-ea"/>
            </a:endParaRPr>
          </a:p>
          <a:p>
            <a:endParaRPr lang="zh-CN" altLang="en-US" sz="2400" dirty="0">
              <a:latin typeface="+mn-ea"/>
            </a:endParaRPr>
          </a:p>
          <a:p>
            <a:pPr indent="540000"/>
            <a:r>
              <a:rPr lang="zh-CN" altLang="en-US" sz="2400" dirty="0">
                <a:latin typeface="+mn-ea"/>
              </a:rPr>
              <a:t>天然气的形成贯穿成岩至变质的全过程，主要分为三类。生物成因气形成于成岩早期浅层，由沉积有机质经微生物发酵而成，以甲烷为主，需具备丰富有机质、强还原环境及适宜温度。有机成因气包括油型气和煤型气，前者由腐泥型有机质热降解或石油热裂解生成，具垂直分带性；后者与煤系有机质热演化相关，煤化跃变为成气高峰。无机成因气来自地球深部，以甲烷为主，含少量</a:t>
            </a:r>
            <a:r>
              <a:rPr lang="en-US" altLang="zh-CN" sz="2400" dirty="0">
                <a:latin typeface="+mn-ea"/>
              </a:rPr>
              <a:t>CO₂</a:t>
            </a:r>
            <a:r>
              <a:rPr lang="zh-CN" altLang="en-US" sz="2400" dirty="0">
                <a:latin typeface="+mn-ea"/>
              </a:rPr>
              <a:t>、</a:t>
            </a:r>
            <a:r>
              <a:rPr lang="en-US" altLang="zh-CN" sz="2400" dirty="0">
                <a:latin typeface="+mn-ea"/>
              </a:rPr>
              <a:t>N₂</a:t>
            </a:r>
            <a:r>
              <a:rPr lang="zh-CN" altLang="en-US" sz="2400" dirty="0">
                <a:latin typeface="+mn-ea"/>
              </a:rPr>
              <a:t>、</a:t>
            </a:r>
            <a:r>
              <a:rPr lang="en-US" altLang="zh-CN" sz="2400" dirty="0">
                <a:latin typeface="+mn-ea"/>
              </a:rPr>
              <a:t>He</a:t>
            </a:r>
            <a:r>
              <a:rPr lang="zh-CN" altLang="en-US" sz="2400" dirty="0">
                <a:latin typeface="+mn-ea"/>
              </a:rPr>
              <a:t>等，</a:t>
            </a:r>
            <a:r>
              <a:rPr lang="en-US" altLang="zh-CN" sz="2400" dirty="0">
                <a:latin typeface="+mn-ea"/>
              </a:rPr>
              <a:t>He</a:t>
            </a:r>
            <a:r>
              <a:rPr lang="zh-CN" altLang="en-US" sz="2400" dirty="0">
                <a:latin typeface="+mn-ea"/>
              </a:rPr>
              <a:t>、</a:t>
            </a:r>
            <a:r>
              <a:rPr lang="en-US" altLang="zh-CN" sz="2400" dirty="0" err="1">
                <a:latin typeface="+mn-ea"/>
              </a:rPr>
              <a:t>Ar</a:t>
            </a:r>
            <a:r>
              <a:rPr lang="zh-CN" altLang="en-US" sz="2400" dirty="0">
                <a:latin typeface="+mn-ea"/>
              </a:rPr>
              <a:t>同位素是判识其成因的关键指标。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B41EB01-EFCC-9432-F2C2-9CFC418DDC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0346" y="1807451"/>
            <a:ext cx="4614186" cy="3461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2558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3CB65CD-45AC-6D69-6EFB-F5AA273F846D}"/>
              </a:ext>
            </a:extLst>
          </p:cNvPr>
          <p:cNvSpPr txBox="1"/>
          <p:nvPr/>
        </p:nvSpPr>
        <p:spPr>
          <a:xfrm>
            <a:off x="1965702" y="600434"/>
            <a:ext cx="826059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/>
              <a:t>4</a:t>
            </a:r>
            <a:r>
              <a:rPr lang="zh-CN" altLang="en-US" sz="2400" dirty="0"/>
              <a:t>、天然气开采</a:t>
            </a:r>
            <a:endParaRPr lang="en-US" altLang="zh-CN" sz="2400" dirty="0"/>
          </a:p>
          <a:p>
            <a:endParaRPr lang="zh-CN" altLang="en-US" sz="2400" dirty="0"/>
          </a:p>
          <a:p>
            <a:pPr indent="540000"/>
            <a:r>
              <a:rPr lang="zh-CN" altLang="en-US" sz="2400" dirty="0"/>
              <a:t>核心为降压开采，方法随气藏类型调整。非伴生气靠自身压力自喷开采；伴生气随原油同步开采、分离；低渗气藏需压裂改造拓宽岩层缝隙；煤层气采用排水降压法释放吸附气，全程配套工艺保障稳定产气。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E4EC2E1-1DFA-B27D-57E9-A205CB567B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7245" y="3056399"/>
            <a:ext cx="7557510" cy="352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2868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64A17A1-3B3D-6D40-D6CD-B93EA3F2689A}"/>
              </a:ext>
            </a:extLst>
          </p:cNvPr>
          <p:cNvSpPr txBox="1"/>
          <p:nvPr/>
        </p:nvSpPr>
        <p:spPr>
          <a:xfrm>
            <a:off x="416007" y="1720840"/>
            <a:ext cx="524087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+mn-ea"/>
              </a:rPr>
              <a:t>5</a:t>
            </a:r>
            <a:r>
              <a:rPr lang="zh-CN" altLang="en-US" sz="2400" dirty="0">
                <a:latin typeface="+mn-ea"/>
              </a:rPr>
              <a:t>、天然气运输</a:t>
            </a:r>
            <a:endParaRPr lang="en-US" altLang="zh-CN" sz="2400" dirty="0">
              <a:latin typeface="+mn-ea"/>
            </a:endParaRPr>
          </a:p>
          <a:p>
            <a:endParaRPr lang="zh-CN" altLang="en-US" sz="2400" dirty="0">
              <a:latin typeface="+mn-ea"/>
            </a:endParaRPr>
          </a:p>
          <a:p>
            <a:pPr indent="540000"/>
            <a:r>
              <a:rPr lang="zh-CN" altLang="en-US" sz="2400" dirty="0">
                <a:latin typeface="+mn-ea"/>
              </a:rPr>
              <a:t>有三种核心方式。管道运输是陆上主流，通过高压长输管道及配套设施实现长距离、大规模输送；</a:t>
            </a:r>
            <a:r>
              <a:rPr lang="en-US" altLang="zh-CN" sz="2400" dirty="0">
                <a:latin typeface="+mn-ea"/>
              </a:rPr>
              <a:t>LNG</a:t>
            </a:r>
            <a:r>
              <a:rPr lang="zh-CN" altLang="en-US" sz="2400" dirty="0">
                <a:latin typeface="+mn-ea"/>
              </a:rPr>
              <a:t>运输用于跨洲际或无管道区域，液化后经船舶、槽车运输，灵活性强；</a:t>
            </a:r>
            <a:r>
              <a:rPr lang="en-US" altLang="zh-CN" sz="2400" dirty="0">
                <a:latin typeface="+mn-ea"/>
              </a:rPr>
              <a:t>CNG</a:t>
            </a:r>
            <a:r>
              <a:rPr lang="zh-CN" altLang="en-US" sz="2400" dirty="0">
                <a:latin typeface="+mn-ea"/>
              </a:rPr>
              <a:t>适合短途小规模配送，高压气态储存，运输需严防安全风险。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922FAA3-BFD5-5581-FA8B-DC045D28EAA0}"/>
              </a:ext>
            </a:extLst>
          </p:cNvPr>
          <p:cNvPicPr>
            <a:picLocks/>
          </p:cNvPicPr>
          <p:nvPr/>
        </p:nvPicPr>
        <p:blipFill>
          <a:blip r:embed="rId2"/>
          <a:srcRect t="2462"/>
          <a:stretch>
            <a:fillRect/>
          </a:stretch>
        </p:blipFill>
        <p:spPr>
          <a:xfrm>
            <a:off x="5937598" y="1827715"/>
            <a:ext cx="5577643" cy="376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1850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F65252B-E24C-711A-01B4-AFFC9817A6FF}"/>
              </a:ext>
            </a:extLst>
          </p:cNvPr>
          <p:cNvSpPr txBox="1"/>
          <p:nvPr/>
        </p:nvSpPr>
        <p:spPr>
          <a:xfrm>
            <a:off x="822383" y="1654253"/>
            <a:ext cx="486549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40000"/>
            <a:r>
              <a:rPr lang="en-US" altLang="zh-CN" sz="2400" dirty="0">
                <a:latin typeface="+mn-ea"/>
              </a:rPr>
              <a:t>6</a:t>
            </a:r>
            <a:r>
              <a:rPr lang="zh-CN" altLang="en-US" sz="2400" dirty="0">
                <a:latin typeface="+mn-ea"/>
              </a:rPr>
              <a:t>、天然气储存</a:t>
            </a:r>
            <a:endParaRPr lang="en-US" altLang="zh-CN" sz="2400" dirty="0">
              <a:latin typeface="+mn-ea"/>
            </a:endParaRPr>
          </a:p>
          <a:p>
            <a:pPr indent="540000"/>
            <a:endParaRPr lang="zh-CN" altLang="en-US" sz="2400" dirty="0">
              <a:latin typeface="+mn-ea"/>
            </a:endParaRPr>
          </a:p>
          <a:p>
            <a:pPr indent="540000"/>
            <a:r>
              <a:rPr lang="zh-CN" altLang="en-US" sz="2400" dirty="0">
                <a:latin typeface="+mn-ea"/>
              </a:rPr>
              <a:t>四种核心方式满足不同需求。地下储气库为主体，利用地下空间储存，用于调峰和战略储备；</a:t>
            </a:r>
            <a:r>
              <a:rPr lang="en-US" altLang="zh-CN" sz="2400" dirty="0">
                <a:latin typeface="+mn-ea"/>
              </a:rPr>
              <a:t>LNG</a:t>
            </a:r>
            <a:r>
              <a:rPr lang="zh-CN" altLang="en-US" sz="2400" dirty="0">
                <a:latin typeface="+mn-ea"/>
              </a:rPr>
              <a:t>需冷却至</a:t>
            </a:r>
            <a:r>
              <a:rPr lang="en-US" altLang="zh-CN" sz="2400" dirty="0">
                <a:latin typeface="+mn-ea"/>
              </a:rPr>
              <a:t>-162℃</a:t>
            </a:r>
            <a:r>
              <a:rPr lang="zh-CN" altLang="en-US" sz="2400" dirty="0">
                <a:latin typeface="+mn-ea"/>
              </a:rPr>
              <a:t>液化储存，占地小、密度高；</a:t>
            </a:r>
            <a:r>
              <a:rPr lang="en-US" altLang="zh-CN" sz="2400" dirty="0">
                <a:latin typeface="+mn-ea"/>
              </a:rPr>
              <a:t>CNG</a:t>
            </a:r>
            <a:r>
              <a:rPr lang="zh-CN" altLang="en-US" sz="2400" dirty="0">
                <a:latin typeface="+mn-ea"/>
              </a:rPr>
              <a:t>高压气态储存，适配短途需求；管道储气利用管道末端容积，技术成熟、经济性好。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BF4D83C-EA6B-5EA7-99AF-64566F353A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082203"/>
            <a:ext cx="5935838" cy="33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9272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6E9DC65-6C49-EB52-4ECB-5E8F03A3C8D1}"/>
              </a:ext>
            </a:extLst>
          </p:cNvPr>
          <p:cNvPicPr>
            <a:picLocks/>
          </p:cNvPicPr>
          <p:nvPr/>
        </p:nvPicPr>
        <p:blipFill>
          <a:blip r:embed="rId2"/>
          <a:srcRect t="789" r="145"/>
          <a:stretch>
            <a:fillRect/>
          </a:stretch>
        </p:blipFill>
        <p:spPr>
          <a:xfrm>
            <a:off x="6370222" y="1544096"/>
            <a:ext cx="5477360" cy="376980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EE4F01F-E59F-8538-D3C2-AA75A54A8E76}"/>
              </a:ext>
            </a:extLst>
          </p:cNvPr>
          <p:cNvSpPr txBox="1"/>
          <p:nvPr/>
        </p:nvSpPr>
        <p:spPr>
          <a:xfrm>
            <a:off x="344418" y="1720839"/>
            <a:ext cx="554658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+mn-ea"/>
              </a:rPr>
              <a:t>7</a:t>
            </a:r>
            <a:r>
              <a:rPr lang="zh-CN" altLang="en-US" sz="2400" dirty="0">
                <a:latin typeface="+mn-ea"/>
              </a:rPr>
              <a:t>、衍生产品</a:t>
            </a:r>
            <a:endParaRPr lang="en-US" altLang="zh-CN" sz="2400" dirty="0">
              <a:latin typeface="+mn-ea"/>
            </a:endParaRPr>
          </a:p>
          <a:p>
            <a:endParaRPr lang="zh-CN" altLang="en-US" sz="2400" dirty="0">
              <a:latin typeface="+mn-ea"/>
            </a:endParaRPr>
          </a:p>
          <a:p>
            <a:pPr indent="540000"/>
            <a:r>
              <a:rPr lang="zh-CN" altLang="en-US" sz="2400" dirty="0">
                <a:latin typeface="+mn-ea"/>
              </a:rPr>
              <a:t>主要为三类燃料。液化气体含</a:t>
            </a:r>
            <a:r>
              <a:rPr lang="en-US" altLang="zh-CN" sz="2400" dirty="0">
                <a:latin typeface="+mn-ea"/>
              </a:rPr>
              <a:t>LNG</a:t>
            </a:r>
            <a:r>
              <a:rPr lang="zh-CN" altLang="en-US" sz="2400" dirty="0">
                <a:latin typeface="+mn-ea"/>
              </a:rPr>
              <a:t>（甲烷为主，环保易储运）、</a:t>
            </a:r>
            <a:r>
              <a:rPr lang="en-US" altLang="zh-CN" sz="2400" dirty="0">
                <a:latin typeface="+mn-ea"/>
              </a:rPr>
              <a:t>LPG</a:t>
            </a:r>
            <a:r>
              <a:rPr lang="zh-CN" altLang="en-US" sz="2400" dirty="0">
                <a:latin typeface="+mn-ea"/>
              </a:rPr>
              <a:t>（瓶装便捷，需防爆）、液化煤层气（清洁高效）；</a:t>
            </a:r>
            <a:r>
              <a:rPr lang="en-US" altLang="zh-CN" sz="2400" dirty="0">
                <a:latin typeface="+mn-ea"/>
              </a:rPr>
              <a:t>CNG</a:t>
            </a:r>
            <a:r>
              <a:rPr lang="zh-CN" altLang="en-US" sz="2400" dirty="0">
                <a:latin typeface="+mn-ea"/>
              </a:rPr>
              <a:t>可作车用燃料，有安全风险；人工煤气含剧毒一氧化碳，已逐步被替代。以徐州为例，当地建有</a:t>
            </a:r>
            <a:r>
              <a:rPr lang="en-US" altLang="zh-CN" sz="2400" dirty="0">
                <a:latin typeface="+mn-ea"/>
              </a:rPr>
              <a:t>LNG</a:t>
            </a:r>
            <a:r>
              <a:rPr lang="zh-CN" altLang="en-US" sz="2400" dirty="0">
                <a:latin typeface="+mn-ea"/>
              </a:rPr>
              <a:t>应急储备基地及配套高压管道，保障区域用气。</a:t>
            </a:r>
          </a:p>
        </p:txBody>
      </p:sp>
    </p:spTree>
    <p:extLst>
      <p:ext uri="{BB962C8B-B14F-4D97-AF65-F5344CB8AC3E}">
        <p14:creationId xmlns:p14="http://schemas.microsoft.com/office/powerpoint/2010/main" val="10780192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5C7A9B6-E542-299B-B948-10F0B319E766}"/>
              </a:ext>
            </a:extLst>
          </p:cNvPr>
          <p:cNvSpPr txBox="1"/>
          <p:nvPr/>
        </p:nvSpPr>
        <p:spPr>
          <a:xfrm>
            <a:off x="1279814" y="1152172"/>
            <a:ext cx="79106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+mn-ea"/>
              </a:rPr>
              <a:t>4.2 </a:t>
            </a:r>
            <a:r>
              <a:rPr lang="zh-CN" altLang="en-US" sz="2400" dirty="0">
                <a:latin typeface="+mn-ea"/>
              </a:rPr>
              <a:t>探究煤炭、石油和天然气三种化石能源的清洁程度。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0C90BF6-C30F-DEB8-9B08-103745F9623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79814" y="1875296"/>
            <a:ext cx="8608105" cy="3915904"/>
          </a:xfrm>
        </p:spPr>
        <p:txBody>
          <a:bodyPr/>
          <a:lstStyle/>
          <a:p>
            <a:pPr marL="0" indent="540000">
              <a:buNone/>
            </a:pPr>
            <a:r>
              <a:rPr lang="zh-CN" altLang="en-US" sz="2400" dirty="0">
                <a:latin typeface="+mn-ea"/>
              </a:rPr>
              <a:t>传统能源（如煤炭、石油）在进行燃烧时一般会产生大量有害气体，而同等燃烧热值（</a:t>
            </a:r>
            <a:r>
              <a:rPr lang="en-US" altLang="zh-CN" sz="2400" dirty="0">
                <a:latin typeface="+mn-ea"/>
              </a:rPr>
              <a:t>10000kcal</a:t>
            </a:r>
            <a:r>
              <a:rPr lang="zh-CN" altLang="en-US" sz="2400" dirty="0">
                <a:latin typeface="+mn-ea"/>
              </a:rPr>
              <a:t>）下，天然气与其他两种能源排放量差异明显：天然气清洁程度最优，产生二氧化碳约</a:t>
            </a:r>
            <a:r>
              <a:rPr lang="en-US" altLang="zh-CN" sz="2400" dirty="0">
                <a:latin typeface="+mn-ea"/>
              </a:rPr>
              <a:t>1.58kg</a:t>
            </a:r>
            <a:r>
              <a:rPr lang="zh-CN" altLang="en-US" sz="2400" dirty="0">
                <a:latin typeface="+mn-ea"/>
              </a:rPr>
              <a:t>、二氧化硫几乎不产生、氮氧化物约</a:t>
            </a:r>
            <a:r>
              <a:rPr lang="en-US" altLang="zh-CN" sz="2400" dirty="0">
                <a:latin typeface="+mn-ea"/>
              </a:rPr>
              <a:t>0.010-0.015kg</a:t>
            </a:r>
            <a:r>
              <a:rPr lang="zh-CN" altLang="en-US" sz="2400" dirty="0">
                <a:latin typeface="+mn-ea"/>
              </a:rPr>
              <a:t>；石油和煤炭排放量依次递增，其中煤炭二氧化硫排放量最高，整体清洁程度排名最末。</a:t>
            </a:r>
            <a:endParaRPr lang="en-US" altLang="zh-CN" sz="2400" dirty="0">
              <a:latin typeface="+mn-ea"/>
            </a:endParaRPr>
          </a:p>
          <a:p>
            <a:endParaRPr lang="en-US" altLang="zh-CN" sz="2400" dirty="0">
              <a:latin typeface="+mn-ea"/>
            </a:endParaRPr>
          </a:p>
          <a:p>
            <a:pPr marL="0" indent="0">
              <a:buNone/>
            </a:pPr>
            <a:r>
              <a:rPr lang="zh-CN" altLang="en-US" sz="2400" dirty="0">
                <a:latin typeface="+mn-ea"/>
              </a:rPr>
              <a:t>具体数据详见表格：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440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A4A5CE32-D2C3-A624-E025-86F59DA6BD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143303"/>
              </p:ext>
            </p:extLst>
          </p:nvPr>
        </p:nvGraphicFramePr>
        <p:xfrm>
          <a:off x="1425844" y="821409"/>
          <a:ext cx="8725548" cy="5145437"/>
        </p:xfrm>
        <a:graphic>
          <a:graphicData uri="http://schemas.openxmlformats.org/drawingml/2006/table">
            <a:tbl>
              <a:tblPr firstRow="1" firstCol="1" bandRow="1"/>
              <a:tblGrid>
                <a:gridCol w="2181387">
                  <a:extLst>
                    <a:ext uri="{9D8B030D-6E8A-4147-A177-3AD203B41FA5}">
                      <a16:colId xmlns:a16="http://schemas.microsoft.com/office/drawing/2014/main" val="4221191411"/>
                    </a:ext>
                  </a:extLst>
                </a:gridCol>
                <a:gridCol w="2181387">
                  <a:extLst>
                    <a:ext uri="{9D8B030D-6E8A-4147-A177-3AD203B41FA5}">
                      <a16:colId xmlns:a16="http://schemas.microsoft.com/office/drawing/2014/main" val="2641057252"/>
                    </a:ext>
                  </a:extLst>
                </a:gridCol>
                <a:gridCol w="2181387">
                  <a:extLst>
                    <a:ext uri="{9D8B030D-6E8A-4147-A177-3AD203B41FA5}">
                      <a16:colId xmlns:a16="http://schemas.microsoft.com/office/drawing/2014/main" val="1910308330"/>
                    </a:ext>
                  </a:extLst>
                </a:gridCol>
                <a:gridCol w="2181387">
                  <a:extLst>
                    <a:ext uri="{9D8B030D-6E8A-4147-A177-3AD203B41FA5}">
                      <a16:colId xmlns:a16="http://schemas.microsoft.com/office/drawing/2014/main" val="2931564415"/>
                    </a:ext>
                  </a:extLst>
                </a:gridCol>
              </a:tblGrid>
              <a:tr h="604434"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zh-CN" sz="20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材料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zh-CN" sz="20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煤炭（原煤）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zh-CN" sz="20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石油（原油）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天然气（气田）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8874586"/>
                  </a:ext>
                </a:extLst>
              </a:tr>
              <a:tr h="658678"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zh-CN" sz="20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燃烧热值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en-US" sz="2000" kern="100" dirty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10000 kcal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indent="-88900" algn="ctr">
                        <a:buNone/>
                      </a:pPr>
                      <a:r>
                        <a:rPr lang="en-US" sz="2000" kern="100" dirty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en-US" sz="20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10000 kcal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indent="-88900" algn="ctr">
                        <a:buNone/>
                      </a:pPr>
                      <a:r>
                        <a:rPr lang="en-US" sz="20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en-US" sz="20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10000 kcal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indent="-88900" algn="ctr">
                        <a:buNone/>
                      </a:pPr>
                      <a:r>
                        <a:rPr lang="en-US" sz="20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26405"/>
                  </a:ext>
                </a:extLst>
              </a:tr>
              <a:tr h="975425"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二氧化碳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indent="-88900" algn="ctr">
                        <a:buNone/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排放量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zh-CN" sz="20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sz="20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2.49 kg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indent="-88900" algn="ctr">
                        <a:buNone/>
                      </a:pPr>
                      <a:r>
                        <a:rPr lang="en-US" sz="2000" kern="100" dirty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zh-CN" sz="20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sz="20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2.03 kg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indent="-88900" algn="ctr">
                        <a:buNone/>
                      </a:pPr>
                      <a:r>
                        <a:rPr lang="en-US" sz="2000" kern="100" dirty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zh-CN" sz="20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sz="20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1.58 kg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indent="-88900" algn="ctr">
                        <a:buNone/>
                      </a:pPr>
                      <a:r>
                        <a:rPr lang="en-US" sz="20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562744"/>
                  </a:ext>
                </a:extLst>
              </a:tr>
              <a:tr h="976393"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二氧化硫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indent="-88900" algn="ctr">
                        <a:buNone/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排放量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0.08-0.12 kg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indent="-88900" algn="ctr">
                        <a:buNone/>
                      </a:pPr>
                      <a:r>
                        <a:rPr lang="en-US" sz="20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zh-CN" sz="20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sz="20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0.01-0.02 kg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indent="-88900" algn="ctr">
                        <a:buNone/>
                      </a:pPr>
                      <a:r>
                        <a:rPr lang="en-US" sz="2000" kern="100" dirty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zh-CN" sz="20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几乎不产生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indent="-88900" algn="ctr">
                        <a:buNone/>
                      </a:pPr>
                      <a:r>
                        <a:rPr lang="zh-CN" sz="20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sz="20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≤0.001%</a:t>
                      </a:r>
                      <a:r>
                        <a:rPr lang="zh-CN" sz="20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）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indent="-88900" algn="ctr">
                        <a:buNone/>
                      </a:pPr>
                      <a:r>
                        <a:rPr lang="en-US" sz="2000" kern="10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7637858"/>
                  </a:ext>
                </a:extLst>
              </a:tr>
              <a:tr h="976393"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氮氧化物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indent="-88900" algn="ctr">
                        <a:buNone/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排放量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0.025-0.035kg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indent="-88900" algn="ctr">
                        <a:buNone/>
                      </a:pPr>
                      <a:r>
                        <a:rPr lang="en-US" sz="20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0.030-0.040kg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indent="-88900" algn="ctr">
                        <a:buNone/>
                      </a:pPr>
                      <a:r>
                        <a:rPr lang="en-US" sz="20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zh-CN" sz="20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sz="20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0.010-0.015kg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indent="-88900" algn="ctr">
                        <a:buNone/>
                      </a:pPr>
                      <a:r>
                        <a:rPr lang="en-US" sz="2000" kern="100" dirty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4978954"/>
                  </a:ext>
                </a:extLst>
              </a:tr>
              <a:tr h="954114"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整体清洁程度排名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en-US" sz="2000" kern="100" dirty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en-US" sz="2000" kern="100" dirty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88900" algn="ctr">
                        <a:buNone/>
                      </a:pPr>
                      <a:r>
                        <a:rPr lang="en-US" sz="2000" kern="10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29083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56677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C53D5FB-C163-D35F-8F59-7D93AA00C88F}"/>
              </a:ext>
            </a:extLst>
          </p:cNvPr>
          <p:cNvSpPr txBox="1"/>
          <p:nvPr/>
        </p:nvSpPr>
        <p:spPr>
          <a:xfrm>
            <a:off x="929635" y="1059183"/>
            <a:ext cx="106785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+mn-ea"/>
              </a:rPr>
              <a:t>4.3 </a:t>
            </a:r>
            <a:r>
              <a:rPr lang="zh-CN" altLang="en-US" sz="2400" dirty="0">
                <a:latin typeface="+mn-ea"/>
              </a:rPr>
              <a:t>探究我国目前能源利用方式是否会对环境造成不良影响，并提出解决方案</a:t>
            </a:r>
            <a:r>
              <a:rPr lang="zh-CN" altLang="en-US" sz="2000" dirty="0">
                <a:latin typeface="+mn-ea"/>
              </a:rPr>
              <a:t>。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3290922-DCD5-9E33-1202-10F50365053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1627322"/>
            <a:ext cx="10363826" cy="4163877"/>
          </a:xfrm>
        </p:spPr>
        <p:txBody>
          <a:bodyPr>
            <a:normAutofit lnSpcReduction="10000"/>
          </a:bodyPr>
          <a:lstStyle/>
          <a:p>
            <a:pPr marL="0" indent="540000">
              <a:lnSpc>
                <a:spcPct val="110000"/>
              </a:lnSpc>
              <a:buNone/>
            </a:pPr>
            <a:r>
              <a:rPr lang="zh-CN" altLang="en-US" sz="2400" dirty="0">
                <a:latin typeface="+mn-ea"/>
              </a:rPr>
              <a:t>我国当前能源结构仍以煤炭为主（</a:t>
            </a:r>
            <a:r>
              <a:rPr lang="en-US" altLang="zh-CN" sz="2400" dirty="0">
                <a:latin typeface="+mn-ea"/>
              </a:rPr>
              <a:t>2025 </a:t>
            </a:r>
            <a:r>
              <a:rPr lang="zh-CN" altLang="en-US" sz="2400" dirty="0">
                <a:latin typeface="+mn-ea"/>
              </a:rPr>
              <a:t>年占比 </a:t>
            </a:r>
            <a:r>
              <a:rPr lang="en-US" altLang="zh-CN" sz="2400" dirty="0">
                <a:latin typeface="+mn-ea"/>
              </a:rPr>
              <a:t>51.4%</a:t>
            </a:r>
            <a:r>
              <a:rPr lang="zh-CN" altLang="en-US" sz="2400" dirty="0">
                <a:latin typeface="+mn-ea"/>
              </a:rPr>
              <a:t>），对环境存在阶段性、局部性不良影响。据国务院新闻办公室 </a:t>
            </a:r>
            <a:r>
              <a:rPr lang="en-US" altLang="zh-CN" sz="2400" dirty="0">
                <a:latin typeface="+mn-ea"/>
              </a:rPr>
              <a:t>2024 </a:t>
            </a:r>
            <a:r>
              <a:rPr lang="zh-CN" altLang="en-US" sz="2400" dirty="0">
                <a:latin typeface="+mn-ea"/>
              </a:rPr>
              <a:t>年发布的</a:t>
            </a:r>
            <a:r>
              <a:rPr lang="en-US" altLang="zh-CN" sz="2400" dirty="0">
                <a:latin typeface="+mn-ea"/>
              </a:rPr>
              <a:t>《</a:t>
            </a:r>
            <a:r>
              <a:rPr lang="zh-CN" altLang="en-US" sz="2400" dirty="0">
                <a:latin typeface="+mn-ea"/>
              </a:rPr>
              <a:t>中国的能源转型</a:t>
            </a:r>
            <a:r>
              <a:rPr lang="en-US" altLang="zh-CN" sz="2400" dirty="0">
                <a:latin typeface="+mn-ea"/>
              </a:rPr>
              <a:t>》</a:t>
            </a:r>
            <a:r>
              <a:rPr lang="zh-CN" altLang="en-US" sz="2400" dirty="0">
                <a:latin typeface="+mn-ea"/>
              </a:rPr>
              <a:t>白皮书，化石能源燃烧会排放二氧化硫、氮氧化物、颗粒物等污染物，是大气污染重要成因；煤炭开采、油气加工还可能引发水土污染与生态破坏。</a:t>
            </a:r>
            <a:endParaRPr lang="en-US" altLang="zh-CN" sz="2400" dirty="0">
              <a:latin typeface="+mn-ea"/>
            </a:endParaRPr>
          </a:p>
          <a:p>
            <a:pPr marL="0" indent="540000">
              <a:lnSpc>
                <a:spcPct val="110000"/>
              </a:lnSpc>
              <a:buNone/>
            </a:pPr>
            <a:r>
              <a:rPr lang="zh-CN" altLang="en-US" sz="2400" dirty="0">
                <a:latin typeface="+mn-ea"/>
              </a:rPr>
              <a:t>近年来，我国大力推进能源转型，</a:t>
            </a:r>
            <a:r>
              <a:rPr lang="en-US" altLang="zh-CN" sz="2400" dirty="0">
                <a:latin typeface="+mn-ea"/>
              </a:rPr>
              <a:t>2025 </a:t>
            </a:r>
            <a:r>
              <a:rPr lang="zh-CN" altLang="en-US" sz="2400" dirty="0">
                <a:latin typeface="+mn-ea"/>
              </a:rPr>
              <a:t>年清洁能源消费占比达 </a:t>
            </a:r>
            <a:r>
              <a:rPr lang="en-US" altLang="zh-CN" sz="2400" dirty="0">
                <a:latin typeface="+mn-ea"/>
              </a:rPr>
              <a:t>30.4%</a:t>
            </a:r>
            <a:r>
              <a:rPr lang="zh-CN" altLang="en-US" sz="2400" dirty="0">
                <a:latin typeface="+mn-ea"/>
              </a:rPr>
              <a:t>，</a:t>
            </a:r>
            <a:r>
              <a:rPr lang="en-US" altLang="zh-CN" sz="2400" dirty="0">
                <a:latin typeface="+mn-ea"/>
              </a:rPr>
              <a:t>2013—2023 </a:t>
            </a:r>
            <a:r>
              <a:rPr lang="zh-CN" altLang="en-US" sz="2400" dirty="0">
                <a:latin typeface="+mn-ea"/>
              </a:rPr>
              <a:t>年单位 </a:t>
            </a:r>
            <a:r>
              <a:rPr lang="en-US" altLang="zh-CN" sz="2400" dirty="0">
                <a:latin typeface="+mn-ea"/>
              </a:rPr>
              <a:t>GDP </a:t>
            </a:r>
            <a:r>
              <a:rPr lang="zh-CN" altLang="en-US" sz="2400" dirty="0">
                <a:latin typeface="+mn-ea"/>
              </a:rPr>
              <a:t>能耗下降超 </a:t>
            </a:r>
            <a:r>
              <a:rPr lang="en-US" altLang="zh-CN" sz="2400" dirty="0">
                <a:latin typeface="+mn-ea"/>
              </a:rPr>
              <a:t>26%</a:t>
            </a:r>
            <a:r>
              <a:rPr lang="zh-CN" altLang="en-US" sz="2400" dirty="0">
                <a:latin typeface="+mn-ea"/>
              </a:rPr>
              <a:t>，</a:t>
            </a:r>
            <a:r>
              <a:rPr lang="en-US" altLang="zh-CN" sz="2400" dirty="0">
                <a:latin typeface="+mn-ea"/>
              </a:rPr>
              <a:t>PM₂.₅</a:t>
            </a:r>
            <a:r>
              <a:rPr lang="zh-CN" altLang="en-US" sz="2400" dirty="0">
                <a:latin typeface="+mn-ea"/>
              </a:rPr>
              <a:t>浓度累计下降 </a:t>
            </a:r>
            <a:r>
              <a:rPr lang="en-US" altLang="zh-CN" sz="2400" dirty="0">
                <a:latin typeface="+mn-ea"/>
              </a:rPr>
              <a:t>54%</a:t>
            </a:r>
            <a:r>
              <a:rPr lang="zh-CN" altLang="en-US" sz="2400" dirty="0">
                <a:latin typeface="+mn-ea"/>
              </a:rPr>
              <a:t>，环境负面影响持续缓解。</a:t>
            </a:r>
            <a:endParaRPr lang="en-US" altLang="zh-CN" sz="2400" dirty="0">
              <a:latin typeface="+mn-ea"/>
            </a:endParaRPr>
          </a:p>
          <a:p>
            <a:pPr marL="0" indent="540000">
              <a:lnSpc>
                <a:spcPct val="110000"/>
              </a:lnSpc>
              <a:buNone/>
            </a:pPr>
            <a:r>
              <a:rPr lang="zh-CN" altLang="en-US" sz="2400" dirty="0">
                <a:latin typeface="+mn-ea"/>
              </a:rPr>
              <a:t>为彻底解决我国能源环境问题，应当优化能源结构，大力发展新型能源、清洁能源，降低煤炭消费比重；完善环保与碳排放政策，加强监管措施，从源头减少环境污染与生态破坏，实现绿色低碳转型目标。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8610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E066347-179D-D5CD-F3D2-6AF65E6C8A41}"/>
              </a:ext>
            </a:extLst>
          </p:cNvPr>
          <p:cNvSpPr txBox="1"/>
          <p:nvPr/>
        </p:nvSpPr>
        <p:spPr>
          <a:xfrm>
            <a:off x="2200759" y="474345"/>
            <a:ext cx="6819255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/>
              <a:t>目录</a:t>
            </a:r>
            <a:endParaRPr lang="en-US" altLang="zh-CN" sz="3600" dirty="0"/>
          </a:p>
          <a:p>
            <a:pPr algn="ctr"/>
            <a:endParaRPr lang="en-US" altLang="zh-CN" sz="3600" dirty="0"/>
          </a:p>
          <a:p>
            <a:r>
              <a:rPr lang="zh-CN" altLang="en-US" sz="2400" dirty="0">
                <a:latin typeface="+mj-ea"/>
                <a:ea typeface="+mj-ea"/>
              </a:rPr>
              <a:t>一、研究背景及意义</a:t>
            </a:r>
            <a:endParaRPr lang="en-US" altLang="zh-CN" sz="2400" dirty="0">
              <a:latin typeface="+mj-ea"/>
              <a:ea typeface="+mj-ea"/>
            </a:endParaRPr>
          </a:p>
          <a:p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400" dirty="0">
                <a:latin typeface="+mj-ea"/>
                <a:ea typeface="+mj-ea"/>
              </a:rPr>
              <a:t>二、研究内容</a:t>
            </a:r>
            <a:endParaRPr lang="en-US" altLang="zh-CN" sz="2400" dirty="0">
              <a:latin typeface="+mj-ea"/>
              <a:ea typeface="+mj-ea"/>
            </a:endParaRPr>
          </a:p>
          <a:p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400" dirty="0">
                <a:latin typeface="+mj-ea"/>
                <a:ea typeface="+mj-ea"/>
              </a:rPr>
              <a:t>三、研究计划</a:t>
            </a:r>
            <a:endParaRPr lang="en-US" altLang="zh-CN" sz="2400" dirty="0">
              <a:latin typeface="+mj-ea"/>
              <a:ea typeface="+mj-ea"/>
            </a:endParaRPr>
          </a:p>
          <a:p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400" dirty="0">
                <a:latin typeface="+mj-ea"/>
                <a:ea typeface="+mj-ea"/>
              </a:rPr>
              <a:t>四、研究成果</a:t>
            </a:r>
            <a:endParaRPr lang="en-US" altLang="zh-CN" sz="2400" dirty="0">
              <a:latin typeface="+mj-ea"/>
              <a:ea typeface="+mj-ea"/>
            </a:endParaRPr>
          </a:p>
          <a:p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2400" dirty="0">
                <a:latin typeface="+mj-ea"/>
                <a:ea typeface="+mj-ea"/>
              </a:rPr>
              <a:t>五、活动感受</a:t>
            </a:r>
            <a:endParaRPr lang="en-US" altLang="zh-CN" sz="2400" dirty="0">
              <a:latin typeface="+mj-ea"/>
              <a:ea typeface="+mj-ea"/>
            </a:endParaRPr>
          </a:p>
          <a:p>
            <a:endParaRPr lang="en-US" altLang="zh-CN" sz="2400" dirty="0"/>
          </a:p>
          <a:p>
            <a:r>
              <a:rPr lang="zh-CN" altLang="en-US" sz="2400" dirty="0"/>
              <a:t>   </a:t>
            </a:r>
            <a:endParaRPr lang="en-US" altLang="zh-CN" sz="2400" dirty="0"/>
          </a:p>
          <a:p>
            <a:endParaRPr lang="en-US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12447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DA9F6E7-7F63-B539-258F-2BFC253E8F84}"/>
              </a:ext>
            </a:extLst>
          </p:cNvPr>
          <p:cNvSpPr txBox="1"/>
          <p:nvPr/>
        </p:nvSpPr>
        <p:spPr>
          <a:xfrm>
            <a:off x="1459180" y="891689"/>
            <a:ext cx="72743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+mn-ea"/>
              </a:rPr>
              <a:t>4.4 </a:t>
            </a:r>
            <a:r>
              <a:rPr lang="zh-CN" altLang="en-US" sz="2400" dirty="0">
                <a:latin typeface="+mn-ea"/>
              </a:rPr>
              <a:t>探究天然气利用对徐州的影响及其环保意义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11E0A12-3A47-689F-ED1D-44836BA8B9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59180" y="1478611"/>
            <a:ext cx="9273639" cy="425686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en-US" sz="2600" dirty="0">
                <a:latin typeface="+mn-ea"/>
              </a:rPr>
              <a:t>（</a:t>
            </a:r>
            <a:r>
              <a:rPr lang="en-US" altLang="zh-CN" sz="2600" dirty="0">
                <a:latin typeface="+mn-ea"/>
              </a:rPr>
              <a:t>1</a:t>
            </a:r>
            <a:r>
              <a:rPr lang="zh-CN" altLang="en-US" sz="2600" dirty="0">
                <a:latin typeface="+mn-ea"/>
              </a:rPr>
              <a:t>）天然气开采利用风险及其解决方案</a:t>
            </a:r>
          </a:p>
          <a:p>
            <a:pPr marL="0" indent="0">
              <a:buNone/>
            </a:pPr>
            <a:r>
              <a:rPr lang="zh-CN" altLang="en-US" sz="2600" dirty="0">
                <a:latin typeface="+mn-ea"/>
              </a:rPr>
              <a:t>天然气虽是相对清洁的化石能源，但在开发利用全过程中仍存在诸多不良影响，制约其可持续发展性。环境层面，其主要成分甲烷的温室效应是二氧化碳的</a:t>
            </a:r>
            <a:r>
              <a:rPr lang="en-US" altLang="zh-CN" sz="2600" dirty="0">
                <a:latin typeface="+mn-ea"/>
              </a:rPr>
              <a:t>20</a:t>
            </a:r>
            <a:r>
              <a:rPr lang="zh-CN" altLang="en-US" sz="2600" dirty="0">
                <a:latin typeface="+mn-ea"/>
              </a:rPr>
              <a:t>多倍，开采、运输环节若出现甲烷泄漏会大幅削弱其低碳优势；页岩气开采所用的水力压裂技术不仅消耗巨量清水，压裂液与采出水如果处理不当，还可能会污染地下水和地表水体，同时钻井、压裂作业可能还会引发地面沉降、局部小地震，破坏植被与野生动植物栖息地。安全与健康层面，天然气易燃易爆，管道、场站泄漏易引发火灾、爆炸，不完全燃烧产生的一氧化碳会致人中毒；燃烧排放的氮氧化物、挥发性有机物还会造成大气污染，危害人体呼吸系统。社会经济层面，项目建设占地易引发征地补偿、邻避冲突，长期依赖天然气还会延缓零碳能源转型进程。</a:t>
            </a:r>
            <a:endParaRPr lang="en-US" altLang="zh-CN" sz="2600" dirty="0">
              <a:latin typeface="+mn-ea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2128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9B67413-3220-1EBE-20FC-9D4FC0670DE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344118" y="1424553"/>
            <a:ext cx="7503763" cy="4232329"/>
          </a:xfrm>
        </p:spPr>
        <p:txBody>
          <a:bodyPr>
            <a:normAutofit fontScale="92500" lnSpcReduction="10000"/>
          </a:bodyPr>
          <a:lstStyle/>
          <a:p>
            <a:pPr marL="0" indent="540000">
              <a:lnSpc>
                <a:spcPct val="110000"/>
              </a:lnSpc>
              <a:buNone/>
            </a:pPr>
            <a:r>
              <a:rPr lang="zh-CN" altLang="en-US" sz="2400" dirty="0"/>
              <a:t>针对上述问题，需从技术、管理、政策多方面协同治理。一是严控甲烷泄漏，推广在线监测、红外检漏等技术，强化开采、储运全流程密封与泄漏修复，以降低温室气体排放。二是规范开采技术，优化水力压裂方案，减少水资源消耗，对压裂液和采出水进行无害化处理与循环利用，避免水土污染。三是强化安全监管，完善管道、场站安防体系，安装泄漏报警与防爆装置，加强日常巡检和应急演练，防范安全事故。四是加强推动能源结构转型，在天然气利用中搭配其他可再生能源，扩大新型能源使用范围，逐步降低对化石能源的依赖。同时健全生态补偿与环境评价制度，构建社区沟通渠道，化解社会矛盾，实现天然气开发利用与环境、社会的协调发展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52855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2173FDF-B09E-9F81-35F8-EED7FABFD275}"/>
              </a:ext>
            </a:extLst>
          </p:cNvPr>
          <p:cNvSpPr txBox="1"/>
          <p:nvPr/>
        </p:nvSpPr>
        <p:spPr>
          <a:xfrm>
            <a:off x="1317355" y="914928"/>
            <a:ext cx="9515959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+mn-ea"/>
              </a:rPr>
              <a:t>（</a:t>
            </a:r>
            <a:r>
              <a:rPr lang="en-US" altLang="zh-CN" sz="2400" dirty="0">
                <a:latin typeface="+mn-ea"/>
              </a:rPr>
              <a:t>2</a:t>
            </a:r>
            <a:r>
              <a:rPr lang="zh-CN" altLang="en-US" sz="2400" dirty="0">
                <a:latin typeface="+mn-ea"/>
              </a:rPr>
              <a:t>）天然气目前应用范围（例：徐州市）</a:t>
            </a:r>
            <a:endParaRPr lang="en-US" altLang="zh-CN" sz="2400" dirty="0">
              <a:latin typeface="+mn-ea"/>
            </a:endParaRPr>
          </a:p>
          <a:p>
            <a:endParaRPr lang="zh-CN" altLang="en-US" sz="2400" dirty="0">
              <a:latin typeface="+mn-ea"/>
            </a:endParaRPr>
          </a:p>
          <a:p>
            <a:pPr indent="540000"/>
            <a:r>
              <a:rPr lang="zh-CN" altLang="en-US" sz="2400" dirty="0">
                <a:latin typeface="+mn-ea"/>
              </a:rPr>
              <a:t>徐州市天然气供应保障完善，使用覆盖广泛，已深度融入居民生活与工商业生产。主城区由徐州港华燃气特许经营，服务居民</a:t>
            </a:r>
            <a:r>
              <a:rPr lang="en-US" altLang="zh-CN" sz="2400" dirty="0">
                <a:latin typeface="+mn-ea"/>
              </a:rPr>
              <a:t>90</a:t>
            </a:r>
            <a:r>
              <a:rPr lang="zh-CN" altLang="en-US" sz="2400" dirty="0">
                <a:latin typeface="+mn-ea"/>
              </a:rPr>
              <a:t>余万户、企业</a:t>
            </a:r>
            <a:r>
              <a:rPr lang="en-US" altLang="zh-CN" sz="2400" dirty="0">
                <a:latin typeface="+mn-ea"/>
              </a:rPr>
              <a:t>7000</a:t>
            </a:r>
            <a:r>
              <a:rPr lang="zh-CN" altLang="en-US" sz="2400" dirty="0">
                <a:latin typeface="+mn-ea"/>
              </a:rPr>
              <a:t>余户，沛县等县域由当地燃气公司负责，仅沛县就有近</a:t>
            </a:r>
            <a:r>
              <a:rPr lang="en-US" altLang="zh-CN" sz="2400" dirty="0">
                <a:latin typeface="+mn-ea"/>
              </a:rPr>
              <a:t>16</a:t>
            </a:r>
            <a:r>
              <a:rPr lang="zh-CN" altLang="en-US" sz="2400" dirty="0">
                <a:latin typeface="+mn-ea"/>
              </a:rPr>
              <a:t>万户居民用户。居民执行统一阶梯气价，一、二、三阶梯分别为</a:t>
            </a:r>
            <a:r>
              <a:rPr lang="en-US" altLang="zh-CN" sz="2400" dirty="0">
                <a:latin typeface="+mn-ea"/>
              </a:rPr>
              <a:t>2.98</a:t>
            </a:r>
            <a:r>
              <a:rPr lang="zh-CN" altLang="en-US" sz="2400" dirty="0">
                <a:latin typeface="+mn-ea"/>
              </a:rPr>
              <a:t>元</a:t>
            </a:r>
            <a:r>
              <a:rPr lang="en-US" altLang="zh-CN" sz="2400" dirty="0">
                <a:latin typeface="+mn-ea"/>
              </a:rPr>
              <a:t>/m³</a:t>
            </a:r>
            <a:r>
              <a:rPr lang="zh-CN" altLang="en-US" sz="2400" dirty="0">
                <a:latin typeface="+mn-ea"/>
              </a:rPr>
              <a:t>、</a:t>
            </a:r>
            <a:r>
              <a:rPr lang="en-US" altLang="zh-CN" sz="2400" dirty="0">
                <a:latin typeface="+mn-ea"/>
              </a:rPr>
              <a:t>3.58</a:t>
            </a:r>
            <a:r>
              <a:rPr lang="zh-CN" altLang="en-US" sz="2400" dirty="0">
                <a:latin typeface="+mn-ea"/>
              </a:rPr>
              <a:t>元</a:t>
            </a:r>
            <a:r>
              <a:rPr lang="en-US" altLang="zh-CN" sz="2400" dirty="0">
                <a:latin typeface="+mn-ea"/>
              </a:rPr>
              <a:t>/m³</a:t>
            </a:r>
            <a:r>
              <a:rPr lang="zh-CN" altLang="en-US" sz="2400" dirty="0">
                <a:latin typeface="+mn-ea"/>
              </a:rPr>
              <a:t>、</a:t>
            </a:r>
            <a:r>
              <a:rPr lang="en-US" altLang="zh-CN" sz="2400" dirty="0">
                <a:latin typeface="+mn-ea"/>
              </a:rPr>
              <a:t>4.17</a:t>
            </a:r>
            <a:r>
              <a:rPr lang="zh-CN" altLang="en-US" sz="2400" dirty="0">
                <a:latin typeface="+mn-ea"/>
              </a:rPr>
              <a:t>元</a:t>
            </a:r>
            <a:r>
              <a:rPr lang="en-US" altLang="zh-CN" sz="2400" dirty="0">
                <a:latin typeface="+mn-ea"/>
              </a:rPr>
              <a:t>/m³</a:t>
            </a:r>
            <a:r>
              <a:rPr lang="zh-CN" altLang="en-US" sz="2400" dirty="0">
                <a:latin typeface="+mn-ea"/>
              </a:rPr>
              <a:t>，多数用户可覆盖一阶梯用量。</a:t>
            </a:r>
          </a:p>
          <a:p>
            <a:pPr indent="540000"/>
            <a:r>
              <a:rPr lang="zh-CN" altLang="en-US" sz="2400" dirty="0">
                <a:latin typeface="+mn-ea"/>
              </a:rPr>
              <a:t>冬季用气高峰期间，全市日最高用气量可达</a:t>
            </a:r>
            <a:r>
              <a:rPr lang="en-US" altLang="zh-CN" sz="2400" dirty="0">
                <a:latin typeface="+mn-ea"/>
              </a:rPr>
              <a:t>166</a:t>
            </a:r>
            <a:r>
              <a:rPr lang="zh-CN" altLang="en-US" sz="2400" dirty="0">
                <a:latin typeface="+mn-ea"/>
              </a:rPr>
              <a:t>万立方米，相关部门与燃气企业提前部署保供措施，储备</a:t>
            </a:r>
            <a:r>
              <a:rPr lang="en-US" altLang="zh-CN" sz="2400" dirty="0">
                <a:latin typeface="+mn-ea"/>
              </a:rPr>
              <a:t>LNG1191</a:t>
            </a:r>
            <a:r>
              <a:rPr lang="zh-CN" altLang="en-US" sz="2400" dirty="0">
                <a:latin typeface="+mn-ea"/>
              </a:rPr>
              <a:t>吨，可气化补充约</a:t>
            </a:r>
            <a:r>
              <a:rPr lang="en-US" altLang="zh-CN" sz="2400" dirty="0">
                <a:latin typeface="+mn-ea"/>
              </a:rPr>
              <a:t>170</a:t>
            </a:r>
            <a:r>
              <a:rPr lang="zh-CN" altLang="en-US" sz="2400" dirty="0">
                <a:latin typeface="+mn-ea"/>
              </a:rPr>
              <a:t>万立方米气源，同时完成全市</a:t>
            </a:r>
            <a:r>
              <a:rPr lang="en-US" altLang="zh-CN" sz="2400" dirty="0">
                <a:latin typeface="+mn-ea"/>
              </a:rPr>
              <a:t>2216</a:t>
            </a:r>
            <a:r>
              <a:rPr lang="zh-CN" altLang="en-US" sz="2400" dirty="0">
                <a:latin typeface="+mn-ea"/>
              </a:rPr>
              <a:t>座调压站改造，保障供应稳定。全市统筹落实取暖期管道燃气合同供气量</a:t>
            </a:r>
            <a:r>
              <a:rPr lang="en-US" altLang="zh-CN" sz="2400" dirty="0">
                <a:latin typeface="+mn-ea"/>
              </a:rPr>
              <a:t>9.52</a:t>
            </a:r>
            <a:r>
              <a:rPr lang="zh-CN" altLang="en-US" sz="2400" dirty="0">
                <a:latin typeface="+mn-ea"/>
              </a:rPr>
              <a:t>亿立方米，形成</a:t>
            </a:r>
            <a:r>
              <a:rPr lang="en-US" altLang="zh-CN" sz="2400" dirty="0">
                <a:latin typeface="+mn-ea"/>
              </a:rPr>
              <a:t>1.075</a:t>
            </a:r>
            <a:r>
              <a:rPr lang="zh-CN" altLang="en-US" sz="2400" dirty="0">
                <a:latin typeface="+mn-ea"/>
              </a:rPr>
              <a:t>亿立方米储气能力。天然气的广泛使用，有效替代煤炭消费，助力当地空气质量提升。</a:t>
            </a:r>
          </a:p>
        </p:txBody>
      </p:sp>
    </p:spTree>
    <p:extLst>
      <p:ext uri="{BB962C8B-B14F-4D97-AF65-F5344CB8AC3E}">
        <p14:creationId xmlns:p14="http://schemas.microsoft.com/office/powerpoint/2010/main" val="25064203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C815698-B6D0-D0A8-C503-916C9186F8D2}"/>
              </a:ext>
            </a:extLst>
          </p:cNvPr>
          <p:cNvSpPr txBox="1"/>
          <p:nvPr/>
        </p:nvSpPr>
        <p:spPr>
          <a:xfrm>
            <a:off x="1469756" y="1397674"/>
            <a:ext cx="9252488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+mn-ea"/>
              </a:rPr>
              <a:t>（</a:t>
            </a:r>
            <a:r>
              <a:rPr lang="en-US" altLang="zh-CN" sz="2400" dirty="0">
                <a:latin typeface="+mn-ea"/>
              </a:rPr>
              <a:t>3</a:t>
            </a:r>
            <a:r>
              <a:rPr lang="zh-CN" altLang="en-US" sz="2400" dirty="0">
                <a:latin typeface="+mn-ea"/>
              </a:rPr>
              <a:t>）天然气环保意义：从“煤都”到“绿城”的转型蝶变</a:t>
            </a:r>
            <a:endParaRPr lang="en-US" altLang="zh-CN" sz="2400" dirty="0">
              <a:latin typeface="+mn-ea"/>
            </a:endParaRPr>
          </a:p>
          <a:p>
            <a:endParaRPr lang="zh-CN" altLang="en-US" sz="2400" dirty="0">
              <a:latin typeface="+mn-ea"/>
            </a:endParaRPr>
          </a:p>
          <a:p>
            <a:r>
              <a:rPr lang="zh-CN" altLang="en-US" sz="2400" dirty="0">
                <a:latin typeface="+mn-ea"/>
              </a:rPr>
              <a:t>作为江苏省唯一的资源型城市，徐州曾因煤炭开采留下</a:t>
            </a:r>
            <a:r>
              <a:rPr lang="en-US" altLang="zh-CN" sz="2400" dirty="0">
                <a:latin typeface="+mn-ea"/>
              </a:rPr>
              <a:t>42.33</a:t>
            </a:r>
            <a:r>
              <a:rPr lang="zh-CN" altLang="en-US" sz="2400" dirty="0">
                <a:latin typeface="+mn-ea"/>
              </a:rPr>
              <a:t>万亩采煤沉陷区，深陷“一城煤灰”困境。近年来，徐州以绿色发展为引领，从能源替代、生态修复、产业升级发力，实现“煤市”向“绿市”的华丽转身，走出了具有徐州特色的可持续发展之路。</a:t>
            </a:r>
          </a:p>
          <a:p>
            <a:r>
              <a:rPr lang="zh-CN" altLang="en-US" sz="2400" dirty="0">
                <a:latin typeface="+mn-ea"/>
              </a:rPr>
              <a:t>徐州市能源替代成效显著，大力推进“煤改气”措施：南区热电拆除燃煤锅炉、新建天然气锅炉，年减少标煤</a:t>
            </a:r>
            <a:r>
              <a:rPr lang="en-US" altLang="zh-CN" sz="2400" dirty="0">
                <a:latin typeface="+mn-ea"/>
              </a:rPr>
              <a:t>1.2</a:t>
            </a:r>
            <a:r>
              <a:rPr lang="zh-CN" altLang="en-US" sz="2400" dirty="0">
                <a:latin typeface="+mn-ea"/>
              </a:rPr>
              <a:t>万吨，大幅减排污染物；徐州港华累计推广天然气</a:t>
            </a:r>
            <a:r>
              <a:rPr lang="en-US" altLang="zh-CN" sz="2400" dirty="0">
                <a:latin typeface="+mn-ea"/>
              </a:rPr>
              <a:t>30.84</a:t>
            </a:r>
            <a:r>
              <a:rPr lang="zh-CN" altLang="en-US" sz="2400" dirty="0">
                <a:latin typeface="+mn-ea"/>
              </a:rPr>
              <a:t>亿立方米，替代标煤</a:t>
            </a:r>
            <a:r>
              <a:rPr lang="en-US" altLang="zh-CN" sz="2400" dirty="0">
                <a:latin typeface="+mn-ea"/>
              </a:rPr>
              <a:t>401</a:t>
            </a:r>
            <a:r>
              <a:rPr lang="zh-CN" altLang="en-US" sz="2400" dirty="0">
                <a:latin typeface="+mn-ea"/>
              </a:rPr>
              <a:t>万吨，推动居民、工业用气转型，改善空气质量。</a:t>
            </a:r>
            <a:endParaRPr lang="en-US" altLang="zh-CN" sz="2400" dirty="0">
              <a:latin typeface="+mn-ea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34717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37138A6-55F7-A14E-9280-583A71D935F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4087" y="1479442"/>
            <a:ext cx="10363826" cy="3899115"/>
          </a:xfrm>
        </p:spPr>
        <p:txBody>
          <a:bodyPr/>
          <a:lstStyle/>
          <a:p>
            <a:pPr marL="0" indent="540000">
              <a:buNone/>
            </a:pPr>
            <a:r>
              <a:rPr lang="zh-CN" altLang="en-US" sz="2400" dirty="0">
                <a:latin typeface="+mn-ea"/>
              </a:rPr>
              <a:t>生态修复让沉陷区“变废为宝”，徐州创新治理模式，沛县沉陷区建成光伏基地，潘安湖变身国家湿地公园。截至</a:t>
            </a:r>
            <a:r>
              <a:rPr lang="en-US" altLang="zh-CN" sz="2400" dirty="0">
                <a:latin typeface="+mn-ea"/>
              </a:rPr>
              <a:t>2025</a:t>
            </a:r>
            <a:r>
              <a:rPr lang="zh-CN" altLang="en-US" sz="2400" dirty="0">
                <a:latin typeface="+mn-ea"/>
              </a:rPr>
              <a:t>年</a:t>
            </a:r>
            <a:r>
              <a:rPr lang="en-US" altLang="zh-CN" sz="2400" dirty="0">
                <a:latin typeface="+mn-ea"/>
              </a:rPr>
              <a:t>6</a:t>
            </a:r>
            <a:r>
              <a:rPr lang="zh-CN" altLang="en-US" sz="2400" dirty="0">
                <a:latin typeface="+mn-ea"/>
              </a:rPr>
              <a:t>月，沉陷区治理率达</a:t>
            </a:r>
            <a:r>
              <a:rPr lang="en-US" altLang="zh-CN" sz="2400" dirty="0">
                <a:latin typeface="+mn-ea"/>
              </a:rPr>
              <a:t>83%</a:t>
            </a:r>
            <a:r>
              <a:rPr lang="zh-CN" altLang="en-US" sz="2400" dirty="0">
                <a:latin typeface="+mn-ea"/>
              </a:rPr>
              <a:t>，生态“包袱”转为绿色动能。</a:t>
            </a:r>
          </a:p>
          <a:p>
            <a:pPr marL="0" indent="540000">
              <a:buNone/>
            </a:pPr>
            <a:r>
              <a:rPr lang="zh-CN" altLang="en-US" sz="2400" dirty="0">
                <a:latin typeface="+mn-ea"/>
              </a:rPr>
              <a:t>产业绿色升级筑牢根基，金虹钢铁实现超低排放，全市</a:t>
            </a:r>
            <a:r>
              <a:rPr lang="en-US" altLang="zh-CN" sz="2400" dirty="0">
                <a:latin typeface="+mn-ea"/>
              </a:rPr>
              <a:t>17</a:t>
            </a:r>
            <a:r>
              <a:rPr lang="zh-CN" altLang="en-US" sz="2400" dirty="0">
                <a:latin typeface="+mn-ea"/>
              </a:rPr>
              <a:t>座生物质发电厂并网运行，</a:t>
            </a:r>
            <a:r>
              <a:rPr lang="en-US" altLang="zh-CN" sz="2400" dirty="0">
                <a:latin typeface="+mn-ea"/>
              </a:rPr>
              <a:t>2024</a:t>
            </a:r>
            <a:r>
              <a:rPr lang="zh-CN" altLang="en-US" sz="2400" dirty="0">
                <a:latin typeface="+mn-ea"/>
              </a:rPr>
              <a:t>年绿色低碳能源产业总产值突破千亿元，实现“含绿量”与“含金量”双提升。如今的徐州已蜕变为宜居宜业的“绿市”，书写了资源型城市转型答卷。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70759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31D14D-92CC-6225-FCE2-1C67A7882711}"/>
              </a:ext>
            </a:extLst>
          </p:cNvPr>
          <p:cNvSpPr txBox="1"/>
          <p:nvPr/>
        </p:nvSpPr>
        <p:spPr>
          <a:xfrm>
            <a:off x="2085237" y="853621"/>
            <a:ext cx="609502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zh-CN" altLang="en-US" sz="3200" dirty="0"/>
              <a:t>五、活动总结与感受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B0D7F9-EC06-15C9-4DC0-3233C75234A3}"/>
              </a:ext>
            </a:extLst>
          </p:cNvPr>
          <p:cNvSpPr txBox="1"/>
          <p:nvPr/>
        </p:nvSpPr>
        <p:spPr>
          <a:xfrm>
            <a:off x="2085237" y="1861309"/>
            <a:ext cx="8021526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40000"/>
            <a:r>
              <a:rPr lang="zh-CN" altLang="en-US" sz="2400" dirty="0">
                <a:latin typeface="+mn-ea"/>
              </a:rPr>
              <a:t>这是一次有意义、有价值的研究。通过这次研究，我们了解到我国目前能源结构以煤炭为主，这会造成严重的大气污染，而天然气是清洁低碳的过渡能源，能有效改善环境、助力“双碳”目标。我们小组通过搜集资料、对比分析，进行了有关天然气的各种研究。研究发现，天然气污染物排放量远低于煤炭和石油，是三种化石能源中最清洁的。天然气在日常生活中的使用也不容小觑。“煤改气”项目大幅减少了污染物排放，推动徐州从“煤都”变成了“绿城”。</a:t>
            </a:r>
            <a:endParaRPr lang="en-US" altLang="zh-CN" sz="2400" dirty="0">
              <a:latin typeface="+mn-ea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8949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8932B3D-F08E-B895-118C-1F0394F67DB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4087" y="1890795"/>
            <a:ext cx="10363826" cy="3343758"/>
          </a:xfrm>
        </p:spPr>
        <p:txBody>
          <a:bodyPr/>
          <a:lstStyle/>
          <a:p>
            <a:pPr marL="0" indent="540000">
              <a:buNone/>
            </a:pPr>
            <a:r>
              <a:rPr lang="zh-CN" altLang="zh-CN" sz="2400" kern="100" dirty="0"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虽然在研究过程中，资料的整合，数据的搜集对我们有着很大难度。但我们秉承</a:t>
            </a:r>
            <a:r>
              <a:rPr lang="zh-CN" altLang="en-US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坚持就是胜利</a:t>
            </a:r>
            <a:r>
              <a:rPr lang="zh-CN" altLang="en-US" sz="2400" kern="100" dirty="0"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的信念，稳步推进研究进程，最终成功完成了研究性学习。在这次研究中，我们不仅学习到了新知识，还开阔了我们的眼界，提高动手能力，更好地树立责任意识，提升环保意识，懂得了绿色能源对我们生活和未来发展的重要意义。</a:t>
            </a:r>
            <a:endParaRPr lang="zh-CN" altLang="zh-CN" sz="2400" kern="100" dirty="0">
              <a:effectLst/>
              <a:latin typeface="+mn-ea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86797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10CE9E7-558F-8B21-7F79-2A9050ABFC99}"/>
              </a:ext>
            </a:extLst>
          </p:cNvPr>
          <p:cNvSpPr txBox="1"/>
          <p:nvPr/>
        </p:nvSpPr>
        <p:spPr>
          <a:xfrm>
            <a:off x="1740977" y="962737"/>
            <a:ext cx="8710046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资料来源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457200" algn="ctr"/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93663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[1]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国家能源局《中国的能源转型》白皮书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93663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[2]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国家发展和改革委员会《天然气利用管理办法》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93663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[3]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国际燃气联盟（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IGU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）《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2025 World LNG Report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》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93663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[4]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天然气相关行业技术规范及研究数据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93663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[5]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徐州市南区热电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煤改气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项目减排数据（来源：中国江苏网）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93663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[6]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徐州港华燃气天然气推广数据（来源：徐州低碳科技学会）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93663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[7]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徐州市天然气用户及保供相关统计数据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93663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[8]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徐州市能源结构转型、采煤沉陷区治理及绿色产业发展相关实践资料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93663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[9]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天然气形成、分类、开采、运输、储存及污染物排放相关技术规范、权威研究数据及对比资料。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93663" algn="l"/>
            <a:r>
              <a:rPr lang="en-US" altLang="zh-CN" sz="2400" kern="10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[10]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《科普中国》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indent="-1270" algn="just">
              <a:buNone/>
            </a:pPr>
            <a:endParaRPr lang="en-US" altLang="zh-CN" sz="2400" kern="10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009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A16D14F-D8E1-0F6A-FFC2-70168625D2C3}"/>
              </a:ext>
            </a:extLst>
          </p:cNvPr>
          <p:cNvSpPr txBox="1"/>
          <p:nvPr/>
        </p:nvSpPr>
        <p:spPr>
          <a:xfrm>
            <a:off x="800100" y="459137"/>
            <a:ext cx="9612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一、研究背景及意义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892B94-3BA2-F88B-FD0A-DB6CB49F415C}"/>
              </a:ext>
            </a:extLst>
          </p:cNvPr>
          <p:cNvSpPr txBox="1"/>
          <p:nvPr/>
        </p:nvSpPr>
        <p:spPr>
          <a:xfrm>
            <a:off x="800100" y="1492623"/>
            <a:ext cx="583317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0000"/>
            <a:r>
              <a:rPr lang="zh-CN" altLang="en-US" sz="2200" dirty="0"/>
              <a:t>我国能源生产与消费以煤炭为主，而煤炭燃烧是大气污染、雾霾及高碳排放的主要原因之一，所以优化能源结构是治理污染、实现 “双碳” 目标的关键。</a:t>
            </a:r>
            <a:endParaRPr lang="en-US" altLang="zh-CN" sz="2200" dirty="0"/>
          </a:p>
          <a:p>
            <a:pPr indent="457200"/>
            <a:endParaRPr lang="en-US" altLang="zh-CN" sz="2200" dirty="0"/>
          </a:p>
          <a:p>
            <a:pPr indent="540000"/>
            <a:r>
              <a:rPr lang="zh-CN" altLang="en-US" sz="2200" dirty="0">
                <a:latin typeface="+mn-ea"/>
              </a:rPr>
              <a:t>目前，我国正面临日益严峻的环保压力，高煤能源结构带来的污染物排放与碳排放问题十分突出，生态环境情况持续下降。天然气清洁低碳、污染物排放远低于煤炭（天然气</a:t>
            </a:r>
            <a:r>
              <a:rPr lang="en-US" altLang="zh-CN" sz="2200" dirty="0">
                <a:latin typeface="+mn-ea"/>
              </a:rPr>
              <a:t>CO₂</a:t>
            </a:r>
            <a:r>
              <a:rPr lang="zh-CN" altLang="en-US" sz="2200" dirty="0">
                <a:latin typeface="+mn-ea"/>
              </a:rPr>
              <a:t>排放约为煤炭的</a:t>
            </a:r>
            <a:r>
              <a:rPr lang="en-US" altLang="zh-CN" sz="2200" dirty="0">
                <a:latin typeface="+mn-ea"/>
              </a:rPr>
              <a:t>50%–60%</a:t>
            </a:r>
            <a:r>
              <a:rPr lang="zh-CN" altLang="en-US" sz="2200" dirty="0">
                <a:latin typeface="+mn-ea"/>
              </a:rPr>
              <a:t>，颗粒物几乎为零），能够替代煤炭改善环境，是能源转型的重要过渡能源。</a:t>
            </a:r>
            <a:endParaRPr lang="en-US" altLang="zh-CN" sz="2200" dirty="0">
              <a:latin typeface="+mn-ea"/>
            </a:endParaRPr>
          </a:p>
          <a:p>
            <a:pPr indent="457200"/>
            <a:endParaRPr lang="en-US" altLang="zh-CN" dirty="0"/>
          </a:p>
          <a:p>
            <a:pPr indent="457200"/>
            <a:endParaRPr lang="zh-CN" altLang="en-US" dirty="0"/>
          </a:p>
        </p:txBody>
      </p:sp>
      <p:pic>
        <p:nvPicPr>
          <p:cNvPr id="5" name="图片 4" descr="图表, 饼图&#10;&#10;描述已自动生成">
            <a:extLst>
              <a:ext uri="{FF2B5EF4-FFF2-40B4-BE49-F238E27FC236}">
                <a16:creationId xmlns:a16="http://schemas.microsoft.com/office/drawing/2014/main" id="{43B5B77A-4512-6A9D-E76F-C38948A3C8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759" y="1492623"/>
            <a:ext cx="4403376" cy="440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24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6D00BC9A-9BF2-C309-A5D4-00C71B0589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79722" y="1704813"/>
            <a:ext cx="8632556" cy="3673099"/>
          </a:xfrm>
        </p:spPr>
        <p:txBody>
          <a:bodyPr>
            <a:normAutofit/>
          </a:bodyPr>
          <a:lstStyle/>
          <a:p>
            <a:pPr indent="540000"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+mn-ea"/>
              </a:rPr>
              <a:t>国家能源局</a:t>
            </a:r>
            <a:r>
              <a:rPr lang="en-US" altLang="zh-CN" sz="2400" dirty="0">
                <a:solidFill>
                  <a:schemeClr val="tx1"/>
                </a:solidFill>
                <a:latin typeface="+mn-ea"/>
              </a:rPr>
              <a:t>《</a:t>
            </a:r>
            <a:r>
              <a:rPr lang="zh-CN" altLang="en-US" sz="2400" dirty="0">
                <a:solidFill>
                  <a:schemeClr val="tx1"/>
                </a:solidFill>
                <a:latin typeface="+mn-ea"/>
              </a:rPr>
              <a:t>中国的能源转型</a:t>
            </a:r>
            <a:r>
              <a:rPr lang="en-US" altLang="zh-CN" sz="2400" dirty="0">
                <a:solidFill>
                  <a:schemeClr val="tx1"/>
                </a:solidFill>
                <a:latin typeface="+mn-ea"/>
              </a:rPr>
              <a:t>》</a:t>
            </a:r>
            <a:r>
              <a:rPr lang="zh-CN" altLang="en-US" sz="2400" dirty="0">
                <a:solidFill>
                  <a:schemeClr val="tx1"/>
                </a:solidFill>
                <a:latin typeface="+mn-ea"/>
              </a:rPr>
              <a:t>白皮书（</a:t>
            </a:r>
            <a:r>
              <a:rPr lang="en-US" altLang="zh-CN" sz="2400" dirty="0">
                <a:solidFill>
                  <a:schemeClr val="tx1"/>
                </a:solidFill>
                <a:latin typeface="+mn-ea"/>
              </a:rPr>
              <a:t>2024</a:t>
            </a:r>
            <a:r>
              <a:rPr lang="zh-CN" altLang="en-US" sz="2400" dirty="0">
                <a:solidFill>
                  <a:schemeClr val="tx1"/>
                </a:solidFill>
                <a:latin typeface="+mn-ea"/>
              </a:rPr>
              <a:t>）中提到：天然气作为一种清洁低碳能源，消费持续增长，是能源结构优化、降低碳排放的重要支撑。国家发改委</a:t>
            </a:r>
            <a:r>
              <a:rPr lang="en-US" altLang="zh-CN" sz="2400" dirty="0">
                <a:solidFill>
                  <a:schemeClr val="tx1"/>
                </a:solidFill>
                <a:latin typeface="+mn-ea"/>
              </a:rPr>
              <a:t>《</a:t>
            </a:r>
            <a:r>
              <a:rPr lang="zh-CN" altLang="en-US" sz="2400" dirty="0">
                <a:solidFill>
                  <a:schemeClr val="tx1"/>
                </a:solidFill>
                <a:latin typeface="+mn-ea"/>
              </a:rPr>
              <a:t>天然气利用管理办法</a:t>
            </a:r>
            <a:r>
              <a:rPr lang="en-US" altLang="zh-CN" sz="2400" dirty="0">
                <a:solidFill>
                  <a:schemeClr val="tx1"/>
                </a:solidFill>
                <a:latin typeface="+mn-ea"/>
              </a:rPr>
              <a:t>》</a:t>
            </a:r>
            <a:r>
              <a:rPr lang="zh-CN" altLang="en-US" sz="2400" dirty="0">
                <a:solidFill>
                  <a:schemeClr val="tx1"/>
                </a:solidFill>
                <a:latin typeface="+mn-ea"/>
              </a:rPr>
              <a:t>中也提到：天然气利用坚持绿色低碳，促进天然气在新型能源体系建设中发挥积极作用；优先类利用方向明确为有利于实现双碳目标。</a:t>
            </a:r>
            <a:endParaRPr lang="en-US" altLang="zh-CN" sz="2400" dirty="0">
              <a:solidFill>
                <a:schemeClr val="tx1"/>
              </a:solidFill>
              <a:latin typeface="+mn-ea"/>
            </a:endParaRPr>
          </a:p>
          <a:p>
            <a:endParaRPr lang="en-US" altLang="zh-CN" sz="2000" dirty="0">
              <a:solidFill>
                <a:schemeClr val="tx1"/>
              </a:solidFill>
              <a:latin typeface="+mn-ea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3030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9CC94AE-8DDA-F963-32F4-2302E0EB2586}"/>
              </a:ext>
            </a:extLst>
          </p:cNvPr>
          <p:cNvSpPr txBox="1"/>
          <p:nvPr/>
        </p:nvSpPr>
        <p:spPr>
          <a:xfrm>
            <a:off x="1722022" y="1619381"/>
            <a:ext cx="892531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12000">
              <a:lnSpc>
                <a:spcPct val="150000"/>
              </a:lnSpc>
            </a:pPr>
            <a:r>
              <a:rPr lang="zh-CN" altLang="en-US" sz="2400" dirty="0">
                <a:latin typeface="+mn-ea"/>
              </a:rPr>
              <a:t>目前，我国徐州地区通过天然气的广泛推广使用，对当地环境质量提升起到显著推动作用。受工业、民生领域“煤改气”举措带动，南区热电等重点项目年减排二氧化硫</a:t>
            </a:r>
            <a:r>
              <a:rPr lang="en-US" altLang="zh-CN" sz="2400" dirty="0">
                <a:latin typeface="+mn-ea"/>
              </a:rPr>
              <a:t>1485</a:t>
            </a:r>
            <a:r>
              <a:rPr lang="zh-CN" altLang="en-US" sz="2400" dirty="0">
                <a:latin typeface="+mn-ea"/>
              </a:rPr>
              <a:t>吨、氮氧化物</a:t>
            </a:r>
            <a:r>
              <a:rPr lang="en-US" altLang="zh-CN" sz="2400" dirty="0">
                <a:latin typeface="+mn-ea"/>
              </a:rPr>
              <a:t>129</a:t>
            </a:r>
            <a:r>
              <a:rPr lang="zh-CN" altLang="en-US" sz="2400" dirty="0">
                <a:latin typeface="+mn-ea"/>
              </a:rPr>
              <a:t>吨，有效降低大气污染物排放，推动</a:t>
            </a:r>
            <a:r>
              <a:rPr lang="en-US" altLang="zh-CN" sz="2400" dirty="0">
                <a:latin typeface="+mn-ea"/>
              </a:rPr>
              <a:t>PM2.5</a:t>
            </a:r>
            <a:r>
              <a:rPr lang="zh-CN" altLang="en-US" sz="2400" dirty="0">
                <a:latin typeface="+mn-ea"/>
              </a:rPr>
              <a:t>浓度持续下降，区域空气质量得到明显改善。</a:t>
            </a:r>
            <a:endParaRPr lang="en-US" altLang="zh-CN" sz="2400" dirty="0">
              <a:latin typeface="+mn-ea"/>
            </a:endParaRPr>
          </a:p>
          <a:p>
            <a:endParaRPr lang="en-US" altLang="zh-CN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94400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A0B8DCF-DCF8-15EE-63F1-B0EE5863723F}"/>
              </a:ext>
            </a:extLst>
          </p:cNvPr>
          <p:cNvSpPr txBox="1"/>
          <p:nvPr/>
        </p:nvSpPr>
        <p:spPr>
          <a:xfrm>
            <a:off x="945397" y="1242692"/>
            <a:ext cx="628482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200" dirty="0"/>
              <a:t>二、研究内容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939375-32D0-CF8C-5AFD-D201C80F23A2}"/>
              </a:ext>
            </a:extLst>
          </p:cNvPr>
          <p:cNvSpPr txBox="1"/>
          <p:nvPr/>
        </p:nvSpPr>
        <p:spPr>
          <a:xfrm>
            <a:off x="774915" y="2218765"/>
            <a:ext cx="1078682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）探究天然气分类、分布、形成、开采、运输、储存及其衍生产品。</a:t>
            </a:r>
            <a:endParaRPr lang="en-US" altLang="zh-CN" sz="2400" dirty="0"/>
          </a:p>
          <a:p>
            <a:endParaRPr lang="zh-CN" altLang="en-US" sz="2400" dirty="0"/>
          </a:p>
          <a:p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）探究煤炭、石油和天然气三种化石能源的清洁程度。</a:t>
            </a:r>
            <a:endParaRPr lang="en-US" altLang="zh-CN" sz="2400" dirty="0"/>
          </a:p>
          <a:p>
            <a:endParaRPr lang="zh-CN" altLang="en-US" sz="2400" dirty="0"/>
          </a:p>
          <a:p>
            <a:r>
              <a:rPr lang="zh-CN" altLang="en-US" sz="2400" dirty="0"/>
              <a:t>（</a:t>
            </a:r>
            <a:r>
              <a:rPr lang="en-US" altLang="zh-CN" sz="2400" dirty="0"/>
              <a:t>3</a:t>
            </a:r>
            <a:r>
              <a:rPr lang="zh-CN" altLang="en-US" sz="2400" dirty="0"/>
              <a:t>）探究我国目前能源利用方式是否会对环境造成不良影响，并提出解决方案。</a:t>
            </a:r>
            <a:endParaRPr lang="en-US" altLang="zh-CN" sz="2400" dirty="0"/>
          </a:p>
          <a:p>
            <a:endParaRPr lang="en-US" altLang="zh-CN" sz="2400" dirty="0"/>
          </a:p>
          <a:p>
            <a:r>
              <a:rPr lang="zh-CN" altLang="en-US" sz="2400" dirty="0"/>
              <a:t>（</a:t>
            </a:r>
            <a:r>
              <a:rPr lang="en-US" altLang="zh-CN" sz="2400" dirty="0"/>
              <a:t>4</a:t>
            </a:r>
            <a:r>
              <a:rPr lang="zh-CN" altLang="en-US" sz="2400" dirty="0"/>
              <a:t>）探究天然气利用对徐州的影响及其环保意义。</a:t>
            </a:r>
          </a:p>
        </p:txBody>
      </p:sp>
    </p:spTree>
    <p:extLst>
      <p:ext uri="{BB962C8B-B14F-4D97-AF65-F5344CB8AC3E}">
        <p14:creationId xmlns:p14="http://schemas.microsoft.com/office/powerpoint/2010/main" val="1737865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44A5C6A-5BCC-BFF4-C77D-573FF98DDD34}"/>
              </a:ext>
            </a:extLst>
          </p:cNvPr>
          <p:cNvSpPr txBox="1"/>
          <p:nvPr/>
        </p:nvSpPr>
        <p:spPr>
          <a:xfrm>
            <a:off x="1902760" y="921123"/>
            <a:ext cx="5121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三、研究计划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A2AB89-A680-7444-8701-DD91364308B8}"/>
              </a:ext>
            </a:extLst>
          </p:cNvPr>
          <p:cNvSpPr txBox="1"/>
          <p:nvPr/>
        </p:nvSpPr>
        <p:spPr>
          <a:xfrm>
            <a:off x="1902760" y="1675185"/>
            <a:ext cx="7395882" cy="3859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+mn-ea"/>
              </a:rPr>
              <a:t>3-1 </a:t>
            </a:r>
            <a:r>
              <a:rPr lang="zh-CN" altLang="en-US" sz="2400" dirty="0"/>
              <a:t>研究方法</a:t>
            </a:r>
            <a:endParaRPr lang="en-US" altLang="zh-CN" sz="2400" dirty="0"/>
          </a:p>
          <a:p>
            <a:endParaRPr lang="en-US" altLang="zh-CN" sz="2400" dirty="0"/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+mn-ea"/>
              </a:rPr>
              <a:t>1</a:t>
            </a:r>
            <a:r>
              <a:rPr lang="zh-CN" altLang="en-US" sz="2400" dirty="0">
                <a:latin typeface="+mn-ea"/>
              </a:rPr>
              <a:t>、</a:t>
            </a:r>
            <a:r>
              <a:rPr lang="zh-CN" altLang="en-US" sz="2400" dirty="0"/>
              <a:t>搜集资料：在互联网上搜集有关天然气形成方式、种类、资源分布，开采技术，以及天然气在生产、生活、工业等方面的具体利用方式，及其对环境是否产生影响。</a:t>
            </a: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+mn-ea"/>
              </a:rPr>
              <a:t>2</a:t>
            </a:r>
            <a:r>
              <a:rPr lang="zh-CN" altLang="en-US" sz="2400" dirty="0">
                <a:latin typeface="+mn-ea"/>
              </a:rPr>
              <a:t>、</a:t>
            </a:r>
            <a:r>
              <a:rPr lang="zh-CN" altLang="en-US" sz="2400" dirty="0"/>
              <a:t>对比分析：将传统能源（如煤炭、石油）与天燃气在同等热值下，燃烧所产生的有害气体量进行对比。</a:t>
            </a:r>
          </a:p>
          <a:p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598649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222E978-4A38-7ACF-A13E-E1C5AD062EFF}"/>
              </a:ext>
            </a:extLst>
          </p:cNvPr>
          <p:cNvSpPr txBox="1"/>
          <p:nvPr/>
        </p:nvSpPr>
        <p:spPr>
          <a:xfrm>
            <a:off x="1410345" y="1351508"/>
            <a:ext cx="778014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9410" algn="just">
              <a:buNone/>
            </a:pPr>
            <a:r>
              <a:rPr lang="en-US" altLang="zh-CN" sz="2400" dirty="0">
                <a:latin typeface="+mj-ea"/>
                <a:ea typeface="+mj-ea"/>
              </a:rPr>
              <a:t>3-2 </a:t>
            </a:r>
            <a:r>
              <a:rPr lang="zh-CN" altLang="en-US" sz="2400" dirty="0">
                <a:latin typeface="+mj-ea"/>
                <a:ea typeface="+mj-ea"/>
              </a:rPr>
              <a:t>时间安排</a:t>
            </a:r>
            <a:endParaRPr lang="en-US" altLang="zh-CN" sz="2400" dirty="0">
              <a:latin typeface="+mj-ea"/>
              <a:ea typeface="+mj-ea"/>
            </a:endParaRPr>
          </a:p>
          <a:p>
            <a:pPr indent="359410" algn="just">
              <a:buNone/>
            </a:pPr>
            <a:endParaRPr lang="en-US" altLang="zh-CN" sz="2400" dirty="0"/>
          </a:p>
          <a:p>
            <a:pPr indent="359410" algn="just">
              <a:buNone/>
            </a:pPr>
            <a:r>
              <a:rPr lang="en-US" altLang="zh-CN" sz="2400" dirty="0">
                <a:latin typeface="+mn-ea"/>
              </a:rPr>
              <a:t>2026</a:t>
            </a:r>
            <a:r>
              <a:rPr lang="zh-CN" altLang="zh-CN" sz="2400" dirty="0">
                <a:latin typeface="+mn-ea"/>
              </a:rPr>
              <a:t>年</a:t>
            </a:r>
            <a:r>
              <a:rPr lang="en-US" altLang="zh-CN" sz="2400" dirty="0">
                <a:latin typeface="+mn-ea"/>
              </a:rPr>
              <a:t>3</a:t>
            </a:r>
            <a:r>
              <a:rPr lang="zh-CN" altLang="zh-CN" sz="2400" dirty="0">
                <a:latin typeface="+mn-ea"/>
              </a:rPr>
              <a:t>月</a:t>
            </a:r>
            <a:r>
              <a:rPr lang="en-US" altLang="zh-CN" sz="2400" dirty="0">
                <a:latin typeface="+mn-ea"/>
              </a:rPr>
              <a:t>1-2</a:t>
            </a:r>
            <a:r>
              <a:rPr lang="zh-CN" altLang="zh-CN" sz="2400" dirty="0">
                <a:latin typeface="+mn-ea"/>
              </a:rPr>
              <a:t>日：成立研究小组，完成任务分工</a:t>
            </a:r>
            <a:endParaRPr lang="en-US" altLang="zh-CN" sz="2400" dirty="0">
              <a:latin typeface="+mn-ea"/>
            </a:endParaRPr>
          </a:p>
          <a:p>
            <a:pPr indent="359410" algn="just">
              <a:buNone/>
            </a:pPr>
            <a:r>
              <a:rPr lang="zh-CN" altLang="zh-CN" sz="2400" dirty="0">
                <a:latin typeface="+mn-ea"/>
              </a:rPr>
              <a:t> </a:t>
            </a:r>
          </a:p>
          <a:p>
            <a:pPr indent="355600" algn="just">
              <a:buNone/>
            </a:pPr>
            <a:r>
              <a:rPr lang="en-US" altLang="zh-CN" sz="2400" dirty="0">
                <a:latin typeface="+mn-ea"/>
              </a:rPr>
              <a:t>2026</a:t>
            </a:r>
            <a:r>
              <a:rPr lang="zh-CN" altLang="zh-CN" sz="2400" dirty="0">
                <a:latin typeface="+mn-ea"/>
              </a:rPr>
              <a:t>年</a:t>
            </a:r>
            <a:r>
              <a:rPr lang="en-US" altLang="zh-CN" sz="2400" dirty="0">
                <a:latin typeface="+mn-ea"/>
              </a:rPr>
              <a:t>3</a:t>
            </a:r>
            <a:r>
              <a:rPr lang="zh-CN" altLang="zh-CN" sz="2400" dirty="0">
                <a:latin typeface="+mn-ea"/>
              </a:rPr>
              <a:t>月</a:t>
            </a:r>
            <a:r>
              <a:rPr lang="en-US" altLang="zh-CN" sz="2400" dirty="0">
                <a:latin typeface="+mn-ea"/>
              </a:rPr>
              <a:t>3-5</a:t>
            </a:r>
            <a:r>
              <a:rPr lang="zh-CN" altLang="zh-CN" sz="2400" dirty="0">
                <a:latin typeface="+mn-ea"/>
              </a:rPr>
              <a:t>日：进行第一遍资料搜集并整合</a:t>
            </a:r>
            <a:endParaRPr lang="en-US" altLang="zh-CN" sz="2400" dirty="0">
              <a:latin typeface="+mn-ea"/>
            </a:endParaRPr>
          </a:p>
          <a:p>
            <a:pPr indent="355600" algn="just">
              <a:buNone/>
            </a:pPr>
            <a:endParaRPr lang="zh-CN" altLang="zh-CN" sz="2400" dirty="0">
              <a:latin typeface="+mn-ea"/>
            </a:endParaRPr>
          </a:p>
          <a:p>
            <a:pPr indent="355600" algn="just">
              <a:buNone/>
            </a:pPr>
            <a:r>
              <a:rPr lang="en-US" altLang="zh-CN" sz="2400" dirty="0">
                <a:latin typeface="+mn-ea"/>
              </a:rPr>
              <a:t>2026</a:t>
            </a:r>
            <a:r>
              <a:rPr lang="zh-CN" altLang="zh-CN" sz="2400" dirty="0">
                <a:latin typeface="+mn-ea"/>
              </a:rPr>
              <a:t>年</a:t>
            </a:r>
            <a:r>
              <a:rPr lang="en-US" altLang="zh-CN" sz="2400" dirty="0">
                <a:latin typeface="+mn-ea"/>
              </a:rPr>
              <a:t>3</a:t>
            </a:r>
            <a:r>
              <a:rPr lang="zh-CN" altLang="zh-CN" sz="2400" dirty="0">
                <a:latin typeface="+mn-ea"/>
              </a:rPr>
              <a:t>月</a:t>
            </a:r>
            <a:r>
              <a:rPr lang="en-US" altLang="zh-CN" sz="2400" dirty="0">
                <a:latin typeface="+mn-ea"/>
              </a:rPr>
              <a:t>6-7</a:t>
            </a:r>
            <a:r>
              <a:rPr lang="zh-CN" altLang="zh-CN" sz="2400" dirty="0">
                <a:latin typeface="+mn-ea"/>
              </a:rPr>
              <a:t>日：进行数据对比分析</a:t>
            </a:r>
            <a:endParaRPr lang="en-US" altLang="zh-CN" sz="2400" dirty="0">
              <a:latin typeface="+mn-ea"/>
            </a:endParaRPr>
          </a:p>
          <a:p>
            <a:pPr indent="355600" algn="just">
              <a:buNone/>
            </a:pPr>
            <a:endParaRPr lang="zh-CN" altLang="zh-CN" sz="2400" dirty="0">
              <a:latin typeface="+mn-ea"/>
            </a:endParaRPr>
          </a:p>
          <a:p>
            <a:pPr indent="355600" algn="just">
              <a:buNone/>
            </a:pPr>
            <a:r>
              <a:rPr lang="en-US" altLang="zh-CN" sz="2400" dirty="0">
                <a:latin typeface="+mn-ea"/>
              </a:rPr>
              <a:t>2026</a:t>
            </a:r>
            <a:r>
              <a:rPr lang="zh-CN" altLang="zh-CN" sz="2400" dirty="0">
                <a:latin typeface="+mn-ea"/>
              </a:rPr>
              <a:t>年</a:t>
            </a:r>
            <a:r>
              <a:rPr lang="en-US" altLang="zh-CN" sz="2400" dirty="0">
                <a:latin typeface="+mn-ea"/>
              </a:rPr>
              <a:t>3</a:t>
            </a:r>
            <a:r>
              <a:rPr lang="zh-CN" altLang="zh-CN" sz="2400" dirty="0">
                <a:latin typeface="+mn-ea"/>
              </a:rPr>
              <a:t>月</a:t>
            </a:r>
            <a:r>
              <a:rPr lang="en-US" altLang="zh-CN" sz="2400" dirty="0">
                <a:latin typeface="+mn-ea"/>
              </a:rPr>
              <a:t>8-11</a:t>
            </a:r>
            <a:r>
              <a:rPr lang="zh-CN" altLang="zh-CN" sz="2400" dirty="0">
                <a:latin typeface="+mn-ea"/>
              </a:rPr>
              <a:t>日：进行第二遍资料整合和文档编写</a:t>
            </a:r>
            <a:endParaRPr lang="en-US" altLang="zh-CN" sz="2400" dirty="0">
              <a:latin typeface="+mn-ea"/>
            </a:endParaRPr>
          </a:p>
          <a:p>
            <a:pPr indent="355600" algn="just">
              <a:buNone/>
            </a:pPr>
            <a:endParaRPr lang="zh-CN" altLang="zh-CN" sz="2400" dirty="0">
              <a:latin typeface="+mn-ea"/>
            </a:endParaRPr>
          </a:p>
          <a:p>
            <a:pPr indent="355600" algn="just">
              <a:buNone/>
            </a:pPr>
            <a:r>
              <a:rPr lang="en-US" altLang="zh-CN" sz="2400" dirty="0">
                <a:latin typeface="+mn-ea"/>
              </a:rPr>
              <a:t>2026</a:t>
            </a:r>
            <a:r>
              <a:rPr lang="zh-CN" altLang="zh-CN" sz="2400" dirty="0">
                <a:latin typeface="+mn-ea"/>
              </a:rPr>
              <a:t>年</a:t>
            </a:r>
            <a:r>
              <a:rPr lang="en-US" altLang="zh-CN" sz="2400" dirty="0">
                <a:latin typeface="+mn-ea"/>
              </a:rPr>
              <a:t>3</a:t>
            </a:r>
            <a:r>
              <a:rPr lang="zh-CN" altLang="zh-CN" sz="2400" dirty="0">
                <a:latin typeface="+mn-ea"/>
              </a:rPr>
              <a:t>月</a:t>
            </a:r>
            <a:r>
              <a:rPr lang="en-US" altLang="zh-CN" sz="2400" dirty="0">
                <a:latin typeface="+mn-ea"/>
              </a:rPr>
              <a:t>12-14</a:t>
            </a:r>
            <a:r>
              <a:rPr lang="zh-CN" altLang="zh-CN" sz="2400" dirty="0">
                <a:latin typeface="+mn-ea"/>
              </a:rPr>
              <a:t>日：得出结论，撰写结题报告</a:t>
            </a:r>
          </a:p>
        </p:txBody>
      </p:sp>
    </p:spTree>
    <p:extLst>
      <p:ext uri="{BB962C8B-B14F-4D97-AF65-F5344CB8AC3E}">
        <p14:creationId xmlns:p14="http://schemas.microsoft.com/office/powerpoint/2010/main" val="42711146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135FC18-EF66-6871-1874-BA7E109630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264735"/>
              </p:ext>
            </p:extLst>
          </p:nvPr>
        </p:nvGraphicFramePr>
        <p:xfrm>
          <a:off x="2066441" y="1441343"/>
          <a:ext cx="8059118" cy="4572001"/>
        </p:xfrm>
        <a:graphic>
          <a:graphicData uri="http://schemas.openxmlformats.org/drawingml/2006/table">
            <a:tbl>
              <a:tblPr firstRow="1" firstCol="1" bandRow="1"/>
              <a:tblGrid>
                <a:gridCol w="1503488">
                  <a:extLst>
                    <a:ext uri="{9D8B030D-6E8A-4147-A177-3AD203B41FA5}">
                      <a16:colId xmlns:a16="http://schemas.microsoft.com/office/drawing/2014/main" val="111296681"/>
                    </a:ext>
                  </a:extLst>
                </a:gridCol>
                <a:gridCol w="2171574">
                  <a:extLst>
                    <a:ext uri="{9D8B030D-6E8A-4147-A177-3AD203B41FA5}">
                      <a16:colId xmlns:a16="http://schemas.microsoft.com/office/drawing/2014/main" val="1184604805"/>
                    </a:ext>
                  </a:extLst>
                </a:gridCol>
                <a:gridCol w="2292603">
                  <a:extLst>
                    <a:ext uri="{9D8B030D-6E8A-4147-A177-3AD203B41FA5}">
                      <a16:colId xmlns:a16="http://schemas.microsoft.com/office/drawing/2014/main" val="3247963460"/>
                    </a:ext>
                  </a:extLst>
                </a:gridCol>
                <a:gridCol w="2091453">
                  <a:extLst>
                    <a:ext uri="{9D8B030D-6E8A-4147-A177-3AD203B41FA5}">
                      <a16:colId xmlns:a16="http://schemas.microsoft.com/office/drawing/2014/main" val="943361325"/>
                    </a:ext>
                  </a:extLst>
                </a:gridCol>
              </a:tblGrid>
              <a:tr h="80043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序号</a:t>
                      </a:r>
                      <a:endParaRPr lang="zh-CN" sz="1800" kern="100" dirty="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负责人</a:t>
                      </a:r>
                      <a:endParaRPr lang="zh-CN" sz="1800" kern="100" dirty="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研究任务</a:t>
                      </a:r>
                      <a:endParaRPr lang="zh-CN" sz="1800" kern="100" dirty="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800" b="1" kern="1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备注</a:t>
                      </a:r>
                      <a:endParaRPr lang="zh-CN" sz="1800" kern="10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4242134"/>
                  </a:ext>
                </a:extLst>
              </a:tr>
              <a:tr h="4190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zh-CN" sz="1800" kern="100" dirty="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胡少卿</a:t>
                      </a:r>
                      <a:endParaRPr lang="zh-CN" sz="1800" kern="100" dirty="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资料搜集与整合</a:t>
                      </a:r>
                      <a:endParaRPr lang="zh-CN" sz="1800" kern="10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张耘瑞参与</a:t>
                      </a:r>
                      <a:endParaRPr lang="zh-CN" sz="1800" kern="10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4703956"/>
                  </a:ext>
                </a:extLst>
              </a:tr>
              <a:tr h="4190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zh-CN" sz="1800" kern="10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张耘瑞</a:t>
                      </a:r>
                      <a:endParaRPr lang="zh-CN" sz="1800" kern="100" dirty="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撰写研究报告</a:t>
                      </a:r>
                      <a:endParaRPr lang="zh-CN" sz="1800" kern="100" dirty="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kern="1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altLang="zh-CN" sz="1800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—</a:t>
                      </a:r>
                      <a:endParaRPr lang="zh-CN" sz="18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1582523"/>
                  </a:ext>
                </a:extLst>
              </a:tr>
              <a:tr h="125718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zh-CN" sz="1800" kern="10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胡少卿</a:t>
                      </a:r>
                      <a:endParaRPr lang="zh-CN" sz="1800" kern="100" dirty="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对比数据（煤炭、石油、天然气的环保程度）准备</a:t>
                      </a:r>
                      <a:endParaRPr lang="zh-CN" sz="1800" kern="100" dirty="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张耘瑞、郝海淇参与</a:t>
                      </a:r>
                      <a:endParaRPr lang="zh-CN" sz="1800" kern="100" dirty="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3562234"/>
                  </a:ext>
                </a:extLst>
              </a:tr>
              <a:tr h="83812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zh-CN" sz="1800" kern="10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张耘瑞</a:t>
                      </a:r>
                      <a:endParaRPr lang="zh-CN" sz="1800" kern="10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将研究数据进行对比分析</a:t>
                      </a:r>
                      <a:endParaRPr lang="zh-CN" sz="1800" kern="100" dirty="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altLang="zh-CN" sz="1800" kern="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—</a:t>
                      </a:r>
                      <a:endParaRPr lang="zh-CN" sz="1800" kern="100" dirty="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0253800"/>
                  </a:ext>
                </a:extLst>
              </a:tr>
              <a:tr h="83812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zh-CN" sz="1800" kern="100" dirty="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郝海淇</a:t>
                      </a:r>
                      <a:endParaRPr lang="zh-CN" sz="1800" kern="10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制作成果展示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PPT</a:t>
                      </a:r>
                      <a:endParaRPr lang="zh-CN" sz="1800" kern="100" dirty="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张耘瑞、胡少卿参与</a:t>
                      </a:r>
                      <a:endParaRPr lang="zh-CN" sz="1800" kern="100" dirty="0">
                        <a:effectLst/>
                        <a:latin typeface="+mn-ea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6890611"/>
                  </a:ext>
                </a:extLst>
              </a:tr>
            </a:tbl>
          </a:graphicData>
        </a:graphic>
      </p:graphicFrame>
      <p:sp>
        <p:nvSpPr>
          <p:cNvPr id="2" name="标题 1">
            <a:extLst>
              <a:ext uri="{FF2B5EF4-FFF2-40B4-BE49-F238E27FC236}">
                <a16:creationId xmlns:a16="http://schemas.microsoft.com/office/drawing/2014/main" id="{0531FC21-C873-D988-A266-E521C87D6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6440" y="618517"/>
            <a:ext cx="7217045" cy="698839"/>
          </a:xfrm>
        </p:spPr>
        <p:txBody>
          <a:bodyPr>
            <a:normAutofit/>
          </a:bodyPr>
          <a:lstStyle/>
          <a:p>
            <a:pPr algn="l"/>
            <a:r>
              <a:rPr lang="en-US" altLang="zh-CN" sz="2400" dirty="0">
                <a:latin typeface="+mj-ea"/>
              </a:rPr>
              <a:t>3-3 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+mj-ea"/>
                <a:cs typeface="Times New Roman" panose="02020603050405020304" pitchFamily="18" charset="0"/>
              </a:rPr>
              <a:t>任务分工</a:t>
            </a:r>
            <a:endParaRPr lang="zh-CN" altLang="en-US" sz="24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11643445"/>
      </p:ext>
    </p:extLst>
  </p:cSld>
  <p:clrMapOvr>
    <a:masterClrMapping/>
  </p:clrMapOvr>
</p:sld>
</file>

<file path=ppt/theme/theme1.xml><?xml version="1.0" encoding="utf-8"?>
<a:theme xmlns:a="http://schemas.openxmlformats.org/drawingml/2006/main" name="水滴">
  <a:themeElements>
    <a:clrScheme name="水滴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水滴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水滴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TM04033925[[fn=水滴]]</Template>
  <TotalTime>367</TotalTime>
  <Words>2793</Words>
  <Application>Microsoft Office PowerPoint</Application>
  <PresentationFormat>宽屏</PresentationFormat>
  <Paragraphs>176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等线</vt:lpstr>
      <vt:lpstr>仿宋</vt:lpstr>
      <vt:lpstr>黑体</vt:lpstr>
      <vt:lpstr>华文楷体</vt:lpstr>
      <vt:lpstr>Arial</vt:lpstr>
      <vt:lpstr>Times New Roman</vt:lpstr>
      <vt:lpstr>Tw Cen MT</vt:lpstr>
      <vt:lpstr>水滴</vt:lpstr>
      <vt:lpstr>探究天然气开发与利用的环保意义  结题报告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3-3 任务分工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1 1</dc:creator>
  <cp:lastModifiedBy>Editor</cp:lastModifiedBy>
  <cp:revision>5</cp:revision>
  <dcterms:created xsi:type="dcterms:W3CDTF">2026-03-12T13:08:20Z</dcterms:created>
  <dcterms:modified xsi:type="dcterms:W3CDTF">2026-03-14T08:54:11Z</dcterms:modified>
</cp:coreProperties>
</file>