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89" r:id="rId4"/>
    <p:sldId id="257" r:id="rId5"/>
    <p:sldId id="258" r:id="rId6"/>
    <p:sldId id="259" r:id="rId7"/>
    <p:sldId id="260" r:id="rId8"/>
    <p:sldId id="276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3" r:id="rId19"/>
    <p:sldId id="271" r:id="rId20"/>
    <p:sldId id="272" r:id="rId21"/>
    <p:sldId id="277" r:id="rId22"/>
    <p:sldId id="274" r:id="rId23"/>
    <p:sldId id="275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84" r:id="rId32"/>
    <p:sldId id="286" r:id="rId33"/>
    <p:sldId id="287" r:id="rId34"/>
    <p:sldId id="288" r:id="rId35"/>
  </p:sldIdLst>
  <p:sldSz cx="9144000" cy="6858000" type="screen4x3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 showGuides="1">
      <p:cViewPr varScale="1">
        <p:scale>
          <a:sx n="111" d="100"/>
          <a:sy n="111" d="100"/>
        </p:scale>
        <p:origin x="-24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#1">
  <dgm:title val=""/>
  <dgm:desc val=""/>
  <dgm:catLst>
    <dgm:cat type="accent2" pri="11500"/>
  </dgm:catLst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AE057F-723C-4E73-8FEE-26C34611F17B}" type="doc">
      <dgm:prSet loTypeId="urn:microsoft.com/office/officeart/2005/8/layout/pyramid1#1" loCatId="pyramid" qsTypeId="urn:microsoft.com/office/officeart/2005/8/quickstyle/simple1#1" qsCatId="simple" csTypeId="urn:microsoft.com/office/officeart/2005/8/colors/accent2_5#1" csCatId="accent2" phldr="1"/>
      <dgm:spPr/>
    </dgm:pt>
    <dgm:pt modelId="{287D12F8-3167-4751-BB52-D26461D2A6B7}">
      <dgm:prSet phldrT="[文本]" custT="1"/>
      <dgm:spPr/>
      <dgm:t>
        <a:bodyPr anchor="ctr"/>
        <a:lstStyle/>
        <a:p>
          <a:r>
            <a:rPr lang="zh-CN" altLang="en-US" sz="1400" dirty="0" smtClean="0"/>
            <a:t>天子</a:t>
          </a:r>
          <a:endParaRPr lang="zh-CN" altLang="en-US" sz="1400" dirty="0"/>
        </a:p>
      </dgm:t>
    </dgm:pt>
    <dgm:pt modelId="{0E88F571-E848-4B5D-BA80-C4E6C850E807}" cxnId="{351F1FC7-C7C1-4BC3-A272-F3820F3FF067}" type="parTrans">
      <dgm:prSet/>
      <dgm:spPr/>
      <dgm:t>
        <a:bodyPr/>
        <a:lstStyle/>
        <a:p>
          <a:endParaRPr lang="zh-CN" altLang="en-US"/>
        </a:p>
      </dgm:t>
    </dgm:pt>
    <dgm:pt modelId="{75EA4342-416B-4BC2-B7B7-08646CA7C45C}" cxnId="{351F1FC7-C7C1-4BC3-A272-F3820F3FF067}" type="sibTrans">
      <dgm:prSet/>
      <dgm:spPr/>
      <dgm:t>
        <a:bodyPr/>
        <a:lstStyle/>
        <a:p>
          <a:endParaRPr lang="zh-CN" altLang="en-US"/>
        </a:p>
      </dgm:t>
    </dgm:pt>
    <dgm:pt modelId="{33BD777D-4BC5-4DA2-B922-BA521DD71EF5}">
      <dgm:prSet phldrT="[文本]" custT="1"/>
      <dgm:spPr/>
      <dgm:t>
        <a:bodyPr/>
        <a:lstStyle/>
        <a:p>
          <a:r>
            <a:rPr lang="zh-CN" altLang="en-US" sz="2800" dirty="0" smtClean="0"/>
            <a:t>大夫</a:t>
          </a:r>
          <a:endParaRPr lang="zh-CN" altLang="en-US" sz="2800" dirty="0"/>
        </a:p>
      </dgm:t>
    </dgm:pt>
    <dgm:pt modelId="{2DE5456A-C0E1-429A-9CCD-E3052676D964}" cxnId="{353E059A-C6EB-41C2-AC57-792972E281C8}" type="parTrans">
      <dgm:prSet/>
      <dgm:spPr/>
      <dgm:t>
        <a:bodyPr/>
        <a:lstStyle/>
        <a:p>
          <a:endParaRPr lang="zh-CN" altLang="en-US"/>
        </a:p>
      </dgm:t>
    </dgm:pt>
    <dgm:pt modelId="{2CA9E51E-B761-4E65-A131-71A7787A8AB7}" cxnId="{353E059A-C6EB-41C2-AC57-792972E281C8}" type="sibTrans">
      <dgm:prSet/>
      <dgm:spPr/>
      <dgm:t>
        <a:bodyPr/>
        <a:lstStyle/>
        <a:p>
          <a:endParaRPr lang="zh-CN" altLang="en-US"/>
        </a:p>
      </dgm:t>
    </dgm:pt>
    <dgm:pt modelId="{9460BCAC-939B-4385-AAF1-81E74011F71E}">
      <dgm:prSet phldrT="[文本]" custT="1"/>
      <dgm:spPr/>
      <dgm:t>
        <a:bodyPr/>
        <a:lstStyle/>
        <a:p>
          <a:r>
            <a:rPr lang="zh-CN" altLang="en-US" sz="2800" dirty="0" smtClean="0"/>
            <a:t>士</a:t>
          </a:r>
          <a:endParaRPr lang="zh-CN" altLang="en-US" sz="2800" dirty="0"/>
        </a:p>
      </dgm:t>
    </dgm:pt>
    <dgm:pt modelId="{736BDE20-F571-40DE-BE6E-BE8280CF79AF}" cxnId="{E2C52C4B-67E7-4836-8696-9E2DB8C8C948}" type="parTrans">
      <dgm:prSet/>
      <dgm:spPr/>
      <dgm:t>
        <a:bodyPr/>
        <a:lstStyle/>
        <a:p>
          <a:endParaRPr lang="zh-CN" altLang="en-US"/>
        </a:p>
      </dgm:t>
    </dgm:pt>
    <dgm:pt modelId="{A38BB457-B402-43FF-930D-EFD76B7826B1}" cxnId="{E2C52C4B-67E7-4836-8696-9E2DB8C8C948}" type="sibTrans">
      <dgm:prSet/>
      <dgm:spPr/>
      <dgm:t>
        <a:bodyPr/>
        <a:lstStyle/>
        <a:p>
          <a:endParaRPr lang="zh-CN" altLang="en-US"/>
        </a:p>
      </dgm:t>
    </dgm:pt>
    <dgm:pt modelId="{6FB8182C-3803-4CED-9229-F157E0799975}">
      <dgm:prSet custT="1"/>
      <dgm:spPr/>
      <dgm:t>
        <a:bodyPr/>
        <a:lstStyle/>
        <a:p>
          <a:r>
            <a:rPr lang="zh-CN" altLang="en-US" sz="2800" dirty="0" smtClean="0"/>
            <a:t>诸侯</a:t>
          </a:r>
          <a:endParaRPr lang="zh-CN" altLang="en-US" sz="2800" dirty="0"/>
        </a:p>
      </dgm:t>
    </dgm:pt>
    <dgm:pt modelId="{C32DCDB8-AD17-4066-AF1B-A76249182E70}" cxnId="{3E333407-5D4C-40E7-BF1E-AA01A3D67DA0}" type="parTrans">
      <dgm:prSet/>
      <dgm:spPr/>
      <dgm:t>
        <a:bodyPr/>
        <a:lstStyle/>
        <a:p>
          <a:endParaRPr lang="zh-CN" altLang="en-US"/>
        </a:p>
      </dgm:t>
    </dgm:pt>
    <dgm:pt modelId="{6CDADB2D-6E70-4CF9-B538-A618A9478A6B}" cxnId="{3E333407-5D4C-40E7-BF1E-AA01A3D67DA0}" type="sibTrans">
      <dgm:prSet/>
      <dgm:spPr/>
      <dgm:t>
        <a:bodyPr/>
        <a:lstStyle/>
        <a:p>
          <a:endParaRPr lang="zh-CN" altLang="en-US"/>
        </a:p>
      </dgm:t>
    </dgm:pt>
    <dgm:pt modelId="{2D71C74F-0C76-4339-BE47-F8CF6012540B}" type="pres">
      <dgm:prSet presAssocID="{3CAE057F-723C-4E73-8FEE-26C34611F17B}" presName="Name0" presStyleCnt="0">
        <dgm:presLayoutVars>
          <dgm:dir/>
          <dgm:animLvl val="lvl"/>
          <dgm:resizeHandles val="exact"/>
        </dgm:presLayoutVars>
      </dgm:prSet>
      <dgm:spPr/>
    </dgm:pt>
    <dgm:pt modelId="{C44688D9-9FD4-4EA7-8D88-A0EC52C5852C}" type="pres">
      <dgm:prSet presAssocID="{287D12F8-3167-4751-BB52-D26461D2A6B7}" presName="Name8" presStyleCnt="0"/>
      <dgm:spPr/>
    </dgm:pt>
    <dgm:pt modelId="{D870A4CB-5A52-460A-8B5C-99A92A6D9A16}" type="pres">
      <dgm:prSet presAssocID="{287D12F8-3167-4751-BB52-D26461D2A6B7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78FD731-1BF3-4C2C-B23B-417B7430C5FA}" type="pres">
      <dgm:prSet presAssocID="{287D12F8-3167-4751-BB52-D26461D2A6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965B42-D5DF-4196-80FC-F3B1E57120C6}" type="pres">
      <dgm:prSet presAssocID="{6FB8182C-3803-4CED-9229-F157E0799975}" presName="Name8" presStyleCnt="0"/>
      <dgm:spPr/>
    </dgm:pt>
    <dgm:pt modelId="{DE3868EA-50AC-453E-9684-26930D7BE62A}" type="pres">
      <dgm:prSet presAssocID="{6FB8182C-3803-4CED-9229-F157E0799975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926D30F-CB4F-4CC4-9473-FB0496399232}" type="pres">
      <dgm:prSet presAssocID="{6FB8182C-3803-4CED-9229-F157E079997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C8897C-8E96-451F-8960-F54863D7A022}" type="pres">
      <dgm:prSet presAssocID="{33BD777D-4BC5-4DA2-B922-BA521DD71EF5}" presName="Name8" presStyleCnt="0"/>
      <dgm:spPr/>
    </dgm:pt>
    <dgm:pt modelId="{F6AF9612-7761-40D7-81CB-6502CB21E76A}" type="pres">
      <dgm:prSet presAssocID="{33BD777D-4BC5-4DA2-B922-BA521DD71EF5}" presName="level" presStyleLbl="node1" presStyleIdx="2" presStyleCnt="4" custLinFactNeighborX="-47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3154E54-E15B-46F3-BB5C-E1003DBED2B9}" type="pres">
      <dgm:prSet presAssocID="{33BD777D-4BC5-4DA2-B922-BA521DD71EF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030075-8A6B-4637-B7C9-0E5895B24F31}" type="pres">
      <dgm:prSet presAssocID="{9460BCAC-939B-4385-AAF1-81E74011F71E}" presName="Name8" presStyleCnt="0"/>
      <dgm:spPr/>
    </dgm:pt>
    <dgm:pt modelId="{9ECE5D07-BE61-423F-BC13-5942A00A45E8}" type="pres">
      <dgm:prSet presAssocID="{9460BCAC-939B-4385-AAF1-81E74011F71E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07EC9E9-07D4-4770-A362-006D76E320A4}" type="pres">
      <dgm:prSet presAssocID="{9460BCAC-939B-4385-AAF1-81E74011F71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3903B25-F825-4508-AB9B-4E170EB33A94}" type="presOf" srcId="{287D12F8-3167-4751-BB52-D26461D2A6B7}" destId="{D870A4CB-5A52-460A-8B5C-99A92A6D9A16}" srcOrd="0" destOrd="0" presId="urn:microsoft.com/office/officeart/2005/8/layout/pyramid1#1"/>
    <dgm:cxn modelId="{E2C52C4B-67E7-4836-8696-9E2DB8C8C948}" srcId="{3CAE057F-723C-4E73-8FEE-26C34611F17B}" destId="{9460BCAC-939B-4385-AAF1-81E74011F71E}" srcOrd="3" destOrd="0" parTransId="{736BDE20-F571-40DE-BE6E-BE8280CF79AF}" sibTransId="{A38BB457-B402-43FF-930D-EFD76B7826B1}"/>
    <dgm:cxn modelId="{45F4F3A4-65D5-4E34-9ECB-A1D10276913B}" type="presOf" srcId="{3CAE057F-723C-4E73-8FEE-26C34611F17B}" destId="{2D71C74F-0C76-4339-BE47-F8CF6012540B}" srcOrd="0" destOrd="0" presId="urn:microsoft.com/office/officeart/2005/8/layout/pyramid1#1"/>
    <dgm:cxn modelId="{3E333407-5D4C-40E7-BF1E-AA01A3D67DA0}" srcId="{3CAE057F-723C-4E73-8FEE-26C34611F17B}" destId="{6FB8182C-3803-4CED-9229-F157E0799975}" srcOrd="1" destOrd="0" parTransId="{C32DCDB8-AD17-4066-AF1B-A76249182E70}" sibTransId="{6CDADB2D-6E70-4CF9-B538-A618A9478A6B}"/>
    <dgm:cxn modelId="{CD9F46BD-8CA6-460D-BF58-03DB7ABD19B7}" type="presOf" srcId="{33BD777D-4BC5-4DA2-B922-BA521DD71EF5}" destId="{13154E54-E15B-46F3-BB5C-E1003DBED2B9}" srcOrd="1" destOrd="0" presId="urn:microsoft.com/office/officeart/2005/8/layout/pyramid1#1"/>
    <dgm:cxn modelId="{6F20B714-75EB-4F53-BB28-79BB9A1E24B0}" type="presOf" srcId="{9460BCAC-939B-4385-AAF1-81E74011F71E}" destId="{9ECE5D07-BE61-423F-BC13-5942A00A45E8}" srcOrd="0" destOrd="0" presId="urn:microsoft.com/office/officeart/2005/8/layout/pyramid1#1"/>
    <dgm:cxn modelId="{EE6BB022-AF89-48A9-865C-82474F7CDF3D}" type="presOf" srcId="{287D12F8-3167-4751-BB52-D26461D2A6B7}" destId="{F78FD731-1BF3-4C2C-B23B-417B7430C5FA}" srcOrd="1" destOrd="0" presId="urn:microsoft.com/office/officeart/2005/8/layout/pyramid1#1"/>
    <dgm:cxn modelId="{351F1FC7-C7C1-4BC3-A272-F3820F3FF067}" srcId="{3CAE057F-723C-4E73-8FEE-26C34611F17B}" destId="{287D12F8-3167-4751-BB52-D26461D2A6B7}" srcOrd="0" destOrd="0" parTransId="{0E88F571-E848-4B5D-BA80-C4E6C850E807}" sibTransId="{75EA4342-416B-4BC2-B7B7-08646CA7C45C}"/>
    <dgm:cxn modelId="{07FD5AF4-5AE7-4034-BA4E-BF7509109798}" type="presOf" srcId="{33BD777D-4BC5-4DA2-B922-BA521DD71EF5}" destId="{F6AF9612-7761-40D7-81CB-6502CB21E76A}" srcOrd="0" destOrd="0" presId="urn:microsoft.com/office/officeart/2005/8/layout/pyramid1#1"/>
    <dgm:cxn modelId="{7D1E10CB-ED97-4725-8A5E-95180DABB96E}" type="presOf" srcId="{9460BCAC-939B-4385-AAF1-81E74011F71E}" destId="{407EC9E9-07D4-4770-A362-006D76E320A4}" srcOrd="1" destOrd="0" presId="urn:microsoft.com/office/officeart/2005/8/layout/pyramid1#1"/>
    <dgm:cxn modelId="{353E059A-C6EB-41C2-AC57-792972E281C8}" srcId="{3CAE057F-723C-4E73-8FEE-26C34611F17B}" destId="{33BD777D-4BC5-4DA2-B922-BA521DD71EF5}" srcOrd="2" destOrd="0" parTransId="{2DE5456A-C0E1-429A-9CCD-E3052676D964}" sibTransId="{2CA9E51E-B761-4E65-A131-71A7787A8AB7}"/>
    <dgm:cxn modelId="{14AA174E-6EA8-47E1-AD45-ABD7F00F7EE0}" type="presOf" srcId="{6FB8182C-3803-4CED-9229-F157E0799975}" destId="{DE3868EA-50AC-453E-9684-26930D7BE62A}" srcOrd="0" destOrd="0" presId="urn:microsoft.com/office/officeart/2005/8/layout/pyramid1#1"/>
    <dgm:cxn modelId="{602F10F5-8C20-4E1D-B4E4-B4B4DFE6BA5E}" type="presOf" srcId="{6FB8182C-3803-4CED-9229-F157E0799975}" destId="{2926D30F-CB4F-4CC4-9473-FB0496399232}" srcOrd="1" destOrd="0" presId="urn:microsoft.com/office/officeart/2005/8/layout/pyramid1#1"/>
    <dgm:cxn modelId="{4AF9D761-18FA-4AFE-9EE4-E179B67E0EBB}" type="presParOf" srcId="{2D71C74F-0C76-4339-BE47-F8CF6012540B}" destId="{C44688D9-9FD4-4EA7-8D88-A0EC52C5852C}" srcOrd="0" destOrd="0" presId="urn:microsoft.com/office/officeart/2005/8/layout/pyramid1#1"/>
    <dgm:cxn modelId="{02543B08-8FAE-4C51-B972-000FAB5D9B23}" type="presParOf" srcId="{C44688D9-9FD4-4EA7-8D88-A0EC52C5852C}" destId="{D870A4CB-5A52-460A-8B5C-99A92A6D9A16}" srcOrd="0" destOrd="0" presId="urn:microsoft.com/office/officeart/2005/8/layout/pyramid1#1"/>
    <dgm:cxn modelId="{A542DBA9-94AE-4E6A-A374-85BC010FF8D1}" type="presParOf" srcId="{C44688D9-9FD4-4EA7-8D88-A0EC52C5852C}" destId="{F78FD731-1BF3-4C2C-B23B-417B7430C5FA}" srcOrd="1" destOrd="0" presId="urn:microsoft.com/office/officeart/2005/8/layout/pyramid1#1"/>
    <dgm:cxn modelId="{FA82FD14-44CA-4373-BCD5-201A9417886A}" type="presParOf" srcId="{2D71C74F-0C76-4339-BE47-F8CF6012540B}" destId="{8F965B42-D5DF-4196-80FC-F3B1E57120C6}" srcOrd="1" destOrd="0" presId="urn:microsoft.com/office/officeart/2005/8/layout/pyramid1#1"/>
    <dgm:cxn modelId="{5C90EAA4-1237-48A5-A8A7-221EEA80E237}" type="presParOf" srcId="{8F965B42-D5DF-4196-80FC-F3B1E57120C6}" destId="{DE3868EA-50AC-453E-9684-26930D7BE62A}" srcOrd="0" destOrd="0" presId="urn:microsoft.com/office/officeart/2005/8/layout/pyramid1#1"/>
    <dgm:cxn modelId="{39031779-253A-42B2-B9C8-8958BE131086}" type="presParOf" srcId="{8F965B42-D5DF-4196-80FC-F3B1E57120C6}" destId="{2926D30F-CB4F-4CC4-9473-FB0496399232}" srcOrd="1" destOrd="0" presId="urn:microsoft.com/office/officeart/2005/8/layout/pyramid1#1"/>
    <dgm:cxn modelId="{198A684D-3DFE-462B-85A7-08F4E23DA27A}" type="presParOf" srcId="{2D71C74F-0C76-4339-BE47-F8CF6012540B}" destId="{8BC8897C-8E96-451F-8960-F54863D7A022}" srcOrd="2" destOrd="0" presId="urn:microsoft.com/office/officeart/2005/8/layout/pyramid1#1"/>
    <dgm:cxn modelId="{B2307E52-A16F-4947-BEB4-F1058E41F216}" type="presParOf" srcId="{8BC8897C-8E96-451F-8960-F54863D7A022}" destId="{F6AF9612-7761-40D7-81CB-6502CB21E76A}" srcOrd="0" destOrd="0" presId="urn:microsoft.com/office/officeart/2005/8/layout/pyramid1#1"/>
    <dgm:cxn modelId="{EE72A5DD-0C51-4597-880C-E7BAD1E09834}" type="presParOf" srcId="{8BC8897C-8E96-451F-8960-F54863D7A022}" destId="{13154E54-E15B-46F3-BB5C-E1003DBED2B9}" srcOrd="1" destOrd="0" presId="urn:microsoft.com/office/officeart/2005/8/layout/pyramid1#1"/>
    <dgm:cxn modelId="{8D604211-5B08-4CD1-9099-B56DBA23D9D3}" type="presParOf" srcId="{2D71C74F-0C76-4339-BE47-F8CF6012540B}" destId="{05030075-8A6B-4637-B7C9-0E5895B24F31}" srcOrd="3" destOrd="0" presId="urn:microsoft.com/office/officeart/2005/8/layout/pyramid1#1"/>
    <dgm:cxn modelId="{2C9D2C8B-FF48-4106-B032-68804351A283}" type="presParOf" srcId="{05030075-8A6B-4637-B7C9-0E5895B24F31}" destId="{9ECE5D07-BE61-423F-BC13-5942A00A45E8}" srcOrd="0" destOrd="0" presId="urn:microsoft.com/office/officeart/2005/8/layout/pyramid1#1"/>
    <dgm:cxn modelId="{218650F2-879E-498D-8722-3607BA9DC679}" type="presParOf" srcId="{05030075-8A6B-4637-B7C9-0E5895B24F31}" destId="{407EC9E9-07D4-4770-A362-006D76E320A4}" srcOrd="1" destOrd="0" presId="urn:microsoft.com/office/officeart/2005/8/layout/pyramid1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704184" cy="3744416"/>
        <a:chOff x="0" y="0"/>
        <a:chExt cx="4704184" cy="3744416"/>
      </a:xfrm>
    </dsp:grpSpPr>
    <dsp:sp modelId="{D870A4CB-5A52-460A-8B5C-99A92A6D9A16}">
      <dsp:nvSpPr>
        <dsp:cNvPr id="3" name="梯形 2"/>
        <dsp:cNvSpPr/>
      </dsp:nvSpPr>
      <dsp:spPr bwMode="white">
        <a:xfrm>
          <a:off x="1764069" y="0"/>
          <a:ext cx="1176046" cy="936104"/>
        </a:xfrm>
        <a:prstGeom prst="trapezoid">
          <a:avLst>
            <a:gd name="adj" fmla="val 62815"/>
          </a:avLst>
        </a:prstGeom>
      </dsp:spPr>
      <dsp:style>
        <a:lnRef idx="2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90196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7780" tIns="17780" rIns="17780" bIns="177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dirty="0" smtClean="0">
              <a:solidFill>
                <a:schemeClr val="tx1"/>
              </a:solidFill>
            </a:rPr>
            <a:t>天子</a:t>
          </a:r>
          <a:endParaRPr lang="zh-CN" altLang="en-US" sz="1400" dirty="0">
            <a:solidFill>
              <a:schemeClr val="tx1"/>
            </a:solidFill>
          </a:endParaRPr>
        </a:p>
      </dsp:txBody>
      <dsp:txXfrm>
        <a:off x="1764069" y="0"/>
        <a:ext cx="1176046" cy="936104"/>
      </dsp:txXfrm>
    </dsp:sp>
    <dsp:sp modelId="{DE3868EA-50AC-453E-9684-26930D7BE62A}">
      <dsp:nvSpPr>
        <dsp:cNvPr id="4" name="梯形 3"/>
        <dsp:cNvSpPr/>
      </dsp:nvSpPr>
      <dsp:spPr bwMode="white">
        <a:xfrm>
          <a:off x="1176046" y="936104"/>
          <a:ext cx="2352092" cy="936104"/>
        </a:xfrm>
        <a:prstGeom prst="trapezoid">
          <a:avLst>
            <a:gd name="adj" fmla="val 62815"/>
          </a:avLst>
        </a:prstGeom>
      </dsp:spPr>
      <dsp:style>
        <a:lnRef idx="2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76863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35560" tIns="35560" rIns="35560" bIns="355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dirty="0" smtClean="0">
              <a:solidFill>
                <a:schemeClr val="tx1"/>
              </a:solidFill>
            </a:rPr>
            <a:t>诸侯</a:t>
          </a:r>
          <a:endParaRPr lang="zh-CN" altLang="en-US" sz="2800" dirty="0">
            <a:solidFill>
              <a:schemeClr val="tx1"/>
            </a:solidFill>
          </a:endParaRPr>
        </a:p>
      </dsp:txBody>
      <dsp:txXfrm>
        <a:off x="1176046" y="936104"/>
        <a:ext cx="2352092" cy="936104"/>
      </dsp:txXfrm>
    </dsp:sp>
    <dsp:sp modelId="{F6AF9612-7761-40D7-81CB-6502CB21E76A}">
      <dsp:nvSpPr>
        <dsp:cNvPr id="5" name="梯形 4"/>
        <dsp:cNvSpPr/>
      </dsp:nvSpPr>
      <dsp:spPr bwMode="white">
        <a:xfrm>
          <a:off x="571405" y="1872208"/>
          <a:ext cx="3528138" cy="936104"/>
        </a:xfrm>
        <a:prstGeom prst="trapezoid">
          <a:avLst>
            <a:gd name="adj" fmla="val 62815"/>
          </a:avLst>
        </a:prstGeom>
      </dsp:spPr>
      <dsp:style>
        <a:lnRef idx="2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63529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35560" tIns="35560" rIns="35560" bIns="355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dirty="0" smtClean="0">
              <a:solidFill>
                <a:schemeClr val="tx1"/>
              </a:solidFill>
            </a:rPr>
            <a:t>大夫</a:t>
          </a:r>
          <a:endParaRPr lang="zh-CN" altLang="en-US" sz="2800" dirty="0">
            <a:solidFill>
              <a:schemeClr val="tx1"/>
            </a:solidFill>
          </a:endParaRPr>
        </a:p>
      </dsp:txBody>
      <dsp:txXfrm>
        <a:off x="571405" y="1872208"/>
        <a:ext cx="3528138" cy="936104"/>
      </dsp:txXfrm>
    </dsp:sp>
    <dsp:sp modelId="{9ECE5D07-BE61-423F-BC13-5942A00A45E8}">
      <dsp:nvSpPr>
        <dsp:cNvPr id="6" name="梯形 5"/>
        <dsp:cNvSpPr/>
      </dsp:nvSpPr>
      <dsp:spPr bwMode="white">
        <a:xfrm>
          <a:off x="0" y="2808312"/>
          <a:ext cx="4704184" cy="936104"/>
        </a:xfrm>
        <a:prstGeom prst="trapezoid">
          <a:avLst>
            <a:gd name="adj" fmla="val 62815"/>
          </a:avLst>
        </a:prstGeom>
      </dsp:spPr>
      <dsp:style>
        <a:lnRef idx="2">
          <a:schemeClr val="lt1"/>
        </a:lnRef>
        <a:fillRef idx="1">
          <a:schemeClr val="accent2">
            <a:alpha val="90000"/>
            <a:hueOff val="0"/>
            <a:satOff val="0"/>
            <a:lumOff val="0"/>
            <a:alpha val="50196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35560" tIns="35560" rIns="35560" bIns="3556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dirty="0" smtClean="0">
              <a:solidFill>
                <a:schemeClr val="tx1"/>
              </a:solidFill>
            </a:rPr>
            <a:t>士</a:t>
          </a:r>
          <a:endParaRPr lang="zh-CN" altLang="en-US" sz="2800" dirty="0">
            <a:solidFill>
              <a:schemeClr val="tx1"/>
            </a:solidFill>
          </a:endParaRPr>
        </a:p>
      </dsp:txBody>
      <dsp:txXfrm>
        <a:off x="0" y="2808312"/>
        <a:ext cx="4704184" cy="936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#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aft"/>
          <dgm:param type="pyraAcctTxMar" val="step"/>
        </dgm:alg>
      </dgm:if>
      <dgm:else name="Name3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bef"/>
          <dgm:param type="pyraAcctTxMar" val="step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95518C-700C-4B64-8BC6-31274FB0C2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B40DCB-373C-4FB9-AF5D-F42B463CDBD6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zh-CN" sz="4800" dirty="0" smtClean="0"/>
              <a:t>秦始皇统一中国对古代政治体制的演变与影响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en-US" altLang="zh-CN" sz="3600" dirty="0" smtClean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pPr algn="ctr"/>
            <a:r>
              <a:rPr lang="zh-CN" altLang="en-US" sz="360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矿大实验学校  李霁</a:t>
            </a:r>
            <a:r>
              <a:rPr lang="zh-CN" altLang="en-US" sz="360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月 李佳轩</a:t>
            </a:r>
            <a:endParaRPr lang="zh-CN" altLang="en-US" sz="3600" dirty="0" smtClean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67544" y="1340769"/>
            <a:ext cx="7762056" cy="4983832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皇帝之国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皇帝之国即为帝国，后来的汉、晋、隋、唐、宋、元、明、清都是帝国制度，皇帝和帝国，俱为一体。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皇帝之臣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由皇帝直接任命，直接向皇帝效忠，只是代理皇权，不再像封建贵族有独立治权。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215"/>
            <a:ext cx="8229600" cy="913130"/>
          </a:xfrm>
        </p:spPr>
        <p:txBody>
          <a:bodyPr>
            <a:no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周的贵族政治和秦的官僚政治对比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内容占位符 5" descr="微信图片_20240324203732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2548275" y="1935163"/>
            <a:ext cx="4047449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设郡县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不再分封诸侯，而是分为中央和地方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中央有国家元首，这就是皇帝；有政府首脑，这就是宰相。宰相包括丞相、太尉、御史大夫，号称“三公”。三公之下有“九卿”，相当于现在的政府部长。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地方则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彻底废除贵族封建制度，全面推行郡县制。分天下为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36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郡，后来发展为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48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郡，</a:t>
            </a:r>
            <a:r>
              <a:rPr lang="zh-CN" altLang="en-US" sz="2400" b="1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每个郡都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管理若干个县。县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隶属于郡，郡隶属于中央。郡的长官叫郡守。县的长官，大县叫县令，小县叫县长。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县以下是乡，乡以下是亭，亭以下是里。里以下，十家为一什，五家为一伍。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郡县制下的垂直系统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内容占位符 4" descr="微信图片_20240325095607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2699792" y="1700808"/>
            <a:ext cx="3762677" cy="46237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周制和秦制的对比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 descr="微信图片_20240325094350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835696" y="2132856"/>
            <a:ext cx="5554167" cy="4115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求统一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背景：兼并六国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公元前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221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年，秦灭六国，嬴政称帝，一个中央集权的大帝国建立。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帝国的需求：天下一统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统一文字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统一货币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统一度量衡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统一亩制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统一车轨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统一文字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书同文。统一文字为小篆。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书从简。废除异体字，进一步推行简化字，小篆进一步形成秦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隶，方便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低级官吏和底层人民认识。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重要意义：普及了文化，延续了文明。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文字的演变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 descr="微信图片_20240325104018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331640" y="1412776"/>
            <a:ext cx="6192688" cy="2304256"/>
          </a:xfrm>
        </p:spPr>
      </p:pic>
      <p:pic>
        <p:nvPicPr>
          <p:cNvPr id="5" name="图片 4" descr="微信图片_20240325110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789040"/>
            <a:ext cx="5040561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统一货币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废止六国旧钱，在战国秦半两钱的基础上加以改进，圆形方孔的秦半两钱在全国通行。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dirty="0"/>
          </a:p>
        </p:txBody>
      </p:sp>
      <p:pic>
        <p:nvPicPr>
          <p:cNvPr id="4" name="图片 3" descr="微信图片_2024032510550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43608" y="2996952"/>
            <a:ext cx="7128792" cy="2723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统一度量衡、亩制、车轨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统一长度、容积、重量单位。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规定二百四十方步为一亩。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规定车宽为六尺。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以上措施在全国范围内统一实施，对于促进经济文化交流、征收赋税等方面有着积极作用。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dirty="0" smtClean="0"/>
              <a:t>引  言</a:t>
            </a:r>
            <a:endParaRPr lang="zh-CN" altLang="en-US" sz="4000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624205"/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公元前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221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年，嬴政兼并六国，自称皇帝，创建了一个庞大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的帝国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。他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废除封建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分封制，建立中央集权的郡县制，统一文字、货币、车轨，以法家思想治国。秦朝的政治制度对以后的历朝历代产生了深刻的影响。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微信图片_20240325135513.jpg"/>
          <p:cNvPicPr>
            <a:picLocks noGrp="1" noChangeAspect="1"/>
          </p:cNvPicPr>
          <p:nvPr>
            <p:ph idx="4294967295"/>
          </p:nvPr>
        </p:nvPicPr>
        <p:blipFill>
          <a:blip r:embed="rId1" cstate="print"/>
          <a:stretch>
            <a:fillRect/>
          </a:stretch>
        </p:blipFill>
        <p:spPr>
          <a:xfrm>
            <a:off x="899592" y="1340768"/>
            <a:ext cx="2817813" cy="4389438"/>
          </a:xfrm>
        </p:spPr>
      </p:pic>
      <p:pic>
        <p:nvPicPr>
          <p:cNvPr id="5" name="图片 4" descr="微信图片_202403261908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196752"/>
            <a:ext cx="3965428" cy="465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第二部分结语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624205"/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公元前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221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年，秦并六国；公元前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206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年，秦帝国灭亡。一个庞大的帝国仅仅存在了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15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年，可谓其兴也勃其亡也忽。秦虽亡，但其留下的政治遗产却被后世全部继承。包括它 开拓的疆域，它开创的制度，它开辟的道路。中央集权的政治制度成为历朝历代的统治模板，而书同文、车同轨的措施又为后世奠定了同一文明的基础，使中华文明延绵不绝。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br>
              <a:rPr lang="en-US" altLang="zh-CN" sz="4000" dirty="0" smtClean="0"/>
            </a:br>
            <a:br>
              <a:rPr lang="en-US" altLang="zh-CN" sz="4000" dirty="0" smtClean="0"/>
            </a:br>
            <a:r>
              <a:rPr lang="zh-CN" altLang="en-US" sz="4000" dirty="0" smtClean="0"/>
              <a:t>第三部分  </a:t>
            </a:r>
            <a:r>
              <a:rPr lang="zh-CN" altLang="zh-CN" sz="4000" dirty="0" smtClean="0"/>
              <a:t>历代王朝对秦</a:t>
            </a:r>
            <a:r>
              <a:rPr lang="zh-CN" altLang="en-US" sz="4000" dirty="0" smtClean="0"/>
              <a:t>制的完善和巩固</a:t>
            </a:r>
            <a:endParaRPr lang="zh-CN" altLang="en-US" sz="4000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两汉：秦制正式版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隋唐：三省六部和科举制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明清：中央集权的顶峰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endParaRPr lang="zh-CN" altLang="en-US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两汉：秦制正式版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 lnSpcReduction="10000"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无为而治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汉初基本沿袭秦制，但施政方针有了重大调整，将恢复经济、稳定社会作为首要任务，并取得显著效果。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秦速亡原因在于其暴政，汉朝统治者吸取了这一教训，尊奉黄老无为思想，采取“与民休息”政策，减轻赋税、徭役和刑罚，减少财政支出，经济明显得到恢复，社会稳定，实现“文景之治”。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</a:t>
            </a:r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尊儒术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统一的帝国需要统一的思想。和法家的冷酷相比，儒家要有人情味的多。其道为王道，政为仁政，制为礼制，治为德治。这样的统治人民能接受，那么政权就稳固。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72080" y="11576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95536" y="1268761"/>
            <a:ext cx="8208912" cy="5055840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高度集权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推恩令。规定诸侯王除以嫡长子继承王位外，可以推恩将自己封地分给其余子弟，于是诸侯王多分封子弟为侯，使王国封地被分割，这进一步削弱了诸侯王国势力，巩固了皇权的地位。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盐铁专卖。为加强朝廷对社会经济的控制，汉武帝把铸币权收归中央，还把煮盐、冶铁等经营权收归国有，实行盐铁官营专卖。这使国家的财政状况有了很大改善，为汉武帝很多政策的推行奠定了经济基础。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如果说秦朝的统治制度还有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各种漏洞的话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，那么汉朝就为它打了各种补丁。秦制发展到汉朝终于升级成为正式版。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b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隋唐：三省六部和科举制</a:t>
            </a:r>
            <a:endParaRPr lang="zh-CN" altLang="en-US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三省六部制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三省：中书省、门下省、尚书省。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六部：尚书省下属的六个职能部门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——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吏部、户部、礼部、兵部、刑部和工部。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三公九卿是个人，三省六部是机构。从人治到官治，这是两汉和隋唐的根本区别。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一方面，三省分别承担部分相权，且相互制约，皇权便得到加强；另一方面，宰相从个人变成群体，官僚集团的力量得到加强。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三省六部工作流程图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内容占位符 3" descr="微信图片_20240325194912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2339752" y="1844824"/>
            <a:ext cx="449354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95536" y="908050"/>
            <a:ext cx="8208912" cy="5416550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科举制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科举和其他方式的本质区别在于：设立科目，统一考试，公平竞争，择优录取。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科举让没有背景的庶族或寒门地主登上历史舞台。他们担任帝国官员有三大好处：他们会因改变命运而对朝廷感恩戴德，会因为饱读诗书而恪守儒家伦理，又会因为势单力薄而不产生任何威胁，代理皇权非他们莫属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  <p:pic>
        <p:nvPicPr>
          <p:cNvPr id="4" name="图片 3" descr="微信图片_20240325200208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75656" y="4005064"/>
            <a:ext cx="6048672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明清：中央集权的顶峰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废除宰相制度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撤销中书省和丞相，升格六部。所有权力均集中至皇帝。皇帝不仅掌握着最高的决策权，而且还成为了政府的首脑，负责领导政府的日常行政工作，皇帝的权力涨到了自秦以来的最高点，成为高度垄断性的政治力量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庞大而复杂的国家机器由一人控制和指挥运转，使皇帝一个人负担了本应由宰相和中书省负责的工作，大大增加了皇帝的工作负荷，过大的工作量直接导致明代的大多数皇帝消极怠政，行政效率大大减弱。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明改制前后政府结构图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内容占位符 5" descr="微信图片_20240326105627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2411760" y="1935163"/>
            <a:ext cx="4392487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4000" dirty="0" smtClean="0"/>
              <a:t>第一部分 秦制产生的背景和原因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周制的特点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秦制产生的背景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秦制产生的原因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39552" y="1268761"/>
            <a:ext cx="8064896" cy="5055840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三司分权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明太祖废除行省制度，把行省改为布政使司，又设置了一个与布政使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司同一级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别的机构：按察使司。按察使的设置，是为了分管一省的行政和司法事务。布政使一般被人称为“藩台”，而按察使则是被称为“臬台”。还把各省管理军队的机构定名为都指挥使司，简称“都司”。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地方上形成了“布政使司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—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按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察使司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—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都指挥使司”相互牵制的局面，行政、军队和司法分立，相互牵制，大大降低了地方割据势力产生的可能性。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明省级政府结构图</a:t>
            </a:r>
            <a:endParaRPr lang="zh-CN" altLang="en-US" sz="4000" dirty="0" smtClean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内容占位符 3" descr="微信图片_20240326105633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2411760" y="1628800"/>
            <a:ext cx="4780211" cy="4695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67544" y="1125538"/>
            <a:ext cx="8136904" cy="5199062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设立军机处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清朝</a:t>
            </a:r>
            <a:r>
              <a:rPr lang="zh-CN" altLang="en-US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时期的中枢权力机关。军机处总揽军、政大权，为执政的最高国家机关。军机处虽然在权力上是执政的最高国家机关，但在形式上始终处于临时机构的地位。其权力完全置于皇帝的直接掌握之下，所有大权都集中在皇帝手里，实现了“乾纲独揽”的绝对君权。</a:t>
            </a:r>
            <a:endParaRPr lang="zh-CN" altLang="en-US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  <p:pic>
        <p:nvPicPr>
          <p:cNvPr id="4" name="图片 3" descr="2c630017cb80267bcfd8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555776" y="4005064"/>
            <a:ext cx="3312368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第三部分结语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/>
          </a:bodyPr>
          <a:lstStyle/>
          <a:p>
            <a:pPr marL="358775" indent="624205"/>
            <a:r>
              <a:rPr lang="zh-CN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在秦制政权每次解体后，下个朝代的同治者，又会对前朝的覆灭进行总结与反思。于是，秦制被不断强化，从秦的测试版，到汉的</a:t>
            </a:r>
            <a:r>
              <a:rPr lang="en-US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1.0</a:t>
            </a:r>
            <a:r>
              <a:rPr lang="zh-CN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，再到唐宋的</a:t>
            </a:r>
            <a:r>
              <a:rPr lang="en-US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2.0</a:t>
            </a:r>
            <a:r>
              <a:rPr lang="zh-CN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，最终发展到了明清的</a:t>
            </a:r>
            <a:r>
              <a:rPr lang="en-US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3.0</a:t>
            </a:r>
            <a:r>
              <a:rPr lang="zh-CN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版本。每一个自诩英明的皇帝都在批评秦始皇，但他们若要进一步稳固江山，却又不得不效法秦始皇，于是历史总是重复着分裂又统一的游戏。它摇摇晃晃，始终没走出一次又一次兴衰治乱的循环。直到</a:t>
            </a:r>
            <a:r>
              <a:rPr lang="en-US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1911</a:t>
            </a:r>
            <a:r>
              <a:rPr lang="zh-CN" altLang="zh-CN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年辛亥革命，这一制度才在形式上被推翻。</a:t>
            </a:r>
            <a:endParaRPr lang="zh-CN" altLang="en-US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 anchor="b" anchorCtr="0">
            <a:normAutofit fontScale="90000"/>
          </a:bodyPr>
          <a:lstStyle/>
          <a:p>
            <a:pPr algn="ctr"/>
            <a:b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周制的特点</a:t>
            </a:r>
            <a:endParaRPr lang="zh-CN" altLang="en-US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分封制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endParaRPr lang="en-US" altLang="zh-CN" dirty="0" smtClean="0"/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天子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——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天下共主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诸侯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——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天子之臣，封国之君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大夫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——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采邑之主，诸侯所立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士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——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最低一级的贵族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pPr>
              <a:buNone/>
            </a:pPr>
            <a:r>
              <a:rPr lang="zh-CN" altLang="en-US" dirty="0" smtClean="0"/>
              <a:t>    </a:t>
            </a:r>
            <a:r>
              <a:rPr lang="en-US" altLang="zh-CN" dirty="0" smtClean="0"/>
              <a:t>  </a:t>
            </a:r>
            <a:endParaRPr lang="zh-CN" altLang="en-US" dirty="0"/>
          </a:p>
        </p:txBody>
      </p:sp>
      <p:graphicFrame>
        <p:nvGraphicFramePr>
          <p:cNvPr id="22" name="图示 21"/>
          <p:cNvGraphicFramePr/>
          <p:nvPr/>
        </p:nvGraphicFramePr>
        <p:xfrm>
          <a:off x="4283968" y="2636912"/>
          <a:ext cx="470418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秦制产生的背景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从春秋到战国</a:t>
            </a:r>
            <a:endParaRPr lang="zh-CN" altLang="en-US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三家分晋，开启战国时代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不断兼并，产生七个超级大国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战争升级，大规模的国战不断爆发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b="1" dirty="0" smtClean="0">
              <a:solidFill>
                <a:schemeClr val="tx2">
                  <a:lumMod val="75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5" name="图片 4" descr="战国地图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24128" y="2996952"/>
            <a:ext cx="3149476" cy="320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秦制产生的原因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战争规模不断扩大，需要强大的国力支撑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为</a:t>
            </a:r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增强国力，各国纷纷开始变法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商鞅在秦国变法（变法最成功，效果最显著）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吴起在楚国变法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李悝在魏国变法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zh-CN" altLang="en-US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第一部分结语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rmAutofit/>
          </a:bodyPr>
          <a:lstStyle/>
          <a:p>
            <a:pPr marL="273050" indent="624205"/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有人做过统计，截取春秋时期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80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年的时间，仅郑国参加的战争就达</a:t>
            </a:r>
            <a:r>
              <a:rPr lang="en-US" altLang="zh-CN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70</a:t>
            </a:r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余起。春秋无义战，战国更是如此。和战国动辄灭国的战争比起来，春秋的战争简直就是过家家。庞大的战争需要强大的国力来支撑，那么变法就迫在眉睫了。即使没有商鞅，也会有张鞅、吴鞅；即使没有秦制，也会有魏制、楚制。但历史选择了秦。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称皇帝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设郡县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求统一</a:t>
            </a:r>
            <a:endParaRPr lang="zh-CN" altLang="en-US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4000" dirty="0" smtClean="0"/>
              <a:t>第二部分 秦制对历代政治制度的</a:t>
            </a:r>
            <a:br>
              <a:rPr lang="en-US" altLang="zh-CN" sz="4000" dirty="0" smtClean="0"/>
            </a:br>
            <a:r>
              <a:rPr lang="zh-CN" altLang="en-US" sz="4000" dirty="0" smtClean="0"/>
              <a:t>影响</a:t>
            </a:r>
            <a:endParaRPr lang="zh-CN" altLang="en-US" sz="4000" dirty="0"/>
          </a:p>
        </p:txBody>
      </p:sp>
      <p:pic>
        <p:nvPicPr>
          <p:cNvPr id="5" name="图片 4" descr="b812c8fcc3cec3fdb2601202579da8368794270d.jpe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995936" y="2060848"/>
            <a:ext cx="2591220" cy="3857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皇帝之名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j-cs"/>
              </a:rPr>
              <a:t>自秦之后，所有中华帝国的统治者皆称皇帝。即使是外族统治者，在入主中原之后也抛弃原来的称呼改称皇帝，如元朝和清朝的统治者。</a:t>
            </a:r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endParaRPr lang="en-US" altLang="zh-CN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  <a:p>
            <a:r>
              <a:rPr lang="zh-CN" altLang="en-US" sz="40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皇帝之权</a:t>
            </a:r>
            <a:endParaRPr lang="en-US" altLang="zh-CN" sz="4000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皇帝并非仅仅一个称呼，其对国家事务拥有至高无上的决定权，不再是一个名义上的天下共主。</a:t>
            </a:r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2400" b="1" dirty="0" smtClean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  <a:cs typeface="+mj-cs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称皇帝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M2E1OTA1OGRmZjNhYWIzOTAzNDJkMDA5NDlhNDIzY2Y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2946</Words>
  <Application>WPS 演示</Application>
  <PresentationFormat>全屏显示(4:3)</PresentationFormat>
  <Paragraphs>180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Arial</vt:lpstr>
      <vt:lpstr>宋体</vt:lpstr>
      <vt:lpstr>Wingdings</vt:lpstr>
      <vt:lpstr>Wingdings 2</vt:lpstr>
      <vt:lpstr>仿宋</vt:lpstr>
      <vt:lpstr>楷体</vt:lpstr>
      <vt:lpstr>Constantia</vt:lpstr>
      <vt:lpstr>隶书</vt:lpstr>
      <vt:lpstr>Calibri</vt:lpstr>
      <vt:lpstr>微软雅黑</vt:lpstr>
      <vt:lpstr>Arial Unicode MS</vt:lpstr>
      <vt:lpstr>流畅</vt:lpstr>
      <vt:lpstr>秦始皇统一中国对古代政治体制的演变与影响</vt:lpstr>
      <vt:lpstr>引  言</vt:lpstr>
      <vt:lpstr>第一部分 秦制产生的背景和原因</vt:lpstr>
      <vt:lpstr>      周制的特点</vt:lpstr>
      <vt:lpstr>秦制产生的背景</vt:lpstr>
      <vt:lpstr>秦制产生的原因</vt:lpstr>
      <vt:lpstr>第一部分结语</vt:lpstr>
      <vt:lpstr>第二部分 秦制对历代政治制度的 影响</vt:lpstr>
      <vt:lpstr>称皇帝</vt:lpstr>
      <vt:lpstr>PowerPoint 演示文稿</vt:lpstr>
      <vt:lpstr>周的贵族政治和秦的官僚政治对比</vt:lpstr>
      <vt:lpstr>设郡县</vt:lpstr>
      <vt:lpstr>郡县制下的垂直系统</vt:lpstr>
      <vt:lpstr>周制和秦制的对比</vt:lpstr>
      <vt:lpstr>求统一</vt:lpstr>
      <vt:lpstr>统一文字</vt:lpstr>
      <vt:lpstr>文字的演变</vt:lpstr>
      <vt:lpstr>统一货币</vt:lpstr>
      <vt:lpstr>统一度量衡、亩制、车轨</vt:lpstr>
      <vt:lpstr>PowerPoint 演示文稿</vt:lpstr>
      <vt:lpstr>第二部分结语</vt:lpstr>
      <vt:lpstr>  第三部分  历代王朝对秦制的完善和巩固</vt:lpstr>
      <vt:lpstr>汉：秦制正式版</vt:lpstr>
      <vt:lpstr>PowerPoint 演示文稿</vt:lpstr>
      <vt:lpstr> 隋唐：三省六部和科举制</vt:lpstr>
      <vt:lpstr>三省六部工作流程图</vt:lpstr>
      <vt:lpstr>PowerPoint 演示文稿</vt:lpstr>
      <vt:lpstr>明清：中央集权的顶峰</vt:lpstr>
      <vt:lpstr>明改制前后政府结构图</vt:lpstr>
      <vt:lpstr>PowerPoint 演示文稿</vt:lpstr>
      <vt:lpstr>明省级政府结构图</vt:lpstr>
      <vt:lpstr>PowerPoint 演示文稿</vt:lpstr>
      <vt:lpstr>第三部分结语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秦始皇统一中国对古代政治体制的演变与影响</dc:title>
  <dc:creator>Administrator</dc:creator>
  <cp:lastModifiedBy>纸上一生</cp:lastModifiedBy>
  <cp:revision>121</cp:revision>
  <dcterms:created xsi:type="dcterms:W3CDTF">2024-03-24T06:20:00Z</dcterms:created>
  <dcterms:modified xsi:type="dcterms:W3CDTF">2024-03-27T01:35:03Z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D32829DA424545DB93013FA52CDD2098_12</vt:lpwstr>
  </property>
  <property fmtid="{D5CDD505-2E9C-101B-9397-08002B2CF9AE}" pid="3" name="KSOProductBuildVer">
    <vt:lpwstr>2052-12.1.0.16417</vt:lpwstr>
  </property>
</Properties>
</file>