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03" r:id="rId3"/>
    <p:sldId id="405" r:id="rId5"/>
    <p:sldId id="399" r:id="rId6"/>
    <p:sldId id="400" r:id="rId7"/>
    <p:sldId id="409" r:id="rId8"/>
    <p:sldId id="422" r:id="rId9"/>
    <p:sldId id="394" r:id="rId10"/>
    <p:sldId id="423" r:id="rId11"/>
    <p:sldId id="412" r:id="rId12"/>
    <p:sldId id="413" r:id="rId13"/>
    <p:sldId id="384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A150F"/>
    <a:srgbClr val="015852"/>
    <a:srgbClr val="E36C09"/>
    <a:srgbClr val="9F683F"/>
    <a:srgbClr val="191410"/>
    <a:srgbClr val="E5AB74"/>
    <a:srgbClr val="5BA78C"/>
    <a:srgbClr val="3F5361"/>
    <a:srgbClr val="E76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5042" autoAdjust="0"/>
  </p:normalViewPr>
  <p:slideViewPr>
    <p:cSldViewPr snapToGrid="0" showGuides="1">
      <p:cViewPr varScale="1">
        <p:scale>
          <a:sx n="110" d="100"/>
          <a:sy n="110" d="100"/>
        </p:scale>
        <p:origin x="-366" y="-96"/>
      </p:cViewPr>
      <p:guideLst>
        <p:guide orient="horz" pos="213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29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BC222-821E-4E63-8AA5-B71CF0981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8BFCF-3C62-4E26-BB6D-2CE3241276D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8BFCF-3C62-4E26-BB6D-2CE3241276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D20C2-CF7C-4C05-8C6C-7949320A47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99EC5CED-BC0A-4161-9A9F-432BA9373342}" type="slidenum">
              <a:rPr lang="zh-CN" altLang="en-US" smtClean="0">
                <a:latin typeface="Calibri" panose="020F0502020204030204" pitchFamily="34" charset="0"/>
              </a:rPr>
            </a:fld>
            <a:endParaRPr lang="en-US" altLang="zh-CN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8BFCF-3C62-4E26-BB6D-2CE3241276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9F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98905" y="4095749"/>
            <a:ext cx="9994190" cy="1062007"/>
          </a:xfrm>
        </p:spPr>
        <p:txBody>
          <a:bodyPr anchor="b">
            <a:noAutofit/>
          </a:bodyPr>
          <a:lstStyle>
            <a:lvl1pPr algn="ctr">
              <a:lnSpc>
                <a:spcPct val="110000"/>
              </a:lnSpc>
              <a:defRPr sz="4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98906" y="5253006"/>
            <a:ext cx="9994188" cy="44132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9F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2675744"/>
            <a:ext cx="7162800" cy="1502910"/>
          </a:xfrm>
        </p:spPr>
        <p:txBody>
          <a:bodyPr anchor="b" anchorCtr="0">
            <a:normAutofit/>
          </a:bodyPr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1" y="4283999"/>
            <a:ext cx="7162800" cy="45243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5400" y="365125"/>
            <a:ext cx="10059988" cy="9683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58591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40982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58591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40982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4350" y="342616"/>
            <a:ext cx="11239500" cy="9683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9F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内容占位符 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66"/>
          <a:stretch>
            <a:fillRect/>
          </a:stretch>
        </p:blipFill>
        <p:spPr>
          <a:xfrm>
            <a:off x="-1" y="6181115"/>
            <a:ext cx="12192001" cy="684398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32034"/>
            <a:ext cx="10515600" cy="968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456266"/>
            <a:ext cx="10515600" cy="4699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2FF2E821-025F-4B15-A27C-65B12F3A2C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FEDD757-FC75-4840-AABC-5FEC07B4A53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9.jpeg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0" Type="http://schemas.openxmlformats.org/officeDocument/2006/relationships/notesSlide" Target="../notesSlides/notesSlide3.xml"/><Relationship Id="rId2" Type="http://schemas.openxmlformats.org/officeDocument/2006/relationships/tags" Target="../tags/tag3.xml"/><Relationship Id="rId19" Type="http://schemas.openxmlformats.org/officeDocument/2006/relationships/slideLayout" Target="../slideLayouts/slideLayout6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image" Target="../media/image4.png"/><Relationship Id="rId15" Type="http://schemas.openxmlformats.org/officeDocument/2006/relationships/tags" Target="../tags/tag16.xml"/><Relationship Id="rId14" Type="http://schemas.openxmlformats.org/officeDocument/2006/relationships/tags" Target="../tags/tag1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25.xml"/><Relationship Id="rId2" Type="http://schemas.openxmlformats.org/officeDocument/2006/relationships/image" Target="../media/image4.png"/><Relationship Id="rId1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tags" Target="../tags/tag26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35" y="7747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86"/>
          <a:stretch>
            <a:fillRect/>
          </a:stretch>
        </p:blipFill>
        <p:spPr>
          <a:xfrm>
            <a:off x="0" y="5105400"/>
            <a:ext cx="12192000" cy="17526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4024630" y="52705"/>
            <a:ext cx="1967865" cy="15938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8" t="27026" b="32034"/>
          <a:stretch>
            <a:fillRect/>
          </a:stretch>
        </p:blipFill>
        <p:spPr>
          <a:xfrm>
            <a:off x="4864735" y="565785"/>
            <a:ext cx="2069465" cy="12706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60805" y="1836420"/>
            <a:ext cx="9286240" cy="1640840"/>
          </a:xfrm>
        </p:spPr>
        <p:txBody>
          <a:bodyPr/>
          <a:lstStyle/>
          <a:p>
            <a:pPr algn="ctr"/>
            <a:r>
              <a:rPr sz="4000">
                <a:latin typeface="+mj-ea"/>
                <a:sym typeface="+mn-ea"/>
              </a:rPr>
              <a:t>防电信网络诈骗社会实践报告</a:t>
            </a:r>
            <a:br>
              <a:rPr sz="4000">
                <a:latin typeface="+mj-ea"/>
                <a:sym typeface="+mn-ea"/>
              </a:rPr>
            </a:br>
            <a:r>
              <a:rPr lang="en-US" sz="4000">
                <a:latin typeface="+mj-ea"/>
                <a:sym typeface="+mn-ea"/>
              </a:rPr>
              <a:t>——</a:t>
            </a:r>
            <a:r>
              <a:rPr lang="zh-CN" altLang="en-US" sz="4000">
                <a:latin typeface="+mj-ea"/>
                <a:sym typeface="+mn-ea"/>
              </a:rPr>
              <a:t>结论展示</a:t>
            </a:r>
            <a:endParaRPr lang="zh-CN" altLang="en-US" sz="4000" dirty="0">
              <a:latin typeface="+mj-ea"/>
              <a:sym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28825" y="3718560"/>
            <a:ext cx="8134350" cy="1145540"/>
          </a:xfrm>
        </p:spPr>
        <p:txBody>
          <a:bodyPr>
            <a:noAutofit/>
          </a:bodyPr>
          <a:lstStyle/>
          <a:p>
            <a:r>
              <a:rPr lang="zh-CN" altLang="en-US" sz="2400" dirty="0">
                <a:sym typeface="+mn-ea"/>
              </a:rPr>
              <a:t>报告人：刘可畅</a:t>
            </a:r>
            <a:endParaRPr lang="zh-CN" altLang="en-US" sz="2400" dirty="0">
              <a:sym typeface="+mn-ea"/>
            </a:endParaRPr>
          </a:p>
          <a:p>
            <a:r>
              <a:rPr lang="zh-CN" altLang="en-US" sz="2400" b="1" dirty="0"/>
              <a:t>指导老师：李海清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560695" y="803910"/>
            <a:ext cx="3827780" cy="75819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txBody>
          <a:bodyPr lIns="121917" tIns="60958" rIns="121917" bIns="60958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800" b="1" dirty="0" smtClean="0">
                <a:solidFill>
                  <a:srgbClr val="1A150F">
                    <a:alpha val="91000"/>
                  </a:srgbClr>
                </a:solidFill>
                <a:latin typeface="+mn-ea"/>
                <a:ea typeface="微软雅黑" panose="020B0503020204020204" pitchFamily="34" charset="-122"/>
                <a:sym typeface="+mn-ea"/>
              </a:rPr>
              <a:t>国家层面的防范措施</a:t>
            </a:r>
            <a:endParaRPr lang="zh-CN" altLang="en-US" sz="2800" b="1" dirty="0" smtClean="0">
              <a:solidFill>
                <a:srgbClr val="1A150F">
                  <a:alpha val="91000"/>
                </a:srgbClr>
              </a:solidFill>
              <a:latin typeface="+mn-ea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矩形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42715" y="1748155"/>
            <a:ext cx="7190105" cy="4718685"/>
          </a:xfrm>
          <a:prstGeom prst="rect">
            <a:avLst/>
          </a:prstGeom>
          <a:noFill/>
          <a:ln w="25400">
            <a:solidFill>
              <a:schemeClr val="accent1">
                <a:lumMod val="20000"/>
                <a:lumOff val="80000"/>
              </a:schemeClr>
            </a:solidFill>
            <a:miter lim="800000"/>
          </a:ln>
        </p:spPr>
        <p:txBody>
          <a:bodyPr lIns="121917" tIns="60958" rIns="121917" bIns="60958"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4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67860" y="1998980"/>
            <a:ext cx="6194425" cy="43237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200"/>
              <a:t>1.</a:t>
            </a:r>
            <a:r>
              <a:rPr lang="zh-CN" altLang="en-US" sz="2200"/>
              <a:t>网络诈骗一般缘起于数据泄露和非法数据交易，个人隐私受侵犯严重，但是刑法中关于信息的规定只是针对非法倒卖公民信息、利用公民隐私信息等，打击对象只是限于行为人，立法应从源头上对非法收集、贩卖、传播、使用大数据的黑客和监守自盗、非法牟利的大数据从业人员及企业从严从快打击，形成强大的法律震慑力。</a:t>
            </a:r>
            <a:endParaRPr lang="zh-CN" altLang="en-US" sz="2200"/>
          </a:p>
          <a:p>
            <a:endParaRPr lang="zh-CN" altLang="en-US" sz="2200"/>
          </a:p>
          <a:p>
            <a:r>
              <a:rPr lang="en-US" altLang="zh-CN" sz="2200"/>
              <a:t>2.</a:t>
            </a:r>
            <a:r>
              <a:rPr lang="zh-CN" altLang="en-US" sz="2200"/>
              <a:t>对网络公共数据，在允许挖掘、使用的前提下，要求数据使用者必须承担相应责任，谁挖掘使用谁负责，政府应立法规范使用者，对于未尽监管责任的个人和单位，应负责追责、惩戒。</a:t>
            </a:r>
            <a:endParaRPr lang="zh-CN" altLang="en-US" sz="2200"/>
          </a:p>
        </p:txBody>
      </p:sp>
      <p:pic>
        <p:nvPicPr>
          <p:cNvPr id="101" name="图片 100"/>
          <p:cNvPicPr/>
          <p:nvPr/>
        </p:nvPicPr>
        <p:blipFill>
          <a:blip r:embed="rId3"/>
          <a:srcRect r="13622"/>
          <a:stretch>
            <a:fillRect/>
          </a:stretch>
        </p:blipFill>
        <p:spPr>
          <a:xfrm>
            <a:off x="375285" y="1748155"/>
            <a:ext cx="3196590" cy="4718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47825" y="3114586"/>
            <a:ext cx="8896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tx1">
                    <a:alpha val="85000"/>
                  </a:schemeClr>
                </a:solidFill>
                <a:latin typeface="Narkisim" panose="020E0502050101010101" pitchFamily="34" charset="-79"/>
                <a:cs typeface="Narkisim" panose="020E0502050101010101" pitchFamily="34" charset="-79"/>
              </a:rPr>
              <a:t>THANK YOU!</a:t>
            </a:r>
            <a:endParaRPr lang="zh-CN" altLang="en-US" sz="8000" dirty="0">
              <a:solidFill>
                <a:schemeClr val="tx1">
                  <a:alpha val="85000"/>
                </a:schemeClr>
              </a:solidFill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6219582" y="3381285"/>
            <a:ext cx="5174391" cy="2489477"/>
          </a:xfrm>
          <a:custGeom>
            <a:avLst/>
            <a:gdLst>
              <a:gd name="connsiteX0" fmla="*/ 47382 w 4707423"/>
              <a:gd name="connsiteY0" fmla="*/ 1657872 h 2489926"/>
              <a:gd name="connsiteX1" fmla="*/ 1037982 w 4707423"/>
              <a:gd name="connsiteY1" fmla="*/ 1143522 h 2489926"/>
              <a:gd name="connsiteX2" fmla="*/ 123582 w 4707423"/>
              <a:gd name="connsiteY2" fmla="*/ 2477022 h 2489926"/>
              <a:gd name="connsiteX3" fmla="*/ 4352682 w 4707423"/>
              <a:gd name="connsiteY3" fmla="*/ 191022 h 2489926"/>
              <a:gd name="connsiteX4" fmla="*/ 4181232 w 4707423"/>
              <a:gd name="connsiteY4" fmla="*/ 286272 h 2489926"/>
              <a:gd name="connsiteX0-1" fmla="*/ 0 w 5174391"/>
              <a:gd name="connsiteY0-2" fmla="*/ 1981722 h 2489477"/>
              <a:gd name="connsiteX1-3" fmla="*/ 1504950 w 5174391"/>
              <a:gd name="connsiteY1-4" fmla="*/ 1143522 h 2489477"/>
              <a:gd name="connsiteX2-5" fmla="*/ 590550 w 5174391"/>
              <a:gd name="connsiteY2-6" fmla="*/ 2477022 h 2489477"/>
              <a:gd name="connsiteX3-7" fmla="*/ 4819650 w 5174391"/>
              <a:gd name="connsiteY3-8" fmla="*/ 191022 h 2489477"/>
              <a:gd name="connsiteX4-9" fmla="*/ 4648200 w 5174391"/>
              <a:gd name="connsiteY4-10" fmla="*/ 286272 h 24894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74391" h="2489477">
                <a:moveTo>
                  <a:pt x="0" y="1981722"/>
                </a:moveTo>
                <a:cubicBezTo>
                  <a:pt x="488950" y="1656284"/>
                  <a:pt x="1406525" y="1060972"/>
                  <a:pt x="1504950" y="1143522"/>
                </a:cubicBezTo>
                <a:cubicBezTo>
                  <a:pt x="1603375" y="1226072"/>
                  <a:pt x="38100" y="2635772"/>
                  <a:pt x="590550" y="2477022"/>
                </a:cubicBezTo>
                <a:cubicBezTo>
                  <a:pt x="1143000" y="2318272"/>
                  <a:pt x="4143375" y="556147"/>
                  <a:pt x="4819650" y="191022"/>
                </a:cubicBezTo>
                <a:cubicBezTo>
                  <a:pt x="5495925" y="-174103"/>
                  <a:pt x="5072062" y="56084"/>
                  <a:pt x="4648200" y="28627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5006975" y="1513205"/>
            <a:ext cx="1785620" cy="14293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6437" y="3494146"/>
            <a:ext cx="310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spc="400" dirty="0" smtClean="0">
                <a:solidFill>
                  <a:srgbClr val="F9F6E7">
                    <a:alpha val="91000"/>
                  </a:srgbClr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CONTENT</a:t>
            </a:r>
            <a:endParaRPr lang="zh-CN" altLang="en-US" sz="2400" b="1" spc="400" dirty="0">
              <a:solidFill>
                <a:srgbClr val="F9F6E7">
                  <a:alpha val="91000"/>
                </a:srgbClr>
              </a:solidFill>
              <a:latin typeface="Adobe Myungjo Std M" panose="02020600000000000000" pitchFamily="18" charset="-128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749" y="2401610"/>
            <a:ext cx="26337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F9F6E7">
                    <a:alpha val="91000"/>
                  </a:srgbClr>
                </a:solidFill>
              </a:rPr>
              <a:t>目  录</a:t>
            </a:r>
            <a:endParaRPr lang="zh-CN" altLang="en-US" sz="6600" b="1" dirty="0">
              <a:solidFill>
                <a:srgbClr val="F9F6E7">
                  <a:alpha val="91000"/>
                </a:srgb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05526" y="1435701"/>
            <a:ext cx="781050" cy="762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01</a:t>
            </a:r>
            <a:endParaRPr lang="zh-CN" altLang="en-US" sz="36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19951" y="1555091"/>
            <a:ext cx="41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9F6E7">
                    <a:alpha val="91000"/>
                  </a:srgbClr>
                </a:solidFill>
              </a:rPr>
              <a:t>选题背景与意义</a:t>
            </a:r>
            <a:endParaRPr lang="zh-CN" altLang="en-US" sz="2800" b="1" dirty="0">
              <a:solidFill>
                <a:srgbClr val="F9F6E7">
                  <a:alpha val="91000"/>
                </a:srgb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105526" y="2564304"/>
            <a:ext cx="781050" cy="762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02</a:t>
            </a:r>
            <a:endParaRPr lang="zh-CN" altLang="en-US" sz="36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19951" y="2683694"/>
            <a:ext cx="41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9F6E7">
                    <a:alpha val="91000"/>
                  </a:srgbClr>
                </a:solidFill>
              </a:rPr>
              <a:t>目前现状分析</a:t>
            </a:r>
            <a:endParaRPr lang="zh-CN" altLang="en-US" sz="2800" b="1" dirty="0">
              <a:solidFill>
                <a:srgbClr val="F9F6E7">
                  <a:alpha val="91000"/>
                </a:srgb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05526" y="3692907"/>
            <a:ext cx="781050" cy="762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03</a:t>
            </a:r>
            <a:endParaRPr lang="zh-CN" altLang="en-US" sz="36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219951" y="3812297"/>
            <a:ext cx="41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9F6E7">
                    <a:alpha val="91000"/>
                  </a:srgbClr>
                </a:solidFill>
              </a:rPr>
              <a:t>研究过程与方法</a:t>
            </a:r>
            <a:endParaRPr lang="zh-CN" altLang="en-US" sz="2800" b="1" dirty="0">
              <a:solidFill>
                <a:srgbClr val="F9F6E7">
                  <a:alpha val="91000"/>
                </a:srgb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105526" y="4821511"/>
            <a:ext cx="781050" cy="76200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04</a:t>
            </a:r>
            <a:endParaRPr lang="zh-CN" altLang="en-US" sz="36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19951" y="4940901"/>
            <a:ext cx="4173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9F6E7">
                    <a:alpha val="91000"/>
                  </a:srgbClr>
                </a:solidFill>
              </a:rPr>
              <a:t>结论及相关建议</a:t>
            </a:r>
            <a:endParaRPr lang="zh-CN" altLang="en-US" sz="2800" b="1" dirty="0">
              <a:solidFill>
                <a:srgbClr val="F9F6E7">
                  <a:alpha val="91000"/>
                </a:srgbClr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06989950" y="68918836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400980815" y="136734359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2094971680" y="204549883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2147483647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2063456630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2147483647" y="2147483647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2147483647" y="2147483647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2147483647" y="2147483647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2147483647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2147483647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2147483647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2147483647" y="2147483647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2147483647" y="2147483647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8" name="文本框 67"/>
          <p:cNvSpPr txBox="1"/>
          <p:nvPr/>
        </p:nvSpPr>
        <p:spPr>
          <a:xfrm>
            <a:off x="2147483647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2147483647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2147483647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2147483647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2147483647" y="2147483647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2147483647" y="2147483647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74" name="文本框 73"/>
          <p:cNvSpPr txBox="1"/>
          <p:nvPr/>
        </p:nvSpPr>
        <p:spPr>
          <a:xfrm>
            <a:off x="2147483647" y="2147483647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H_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1910978" y="2923452"/>
            <a:ext cx="2051900" cy="2020835"/>
          </a:xfrm>
          <a:prstGeom prst="ellipse">
            <a:avLst/>
          </a:prstGeom>
          <a:solidFill>
            <a:srgbClr val="FFFFFF">
              <a:alpha val="83000"/>
            </a:srgbClr>
          </a:solidFill>
          <a:ln w="19050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lang="zh-CN" altLang="en-US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5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48740" y="487045"/>
            <a:ext cx="10394950" cy="824230"/>
          </a:xfrm>
        </p:spPr>
        <p:txBody>
          <a:bodyPr>
            <a:noAutofit/>
          </a:bodyPr>
          <a:lstStyle/>
          <a:p>
            <a:pPr algn="l"/>
            <a:r>
              <a:rPr lang="zh-CN" altLang="en-US" sz="4800" dirty="0" smtClean="0">
                <a:solidFill>
                  <a:schemeClr val="tx1">
                    <a:alpha val="91000"/>
                  </a:schemeClr>
                </a:solidFill>
                <a:latin typeface="+mn-ea"/>
                <a:sym typeface="+mn-ea"/>
              </a:rPr>
              <a:t>选题背景与意义</a:t>
            </a:r>
            <a:endParaRPr lang="zh-CN" altLang="en-US" sz="4800" dirty="0" smtClean="0">
              <a:solidFill>
                <a:schemeClr val="tx1">
                  <a:alpha val="91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10" name="MH_Other_1"/>
          <p:cNvSpPr/>
          <p:nvPr>
            <p:custDataLst>
              <p:tags r:id="rId3"/>
            </p:custDataLst>
          </p:nvPr>
        </p:nvSpPr>
        <p:spPr bwMode="gray">
          <a:xfrm>
            <a:off x="2936875" y="2168922"/>
            <a:ext cx="1276273" cy="1165439"/>
          </a:xfrm>
          <a:custGeom>
            <a:avLst/>
            <a:gdLst>
              <a:gd name="T0" fmla="*/ 0 w 1118"/>
              <a:gd name="T1" fmla="*/ 0 h 1020"/>
              <a:gd name="T2" fmla="*/ 6 w 1118"/>
              <a:gd name="T3" fmla="*/ 793 h 1020"/>
              <a:gd name="T4" fmla="*/ 551 w 1118"/>
              <a:gd name="T5" fmla="*/ 1020 h 1020"/>
              <a:gd name="T6" fmla="*/ 1118 w 1118"/>
              <a:gd name="T7" fmla="*/ 470 h 1020"/>
              <a:gd name="T8" fmla="*/ 0 w 1118"/>
              <a:gd name="T9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8" h="1020">
                <a:moveTo>
                  <a:pt x="0" y="0"/>
                </a:moveTo>
                <a:cubicBezTo>
                  <a:pt x="2" y="393"/>
                  <a:pt x="6" y="793"/>
                  <a:pt x="6" y="793"/>
                </a:cubicBezTo>
                <a:cubicBezTo>
                  <a:pt x="117" y="797"/>
                  <a:pt x="326" y="808"/>
                  <a:pt x="551" y="1020"/>
                </a:cubicBezTo>
                <a:lnTo>
                  <a:pt x="1118" y="470"/>
                </a:lnTo>
                <a:cubicBezTo>
                  <a:pt x="1002" y="359"/>
                  <a:pt x="669" y="3"/>
                  <a:pt x="0" y="0"/>
                </a:cubicBezTo>
                <a:close/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144000" bIns="180000" anchor="ctr">
            <a:normAutofit/>
          </a:bodyPr>
          <a:lstStyle/>
          <a:p>
            <a:pPr algn="ctr">
              <a:lnSpc>
                <a:spcPct val="120000"/>
              </a:lnSpc>
              <a:spcBef>
                <a:spcPts val="455"/>
              </a:spcBef>
              <a:spcAft>
                <a:spcPts val="455"/>
              </a:spcAft>
              <a:defRPr/>
            </a:pPr>
            <a:r>
              <a:rPr lang="en-US" altLang="zh-CN" sz="3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zh-CN" altLang="en-US" sz="3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MH_Other_2"/>
          <p:cNvSpPr/>
          <p:nvPr>
            <p:custDataLst>
              <p:tags r:id="rId4"/>
            </p:custDataLst>
          </p:nvPr>
        </p:nvSpPr>
        <p:spPr bwMode="gray">
          <a:xfrm>
            <a:off x="2938555" y="4577049"/>
            <a:ext cx="1267877" cy="1178874"/>
          </a:xfrm>
          <a:custGeom>
            <a:avLst/>
            <a:gdLst>
              <a:gd name="T0" fmla="*/ 0 w 1110"/>
              <a:gd name="T1" fmla="*/ 228 h 1030"/>
              <a:gd name="T2" fmla="*/ 4 w 1110"/>
              <a:gd name="T3" fmla="*/ 1018 h 1030"/>
              <a:gd name="T4" fmla="*/ 1110 w 1110"/>
              <a:gd name="T5" fmla="*/ 559 h 1030"/>
              <a:gd name="T6" fmla="*/ 552 w 1110"/>
              <a:gd name="T7" fmla="*/ 0 h 1030"/>
              <a:gd name="T8" fmla="*/ 0 w 1110"/>
              <a:gd name="T9" fmla="*/ 228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0" h="1030">
                <a:moveTo>
                  <a:pt x="0" y="228"/>
                </a:moveTo>
                <a:cubicBezTo>
                  <a:pt x="2" y="623"/>
                  <a:pt x="4" y="1018"/>
                  <a:pt x="4" y="1018"/>
                </a:cubicBezTo>
                <a:cubicBezTo>
                  <a:pt x="478" y="1030"/>
                  <a:pt x="849" y="814"/>
                  <a:pt x="1110" y="559"/>
                </a:cubicBezTo>
                <a:lnTo>
                  <a:pt x="552" y="0"/>
                </a:lnTo>
                <a:cubicBezTo>
                  <a:pt x="355" y="184"/>
                  <a:pt x="180" y="220"/>
                  <a:pt x="0" y="228"/>
                </a:cubicBezTo>
                <a:close/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44000" rIns="108000" bIns="0" anchor="ctr">
            <a:normAutofit/>
          </a:bodyPr>
          <a:lstStyle/>
          <a:p>
            <a:pPr algn="ctr">
              <a:lnSpc>
                <a:spcPct val="120000"/>
              </a:lnSpc>
              <a:spcBef>
                <a:spcPts val="455"/>
              </a:spcBef>
              <a:spcAft>
                <a:spcPts val="455"/>
              </a:spcAft>
              <a:defRPr/>
            </a:pPr>
            <a:r>
              <a:rPr lang="en-US" altLang="zh-CN" sz="3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zh-CN" altLang="en-US" sz="3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MH_Other_3"/>
          <p:cNvSpPr/>
          <p:nvPr>
            <p:custDataLst>
              <p:tags r:id="rId5"/>
            </p:custDataLst>
          </p:nvPr>
        </p:nvSpPr>
        <p:spPr bwMode="gray">
          <a:xfrm>
            <a:off x="3566617" y="2702940"/>
            <a:ext cx="1163759" cy="1247725"/>
          </a:xfrm>
          <a:custGeom>
            <a:avLst/>
            <a:gdLst>
              <a:gd name="T0" fmla="*/ 0 w 1017"/>
              <a:gd name="T1" fmla="*/ 554 h 1091"/>
              <a:gd name="T2" fmla="*/ 225 w 1017"/>
              <a:gd name="T3" fmla="*/ 1091 h 1091"/>
              <a:gd name="T4" fmla="*/ 1017 w 1017"/>
              <a:gd name="T5" fmla="*/ 1091 h 1091"/>
              <a:gd name="T6" fmla="*/ 566 w 1017"/>
              <a:gd name="T7" fmla="*/ 0 h 1091"/>
              <a:gd name="T8" fmla="*/ 0 w 1017"/>
              <a:gd name="T9" fmla="*/ 554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7" h="1091">
                <a:moveTo>
                  <a:pt x="0" y="554"/>
                </a:moveTo>
                <a:cubicBezTo>
                  <a:pt x="194" y="770"/>
                  <a:pt x="216" y="957"/>
                  <a:pt x="225" y="1091"/>
                </a:cubicBezTo>
                <a:lnTo>
                  <a:pt x="1017" y="1091"/>
                </a:lnTo>
                <a:cubicBezTo>
                  <a:pt x="1001" y="626"/>
                  <a:pt x="833" y="260"/>
                  <a:pt x="566" y="0"/>
                </a:cubicBezTo>
                <a:lnTo>
                  <a:pt x="0" y="554"/>
                </a:lnTo>
                <a:close/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0" bIns="0" anchor="ctr">
            <a:normAutofit/>
          </a:bodyPr>
          <a:lstStyle/>
          <a:p>
            <a:pPr algn="ctr">
              <a:lnSpc>
                <a:spcPct val="120000"/>
              </a:lnSpc>
              <a:spcBef>
                <a:spcPts val="455"/>
              </a:spcBef>
              <a:spcAft>
                <a:spcPts val="455"/>
              </a:spcAft>
              <a:defRPr/>
            </a:pPr>
            <a:r>
              <a:rPr lang="en-US" altLang="zh-CN" sz="3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zh-CN" altLang="en-US" sz="3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MH_Other_4"/>
          <p:cNvSpPr/>
          <p:nvPr>
            <p:custDataLst>
              <p:tags r:id="rId6"/>
            </p:custDataLst>
          </p:nvPr>
        </p:nvSpPr>
        <p:spPr bwMode="gray">
          <a:xfrm>
            <a:off x="3569974" y="3947308"/>
            <a:ext cx="1160402" cy="1272915"/>
          </a:xfrm>
          <a:custGeom>
            <a:avLst/>
            <a:gdLst>
              <a:gd name="T0" fmla="*/ 223 w 1016"/>
              <a:gd name="T1" fmla="*/ 0 h 1114"/>
              <a:gd name="T2" fmla="*/ 0 w 1016"/>
              <a:gd name="T3" fmla="*/ 550 h 1114"/>
              <a:gd name="T4" fmla="*/ 559 w 1016"/>
              <a:gd name="T5" fmla="*/ 1114 h 1114"/>
              <a:gd name="T6" fmla="*/ 1016 w 1016"/>
              <a:gd name="T7" fmla="*/ 4 h 1114"/>
              <a:gd name="T8" fmla="*/ 223 w 1016"/>
              <a:gd name="T9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6" h="1114">
                <a:moveTo>
                  <a:pt x="223" y="0"/>
                </a:moveTo>
                <a:cubicBezTo>
                  <a:pt x="229" y="193"/>
                  <a:pt x="163" y="384"/>
                  <a:pt x="0" y="550"/>
                </a:cubicBezTo>
                <a:lnTo>
                  <a:pt x="559" y="1114"/>
                </a:lnTo>
                <a:cubicBezTo>
                  <a:pt x="763" y="892"/>
                  <a:pt x="1012" y="541"/>
                  <a:pt x="1016" y="4"/>
                </a:cubicBezTo>
                <a:lnTo>
                  <a:pt x="223" y="0"/>
                </a:lnTo>
                <a:close/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108000" anchor="ctr">
            <a:normAutofit/>
          </a:bodyPr>
          <a:lstStyle/>
          <a:p>
            <a:pPr algn="ctr">
              <a:lnSpc>
                <a:spcPct val="120000"/>
              </a:lnSpc>
              <a:spcBef>
                <a:spcPts val="455"/>
              </a:spcBef>
              <a:spcAft>
                <a:spcPts val="455"/>
              </a:spcAft>
              <a:defRPr/>
            </a:pPr>
            <a:r>
              <a:rPr lang="en-US" altLang="zh-CN" sz="3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endParaRPr lang="zh-CN" altLang="en-US" sz="3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MH_Other_7"/>
          <p:cNvSpPr>
            <a:spLocks noChangeShapeType="1"/>
          </p:cNvSpPr>
          <p:nvPr>
            <p:custDataLst>
              <p:tags r:id="rId7"/>
            </p:custDataLst>
          </p:nvPr>
        </p:nvSpPr>
        <p:spPr bwMode="black">
          <a:xfrm>
            <a:off x="4661535" y="4506595"/>
            <a:ext cx="6330950" cy="8255"/>
          </a:xfrm>
          <a:prstGeom prst="line">
            <a:avLst/>
          </a:prstGeom>
          <a:noFill/>
          <a:ln w="9525">
            <a:solidFill>
              <a:srgbClr val="BCBCBC"/>
            </a:solidFill>
            <a:prstDash val="dash"/>
            <a:rou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13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MH_Other_6"/>
          <p:cNvSpPr>
            <a:spLocks noChangeShapeType="1"/>
          </p:cNvSpPr>
          <p:nvPr>
            <p:custDataLst>
              <p:tags r:id="rId8"/>
            </p:custDataLst>
          </p:nvPr>
        </p:nvSpPr>
        <p:spPr bwMode="black">
          <a:xfrm flipV="1">
            <a:off x="4661535" y="3437255"/>
            <a:ext cx="6330315" cy="131445"/>
          </a:xfrm>
          <a:prstGeom prst="line">
            <a:avLst/>
          </a:prstGeom>
          <a:noFill/>
          <a:ln w="9525">
            <a:solidFill>
              <a:srgbClr val="BCBCBC"/>
            </a:solidFill>
            <a:prstDash val="dash"/>
            <a:rou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13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1" name="MH_SubTitle_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871720" y="2799715"/>
            <a:ext cx="5034280" cy="64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1" rIns="68580" bIns="34291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+mn-ea"/>
                <a:ea typeface="+mn-ea"/>
                <a:sym typeface="Arial" panose="020B0604020202020204" pitchFamily="34" charset="0"/>
              </a:rPr>
              <a:t>受害群众、受骗金额数量庞大</a:t>
            </a:r>
            <a:endParaRPr lang="zh-CN" altLang="zh-CN" sz="2400" dirty="0"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5129" name="MH_SubTitle_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871085" y="4577080"/>
            <a:ext cx="6646545" cy="1215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1" rIns="68580" bIns="34291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+mn-ea"/>
                <a:ea typeface="+mn-ea"/>
                <a:sym typeface="Arial" panose="020B0604020202020204" pitchFamily="34" charset="0"/>
              </a:rPr>
              <a:t>其蔽性高、犯罪门槛低、立法不完备等特点，使得打击电信诈骗存在诸多难点</a:t>
            </a:r>
            <a:endParaRPr lang="zh-CN" altLang="en-US" sz="2400" dirty="0"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19" name="MH_Other_7"/>
          <p:cNvSpPr>
            <a:spLocks noChangeShapeType="1"/>
          </p:cNvSpPr>
          <p:nvPr>
            <p:custDataLst>
              <p:tags r:id="rId11"/>
            </p:custDataLst>
          </p:nvPr>
        </p:nvSpPr>
        <p:spPr bwMode="black">
          <a:xfrm>
            <a:off x="3823335" y="5598795"/>
            <a:ext cx="7168515" cy="3175"/>
          </a:xfrm>
          <a:prstGeom prst="line">
            <a:avLst/>
          </a:prstGeom>
          <a:noFill/>
          <a:ln w="9525">
            <a:solidFill>
              <a:srgbClr val="BCBCBC"/>
            </a:solidFill>
            <a:prstDash val="dash"/>
            <a:rou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13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MH_SubTitle_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871085" y="1725930"/>
            <a:ext cx="5231130" cy="646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1" rIns="68580" bIns="34291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+mn-ea"/>
                <a:ea typeface="+mn-ea"/>
                <a:sym typeface="Arial" panose="020B0604020202020204" pitchFamily="34" charset="0"/>
              </a:rPr>
              <a:t>大数据时代到来，</a:t>
            </a:r>
            <a:r>
              <a:rPr lang="zh-CN" altLang="en-US" sz="2400" dirty="0">
                <a:latin typeface="+mn-ea"/>
                <a:ea typeface="+mn-ea"/>
                <a:sym typeface="Arial" panose="020B0604020202020204" pitchFamily="34" charset="0"/>
              </a:rPr>
              <a:t>电信网络诈骗高发</a:t>
            </a:r>
            <a:endParaRPr lang="zh-CN" altLang="en-US" sz="2400" dirty="0"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5" name="MH_Other_7"/>
          <p:cNvSpPr>
            <a:spLocks noChangeShapeType="1"/>
          </p:cNvSpPr>
          <p:nvPr>
            <p:custDataLst>
              <p:tags r:id="rId13"/>
            </p:custDataLst>
          </p:nvPr>
        </p:nvSpPr>
        <p:spPr bwMode="black">
          <a:xfrm flipV="1">
            <a:off x="3823335" y="2372995"/>
            <a:ext cx="7052945" cy="126365"/>
          </a:xfrm>
          <a:prstGeom prst="line">
            <a:avLst/>
          </a:prstGeom>
          <a:noFill/>
          <a:ln w="9525">
            <a:solidFill>
              <a:srgbClr val="BCBCBC"/>
            </a:solidFill>
            <a:prstDash val="dash"/>
            <a:rou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13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>
            <p:custDataLst>
              <p:tags r:id="rId14"/>
            </p:custDataLst>
          </p:nvPr>
        </p:nvSpPr>
        <p:spPr>
          <a:xfrm>
            <a:off x="328930" y="502285"/>
            <a:ext cx="831215" cy="743585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 anchorCtr="1"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01</a:t>
            </a:r>
            <a:endParaRPr lang="zh-CN" altLang="en-US" sz="44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5"/>
            </p:custDataLst>
          </p:nvPr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0" y="0"/>
            <a:ext cx="766445" cy="614045"/>
          </a:xfrm>
          <a:prstGeom prst="rect">
            <a:avLst/>
          </a:prstGeom>
        </p:spPr>
      </p:pic>
      <p:sp>
        <p:nvSpPr>
          <p:cNvPr id="2" name="MH_SubTitle_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871085" y="3875405"/>
            <a:ext cx="6318250" cy="646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1" rIns="68580" bIns="34291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latin typeface="+mn-ea"/>
                <a:ea typeface="+mn-ea"/>
                <a:sym typeface="Arial" panose="020B0604020202020204" pitchFamily="34" charset="0"/>
              </a:rPr>
              <a:t>防范、打击电信网络诈骗已成为公安机关的工作重心</a:t>
            </a:r>
            <a:endParaRPr lang="zh-CN" altLang="en-US" sz="2400" dirty="0">
              <a:latin typeface="+mn-ea"/>
              <a:ea typeface="+mn-ea"/>
              <a:sym typeface="Arial" panose="020B0604020202020204" pitchFamily="34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4350" y="536575"/>
            <a:ext cx="11239500" cy="1001395"/>
          </a:xfrm>
        </p:spPr>
        <p:txBody>
          <a:bodyPr/>
          <a:lstStyle/>
          <a:p>
            <a:pPr algn="l">
              <a:buClrTx/>
              <a:buSzTx/>
              <a:buFontTx/>
            </a:pPr>
            <a:r>
              <a:rPr lang="zh-CN" altLang="en-US" sz="4000" dirty="0" smtClean="0">
                <a:solidFill>
                  <a:schemeClr val="tx1">
                    <a:alpha val="91000"/>
                  </a:schemeClr>
                </a:solidFill>
                <a:latin typeface="+mn-ea"/>
              </a:rPr>
              <a:t>选题意义</a:t>
            </a:r>
            <a:endParaRPr lang="zh-CN" altLang="en-US" sz="4000" dirty="0" smtClean="0">
              <a:solidFill>
                <a:schemeClr val="tx1">
                  <a:alpha val="91000"/>
                </a:schemeClr>
              </a:solidFill>
              <a:latin typeface="+mn-ea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070735" y="2128520"/>
            <a:ext cx="2565400" cy="3387090"/>
          </a:xfrm>
          <a:custGeom>
            <a:avLst/>
            <a:gdLst>
              <a:gd name="connsiteX0" fmla="*/ 0 w 1953958"/>
              <a:gd name="connsiteY0" fmla="*/ 0 h 4226560"/>
              <a:gd name="connsiteX1" fmla="*/ 1953958 w 1953958"/>
              <a:gd name="connsiteY1" fmla="*/ 0 h 4226560"/>
              <a:gd name="connsiteX2" fmla="*/ 1953958 w 1953958"/>
              <a:gd name="connsiteY2" fmla="*/ 4226560 h 4226560"/>
              <a:gd name="connsiteX3" fmla="*/ 0 w 1953958"/>
              <a:gd name="connsiteY3" fmla="*/ 4226560 h 4226560"/>
              <a:gd name="connsiteX4" fmla="*/ 0 w 1953958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3958" h="4226560">
                <a:moveTo>
                  <a:pt x="0" y="0"/>
                </a:moveTo>
                <a:lnTo>
                  <a:pt x="1953958" y="0"/>
                </a:lnTo>
                <a:lnTo>
                  <a:pt x="1953958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>
                <a:alpha val="91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00" tIns="345967" rIns="305816" bIns="305816" numCol="1" spcCol="127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+mj-ea"/>
              </a:rPr>
              <a:t>从普及防范电信网络诈骗的知识和方法入手，尝试提出防范电信诈骗的有效措施</a:t>
            </a:r>
            <a:endParaRPr lang="zh-CN" altLang="en-US" sz="2000" b="1" dirty="0">
              <a:solidFill>
                <a:schemeClr val="accent1"/>
              </a:solidFill>
              <a:latin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04974" y="3507691"/>
            <a:ext cx="628676" cy="628675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 anchorCtr="1"/>
          <a:lstStyle/>
          <a:p>
            <a:r>
              <a:rPr lang="en-US" altLang="zh-CN" sz="3600" b="1" dirty="0" smtClean="0">
                <a:solidFill>
                  <a:schemeClr val="accent2"/>
                </a:solidFill>
              </a:rPr>
              <a:t>1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200650" y="2128520"/>
            <a:ext cx="2533015" cy="3387090"/>
          </a:xfrm>
          <a:custGeom>
            <a:avLst/>
            <a:gdLst>
              <a:gd name="connsiteX0" fmla="*/ 0 w 1953958"/>
              <a:gd name="connsiteY0" fmla="*/ 0 h 4226560"/>
              <a:gd name="connsiteX1" fmla="*/ 1953958 w 1953958"/>
              <a:gd name="connsiteY1" fmla="*/ 0 h 4226560"/>
              <a:gd name="connsiteX2" fmla="*/ 1953958 w 1953958"/>
              <a:gd name="connsiteY2" fmla="*/ 4226560 h 4226560"/>
              <a:gd name="connsiteX3" fmla="*/ 0 w 1953958"/>
              <a:gd name="connsiteY3" fmla="*/ 4226560 h 4226560"/>
              <a:gd name="connsiteX4" fmla="*/ 0 w 1953958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3958" h="4226560">
                <a:moveTo>
                  <a:pt x="0" y="0"/>
                </a:moveTo>
                <a:lnTo>
                  <a:pt x="1953958" y="0"/>
                </a:lnTo>
                <a:lnTo>
                  <a:pt x="1953958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>
                <a:alpha val="91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00" tIns="345967" rIns="305816" bIns="305816" numCol="1" spcCol="127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>
                <a:solidFill>
                  <a:schemeClr val="accent1"/>
                </a:solidFill>
                <a:latin typeface="+mj-ea"/>
              </a:rPr>
              <a:t>提高民众防范电信网络诈骗的意识</a:t>
            </a:r>
            <a:endParaRPr lang="zh-CN" altLang="en-US" sz="2000" b="1">
              <a:solidFill>
                <a:schemeClr val="accent1"/>
              </a:solidFill>
              <a:latin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86324" y="3507691"/>
            <a:ext cx="628676" cy="628675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 anchorCtr="1"/>
          <a:lstStyle/>
          <a:p>
            <a:r>
              <a:rPr lang="en-US" altLang="zh-CN" sz="3600" b="1" dirty="0" smtClean="0">
                <a:solidFill>
                  <a:schemeClr val="accent2"/>
                </a:solidFill>
              </a:rPr>
              <a:t>2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8382000" y="2128520"/>
            <a:ext cx="2493645" cy="3387090"/>
          </a:xfrm>
          <a:custGeom>
            <a:avLst/>
            <a:gdLst>
              <a:gd name="connsiteX0" fmla="*/ 0 w 1953958"/>
              <a:gd name="connsiteY0" fmla="*/ 0 h 4226560"/>
              <a:gd name="connsiteX1" fmla="*/ 1953958 w 1953958"/>
              <a:gd name="connsiteY1" fmla="*/ 0 h 4226560"/>
              <a:gd name="connsiteX2" fmla="*/ 1953958 w 1953958"/>
              <a:gd name="connsiteY2" fmla="*/ 4226560 h 4226560"/>
              <a:gd name="connsiteX3" fmla="*/ 0 w 1953958"/>
              <a:gd name="connsiteY3" fmla="*/ 4226560 h 4226560"/>
              <a:gd name="connsiteX4" fmla="*/ 0 w 1953958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3958" h="4226560">
                <a:moveTo>
                  <a:pt x="0" y="0"/>
                </a:moveTo>
                <a:lnTo>
                  <a:pt x="1953958" y="0"/>
                </a:lnTo>
                <a:lnTo>
                  <a:pt x="1953958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accent1">
                <a:alpha val="91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00" tIns="345967" rIns="305816" bIns="305816" numCol="1" spcCol="1270" anchor="ctr" anchorCtr="1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>
                <a:solidFill>
                  <a:schemeClr val="accent1"/>
                </a:solidFill>
                <a:latin typeface="+mj-ea"/>
              </a:rPr>
              <a:t>营造安全有序的网络环境</a:t>
            </a:r>
            <a:endParaRPr lang="zh-CN" altLang="en-US" sz="2000" b="1">
              <a:solidFill>
                <a:schemeClr val="accent1"/>
              </a:solidFill>
              <a:latin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067674" y="3507691"/>
            <a:ext cx="628676" cy="628675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 anchorCtr="1"/>
          <a:lstStyle/>
          <a:p>
            <a:r>
              <a:rPr lang="en-US" altLang="zh-CN" sz="3600" b="1" dirty="0" smtClean="0">
                <a:solidFill>
                  <a:schemeClr val="accent2"/>
                </a:solidFill>
              </a:rPr>
              <a:t>3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52270" y="315595"/>
            <a:ext cx="4973955" cy="1035050"/>
          </a:xfrm>
          <a:prstGeom prst="roundRect">
            <a:avLst>
              <a:gd name="adj" fmla="val 787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108000" rtlCol="0" anchor="ctr"/>
          <a:lstStyle/>
          <a:p>
            <a:pPr algn="l"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alpha val="91000"/>
                  </a:schemeClr>
                </a:solidFill>
                <a:latin typeface="+mn-ea"/>
              </a:rPr>
              <a:t>目前现状分析：</a:t>
            </a:r>
            <a:endParaRPr lang="zh-CN" altLang="en-US" sz="4000" b="1" dirty="0">
              <a:solidFill>
                <a:schemeClr val="tx1">
                  <a:alpha val="91000"/>
                </a:schemeClr>
              </a:solidFill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219582" y="3381285"/>
            <a:ext cx="5174391" cy="2489477"/>
          </a:xfrm>
          <a:custGeom>
            <a:avLst/>
            <a:gdLst>
              <a:gd name="connsiteX0" fmla="*/ 47382 w 4707423"/>
              <a:gd name="connsiteY0" fmla="*/ 1657872 h 2489926"/>
              <a:gd name="connsiteX1" fmla="*/ 1037982 w 4707423"/>
              <a:gd name="connsiteY1" fmla="*/ 1143522 h 2489926"/>
              <a:gd name="connsiteX2" fmla="*/ 123582 w 4707423"/>
              <a:gd name="connsiteY2" fmla="*/ 2477022 h 2489926"/>
              <a:gd name="connsiteX3" fmla="*/ 4352682 w 4707423"/>
              <a:gd name="connsiteY3" fmla="*/ 191022 h 2489926"/>
              <a:gd name="connsiteX4" fmla="*/ 4181232 w 4707423"/>
              <a:gd name="connsiteY4" fmla="*/ 286272 h 2489926"/>
              <a:gd name="connsiteX0-1" fmla="*/ 0 w 5174391"/>
              <a:gd name="connsiteY0-2" fmla="*/ 1981722 h 2489477"/>
              <a:gd name="connsiteX1-3" fmla="*/ 1504950 w 5174391"/>
              <a:gd name="connsiteY1-4" fmla="*/ 1143522 h 2489477"/>
              <a:gd name="connsiteX2-5" fmla="*/ 590550 w 5174391"/>
              <a:gd name="connsiteY2-6" fmla="*/ 2477022 h 2489477"/>
              <a:gd name="connsiteX3-7" fmla="*/ 4819650 w 5174391"/>
              <a:gd name="connsiteY3-8" fmla="*/ 191022 h 2489477"/>
              <a:gd name="connsiteX4-9" fmla="*/ 4648200 w 5174391"/>
              <a:gd name="connsiteY4-10" fmla="*/ 286272 h 24894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74391" h="2489477">
                <a:moveTo>
                  <a:pt x="0" y="1981722"/>
                </a:moveTo>
                <a:cubicBezTo>
                  <a:pt x="488950" y="1656284"/>
                  <a:pt x="1406525" y="1060972"/>
                  <a:pt x="1504950" y="1143522"/>
                </a:cubicBezTo>
                <a:cubicBezTo>
                  <a:pt x="1603375" y="1226072"/>
                  <a:pt x="38100" y="2635772"/>
                  <a:pt x="590550" y="2477022"/>
                </a:cubicBezTo>
                <a:cubicBezTo>
                  <a:pt x="1143000" y="2318272"/>
                  <a:pt x="4143375" y="556147"/>
                  <a:pt x="4819650" y="191022"/>
                </a:cubicBezTo>
                <a:cubicBezTo>
                  <a:pt x="5495925" y="-174103"/>
                  <a:pt x="5072062" y="56084"/>
                  <a:pt x="4648200" y="28627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0" y="0"/>
            <a:ext cx="675005" cy="6648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8800" y="316230"/>
            <a:ext cx="960755" cy="1034415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 anchorCtr="1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02</a:t>
            </a:r>
            <a:endParaRPr lang="zh-CN" altLang="en-US" sz="44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" name="Oval 2"/>
          <p:cNvSpPr/>
          <p:nvPr>
            <p:custDataLst>
              <p:tags r:id="rId2"/>
            </p:custDataLst>
          </p:nvPr>
        </p:nvSpPr>
        <p:spPr>
          <a:xfrm>
            <a:off x="541558" y="2128386"/>
            <a:ext cx="2361064" cy="2361064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+mn-ea"/>
              </a:rPr>
              <a:t>1.</a:t>
            </a:r>
            <a:r>
              <a:rPr lang="zh-CN" altLang="en-US" sz="2400" dirty="0">
                <a:solidFill>
                  <a:schemeClr val="accent2"/>
                </a:solidFill>
                <a:latin typeface="+mn-ea"/>
              </a:rPr>
              <a:t>电信诈骗</a:t>
            </a:r>
            <a:r>
              <a:rPr lang="en-US" sz="2400" dirty="0">
                <a:solidFill>
                  <a:schemeClr val="accent2"/>
                </a:solidFill>
                <a:latin typeface="+mn-ea"/>
              </a:rPr>
              <a:t>的隐蔽趋势越发明显</a:t>
            </a:r>
            <a:endParaRPr lang="en-US" sz="24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4" name="Oval 2"/>
          <p:cNvSpPr/>
          <p:nvPr>
            <p:custDataLst>
              <p:tags r:id="rId3"/>
            </p:custDataLst>
          </p:nvPr>
        </p:nvSpPr>
        <p:spPr>
          <a:xfrm>
            <a:off x="2640233" y="2128386"/>
            <a:ext cx="2361064" cy="2361064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chemeClr val="accent2"/>
                </a:solidFill>
                <a:latin typeface="+mn-ea"/>
              </a:rPr>
              <a:t>2.</a:t>
            </a:r>
            <a:r>
              <a:rPr lang="zh-CN" altLang="en-US" sz="2400" dirty="0" smtClean="0">
                <a:solidFill>
                  <a:schemeClr val="accent2"/>
                </a:solidFill>
                <a:latin typeface="+mn-ea"/>
              </a:rPr>
              <a:t>没有犯罪现场，存在一定的破解难题</a:t>
            </a:r>
            <a:endParaRPr lang="zh-CN" altLang="en-US" sz="2400" dirty="0" smtClean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5" name="Oval 2"/>
          <p:cNvSpPr/>
          <p:nvPr>
            <p:custDataLst>
              <p:tags r:id="rId4"/>
            </p:custDataLst>
          </p:nvPr>
        </p:nvSpPr>
        <p:spPr>
          <a:xfrm>
            <a:off x="4787168" y="2128386"/>
            <a:ext cx="2361064" cy="2361064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chemeClr val="accent2"/>
                </a:solidFill>
                <a:latin typeface="+mn-ea"/>
              </a:rPr>
              <a:t>3.</a:t>
            </a:r>
            <a:r>
              <a:rPr lang="zh-CN" altLang="en-US" sz="2400" dirty="0" smtClean="0">
                <a:solidFill>
                  <a:schemeClr val="accent2"/>
                </a:solidFill>
                <a:latin typeface="+mn-ea"/>
              </a:rPr>
              <a:t>人民群众存在逐利心理</a:t>
            </a:r>
            <a:endParaRPr lang="zh-CN" altLang="en-US" sz="2400" dirty="0" smtClean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9" name="Oval 2"/>
          <p:cNvSpPr/>
          <p:nvPr>
            <p:custDataLst>
              <p:tags r:id="rId5"/>
            </p:custDataLst>
          </p:nvPr>
        </p:nvSpPr>
        <p:spPr>
          <a:xfrm>
            <a:off x="9032875" y="2248535"/>
            <a:ext cx="2491105" cy="2360930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chemeClr val="accent2"/>
                </a:solidFill>
                <a:latin typeface="+mn-ea"/>
              </a:rPr>
              <a:t>5.引发公众焦虑不安的情绪，影响社会的和谐稳定</a:t>
            </a:r>
            <a:endParaRPr lang="en-US" altLang="zh-CN" sz="2400" dirty="0" smtClean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10" name="Oval 2"/>
          <p:cNvSpPr/>
          <p:nvPr>
            <p:custDataLst>
              <p:tags r:id="rId6"/>
            </p:custDataLst>
          </p:nvPr>
        </p:nvSpPr>
        <p:spPr>
          <a:xfrm>
            <a:off x="6938548" y="2248401"/>
            <a:ext cx="2361064" cy="2361064"/>
          </a:xfrm>
          <a:prstGeom prst="ellipse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chemeClr val="accent2"/>
                </a:solidFill>
                <a:latin typeface="+mn-ea"/>
              </a:rPr>
              <a:t>4.</a:t>
            </a:r>
            <a:r>
              <a:rPr lang="zh-CN" altLang="en-US" sz="2400" dirty="0" smtClean="0">
                <a:solidFill>
                  <a:schemeClr val="accent2"/>
                </a:solidFill>
                <a:latin typeface="+mn-ea"/>
              </a:rPr>
              <a:t>电信网络犯罪数量居高不下</a:t>
            </a:r>
            <a:endParaRPr lang="zh-CN" altLang="en-US" sz="2400" dirty="0" smtClean="0">
              <a:solidFill>
                <a:schemeClr val="accent2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0320" y="407670"/>
            <a:ext cx="10463530" cy="903605"/>
          </a:xfrm>
        </p:spPr>
        <p:txBody>
          <a:bodyPr/>
          <a:lstStyle/>
          <a:p>
            <a:r>
              <a:rPr lang="zh-CN" altLang="en-US" sz="4800" dirty="0" smtClean="0">
                <a:solidFill>
                  <a:schemeClr val="tx1">
                    <a:alpha val="91000"/>
                  </a:schemeClr>
                </a:solidFill>
                <a:latin typeface="+mn-ea"/>
                <a:sym typeface="+mn-ea"/>
              </a:rPr>
              <a:t>研究过程与方法</a:t>
            </a:r>
            <a:endParaRPr lang="zh-CN" altLang="en-US" sz="4800" dirty="0" smtClean="0">
              <a:solidFill>
                <a:schemeClr val="tx1">
                  <a:alpha val="91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591945" y="2209800"/>
            <a:ext cx="2581910" cy="1280795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+mj-ea"/>
              </a:rPr>
              <a:t>调查问卷的发放、网络咨询、警情官网发布讯息收集。</a:t>
            </a:r>
            <a:endParaRPr lang="zh-CN" altLang="en-US" sz="2000" dirty="0">
              <a:solidFill>
                <a:schemeClr val="accent2"/>
              </a:solidFill>
              <a:latin typeface="+mj-ea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251103" y="2458592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7" name="任意多边形 6"/>
          <p:cNvSpPr/>
          <p:nvPr/>
        </p:nvSpPr>
        <p:spPr>
          <a:xfrm>
            <a:off x="4732655" y="2178050"/>
            <a:ext cx="2698115" cy="1280795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借助知乎、百度、谷歌等搜索相关资料</a:t>
            </a:r>
            <a:endParaRPr lang="zh-CN" altLang="en-US" sz="2000">
              <a:solidFill>
                <a:schemeClr val="accent2"/>
              </a:solidFill>
              <a:latin typeface="+mj-ea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7494366" y="2458592"/>
            <a:ext cx="452659" cy="529526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0" y="105905"/>
                </a:moveTo>
                <a:lnTo>
                  <a:pt x="226330" y="105905"/>
                </a:lnTo>
                <a:lnTo>
                  <a:pt x="226330" y="0"/>
                </a:lnTo>
                <a:lnTo>
                  <a:pt x="452659" y="264763"/>
                </a:lnTo>
                <a:lnTo>
                  <a:pt x="226330" y="529526"/>
                </a:lnTo>
                <a:lnTo>
                  <a:pt x="226330" y="423621"/>
                </a:lnTo>
                <a:lnTo>
                  <a:pt x="0" y="423621"/>
                </a:lnTo>
                <a:lnTo>
                  <a:pt x="0" y="105905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5905" rIns="135798" bIns="10590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9" name="任意多边形 8"/>
          <p:cNvSpPr/>
          <p:nvPr/>
        </p:nvSpPr>
        <p:spPr>
          <a:xfrm>
            <a:off x="8017510" y="2162175"/>
            <a:ext cx="3652520" cy="1280795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图书馆查阅与摘录，去书店购买书籍查阅文献，筛选有价值的资料</a:t>
            </a:r>
            <a:endParaRPr lang="zh-CN" altLang="en-US" sz="2000">
              <a:solidFill>
                <a:schemeClr val="accent2"/>
              </a:solidFill>
              <a:latin typeface="+mj-ea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9534874" y="3567683"/>
            <a:ext cx="529527" cy="452660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362127" y="1"/>
                </a:moveTo>
                <a:lnTo>
                  <a:pt x="362127" y="264764"/>
                </a:lnTo>
                <a:lnTo>
                  <a:pt x="452659" y="264764"/>
                </a:lnTo>
                <a:lnTo>
                  <a:pt x="226330" y="529525"/>
                </a:lnTo>
                <a:lnTo>
                  <a:pt x="0" y="264764"/>
                </a:lnTo>
                <a:lnTo>
                  <a:pt x="90532" y="264764"/>
                </a:lnTo>
                <a:lnTo>
                  <a:pt x="90532" y="1"/>
                </a:lnTo>
                <a:lnTo>
                  <a:pt x="362127" y="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906" tIns="0" rIns="105905" bIns="135799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11" name="任意多边形 10"/>
          <p:cNvSpPr/>
          <p:nvPr/>
        </p:nvSpPr>
        <p:spPr>
          <a:xfrm>
            <a:off x="8017510" y="4217670"/>
            <a:ext cx="3653155" cy="1280795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对搜集到的资料进行归类分析，罗列提纲，构思起草</a:t>
            </a:r>
            <a:endParaRPr lang="zh-CN" altLang="en-US" sz="2000">
              <a:solidFill>
                <a:schemeClr val="accent2"/>
              </a:solidFill>
              <a:latin typeface="+mj-ea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7377113" y="4593778"/>
            <a:ext cx="452660" cy="529527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452659" y="423621"/>
                </a:moveTo>
                <a:lnTo>
                  <a:pt x="226329" y="423621"/>
                </a:lnTo>
                <a:lnTo>
                  <a:pt x="226329" y="529526"/>
                </a:lnTo>
                <a:lnTo>
                  <a:pt x="0" y="264763"/>
                </a:lnTo>
                <a:lnTo>
                  <a:pt x="226329" y="0"/>
                </a:lnTo>
                <a:lnTo>
                  <a:pt x="226329" y="105905"/>
                </a:lnTo>
                <a:lnTo>
                  <a:pt x="452659" y="105905"/>
                </a:lnTo>
                <a:lnTo>
                  <a:pt x="452659" y="42362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798" tIns="105906" rIns="1" bIns="10590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13" name="任意多边形 12"/>
          <p:cNvSpPr/>
          <p:nvPr/>
        </p:nvSpPr>
        <p:spPr>
          <a:xfrm>
            <a:off x="4782820" y="4217670"/>
            <a:ext cx="2487295" cy="1280795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1352" tIns="201352" rIns="201352" bIns="20135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形成研究成果初稿</a:t>
            </a:r>
            <a:endParaRPr lang="zh-CN" altLang="en-US" sz="2000">
              <a:solidFill>
                <a:schemeClr val="accent2"/>
              </a:solidFill>
              <a:latin typeface="+mj-ea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244976" y="4593778"/>
            <a:ext cx="452660" cy="529527"/>
          </a:xfrm>
          <a:custGeom>
            <a:avLst/>
            <a:gdLst>
              <a:gd name="connsiteX0" fmla="*/ 0 w 452659"/>
              <a:gd name="connsiteY0" fmla="*/ 105905 h 529526"/>
              <a:gd name="connsiteX1" fmla="*/ 226330 w 452659"/>
              <a:gd name="connsiteY1" fmla="*/ 105905 h 529526"/>
              <a:gd name="connsiteX2" fmla="*/ 226330 w 452659"/>
              <a:gd name="connsiteY2" fmla="*/ 0 h 529526"/>
              <a:gd name="connsiteX3" fmla="*/ 452659 w 452659"/>
              <a:gd name="connsiteY3" fmla="*/ 264763 h 529526"/>
              <a:gd name="connsiteX4" fmla="*/ 226330 w 452659"/>
              <a:gd name="connsiteY4" fmla="*/ 529526 h 529526"/>
              <a:gd name="connsiteX5" fmla="*/ 226330 w 452659"/>
              <a:gd name="connsiteY5" fmla="*/ 423621 h 529526"/>
              <a:gd name="connsiteX6" fmla="*/ 0 w 452659"/>
              <a:gd name="connsiteY6" fmla="*/ 423621 h 529526"/>
              <a:gd name="connsiteX7" fmla="*/ 0 w 452659"/>
              <a:gd name="connsiteY7" fmla="*/ 105905 h 529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59" h="529526">
                <a:moveTo>
                  <a:pt x="452659" y="423621"/>
                </a:moveTo>
                <a:lnTo>
                  <a:pt x="226329" y="423621"/>
                </a:lnTo>
                <a:lnTo>
                  <a:pt x="226329" y="529526"/>
                </a:lnTo>
                <a:lnTo>
                  <a:pt x="0" y="264763"/>
                </a:lnTo>
                <a:lnTo>
                  <a:pt x="226329" y="0"/>
                </a:lnTo>
                <a:lnTo>
                  <a:pt x="226329" y="105905"/>
                </a:lnTo>
                <a:lnTo>
                  <a:pt x="452659" y="105905"/>
                </a:lnTo>
                <a:lnTo>
                  <a:pt x="452659" y="42362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798" tIns="105906" rIns="1" bIns="10590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15" name="任意多边形 14"/>
          <p:cNvSpPr/>
          <p:nvPr/>
        </p:nvSpPr>
        <p:spPr>
          <a:xfrm>
            <a:off x="1684020" y="4217670"/>
            <a:ext cx="2489835" cy="1280795"/>
          </a:xfrm>
          <a:custGeom>
            <a:avLst/>
            <a:gdLst>
              <a:gd name="connsiteX0" fmla="*/ 0 w 2135187"/>
              <a:gd name="connsiteY0" fmla="*/ 128111 h 1281112"/>
              <a:gd name="connsiteX1" fmla="*/ 128111 w 2135187"/>
              <a:gd name="connsiteY1" fmla="*/ 0 h 1281112"/>
              <a:gd name="connsiteX2" fmla="*/ 2007076 w 2135187"/>
              <a:gd name="connsiteY2" fmla="*/ 0 h 1281112"/>
              <a:gd name="connsiteX3" fmla="*/ 2135187 w 2135187"/>
              <a:gd name="connsiteY3" fmla="*/ 128111 h 1281112"/>
              <a:gd name="connsiteX4" fmla="*/ 2135187 w 2135187"/>
              <a:gd name="connsiteY4" fmla="*/ 1153001 h 1281112"/>
              <a:gd name="connsiteX5" fmla="*/ 2007076 w 2135187"/>
              <a:gd name="connsiteY5" fmla="*/ 1281112 h 1281112"/>
              <a:gd name="connsiteX6" fmla="*/ 128111 w 2135187"/>
              <a:gd name="connsiteY6" fmla="*/ 1281112 h 1281112"/>
              <a:gd name="connsiteX7" fmla="*/ 0 w 2135187"/>
              <a:gd name="connsiteY7" fmla="*/ 1153001 h 1281112"/>
              <a:gd name="connsiteX8" fmla="*/ 0 w 2135187"/>
              <a:gd name="connsiteY8" fmla="*/ 128111 h 128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187" h="1281112">
                <a:moveTo>
                  <a:pt x="0" y="128111"/>
                </a:moveTo>
                <a:cubicBezTo>
                  <a:pt x="0" y="57357"/>
                  <a:pt x="57357" y="0"/>
                  <a:pt x="128111" y="0"/>
                </a:cubicBezTo>
                <a:lnTo>
                  <a:pt x="2007076" y="0"/>
                </a:lnTo>
                <a:cubicBezTo>
                  <a:pt x="2077830" y="0"/>
                  <a:pt x="2135187" y="57357"/>
                  <a:pt x="2135187" y="128111"/>
                </a:cubicBezTo>
                <a:lnTo>
                  <a:pt x="2135187" y="1153001"/>
                </a:lnTo>
                <a:cubicBezTo>
                  <a:pt x="2135187" y="1223755"/>
                  <a:pt x="2077830" y="1281112"/>
                  <a:pt x="2007076" y="1281112"/>
                </a:cubicBezTo>
                <a:lnTo>
                  <a:pt x="128111" y="1281112"/>
                </a:lnTo>
                <a:cubicBezTo>
                  <a:pt x="57357" y="1281112"/>
                  <a:pt x="0" y="1223755"/>
                  <a:pt x="0" y="1153001"/>
                </a:cubicBezTo>
                <a:lnTo>
                  <a:pt x="0" y="128111"/>
                </a:lnTo>
                <a:close/>
              </a:path>
            </a:pathLst>
          </a:custGeom>
          <a:solidFill>
            <a:schemeClr val="accent1">
              <a:hueOff val="0"/>
              <a:satOff val="0"/>
              <a:lumOff val="0"/>
              <a:alpha val="86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072" tIns="247072" rIns="247072" bIns="247072" numCol="1" spcCol="1270" anchor="ctr" anchorCtr="0">
            <a:noAutofit/>
          </a:bodyPr>
          <a:lstStyle/>
          <a:p>
            <a:pPr lvl="0" algn="ctr" defTabSz="1911350">
              <a:lnSpc>
                <a:spcPct val="13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>
                <a:solidFill>
                  <a:schemeClr val="accent2"/>
                </a:solidFill>
                <a:latin typeface="+mj-ea"/>
              </a:rPr>
              <a:t>经老师审阅论证完成论文</a:t>
            </a:r>
            <a:endParaRPr lang="zh-CN" altLang="en-US" sz="2000">
              <a:solidFill>
                <a:schemeClr val="accent2"/>
              </a:solidFill>
              <a:latin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65405" y="0"/>
            <a:ext cx="645795" cy="51689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325120" y="407670"/>
            <a:ext cx="965200" cy="70866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 anchorCtr="1"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03</a:t>
            </a:r>
            <a:endParaRPr lang="zh-CN" altLang="en-US" sz="44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6060" y="1459230"/>
            <a:ext cx="35280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zh-CN" altLang="en-US" sz="4000" b="1" dirty="0" smtClean="0">
                <a:solidFill>
                  <a:schemeClr val="tx1">
                    <a:alpha val="91000"/>
                  </a:schemeClr>
                </a:solidFill>
                <a:latin typeface="+mn-ea"/>
                <a:ea typeface="+mj-ea"/>
                <a:cs typeface="+mj-cs"/>
              </a:rPr>
              <a:t>1、研究过程</a:t>
            </a:r>
            <a:endParaRPr lang="zh-CN" altLang="en-US" sz="4000" b="1" dirty="0" smtClean="0">
              <a:solidFill>
                <a:schemeClr val="tx1">
                  <a:alpha val="91000"/>
                </a:schemeClr>
              </a:solidFill>
              <a:latin typeface="+mn-ea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8820" y="379095"/>
            <a:ext cx="11035030" cy="932180"/>
          </a:xfrm>
        </p:spPr>
        <p:txBody>
          <a:bodyPr/>
          <a:lstStyle/>
          <a:p>
            <a:pPr algn="l">
              <a:buClrTx/>
              <a:buSzTx/>
              <a:buFontTx/>
            </a:pPr>
            <a:r>
              <a:rPr lang="en-US" altLang="zh-CN" sz="4000" dirty="0" smtClean="0">
                <a:solidFill>
                  <a:schemeClr val="tx1">
                    <a:alpha val="91000"/>
                  </a:schemeClr>
                </a:solidFill>
                <a:latin typeface="+mn-ea"/>
              </a:rPr>
              <a:t>2.</a:t>
            </a:r>
            <a:r>
              <a:rPr lang="zh-CN" altLang="en-US" sz="4000" dirty="0" smtClean="0">
                <a:solidFill>
                  <a:schemeClr val="tx1">
                    <a:alpha val="91000"/>
                  </a:schemeClr>
                </a:solidFill>
                <a:latin typeface="+mn-ea"/>
              </a:rPr>
              <a:t>研究方法</a:t>
            </a:r>
            <a:endParaRPr lang="zh-CN" altLang="en-US" sz="4000" dirty="0" smtClean="0">
              <a:solidFill>
                <a:schemeClr val="tx1">
                  <a:alpha val="91000"/>
                </a:schemeClr>
              </a:solidFill>
              <a:latin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067563" y="1228189"/>
            <a:ext cx="1451813" cy="1451813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2"/>
                </a:solidFill>
                <a:latin typeface="+mj-ea"/>
                <a:ea typeface="+mj-ea"/>
              </a:rPr>
              <a:t>1</a:t>
            </a:r>
            <a:endParaRPr lang="en-US" altLang="zh-CN" sz="28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316797" y="2465738"/>
            <a:ext cx="4510167" cy="1"/>
          </a:xfrm>
          <a:prstGeom prst="line">
            <a:avLst/>
          </a:prstGeom>
          <a:ln>
            <a:solidFill>
              <a:schemeClr val="accent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519376" y="1633656"/>
            <a:ext cx="4307587" cy="64088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 smtClean="0">
                <a:solidFill>
                  <a:schemeClr val="accent1"/>
                </a:solidFill>
              </a:rPr>
              <a:t>问卷调查法</a:t>
            </a:r>
            <a:endParaRPr lang="zh-CN" altLang="en-US" sz="3600" dirty="0" smtClean="0">
              <a:solidFill>
                <a:schemeClr val="accent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067563" y="2977378"/>
            <a:ext cx="1451813" cy="1451813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2"/>
                </a:solidFill>
                <a:latin typeface="+mj-ea"/>
                <a:ea typeface="+mj-ea"/>
              </a:rPr>
              <a:t>2</a:t>
            </a:r>
            <a:endParaRPr lang="en-US" altLang="zh-CN" sz="28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6435788" y="4214926"/>
            <a:ext cx="4510167" cy="1"/>
          </a:xfrm>
          <a:prstGeom prst="line">
            <a:avLst/>
          </a:prstGeom>
          <a:ln>
            <a:solidFill>
              <a:schemeClr val="accent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519376" y="3382844"/>
            <a:ext cx="4307587" cy="64088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dirty="0">
                <a:solidFill>
                  <a:schemeClr val="accent1"/>
                </a:solidFill>
                <a:latin typeface="+mn-ea"/>
              </a:rPr>
              <a:t>数据分析法</a:t>
            </a:r>
            <a:endParaRPr lang="en-US" altLang="zh-CN" sz="36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67563" y="4726567"/>
            <a:ext cx="1451813" cy="1451813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2"/>
                </a:solidFill>
                <a:latin typeface="+mj-ea"/>
                <a:ea typeface="+mj-ea"/>
              </a:rPr>
              <a:t>3</a:t>
            </a:r>
            <a:endParaRPr lang="en-US" altLang="zh-CN" sz="28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6316797" y="5964115"/>
            <a:ext cx="4510167" cy="1"/>
          </a:xfrm>
          <a:prstGeom prst="line">
            <a:avLst/>
          </a:prstGeom>
          <a:ln>
            <a:solidFill>
              <a:schemeClr val="accent1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6519376" y="5132033"/>
            <a:ext cx="4307587" cy="64088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accent1"/>
                </a:solidFill>
              </a:rPr>
              <a:t>经验总结法</a:t>
            </a:r>
            <a:endParaRPr lang="zh-CN" altLang="en-US" sz="3600" dirty="0">
              <a:solidFill>
                <a:schemeClr val="accent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645" y="2271395"/>
            <a:ext cx="2799715" cy="24549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177925" y="259080"/>
            <a:ext cx="5269230" cy="739775"/>
          </a:xfrm>
          <a:prstGeom prst="roundRect">
            <a:avLst>
              <a:gd name="adj" fmla="val 7876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108000" rtlCol="0" anchor="ctr"/>
          <a:lstStyle/>
          <a:p>
            <a:pPr algn="l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alpha val="91000"/>
                  </a:schemeClr>
                </a:solidFill>
                <a:latin typeface="+mn-ea"/>
              </a:rPr>
              <a:t>结论及相关建议</a:t>
            </a:r>
            <a:endParaRPr lang="zh-CN" altLang="en-US" sz="4800" b="1" dirty="0" smtClean="0">
              <a:solidFill>
                <a:schemeClr val="tx1">
                  <a:alpha val="91000"/>
                </a:schemeClr>
              </a:solidFill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219582" y="3381285"/>
            <a:ext cx="5174391" cy="2489477"/>
          </a:xfrm>
          <a:custGeom>
            <a:avLst/>
            <a:gdLst>
              <a:gd name="connsiteX0" fmla="*/ 47382 w 4707423"/>
              <a:gd name="connsiteY0" fmla="*/ 1657872 h 2489926"/>
              <a:gd name="connsiteX1" fmla="*/ 1037982 w 4707423"/>
              <a:gd name="connsiteY1" fmla="*/ 1143522 h 2489926"/>
              <a:gd name="connsiteX2" fmla="*/ 123582 w 4707423"/>
              <a:gd name="connsiteY2" fmla="*/ 2477022 h 2489926"/>
              <a:gd name="connsiteX3" fmla="*/ 4352682 w 4707423"/>
              <a:gd name="connsiteY3" fmla="*/ 191022 h 2489926"/>
              <a:gd name="connsiteX4" fmla="*/ 4181232 w 4707423"/>
              <a:gd name="connsiteY4" fmla="*/ 286272 h 2489926"/>
              <a:gd name="connsiteX0-1" fmla="*/ 0 w 5174391"/>
              <a:gd name="connsiteY0-2" fmla="*/ 1981722 h 2489477"/>
              <a:gd name="connsiteX1-3" fmla="*/ 1504950 w 5174391"/>
              <a:gd name="connsiteY1-4" fmla="*/ 1143522 h 2489477"/>
              <a:gd name="connsiteX2-5" fmla="*/ 590550 w 5174391"/>
              <a:gd name="connsiteY2-6" fmla="*/ 2477022 h 2489477"/>
              <a:gd name="connsiteX3-7" fmla="*/ 4819650 w 5174391"/>
              <a:gd name="connsiteY3-8" fmla="*/ 191022 h 2489477"/>
              <a:gd name="connsiteX4-9" fmla="*/ 4648200 w 5174391"/>
              <a:gd name="connsiteY4-10" fmla="*/ 286272 h 24894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74391" h="2489477">
                <a:moveTo>
                  <a:pt x="0" y="1981722"/>
                </a:moveTo>
                <a:cubicBezTo>
                  <a:pt x="488950" y="1656284"/>
                  <a:pt x="1406525" y="1060972"/>
                  <a:pt x="1504950" y="1143522"/>
                </a:cubicBezTo>
                <a:cubicBezTo>
                  <a:pt x="1603375" y="1226072"/>
                  <a:pt x="38100" y="2635772"/>
                  <a:pt x="590550" y="2477022"/>
                </a:cubicBezTo>
                <a:cubicBezTo>
                  <a:pt x="1143000" y="2318272"/>
                  <a:pt x="4143375" y="556147"/>
                  <a:pt x="4819650" y="191022"/>
                </a:cubicBezTo>
                <a:cubicBezTo>
                  <a:pt x="5495925" y="-174103"/>
                  <a:pt x="5072062" y="56084"/>
                  <a:pt x="4648200" y="286272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3" t="24826" r="35795" b="27334"/>
          <a:stretch>
            <a:fillRect/>
          </a:stretch>
        </p:blipFill>
        <p:spPr>
          <a:xfrm>
            <a:off x="0" y="0"/>
            <a:ext cx="530860" cy="4248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1290" y="259080"/>
            <a:ext cx="1016000" cy="739775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 anchorCtr="1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04</a:t>
            </a:r>
            <a:endParaRPr lang="zh-CN" altLang="en-US" sz="4400" b="1" dirty="0">
              <a:solidFill>
                <a:schemeClr val="accent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" name="菱形 3"/>
          <p:cNvSpPr/>
          <p:nvPr>
            <p:custDataLst>
              <p:tags r:id="rId2"/>
            </p:custDataLst>
          </p:nvPr>
        </p:nvSpPr>
        <p:spPr>
          <a:xfrm>
            <a:off x="713105" y="2176145"/>
            <a:ext cx="3555365" cy="3694430"/>
          </a:xfrm>
          <a:prstGeom prst="diamond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5400" b="1" dirty="0"/>
          </a:p>
        </p:txBody>
      </p:sp>
      <p:sp>
        <p:nvSpPr>
          <p:cNvPr id="9" name="圆角矩形 8"/>
          <p:cNvSpPr/>
          <p:nvPr/>
        </p:nvSpPr>
        <p:spPr>
          <a:xfrm>
            <a:off x="4879975" y="2176145"/>
            <a:ext cx="916940" cy="713740"/>
          </a:xfrm>
          <a:prstGeom prst="roundRect">
            <a:avLst>
              <a:gd name="adj" fmla="val 5460"/>
            </a:avLst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44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1</a:t>
            </a:r>
            <a:endParaRPr lang="zh-CN" altLang="en-US" sz="44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53125" y="2205990"/>
            <a:ext cx="6047740" cy="860425"/>
          </a:xfrm>
          <a:prstGeom prst="rect">
            <a:avLst/>
          </a:prstGeom>
        </p:spPr>
        <p:txBody>
          <a:bodyPr wrap="square">
            <a:no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电信网络诈骗是诈骗的主要手段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880610" y="3149600"/>
            <a:ext cx="916305" cy="695325"/>
          </a:xfrm>
          <a:prstGeom prst="roundRect">
            <a:avLst>
              <a:gd name="adj" fmla="val 9771"/>
            </a:avLst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44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2</a:t>
            </a:r>
            <a:endParaRPr lang="zh-CN" altLang="en-US" sz="44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53125" y="3149600"/>
            <a:ext cx="5441315" cy="695960"/>
          </a:xfrm>
          <a:prstGeom prst="rect">
            <a:avLst/>
          </a:prstGeom>
        </p:spPr>
        <p:txBody>
          <a:bodyPr wrap="square">
            <a:noAutofit/>
          </a:bodyPr>
          <a:p>
            <a:pPr>
              <a:lnSpc>
                <a:spcPct val="120000"/>
              </a:lnSpc>
            </a:pPr>
            <a:r>
              <a:rPr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大部分诈骗钱财都难以追回</a:t>
            </a:r>
            <a:endParaRPr sz="3200" b="1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880610" y="4105275"/>
            <a:ext cx="916305" cy="650875"/>
          </a:xfrm>
          <a:prstGeom prst="roundRect">
            <a:avLst>
              <a:gd name="adj" fmla="val 5460"/>
            </a:avLst>
          </a:prstGeom>
          <a:solidFill>
            <a:schemeClr val="accent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4400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3</a:t>
            </a:r>
            <a:endParaRPr lang="zh-CN" altLang="en-US" sz="44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52490" y="4105275"/>
            <a:ext cx="5727700" cy="810895"/>
          </a:xfrm>
          <a:prstGeom prst="rect">
            <a:avLst/>
          </a:prstGeom>
        </p:spPr>
        <p:txBody>
          <a:bodyPr wrap="square">
            <a:no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当下对电信网络诈骗的防范对策还是以预防为主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16315" y="2177415"/>
            <a:ext cx="4064000" cy="4254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880610" y="1351280"/>
            <a:ext cx="1854200" cy="6915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结论：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3818255" y="1516380"/>
            <a:ext cx="7337425" cy="5236845"/>
          </a:xfrm>
          <a:prstGeom prst="rect">
            <a:avLst/>
          </a:prstGeom>
          <a:noFill/>
          <a:ln w="25400">
            <a:solidFill>
              <a:schemeClr val="accent1">
                <a:lumMod val="20000"/>
                <a:lumOff val="80000"/>
              </a:schemeClr>
            </a:solidFill>
            <a:miter lim="800000"/>
          </a:ln>
        </p:spPr>
        <p:txBody>
          <a:bodyPr lIns="121917" tIns="60958" rIns="121917" bIns="60958"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4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5593715" y="838200"/>
            <a:ext cx="3726815" cy="61214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txBody>
          <a:bodyPr lIns="121917" tIns="60958" rIns="121917" bIns="60958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800" b="1" dirty="0" smtClean="0">
                <a:solidFill>
                  <a:srgbClr val="1A150F">
                    <a:alpha val="91000"/>
                  </a:srgbClr>
                </a:solidFill>
                <a:latin typeface="+mn-ea"/>
                <a:ea typeface="微软雅黑" panose="020B0503020204020204" pitchFamily="34" charset="-122"/>
                <a:sym typeface="+mn-ea"/>
              </a:rPr>
              <a:t>个人层面的防范措施</a:t>
            </a:r>
            <a:endParaRPr lang="zh-CN" altLang="en-US" sz="2800" b="1" dirty="0" smtClean="0">
              <a:solidFill>
                <a:srgbClr val="1A150F">
                  <a:alpha val="91000"/>
                </a:srgbClr>
              </a:solidFill>
              <a:latin typeface="+mn-ea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4147185" y="1584960"/>
            <a:ext cx="6678930" cy="477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20000"/>
              </a:spcBef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1、妥善保管个人信息，不要随意透露给陌生人或者在不安全的网站上注册和购物。</a:t>
            </a:r>
            <a:endParaRPr lang="zh-CN" altLang="en-US" sz="2200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  <a:spcBef>
                <a:spcPct val="20000"/>
              </a:spcBef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2、不要轻信陌生电话和短信，尤其是涉及到银行卡、身份证、公检法等敏感信息的，要及时核实真伪。</a:t>
            </a:r>
            <a:endParaRPr lang="zh-CN" altLang="en-US" sz="2200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  <a:spcBef>
                <a:spcPct val="20000"/>
              </a:spcBef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3、不因贪小利而受不法分子或违法短信的诱惑，如中奖、优惠券、红包等，要警惕可能存在的陷阱。</a:t>
            </a:r>
            <a:endParaRPr lang="zh-CN" altLang="en-US" sz="2200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  <a:spcBef>
                <a:spcPct val="20000"/>
              </a:spcBef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4、对于不熟悉的金融业务尽量不要在ATM机上操作，应到柜面直接办理；对于涉及到转账汇款的交易要谨慎确认对方身份和用途。</a:t>
            </a:r>
            <a:endParaRPr lang="zh-CN" altLang="en-US" sz="2200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  <a:spcBef>
                <a:spcPct val="20000"/>
              </a:spcBef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5、如果发现自己已经上当受骗，要立即报警，并尽快联系银行冻结账户和资金。</a:t>
            </a:r>
            <a:endParaRPr lang="en-US" altLang="zh-CN" sz="2200" dirty="0" smtClean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65" y="2019300"/>
            <a:ext cx="3022600" cy="47332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5765" y="153035"/>
            <a:ext cx="3740785" cy="9067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000" b="1" dirty="0" smtClean="0">
                <a:solidFill>
                  <a:schemeClr val="tx1">
                    <a:alpha val="91000"/>
                  </a:schemeClr>
                </a:solidFill>
                <a:latin typeface="+mn-ea"/>
                <a:sym typeface="+mn-ea"/>
              </a:rPr>
              <a:t>相关建议：</a:t>
            </a:r>
            <a:endParaRPr lang="zh-CN" altLang="en-US" sz="4000" b="1" dirty="0" smtClean="0">
              <a:solidFill>
                <a:schemeClr val="tx1">
                  <a:alpha val="91000"/>
                </a:schemeClr>
              </a:solidFill>
              <a:latin typeface="+mn-ea"/>
              <a:ea typeface="微软雅黑" panose="020B0503020204020204" pitchFamily="34" charset="-122"/>
              <a:sym typeface="+mn-ea"/>
            </a:endParaRPr>
          </a:p>
          <a:p>
            <a:endParaRPr lang="zh-CN" altLang="en-US" sz="4000" b="1" dirty="0" smtClean="0">
              <a:solidFill>
                <a:schemeClr val="tx1">
                  <a:alpha val="91000"/>
                </a:schemeClr>
              </a:solidFill>
              <a:latin typeface="+mn-ea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60819000148"/>
  <p:tag name="MH_LIBRARY" val="CONTENTS"/>
  <p:tag name="MH_AUTOCOLOR" val="TRUE"/>
  <p:tag name="MH_TYPE" val="CONTENTS"/>
  <p:tag name="ID" val="553516"/>
</p:tagLst>
</file>

<file path=ppt/tags/tag10.xml><?xml version="1.0" encoding="utf-8"?>
<p:tagLst xmlns:p="http://schemas.openxmlformats.org/presentationml/2006/main">
  <p:tag name="MH" val="20161219223752"/>
  <p:tag name="MH_LIBRARY" val="GRAPHIC"/>
  <p:tag name="MH_TYPE" val="SubTitle"/>
  <p:tag name="MH_ORDER" val="2"/>
</p:tagLst>
</file>

<file path=ppt/tags/tag11.xml><?xml version="1.0" encoding="utf-8"?>
<p:tagLst xmlns:p="http://schemas.openxmlformats.org/presentationml/2006/main">
  <p:tag name="MH" val="20161219223752"/>
  <p:tag name="MH_LIBRARY" val="GRAPHIC"/>
  <p:tag name="MH_TYPE" val="SubTitle"/>
  <p:tag name="MH_ORDER" val="4"/>
</p:tagLst>
</file>

<file path=ppt/tags/tag12.xml><?xml version="1.0" encoding="utf-8"?>
<p:tagLst xmlns:p="http://schemas.openxmlformats.org/presentationml/2006/main">
  <p:tag name="MH" val="20161219223752"/>
  <p:tag name="MH_LIBRARY" val="GRAPHIC"/>
  <p:tag name="MH_TYPE" val="Other"/>
  <p:tag name="MH_ORDER" val="7"/>
</p:tagLst>
</file>

<file path=ppt/tags/tag13.xml><?xml version="1.0" encoding="utf-8"?>
<p:tagLst xmlns:p="http://schemas.openxmlformats.org/presentationml/2006/main">
  <p:tag name="MH" val="20161219223752"/>
  <p:tag name="MH_LIBRARY" val="GRAPHIC"/>
  <p:tag name="MH_TYPE" val="SubTitle"/>
  <p:tag name="MH_ORDER" val="4"/>
</p:tagLst>
</file>

<file path=ppt/tags/tag14.xml><?xml version="1.0" encoding="utf-8"?>
<p:tagLst xmlns:p="http://schemas.openxmlformats.org/presentationml/2006/main">
  <p:tag name="MH" val="20161219223752"/>
  <p:tag name="MH_LIBRARY" val="GRAPHIC"/>
  <p:tag name="MH_TYPE" val="Other"/>
  <p:tag name="MH_ORDER" val="7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MH" val="20161219223752"/>
  <p:tag name="MH_LIBRARY" val="GRAPHIC"/>
  <p:tag name="MH_TYPE" val="SubTitle"/>
  <p:tag name="MH_ORDER" val="3"/>
  <p:tag name="KSO_WM_BEAUTIFY_FLAG" val=""/>
</p:tagLst>
</file>

<file path=ppt/tags/tag18.xml><?xml version="1.0" encoding="utf-8"?>
<p:tagLst xmlns:p="http://schemas.openxmlformats.org/presentationml/2006/main">
  <p:tag name="MH_TYPE" val="#NeiR#"/>
  <p:tag name="MH_NUMBER" val="4"/>
  <p:tag name="MH_CATEGORY" val="#YinZJG#"/>
  <p:tag name="MH_LAYOUT" val="TitleSubTitle"/>
  <p:tag name="MH" val="20161219223752"/>
  <p:tag name="MH_LIBRARY" val="GRAPHIC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MH" val="20161219223752"/>
  <p:tag name="MH_LIBRARY" val="GRAPHIC"/>
  <p:tag name="MH_TYPE" val="Title"/>
  <p:tag name="MH_ORDER" val="1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PP_MARK_KEY" val="cff3d0b2-efb5-4646-8530-1fc05387fb8b"/>
  <p:tag name="COMMONDATA" val="eyJoZGlkIjoiMWRlMjM3YjhiYWI4N2I2YWQ4OTM1ZmRlYmMzNzRjMGMifQ=="/>
</p:tagLst>
</file>

<file path=ppt/tags/tag3.xml><?xml version="1.0" encoding="utf-8"?>
<p:tagLst xmlns:p="http://schemas.openxmlformats.org/presentationml/2006/main">
  <p:tag name="MH" val="20161219223752"/>
  <p:tag name="MH_LIBRARY" val="GRAPHIC"/>
  <p:tag name="MH_TYPE" val="PageTitle"/>
  <p:tag name="MH_ORDER" val="PageTitle"/>
</p:tagLst>
</file>

<file path=ppt/tags/tag4.xml><?xml version="1.0" encoding="utf-8"?>
<p:tagLst xmlns:p="http://schemas.openxmlformats.org/presentationml/2006/main">
  <p:tag name="MH" val="20161219223752"/>
  <p:tag name="MH_LIBRARY" val="GRAPHIC"/>
  <p:tag name="MH_TYPE" val="Other"/>
  <p:tag name="MH_ORDER" val="1"/>
</p:tagLst>
</file>

<file path=ppt/tags/tag5.xml><?xml version="1.0" encoding="utf-8"?>
<p:tagLst xmlns:p="http://schemas.openxmlformats.org/presentationml/2006/main">
  <p:tag name="MH" val="20161219223752"/>
  <p:tag name="MH_LIBRARY" val="GRAPHIC"/>
  <p:tag name="MH_TYPE" val="Other"/>
  <p:tag name="MH_ORDER" val="2"/>
</p:tagLst>
</file>

<file path=ppt/tags/tag6.xml><?xml version="1.0" encoding="utf-8"?>
<p:tagLst xmlns:p="http://schemas.openxmlformats.org/presentationml/2006/main">
  <p:tag name="MH" val="20161219223752"/>
  <p:tag name="MH_LIBRARY" val="GRAPHIC"/>
  <p:tag name="MH_TYPE" val="Other"/>
  <p:tag name="MH_ORDER" val="3"/>
</p:tagLst>
</file>

<file path=ppt/tags/tag7.xml><?xml version="1.0" encoding="utf-8"?>
<p:tagLst xmlns:p="http://schemas.openxmlformats.org/presentationml/2006/main">
  <p:tag name="MH" val="20161219223752"/>
  <p:tag name="MH_LIBRARY" val="GRAPHIC"/>
  <p:tag name="MH_TYPE" val="Other"/>
  <p:tag name="MH_ORDER" val="4"/>
</p:tagLst>
</file>

<file path=ppt/tags/tag8.xml><?xml version="1.0" encoding="utf-8"?>
<p:tagLst xmlns:p="http://schemas.openxmlformats.org/presentationml/2006/main">
  <p:tag name="MH" val="20161219223752"/>
  <p:tag name="MH_LIBRARY" val="GRAPHIC"/>
  <p:tag name="MH_TYPE" val="Other"/>
  <p:tag name="MH_ORDER" val="7"/>
</p:tagLst>
</file>

<file path=ppt/tags/tag9.xml><?xml version="1.0" encoding="utf-8"?>
<p:tagLst xmlns:p="http://schemas.openxmlformats.org/presentationml/2006/main">
  <p:tag name="MH" val="20161219223752"/>
  <p:tag name="MH_LIBRARY" val="GRAPHIC"/>
  <p:tag name="MH_TYPE" val="Other"/>
  <p:tag name="MH_ORDER" val="6"/>
</p:tagLst>
</file>

<file path=ppt/theme/theme1.xml><?xml version="1.0" encoding="utf-8"?>
<a:theme xmlns:a="http://schemas.openxmlformats.org/drawingml/2006/main" name="Office 主题">
  <a:themeElements>
    <a:clrScheme name="自定义 64">
      <a:dk1>
        <a:srgbClr val="FFFFFF"/>
      </a:dk1>
      <a:lt1>
        <a:srgbClr val="595959"/>
      </a:lt1>
      <a:dk2>
        <a:srgbClr val="FFFFFF"/>
      </a:dk2>
      <a:lt2>
        <a:srgbClr val="595959"/>
      </a:lt2>
      <a:accent1>
        <a:srgbClr val="FFFFFF"/>
      </a:accent1>
      <a:accent2>
        <a:srgbClr val="065456"/>
      </a:accent2>
      <a:accent3>
        <a:srgbClr val="C4EFFF"/>
      </a:accent3>
      <a:accent4>
        <a:srgbClr val="7E888E"/>
      </a:accent4>
      <a:accent5>
        <a:srgbClr val="1F303A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0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1041</Words>
  <Application>WPS 演示</Application>
  <PresentationFormat>自定义</PresentationFormat>
  <Paragraphs>144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Adobe Myungjo Std M</vt:lpstr>
      <vt:lpstr>MS PMincho</vt:lpstr>
      <vt:lpstr>Adobe Gothic Std B</vt:lpstr>
      <vt:lpstr>Arial Narrow</vt:lpstr>
      <vt:lpstr>MS UI Gothic</vt:lpstr>
      <vt:lpstr>Calibri</vt:lpstr>
      <vt:lpstr>黑体</vt:lpstr>
      <vt:lpstr>Arial Black</vt:lpstr>
      <vt:lpstr>Narkisim</vt:lpstr>
      <vt:lpstr>Arial Unicode MS</vt:lpstr>
      <vt:lpstr>Calibri Light</vt:lpstr>
      <vt:lpstr>Office 主题</vt:lpstr>
      <vt:lpstr>防电信网络诈骗社会实践报告</vt:lpstr>
      <vt:lpstr>PowerPoint 演示文稿</vt:lpstr>
      <vt:lpstr>选题背景与意义</vt:lpstr>
      <vt:lpstr>选题意义</vt:lpstr>
      <vt:lpstr>PowerPoint 演示文稿</vt:lpstr>
      <vt:lpstr>请在此处输入您的标题</vt:lpstr>
      <vt:lpstr>请在此处输入您的标题</vt:lpstr>
      <vt:lpstr>PowerPoint 演示文稿</vt:lpstr>
      <vt:lpstr>此处输入您的标题</vt:lpstr>
      <vt:lpstr>请在此处输入您的标题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黑板风毕业答辩PPT模板</dc:title>
  <dc:creator/>
  <cp:lastModifiedBy>Administrator</cp:lastModifiedBy>
  <cp:revision>113</cp:revision>
  <dcterms:created xsi:type="dcterms:W3CDTF">2016-11-22T14:17:00Z</dcterms:created>
  <dcterms:modified xsi:type="dcterms:W3CDTF">2023-03-14T07:09:51Z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F31B6FC9FC0E48D1AC2AE46F59439008</vt:lpwstr>
  </property>
</Properties>
</file>