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4.svg" ContentType="image/svg+xml"/>
  <Override PartName="/ppt/media/image48.svg" ContentType="image/svg+xml"/>
  <Override PartName="/ppt/media/image5.svg" ContentType="image/svg+xml"/>
  <Override PartName="/ppt/media/image50.svg" ContentType="image/svg+xml"/>
  <Override PartName="/ppt/media/image55.svg" ContentType="image/svg+xml"/>
  <Override PartName="/ppt/media/image57.svg" ContentType="image/svg+xml"/>
  <Override PartName="/ppt/media/image59.svg" ContentType="image/svg+xml"/>
  <Override PartName="/ppt/media/image61.svg" ContentType="image/svg+xml"/>
  <Override PartName="/ppt/media/image63.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0" r:id="rId3"/>
  </p:sldMasterIdLst>
  <p:notesMasterIdLst>
    <p:notesMasterId r:id="rId5"/>
  </p:notesMasterIdLst>
  <p:sldIdLst>
    <p:sldId id="256" r:id="rId4"/>
    <p:sldId id="257" r:id="rId6"/>
    <p:sldId id="258" r:id="rId7"/>
    <p:sldId id="259" r:id="rId8"/>
    <p:sldId id="260" r:id="rId9"/>
    <p:sldId id="261" r:id="rId10"/>
    <p:sldId id="262" r:id="rId11"/>
    <p:sldId id="263" r:id="rId12"/>
    <p:sldId id="264" r:id="rId13"/>
    <p:sldId id="265" r:id="rId14"/>
    <p:sldId id="266" r:id="rId15"/>
    <p:sldId id="267" r:id="rId1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624" userDrawn="1">
          <p15:clr>
            <a:srgbClr val="747775"/>
          </p15:clr>
        </p15:guide>
        <p15:guide id="2" pos="2880" userDrawn="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624"/>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大家好，今天我将为大家展示我们小组的研究性学习结题报告，主题是“轴对称之美 · 浸润传统——中国传统艺术文化中的轴对称图形研究”。这份报告旨在探索数学中的轴对称知识与中国传统文化艺术之间的奇妙联系。</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通过这次研究，我们得出了以下结论：首先，轴对称在我们研究的三个领域中都有广泛应用；其次，不同领域的对称形式各有特色，服务于不同的审美和功能需求；最重要的是，我们认识到轴对称是连接数学与文化的一座桥梁，它让我们看到了数学之美如何融入并塑造了我们的传统文化。</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这次研究中，我们收获满满，不仅巩固了数学知识，更提升了文化素养和研究能力。同时，我们也认识到研究的不足，比如案例不够全面，分析不够深入。未来，我们希望能将研究拓展到更多领域，并尝试亲手创作，让这次学习的收获更加立体。</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我们认为，轴对称图形已经深深融入中国传统艺术的血脉，成为一种文化基因。它让我们的古建筑、园林和剪纸更加美丽，也让我们看到了数学与艺术交融的无限可能。希望我们能继续保持这份探索的热情，在感受数学之美的同时，传承和弘扬我们优秀的传统文化。我的报告到此结束，谢谢大家！</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让我们了解一下本次研究的背景。轴对称图形是我们数学学习中的一个重要概念。而对称性，恰恰是中国传统艺术中一个核心的审美标准。无论是宏伟的宫殿，还是精巧的剪纸，对称之美都贯穿其中。我们希望通过这次研究，将抽象的数学知识与具象的传统文化艺术联系起来，感受数学的魅力与文化的底蕴。</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设定了四个主要的研究目的：首先，是为了巩固我们所学的轴对称知识；其次，是要具体探究轴对称在古建筑、园林和剪纸这三个领域的应用；再次，我们希望通过研究，理解对称美所承载的文化意义；最后，也是最重要的，是在这个过程中锻炼我们的研究能力，体验探索的乐趣。</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为了完成这次研究，我们采用了观察、收集、分析和总结四种方法。我们的研究流程清晰地分为准备、收集、分析、总结和完善五个阶段，确保了研究的系统性和条理性。</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本次研究的核心，是围绕轴对称图形所体现的“对称、均衡、和谐”这一数学与美学原则，重点探究它在古建筑、古典园林和剪纸艺术这三个领域的具体体现，最终目标是深刻感受对称美与我们传统文化的紧密融合。</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来看古建筑中的轴对称美，最具代表性的就是北京故宫。大家可以看到这张鸟瞰图，整个故宫以一条中轴线贯穿南北，所有重要建筑都沿中轴线对称分布，这种布局不仅展现了无与伦比的建筑之美，更深刻体现了古代的等级秩序和礼制思想。</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除了故宫这样的皇家建筑，在普通的民居和园林中，对称美同样无处不在。比如苏州拙政园的厅堂，以及山西平遥的民居，无论是整体布局还是门窗装饰，都体现了对称的设计原则。</a:t>
            </a:r>
            <a:endParaRPr lang="en-US" sz="1400" b="0" i="0" u="none" strike="noStrike">
              <a:solidFill>
                <a:srgbClr val="000000"/>
              </a:solidFill>
            </a:endParaRPr>
          </a:p>
          <a:p>
            <a:pPr indent="0" algn="l">
              <a:lnSpc>
                <a:spcPct val="100000"/>
              </a:lnSpc>
            </a:pPr>
            <a:r>
              <a:rPr lang="en-US" sz="1400" b="0" i="0" u="none" strike="noStrike">
                <a:solidFill>
                  <a:srgbClr val="000000"/>
                </a:solidFill>
              </a:rPr>
              <a:t>这种设计不仅是为了美观，更蕴含着“中庸和谐”的文化思想，同时也兼顾了建筑的实用性和稳定性，是数学原理与建筑实践的完美融合。</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接下来我们看看古典园林中的对称美。与古建筑的严格对称不同，园林中的对称形式更加多样和灵活。</a:t>
            </a:r>
            <a:endParaRPr lang="en-US" sz="1400" b="0" i="0" u="none" strike="noStrike">
              <a:solidFill>
                <a:srgbClr val="000000"/>
              </a:solidFill>
            </a:endParaRPr>
          </a:p>
          <a:p>
            <a:pPr indent="0" algn="l">
              <a:lnSpc>
                <a:spcPct val="100000"/>
              </a:lnSpc>
            </a:pPr>
            <a:r>
              <a:rPr lang="en-US" sz="1400" b="0" i="0" u="none" strike="noStrike">
                <a:solidFill>
                  <a:srgbClr val="000000"/>
                </a:solidFill>
              </a:rPr>
              <a:t>首先是长廊对称，大家看左边的图片，颐和园长廊沿湖岸延伸，与水面倒影形成了完美的轴对称，意境非常深远。</a:t>
            </a:r>
            <a:endParaRPr lang="en-US" sz="1400" b="0" i="0" u="none" strike="noStrike">
              <a:solidFill>
                <a:srgbClr val="000000"/>
              </a:solidFill>
            </a:endParaRPr>
          </a:p>
          <a:p>
            <a:pPr indent="0" algn="l">
              <a:lnSpc>
                <a:spcPct val="100000"/>
              </a:lnSpc>
            </a:pPr>
            <a:r>
              <a:rPr lang="en-US" sz="1400" b="0" i="0" u="none" strike="noStrike">
                <a:solidFill>
                  <a:srgbClr val="000000"/>
                </a:solidFill>
              </a:rPr>
              <a:t>其次是建筑对称，比如故宫御花园，万春亭与千秋亭左右对称，形成了平衡之美，右侧的平面图也展示了这种严谨的布局。</a:t>
            </a:r>
            <a:endParaRPr lang="en-US" sz="1400" b="0" i="0" u="none" strike="noStrike">
              <a:solidFill>
                <a:srgbClr val="000000"/>
              </a:solidFill>
            </a:endParaRPr>
          </a:p>
          <a:p>
            <a:pPr indent="0" algn="l">
              <a:lnSpc>
                <a:spcPct val="100000"/>
              </a:lnSpc>
            </a:pPr>
            <a:r>
              <a:rPr lang="en-US" sz="1400" b="0" i="0" u="none" strike="noStrike">
                <a:solidFill>
                  <a:srgbClr val="000000"/>
                </a:solidFill>
              </a:rPr>
              <a:t>还有轴线对称，像拙政园的住宅部分，依然遵循着严格的纵向轴线。</a:t>
            </a:r>
            <a:endParaRPr lang="en-US" sz="1400" b="0" i="0" u="none" strike="noStrike">
              <a:solidFill>
                <a:srgbClr val="000000"/>
              </a:solidFill>
            </a:endParaRPr>
          </a:p>
          <a:p>
            <a:pPr indent="0" algn="l">
              <a:lnSpc>
                <a:spcPct val="100000"/>
              </a:lnSpc>
            </a:pPr>
            <a:r>
              <a:rPr lang="en-US" sz="1400" b="0" i="0" u="none" strike="noStrike">
                <a:solidFill>
                  <a:srgbClr val="000000"/>
                </a:solidFill>
              </a:rPr>
              <a:t>这些设计都不仅仅是形式上的追求，更体现了“天人合一”的理念，让建筑之美融入自然之中。</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剪纸艺术是轴对称应用最广泛的民间艺术形式之一。从常见的“喜”字、“福”字，到复杂的人物花鸟，对折剪纸的方法让创作变得简单，而对称的图案则充满了吉祥美好的寓意，是数学之美与民间艺术的完美结合。</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50" name="Shape 50"/>
        <p:cNvGrpSpPr/>
        <p:nvPr/>
      </p:nvGrpSpPr>
      <p:grpSpPr>
        <a:xfrm>
          <a:off x="0" y="0"/>
          <a:ext cx="0" cy="0"/>
          <a:chOff x="0" y="0"/>
          <a:chExt cx="0" cy="0"/>
        </a:xfrm>
      </p:grpSpPr>
      <p:sp>
        <p:nvSpPr>
          <p:cNvPr id="51" name="Shape 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type="pic" idx="2"/>
          </p:nvPr>
        </p:nvSpPr>
        <p:spPr>
          <a:xfrm>
            <a:off x="3887391" y="740569"/>
            <a:ext cx="4629150" cy="3655219"/>
          </a:xfrm>
          <a:prstGeom prst="rect">
            <a:avLst/>
          </a:prstGeom>
          <a:noFill/>
          <a:ln>
            <a:noFill/>
          </a:ln>
        </p:spPr>
      </p:sp>
      <p:sp>
        <p:nvSpPr>
          <p:cNvPr id="64" name="Shape 26"/>
          <p:cNvSpPr txBox="1"/>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2.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2.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9.svg"/><Relationship Id="rId3" Type="http://schemas.openxmlformats.org/officeDocument/2006/relationships/image" Target="../media/image58.png"/><Relationship Id="rId2" Type="http://schemas.openxmlformats.org/officeDocument/2006/relationships/image" Target="../media/image57.svg"/><Relationship Id="rId1" Type="http://schemas.openxmlformats.org/officeDocument/2006/relationships/image" Target="../media/image56.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2.xml"/><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image" Target="../media/image9.svg"/><Relationship Id="rId7" Type="http://schemas.openxmlformats.org/officeDocument/2006/relationships/image" Target="../media/image8.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svg"/><Relationship Id="rId11" Type="http://schemas.openxmlformats.org/officeDocument/2006/relationships/notesSlide" Target="../notesSlides/notesSlide2.xml"/><Relationship Id="rId10" Type="http://schemas.openxmlformats.org/officeDocument/2006/relationships/slideLayout" Target="../slideLayouts/slideLayout1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9" Type="http://schemas.openxmlformats.org/officeDocument/2006/relationships/image" Target="../media/image14.svg"/><Relationship Id="rId8" Type="http://schemas.openxmlformats.org/officeDocument/2006/relationships/image" Target="../media/image13.png"/><Relationship Id="rId7" Type="http://schemas.openxmlformats.org/officeDocument/2006/relationships/image" Target="../media/image12.svg"/><Relationship Id="rId6" Type="http://schemas.openxmlformats.org/officeDocument/2006/relationships/image" Target="../media/image11.png"/><Relationship Id="rId5" Type="http://schemas.openxmlformats.org/officeDocument/2006/relationships/image" Target="../media/image5.svg"/><Relationship Id="rId4" Type="http://schemas.openxmlformats.org/officeDocument/2006/relationships/image" Target="../media/image4.png"/><Relationship Id="rId3" Type="http://schemas.openxmlformats.org/officeDocument/2006/relationships/image" Target="../media/image9.svg"/><Relationship Id="rId2" Type="http://schemas.openxmlformats.org/officeDocument/2006/relationships/image" Target="../media/image8.png"/><Relationship Id="rId11" Type="http://schemas.openxmlformats.org/officeDocument/2006/relationships/notesSlide" Target="../notesSlides/notesSlide3.xml"/><Relationship Id="rId10" Type="http://schemas.openxmlformats.org/officeDocument/2006/relationships/slideLayout" Target="../slideLayouts/slideLayout1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22.svg"/><Relationship Id="rId7" Type="http://schemas.openxmlformats.org/officeDocument/2006/relationships/image" Target="../media/image21.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 Id="rId3" Type="http://schemas.openxmlformats.org/officeDocument/2006/relationships/image" Target="../media/image17.png"/><Relationship Id="rId22" Type="http://schemas.openxmlformats.org/officeDocument/2006/relationships/notesSlide" Target="../notesSlides/notesSlide4.xml"/><Relationship Id="rId21" Type="http://schemas.openxmlformats.org/officeDocument/2006/relationships/slideLayout" Target="../slideLayouts/slideLayout12.xml"/><Relationship Id="rId20" Type="http://schemas.openxmlformats.org/officeDocument/2006/relationships/image" Target="../media/image34.svg"/><Relationship Id="rId2" Type="http://schemas.openxmlformats.org/officeDocument/2006/relationships/image" Target="../media/image16.svg"/><Relationship Id="rId19" Type="http://schemas.openxmlformats.org/officeDocument/2006/relationships/image" Target="../media/image33.png"/><Relationship Id="rId18" Type="http://schemas.openxmlformats.org/officeDocument/2006/relationships/image" Target="../media/image32.svg"/><Relationship Id="rId17" Type="http://schemas.openxmlformats.org/officeDocument/2006/relationships/image" Target="../media/image31.png"/><Relationship Id="rId16" Type="http://schemas.openxmlformats.org/officeDocument/2006/relationships/image" Target="../media/image30.svg"/><Relationship Id="rId15" Type="http://schemas.openxmlformats.org/officeDocument/2006/relationships/image" Target="../media/image29.png"/><Relationship Id="rId14" Type="http://schemas.openxmlformats.org/officeDocument/2006/relationships/image" Target="../media/image28.svg"/><Relationship Id="rId13" Type="http://schemas.openxmlformats.org/officeDocument/2006/relationships/image" Target="../media/image27.png"/><Relationship Id="rId12" Type="http://schemas.openxmlformats.org/officeDocument/2006/relationships/image" Target="../media/image26.svg"/><Relationship Id="rId11" Type="http://schemas.openxmlformats.org/officeDocument/2006/relationships/image" Target="../media/image25.png"/><Relationship Id="rId10" Type="http://schemas.openxmlformats.org/officeDocument/2006/relationships/image" Target="../media/image24.svg"/><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2.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6.svg"/><Relationship Id="rId1" Type="http://schemas.openxmlformats.org/officeDocument/2006/relationships/image" Target="../media/image35.png"/></Relationships>
</file>

<file path=ppt/slides/_rels/slide6.xml.rels><?xml version="1.0" encoding="UTF-8" standalone="yes"?>
<Relationships xmlns="http://schemas.openxmlformats.org/package/2006/relationships"><Relationship Id="rId9" Type="http://schemas.openxmlformats.org/officeDocument/2006/relationships/image" Target="../media/image41.jpeg"/><Relationship Id="rId8" Type="http://schemas.openxmlformats.org/officeDocument/2006/relationships/image" Target="../media/image9.svg"/><Relationship Id="rId7" Type="http://schemas.openxmlformats.org/officeDocument/2006/relationships/image" Target="../media/image8.png"/><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svg"/><Relationship Id="rId3" Type="http://schemas.openxmlformats.org/officeDocument/2006/relationships/image" Target="../media/image2.png"/><Relationship Id="rId2" Type="http://schemas.openxmlformats.org/officeDocument/2006/relationships/image" Target="../media/image38.svg"/><Relationship Id="rId11" Type="http://schemas.openxmlformats.org/officeDocument/2006/relationships/notesSlide" Target="../notesSlides/notesSlide6.xml"/><Relationship Id="rId10" Type="http://schemas.openxmlformats.org/officeDocument/2006/relationships/slideLayout" Target="../slideLayouts/slideLayout12.xml"/><Relationship Id="rId1" Type="http://schemas.openxmlformats.org/officeDocument/2006/relationships/image" Target="../media/image37.png"/></Relationships>
</file>

<file path=ppt/slides/_rels/slide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media/image3.svg"/><Relationship Id="rId4" Type="http://schemas.openxmlformats.org/officeDocument/2006/relationships/image" Target="../media/image2.png"/><Relationship Id="rId3" Type="http://schemas.openxmlformats.org/officeDocument/2006/relationships/tags" Target="../tags/tag2.xml"/><Relationship Id="rId20" Type="http://schemas.openxmlformats.org/officeDocument/2006/relationships/notesSlide" Target="../notesSlides/notesSlide7.xml"/><Relationship Id="rId2" Type="http://schemas.openxmlformats.org/officeDocument/2006/relationships/tags" Target="../tags/tag1.xml"/><Relationship Id="rId19" Type="http://schemas.openxmlformats.org/officeDocument/2006/relationships/slideLayout" Target="../slideLayouts/slideLayout12.xml"/><Relationship Id="rId18" Type="http://schemas.openxmlformats.org/officeDocument/2006/relationships/image" Target="../media/image45.jpeg"/><Relationship Id="rId17" Type="http://schemas.openxmlformats.org/officeDocument/2006/relationships/tags" Target="../tags/tag10.xml"/><Relationship Id="rId16" Type="http://schemas.openxmlformats.org/officeDocument/2006/relationships/tags" Target="../tags/tag9.xml"/><Relationship Id="rId15" Type="http://schemas.openxmlformats.org/officeDocument/2006/relationships/image" Target="../media/image44.svg"/><Relationship Id="rId14" Type="http://schemas.openxmlformats.org/officeDocument/2006/relationships/image" Target="../media/image43.png"/><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image" Target="../media/image9.svg"/><Relationship Id="rId1" Type="http://schemas.openxmlformats.org/officeDocument/2006/relationships/image" Target="../media/image42.jpeg"/></Relationships>
</file>

<file path=ppt/slides/_rels/slide8.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image" Target="../media/image5.svg"/><Relationship Id="rId4" Type="http://schemas.openxmlformats.org/officeDocument/2006/relationships/image" Target="../media/image4.png"/><Relationship Id="rId3" Type="http://schemas.openxmlformats.org/officeDocument/2006/relationships/tags" Target="../tags/tag12.xml"/><Relationship Id="rId24" Type="http://schemas.openxmlformats.org/officeDocument/2006/relationships/notesSlide" Target="../notesSlides/notesSlide8.xml"/><Relationship Id="rId23" Type="http://schemas.openxmlformats.org/officeDocument/2006/relationships/slideLayout" Target="../slideLayouts/slideLayout12.xml"/><Relationship Id="rId22" Type="http://schemas.openxmlformats.org/officeDocument/2006/relationships/image" Target="../media/image51.jpeg"/><Relationship Id="rId21" Type="http://schemas.openxmlformats.org/officeDocument/2006/relationships/image" Target="../media/image50.svg"/><Relationship Id="rId20" Type="http://schemas.openxmlformats.org/officeDocument/2006/relationships/image" Target="../media/image49.png"/><Relationship Id="rId2" Type="http://schemas.openxmlformats.org/officeDocument/2006/relationships/tags" Target="../tags/tag11.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image" Target="../media/image48.svg"/><Relationship Id="rId16" Type="http://schemas.openxmlformats.org/officeDocument/2006/relationships/image" Target="../media/image47.png"/><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image" Target="../media/image40.svg"/><Relationship Id="rId10" Type="http://schemas.openxmlformats.org/officeDocument/2006/relationships/image" Target="../media/image39.png"/><Relationship Id="rId1" Type="http://schemas.openxmlformats.org/officeDocument/2006/relationships/image" Target="../media/image46.jpe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53.jpeg"/><Relationship Id="rId7" Type="http://schemas.openxmlformats.org/officeDocument/2006/relationships/image" Target="../media/image52.jpe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svg"/><Relationship Id="rId10" Type="http://schemas.openxmlformats.org/officeDocument/2006/relationships/notesSlide" Target="../notesSlides/notesSlide9.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EBE9">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1016000" y="1651000"/>
            <a:ext cx="10160000" cy="762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4000" b="1">
                <a:solidFill>
                  <a:srgbClr val="5D4037"/>
                </a:solidFill>
                <a:latin typeface="Noto Serif SC" panose="02020200000000000000" charset="-122"/>
                <a:ea typeface="Noto Serif SC" panose="02020200000000000000" charset="-122"/>
                <a:cs typeface="Noto Serif SC" panose="02020200000000000000" charset="-122"/>
                <a:sym typeface="+mn-ea"/>
              </a:rPr>
              <a:t>轴对称图形在中国传统艺术文化中的运用</a:t>
            </a:r>
            <a:endParaRPr lang="en-US" sz="4000" b="1">
              <a:solidFill>
                <a:srgbClr val="5D4037"/>
              </a:solidFill>
              <a:latin typeface="Noto Serif SC" panose="02020200000000000000" charset="-122"/>
              <a:ea typeface="Noto Serif SC" panose="02020200000000000000" charset="-122"/>
              <a:cs typeface="Noto Serif SC" panose="02020200000000000000" charset="-122"/>
            </a:endParaRPr>
          </a:p>
        </p:txBody>
      </p:sp>
      <p:sp>
        <p:nvSpPr>
          <p:cNvPr id="5" name="AutoShape 5"/>
          <p:cNvSpPr/>
          <p:nvPr/>
        </p:nvSpPr>
        <p:spPr>
          <a:xfrm>
            <a:off x="5334000" y="2540000"/>
            <a:ext cx="1524000" cy="38100"/>
          </a:xfrm>
          <a:prstGeom prst="roundRect">
            <a:avLst>
              <a:gd name="adj" fmla="val 0"/>
            </a:avLst>
          </a:prstGeom>
          <a:solidFill>
            <a:srgbClr val="B2DFDB">
              <a:alpha val="100000"/>
            </a:srgbClr>
          </a:solidFill>
          <a:ln w="25400" cap="flat" cmpd="sng">
            <a:noFill/>
            <a:prstDash val="solid"/>
            <a:round/>
          </a:ln>
        </p:spPr>
        <p:txBody>
          <a:bodyPr vert="horz" wrap="square" lIns="63500" tIns="63500" rIns="63500" bIns="63500" rtlCol="0" anchor="ctr"/>
          <a:lstStyle/>
          <a:p>
            <a:pPr algn="ctr">
              <a:defRPr/>
            </a:pPr>
          </a:p>
        </p:txBody>
      </p:sp>
      <p:sp>
        <p:nvSpPr>
          <p:cNvPr id="6" name="AutoShape 6"/>
          <p:cNvSpPr/>
          <p:nvPr/>
        </p:nvSpPr>
        <p:spPr>
          <a:xfrm>
            <a:off x="1016000" y="2794000"/>
            <a:ext cx="10160000" cy="508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2200">
                <a:solidFill>
                  <a:srgbClr val="5D4037"/>
                </a:solidFill>
                <a:latin typeface="Noto Serif SC" panose="02020200000000000000" charset="-122"/>
                <a:ea typeface="Noto Serif SC" panose="02020200000000000000" charset="-122"/>
                <a:cs typeface="Noto Serif SC" panose="02020200000000000000" charset="-122"/>
              </a:rPr>
              <a:t>——古建筑、园林、剪纸中的对称美</a:t>
            </a:r>
            <a:endParaRPr lang="en-US" sz="2200">
              <a:solidFill>
                <a:srgbClr val="5D4037"/>
              </a:solidFill>
              <a:latin typeface="Noto Serif SC" panose="02020200000000000000" charset="-122"/>
              <a:ea typeface="Noto Serif SC" panose="02020200000000000000" charset="-122"/>
              <a:cs typeface="Noto Serif SC" panose="02020200000000000000" charset="-122"/>
            </a:endParaRPr>
          </a:p>
        </p:txBody>
      </p:sp>
      <p:sp>
        <p:nvSpPr>
          <p:cNvPr id="7" name="AutoShape 7"/>
          <p:cNvSpPr/>
          <p:nvPr/>
        </p:nvSpPr>
        <p:spPr>
          <a:xfrm>
            <a:off x="1016000" y="3429000"/>
            <a:ext cx="10160000" cy="381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1600" b="0" i="0" u="none" strike="noStrike">
                <a:solidFill>
                  <a:srgbClr val="5D4037">
                    <a:alpha val="80000"/>
                  </a:srgbClr>
                </a:solidFill>
                <a:latin typeface="Noto Sans SC" panose="020B0200000000000000" charset="-122"/>
                <a:ea typeface="Noto Sans SC" panose="020B0200000000000000" charset="-122"/>
                <a:cs typeface="Noto Sans SC" panose="020B0200000000000000" charset="-122"/>
                <a:sym typeface="Noto Sans SC" panose="020B0200000000000000" charset="-122"/>
              </a:rPr>
              <a:t>—— 初中数学研究性学习结题报告 ——</a:t>
            </a:r>
            <a:endParaRPr lang="en-US" sz="1100"/>
          </a:p>
        </p:txBody>
      </p:sp>
      <p:sp>
        <p:nvSpPr>
          <p:cNvPr id="8" name="AutoShape 8"/>
          <p:cNvSpPr/>
          <p:nvPr/>
        </p:nvSpPr>
        <p:spPr>
          <a:xfrm>
            <a:off x="1016000" y="4191000"/>
            <a:ext cx="10160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0" i="0" u="none" strike="noStrike">
                <a:solidFill>
                  <a:srgbClr val="5D4037">
                    <a:alpha val="70196"/>
                  </a:srgbClr>
                </a:solidFill>
                <a:latin typeface="Noto Sans SC" panose="020B0200000000000000" charset="-122"/>
                <a:ea typeface="Noto Sans SC" panose="020B0200000000000000" charset="-122"/>
                <a:cs typeface="Noto Sans SC" panose="020B0200000000000000" charset="-122"/>
                <a:sym typeface="Noto Sans SC" panose="020B0200000000000000" charset="-122"/>
              </a:rPr>
              <a:t>姓名：</a:t>
            </a:r>
            <a:r>
              <a:rPr lang="zh-CN" altLang="en-US" sz="1400" b="0" i="0" u="none" strike="noStrike">
                <a:solidFill>
                  <a:srgbClr val="5D4037">
                    <a:alpha val="70196"/>
                  </a:srgbClr>
                </a:solidFill>
                <a:latin typeface="Noto Sans SC" panose="020B0200000000000000" charset="-122"/>
                <a:ea typeface="Noto Sans SC" panose="020B0200000000000000" charset="-122"/>
                <a:cs typeface="Noto Sans SC" panose="020B0200000000000000" charset="-122"/>
                <a:sym typeface="Noto Sans SC" panose="020B0200000000000000" charset="-122"/>
              </a:rPr>
              <a:t>石天佑</a:t>
            </a:r>
            <a:r>
              <a:rPr lang="en-US" sz="1400" b="0" i="0" u="none" strike="noStrike">
                <a:solidFill>
                  <a:srgbClr val="5D4037">
                    <a:alpha val="70196"/>
                  </a:srgbClr>
                </a:solidFill>
                <a:latin typeface="Noto Sans SC" panose="020B0200000000000000" charset="-122"/>
                <a:ea typeface="Noto Sans SC" panose="020B0200000000000000" charset="-122"/>
                <a:cs typeface="Noto Sans SC" panose="020B0200000000000000" charset="-122"/>
                <a:sym typeface="Noto Sans SC" panose="020B0200000000000000" charset="-122"/>
              </a:rPr>
              <a:t> | 班级：初二(2)班 | 指导老师：</a:t>
            </a:r>
            <a:r>
              <a:rPr lang="zh-CN" altLang="en-US" sz="1400" b="0" i="0" u="none" strike="noStrike">
                <a:solidFill>
                  <a:srgbClr val="5D4037">
                    <a:alpha val="70196"/>
                  </a:srgbClr>
                </a:solidFill>
                <a:latin typeface="Noto Sans SC" panose="020B0200000000000000" charset="-122"/>
                <a:ea typeface="Noto Sans SC" panose="020B0200000000000000" charset="-122"/>
                <a:cs typeface="Noto Sans SC" panose="020B0200000000000000" charset="-122"/>
                <a:sym typeface="Noto Sans SC" panose="020B0200000000000000" charset="-122"/>
              </a:rPr>
              <a:t>崔金环</a:t>
            </a:r>
            <a:endParaRPr lang="en-US" sz="1100"/>
          </a:p>
          <a:p>
            <a:pPr indent="0" algn="ctr">
              <a:lnSpc>
                <a:spcPct val="125000"/>
              </a:lnSpc>
            </a:pPr>
            <a:r>
              <a:rPr lang="en-US" sz="1400" b="0" i="0" u="none" strike="noStrike">
                <a:solidFill>
                  <a:srgbClr val="5D4037">
                    <a:alpha val="70196"/>
                  </a:srgbClr>
                </a:solidFill>
                <a:latin typeface="Noto Sans SC" panose="020B0200000000000000" charset="-122"/>
                <a:ea typeface="Noto Sans SC" panose="020B0200000000000000" charset="-122"/>
                <a:cs typeface="Noto Sans SC" panose="020B0200000000000000" charset="-122"/>
                <a:sym typeface="Noto Sans SC" panose="020B0200000000000000" charset="-122"/>
              </a:rPr>
              <a:t>2026年3月</a:t>
            </a:r>
            <a:endParaRPr lang="en-US" sz="1400" b="0" i="0" u="none" strike="noStrike">
              <a:solidFill>
                <a:srgbClr val="5D4037">
                  <a:alpha val="70196"/>
                </a:srgb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2011680" cy="508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研究结论</a:t>
            </a:r>
            <a:endParaRPr lang="en-US" sz="1100"/>
          </a:p>
        </p:txBody>
      </p:sp>
      <p:sp>
        <p:nvSpPr>
          <p:cNvPr id="3" name="AutoShape 3"/>
          <p:cNvSpPr/>
          <p:nvPr/>
        </p:nvSpPr>
        <p:spPr>
          <a:xfrm>
            <a:off x="762000" y="1143000"/>
            <a:ext cx="762000" cy="50800"/>
          </a:xfrm>
          <a:prstGeom prst="roundRect">
            <a:avLst>
              <a:gd name="adj" fmla="val 0"/>
            </a:avLst>
          </a:prstGeom>
          <a:solidFill>
            <a:srgbClr val="B2DFDB">
              <a:alpha val="10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1651000"/>
            <a:ext cx="10668000" cy="1270000"/>
          </a:xfrm>
          <a:prstGeom prst="roundRect">
            <a:avLst>
              <a:gd name="adj" fmla="val 10000"/>
            </a:avLst>
          </a:prstGeom>
          <a:solidFill>
            <a:srgbClr val="FFFFFF">
              <a:alpha val="100000"/>
            </a:srgbClr>
          </a:solidFill>
          <a:ln w="25400" cap="flat" cmpd="sng">
            <a:noFill/>
            <a:prstDash val="solid"/>
            <a:round/>
          </a:ln>
          <a:effectLst>
            <a:outerShdw blurRad="127000" dist="50800" dir="2700000" algn="tl" rotWithShape="0">
              <a:srgbClr val="5D4037">
                <a:alpha val="8000"/>
              </a:srgbClr>
            </a:outerShdw>
          </a:effectLst>
        </p:spPr>
        <p:txBody>
          <a:bodyPr vert="horz" wrap="square" lIns="63500" tIns="63500" rIns="63500" bIns="63500" rtlCol="0" anchor="ctr"/>
          <a:lstStyle/>
          <a:p>
            <a:pPr algn="ctr">
              <a:defRPr/>
            </a:pPr>
          </a:p>
        </p:txBody>
      </p:sp>
      <p:sp>
        <p:nvSpPr>
          <p:cNvPr id="5" name="AutoShape 5"/>
          <p:cNvSpPr/>
          <p:nvPr/>
        </p:nvSpPr>
        <p:spPr>
          <a:xfrm>
            <a:off x="1016000" y="1905000"/>
            <a:ext cx="762000" cy="762000"/>
          </a:xfrm>
          <a:prstGeom prst="ellipse">
            <a:avLst/>
          </a:prstGeom>
          <a:solidFill>
            <a:srgbClr val="B2DFDB">
              <a:alpha val="20000"/>
            </a:srgbClr>
          </a:solidFill>
          <a:ln w="25400" cap="flat" cmpd="sng">
            <a:no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206500" y="2095500"/>
            <a:ext cx="381000" cy="381000"/>
          </a:xfrm>
          <a:prstGeom prst="rect">
            <a:avLst/>
          </a:prstGeom>
        </p:spPr>
      </p:pic>
      <p:sp>
        <p:nvSpPr>
          <p:cNvPr id="7" name="AutoShape 7"/>
          <p:cNvSpPr/>
          <p:nvPr/>
        </p:nvSpPr>
        <p:spPr>
          <a:xfrm>
            <a:off x="2032000" y="1841500"/>
            <a:ext cx="889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广泛应用：艺术与文化的深度融合</a:t>
            </a:r>
            <a:endParaRPr lang="en-US" sz="1100"/>
          </a:p>
        </p:txBody>
      </p:sp>
      <p:sp>
        <p:nvSpPr>
          <p:cNvPr id="8" name="AutoShape 8"/>
          <p:cNvSpPr/>
          <p:nvPr/>
        </p:nvSpPr>
        <p:spPr>
          <a:xfrm>
            <a:off x="2032000" y="2222500"/>
            <a:ext cx="889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轴对称图形在古建筑、古典园林、剪纸艺术等中国传统艺术文化领域有着广泛而深刻的应用，体现了独特的美学价值。</a:t>
            </a:r>
            <a:endParaRPr lang="en-US" sz="1100"/>
          </a:p>
        </p:txBody>
      </p:sp>
      <p:sp>
        <p:nvSpPr>
          <p:cNvPr id="9" name="AutoShape 9"/>
          <p:cNvSpPr/>
          <p:nvPr/>
        </p:nvSpPr>
        <p:spPr>
          <a:xfrm>
            <a:off x="762000" y="3175000"/>
            <a:ext cx="10668000" cy="1524000"/>
          </a:xfrm>
          <a:prstGeom prst="roundRect">
            <a:avLst>
              <a:gd name="adj" fmla="val 8333"/>
            </a:avLst>
          </a:prstGeom>
          <a:solidFill>
            <a:srgbClr val="FFFFFF">
              <a:alpha val="100000"/>
            </a:srgbClr>
          </a:solidFill>
          <a:ln w="25400" cap="flat" cmpd="sng">
            <a:noFill/>
            <a:prstDash val="solid"/>
            <a:round/>
          </a:ln>
          <a:effectLst>
            <a:outerShdw blurRad="127000" dist="50800" dir="2700000" algn="tl" rotWithShape="0">
              <a:srgbClr val="5D4037">
                <a:alpha val="8000"/>
              </a:srgbClr>
            </a:outerShdw>
          </a:effectLst>
        </p:spPr>
        <p:txBody>
          <a:bodyPr vert="horz" wrap="square" lIns="63500" tIns="63500" rIns="63500" bIns="63500" rtlCol="0" anchor="ctr"/>
          <a:lstStyle/>
          <a:p>
            <a:pPr algn="ctr">
              <a:defRPr/>
            </a:pPr>
          </a:p>
        </p:txBody>
      </p:sp>
      <p:sp>
        <p:nvSpPr>
          <p:cNvPr id="10" name="AutoShape 10"/>
          <p:cNvSpPr/>
          <p:nvPr/>
        </p:nvSpPr>
        <p:spPr>
          <a:xfrm>
            <a:off x="1016000" y="3429000"/>
            <a:ext cx="762000" cy="762000"/>
          </a:xfrm>
          <a:prstGeom prst="ellipse">
            <a:avLst/>
          </a:prstGeom>
          <a:solidFill>
            <a:srgbClr val="B2DFDB">
              <a:alpha val="20000"/>
            </a:srgbClr>
          </a:solidFill>
          <a:ln w="25400" cap="flat" cmpd="sng">
            <a:no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06500" y="3619500"/>
            <a:ext cx="381000" cy="381000"/>
          </a:xfrm>
          <a:prstGeom prst="rect">
            <a:avLst/>
          </a:prstGeom>
        </p:spPr>
      </p:pic>
      <p:sp>
        <p:nvSpPr>
          <p:cNvPr id="12" name="AutoShape 12"/>
          <p:cNvSpPr/>
          <p:nvPr/>
        </p:nvSpPr>
        <p:spPr>
          <a:xfrm>
            <a:off x="2032000" y="3365500"/>
            <a:ext cx="889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形式各异：因地制宜的对称之美</a:t>
            </a:r>
            <a:endParaRPr lang="en-US" sz="1100"/>
          </a:p>
        </p:txBody>
      </p:sp>
      <p:sp>
        <p:nvSpPr>
          <p:cNvPr id="13" name="AutoShape 13"/>
          <p:cNvSpPr/>
          <p:nvPr/>
        </p:nvSpPr>
        <p:spPr>
          <a:xfrm>
            <a:off x="2032000" y="3746500"/>
            <a:ext cx="889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古建筑：</a:t>
            </a:r>
            <a:r>
              <a:rPr lang="en-US" sz="14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以中轴对称为主，营造庄重、有序的氛围。</a:t>
            </a:r>
            <a:endParaRPr lang="en-US" sz="1100"/>
          </a:p>
          <a:p>
            <a:pPr indent="0" algn="l">
              <a:lnSpc>
                <a:spcPct val="125000"/>
              </a:lnSpc>
            </a:pPr>
            <a:r>
              <a:rPr lang="en-US" sz="1400" b="1"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古典园林：</a:t>
            </a:r>
            <a:r>
              <a:rPr lang="en-US" sz="14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以局部对称为主，兼顾自然与人工，显得灵动和谐。</a:t>
            </a:r>
            <a:endParaRPr lang="en-US" sz="14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1400" b="1"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剪纸艺术：</a:t>
            </a:r>
            <a:r>
              <a:rPr lang="en-US" sz="14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以对折对称为主，形式简洁，寓意美好。</a:t>
            </a:r>
            <a:endParaRPr lang="en-US" sz="14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4" name="AutoShape 14"/>
          <p:cNvSpPr/>
          <p:nvPr/>
        </p:nvSpPr>
        <p:spPr>
          <a:xfrm>
            <a:off x="762000" y="4953000"/>
            <a:ext cx="10668000" cy="1270000"/>
          </a:xfrm>
          <a:prstGeom prst="roundRect">
            <a:avLst>
              <a:gd name="adj" fmla="val 10000"/>
            </a:avLst>
          </a:prstGeom>
          <a:solidFill>
            <a:srgbClr val="FFFFFF">
              <a:alpha val="100000"/>
            </a:srgbClr>
          </a:solidFill>
          <a:ln w="25400" cap="flat" cmpd="sng">
            <a:noFill/>
            <a:prstDash val="solid"/>
            <a:round/>
          </a:ln>
          <a:effectLst>
            <a:outerShdw blurRad="127000" dist="50800" dir="2700000" algn="tl" rotWithShape="0">
              <a:srgbClr val="5D4037">
                <a:alpha val="8000"/>
              </a:srgbClr>
            </a:outerShdw>
          </a:effectLst>
        </p:spPr>
        <p:txBody>
          <a:bodyPr vert="horz" wrap="square" lIns="63500" tIns="63500" rIns="63500" bIns="63500" rtlCol="0" anchor="ctr"/>
          <a:lstStyle/>
          <a:p>
            <a:pPr algn="ctr">
              <a:defRPr/>
            </a:pPr>
          </a:p>
        </p:txBody>
      </p:sp>
      <p:sp>
        <p:nvSpPr>
          <p:cNvPr id="15" name="AutoShape 15"/>
          <p:cNvSpPr/>
          <p:nvPr/>
        </p:nvSpPr>
        <p:spPr>
          <a:xfrm>
            <a:off x="1016000" y="5207000"/>
            <a:ext cx="762000" cy="762000"/>
          </a:xfrm>
          <a:prstGeom prst="ellipse">
            <a:avLst/>
          </a:prstGeom>
          <a:solidFill>
            <a:srgbClr val="B2DFDB">
              <a:alpha val="20000"/>
            </a:srgbClr>
          </a:solidFill>
          <a:ln w="25400" cap="flat" cmpd="sng">
            <a:no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06500" y="5397500"/>
            <a:ext cx="381000" cy="381000"/>
          </a:xfrm>
          <a:prstGeom prst="rect">
            <a:avLst/>
          </a:prstGeom>
        </p:spPr>
      </p:pic>
      <p:sp>
        <p:nvSpPr>
          <p:cNvPr id="17" name="AutoShape 17"/>
          <p:cNvSpPr/>
          <p:nvPr/>
        </p:nvSpPr>
        <p:spPr>
          <a:xfrm>
            <a:off x="2032000" y="5143500"/>
            <a:ext cx="889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文化桥梁：连接数学与文化的纽带</a:t>
            </a:r>
            <a:endParaRPr lang="en-US" sz="1100"/>
          </a:p>
        </p:txBody>
      </p:sp>
      <p:sp>
        <p:nvSpPr>
          <p:cNvPr id="18" name="AutoShape 18"/>
          <p:cNvSpPr/>
          <p:nvPr/>
        </p:nvSpPr>
        <p:spPr>
          <a:xfrm>
            <a:off x="2032000" y="5524500"/>
            <a:ext cx="889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16161"/>
                </a:solidFill>
                <a:latin typeface="Noto Sans SC" panose="020B0200000000000000" charset="-122"/>
                <a:ea typeface="Noto Sans SC" panose="020B0200000000000000" charset="-122"/>
                <a:cs typeface="Noto Sans SC" panose="020B0200000000000000" charset="-122"/>
                <a:sym typeface="Noto Sans SC" panose="020B0200000000000000" charset="-122"/>
              </a:rPr>
              <a:t>轴对称不仅是一种数学图形，更是连接数学与文化的桥梁，它承载着中国传统的审美情趣和哲学精神，展现了理性与感性的统一。</a:t>
            </a:r>
            <a:endParaRPr lang="en-US" sz="11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301752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研究收获与反思</a:t>
            </a:r>
            <a:endParaRPr lang="en-US" sz="1100"/>
          </a:p>
        </p:txBody>
      </p:sp>
      <p:sp>
        <p:nvSpPr>
          <p:cNvPr id="3" name="AutoShape 3"/>
          <p:cNvSpPr/>
          <p:nvPr/>
        </p:nvSpPr>
        <p:spPr>
          <a:xfrm>
            <a:off x="762000" y="1206500"/>
            <a:ext cx="762000" cy="50800"/>
          </a:xfrm>
          <a:prstGeom prst="roundRect">
            <a:avLst>
              <a:gd name="adj" fmla="val 0"/>
            </a:avLst>
          </a:prstGeom>
          <a:solidFill>
            <a:srgbClr val="B2DFDB">
              <a:alpha val="10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1651000"/>
            <a:ext cx="3302000" cy="3556000"/>
          </a:xfrm>
          <a:prstGeom prst="roundRect">
            <a:avLst>
              <a:gd name="adj" fmla="val 3846"/>
            </a:avLst>
          </a:prstGeom>
          <a:solidFill>
            <a:srgbClr val="FFFFFF">
              <a:alpha val="100000"/>
            </a:srgbClr>
          </a:solidFill>
          <a:ln w="25400" cap="flat" cmpd="sng">
            <a:noFill/>
            <a:prstDash val="solid"/>
            <a:round/>
          </a:ln>
          <a:effectLst>
            <a:outerShdw blurRad="127000" dist="50800" dir="5400000" algn="tl" rotWithShape="0">
              <a:srgbClr val="5D4037">
                <a:alpha val="10000"/>
              </a:srgbClr>
            </a:outerShdw>
          </a:effectLst>
        </p:spPr>
        <p:txBody>
          <a:bodyPr vert="horz" wrap="square" lIns="63500" tIns="63500" rIns="63500" bIns="63500" rtlCol="0" anchor="ctr"/>
          <a:lstStyle/>
          <a:p>
            <a:pPr algn="ctr">
              <a:defRPr/>
            </a:pPr>
          </a:p>
        </p:txBody>
      </p:sp>
      <p:sp>
        <p:nvSpPr>
          <p:cNvPr id="5" name="AutoShape 5"/>
          <p:cNvSpPr/>
          <p:nvPr/>
        </p:nvSpPr>
        <p:spPr>
          <a:xfrm>
            <a:off x="2095500" y="1905000"/>
            <a:ext cx="635000" cy="635000"/>
          </a:xfrm>
          <a:prstGeom prst="ellipse">
            <a:avLst/>
          </a:prstGeom>
          <a:solidFill>
            <a:srgbClr val="B2DFDB">
              <a:alpha val="30000"/>
            </a:srgbClr>
          </a:solidFill>
          <a:ln w="25400" cap="flat" cmpd="sng">
            <a:no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84400" y="1993900"/>
            <a:ext cx="457200" cy="457200"/>
          </a:xfrm>
          <a:prstGeom prst="rect">
            <a:avLst/>
          </a:prstGeom>
        </p:spPr>
      </p:pic>
      <p:sp>
        <p:nvSpPr>
          <p:cNvPr id="7" name="AutoShape 7"/>
          <p:cNvSpPr/>
          <p:nvPr/>
        </p:nvSpPr>
        <p:spPr>
          <a:xfrm>
            <a:off x="1016000" y="2667000"/>
            <a:ext cx="2794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研究收获</a:t>
            </a:r>
            <a:endParaRPr lang="en-US" sz="1100"/>
          </a:p>
        </p:txBody>
      </p:sp>
      <p:sp>
        <p:nvSpPr>
          <p:cNvPr id="8" name="AutoShape 8"/>
          <p:cNvSpPr/>
          <p:nvPr/>
        </p:nvSpPr>
        <p:spPr>
          <a:xfrm>
            <a:off x="1016000" y="3175000"/>
            <a:ext cx="2794000" cy="1651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08000"/>
              </a:lnSpc>
              <a:buClr>
                <a:srgbClr val="505050"/>
              </a:buClr>
              <a:buFont typeface="Wingdings" panose="05000000000000000000"/>
              <a:buChar char="v"/>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扎实掌握轴对称数学知识，深化几何理解。</a:t>
            </a:r>
            <a:endParaRPr lang="en-US" sz="1100"/>
          </a:p>
          <a:p>
            <a:pPr marL="177800" indent="-177800" algn="l">
              <a:lnSpc>
                <a:spcPct val="108000"/>
              </a:lnSpc>
              <a:buClr>
                <a:srgbClr val="505050"/>
              </a:buClr>
              <a:buFont typeface="Wingdings" panose="05000000000000000000"/>
              <a:buChar char="v"/>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增强审美能力，提升对传统文化的认同感。</a:t>
            </a:r>
            <a:endPar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08000"/>
              </a:lnSpc>
              <a:buClr>
                <a:srgbClr val="505050"/>
              </a:buClr>
              <a:buFont typeface="Wingdings" panose="05000000000000000000"/>
              <a:buChar char="v"/>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锻炼观察、分析与总结的综合研究能力。</a:t>
            </a:r>
            <a:endPar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9"/>
          <p:cNvSpPr/>
          <p:nvPr/>
        </p:nvSpPr>
        <p:spPr>
          <a:xfrm>
            <a:off x="4445000" y="1651000"/>
            <a:ext cx="3302000" cy="3556000"/>
          </a:xfrm>
          <a:prstGeom prst="roundRect">
            <a:avLst>
              <a:gd name="adj" fmla="val 3846"/>
            </a:avLst>
          </a:prstGeom>
          <a:solidFill>
            <a:srgbClr val="FFFFFF">
              <a:alpha val="100000"/>
            </a:srgbClr>
          </a:solidFill>
          <a:ln w="25400" cap="flat" cmpd="sng">
            <a:noFill/>
            <a:prstDash val="solid"/>
            <a:round/>
          </a:ln>
          <a:effectLst>
            <a:outerShdw blurRad="127000" dist="50800" dir="5400000" algn="tl" rotWithShape="0">
              <a:srgbClr val="5D4037">
                <a:alpha val="10000"/>
              </a:srgbClr>
            </a:outerShdw>
          </a:effectLst>
        </p:spPr>
        <p:txBody>
          <a:bodyPr vert="horz" wrap="square" lIns="63500" tIns="63500" rIns="63500" bIns="63500" rtlCol="0" anchor="ctr"/>
          <a:lstStyle/>
          <a:p>
            <a:pPr algn="ctr">
              <a:defRPr/>
            </a:pPr>
          </a:p>
        </p:txBody>
      </p:sp>
      <p:sp>
        <p:nvSpPr>
          <p:cNvPr id="10" name="AutoShape 10"/>
          <p:cNvSpPr/>
          <p:nvPr/>
        </p:nvSpPr>
        <p:spPr>
          <a:xfrm>
            <a:off x="5778500" y="1905000"/>
            <a:ext cx="635000" cy="635000"/>
          </a:xfrm>
          <a:prstGeom prst="ellipse">
            <a:avLst/>
          </a:prstGeom>
          <a:solidFill>
            <a:srgbClr val="B2DFDB">
              <a:alpha val="30000"/>
            </a:srgbClr>
          </a:solidFill>
          <a:ln w="25400" cap="flat" cmpd="sng">
            <a:no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67400" y="1993900"/>
            <a:ext cx="457200" cy="457200"/>
          </a:xfrm>
          <a:prstGeom prst="rect">
            <a:avLst/>
          </a:prstGeom>
        </p:spPr>
      </p:pic>
      <p:sp>
        <p:nvSpPr>
          <p:cNvPr id="12" name="AutoShape 12"/>
          <p:cNvSpPr/>
          <p:nvPr/>
        </p:nvSpPr>
        <p:spPr>
          <a:xfrm>
            <a:off x="4699000" y="2667000"/>
            <a:ext cx="2794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存在不足</a:t>
            </a:r>
            <a:endParaRPr lang="en-US" sz="1100"/>
          </a:p>
        </p:txBody>
      </p:sp>
      <p:sp>
        <p:nvSpPr>
          <p:cNvPr id="13" name="AutoShape 13"/>
          <p:cNvSpPr/>
          <p:nvPr/>
        </p:nvSpPr>
        <p:spPr>
          <a:xfrm>
            <a:off x="4699000" y="3175000"/>
            <a:ext cx="2794000" cy="1651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08000"/>
              </a:lnSpc>
              <a:buClr>
                <a:srgbClr val="505050"/>
              </a:buClr>
              <a:buFont typeface="Wingdings" panose="05000000000000000000"/>
              <a:buChar char="v"/>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案例覆盖面有限，未涉及更多地区和类型的传统艺术。</a:t>
            </a:r>
            <a:endParaRPr lang="en-US" sz="1100"/>
          </a:p>
          <a:p>
            <a:pPr marL="177800" indent="-177800" algn="l">
              <a:lnSpc>
                <a:spcPct val="108000"/>
              </a:lnSpc>
              <a:buClr>
                <a:srgbClr val="505050"/>
              </a:buClr>
              <a:buFont typeface="Wingdings" panose="05000000000000000000"/>
              <a:buChar char="v"/>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对文化内涵的分析较浅，缺乏深度挖掘。</a:t>
            </a:r>
            <a:endPar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4" name="AutoShape 14"/>
          <p:cNvSpPr/>
          <p:nvPr/>
        </p:nvSpPr>
        <p:spPr>
          <a:xfrm>
            <a:off x="8128000" y="1651000"/>
            <a:ext cx="3302000" cy="3556000"/>
          </a:xfrm>
          <a:prstGeom prst="roundRect">
            <a:avLst>
              <a:gd name="adj" fmla="val 3846"/>
            </a:avLst>
          </a:prstGeom>
          <a:solidFill>
            <a:srgbClr val="FFFFFF">
              <a:alpha val="100000"/>
            </a:srgbClr>
          </a:solidFill>
          <a:ln w="25400" cap="flat" cmpd="sng">
            <a:noFill/>
            <a:prstDash val="solid"/>
            <a:round/>
          </a:ln>
          <a:effectLst>
            <a:outerShdw blurRad="127000" dist="50800" dir="5400000" algn="tl" rotWithShape="0">
              <a:srgbClr val="5D4037">
                <a:alpha val="10000"/>
              </a:srgbClr>
            </a:outerShdw>
          </a:effectLst>
        </p:spPr>
        <p:txBody>
          <a:bodyPr vert="horz" wrap="square" lIns="63500" tIns="63500" rIns="63500" bIns="63500" rtlCol="0" anchor="ctr"/>
          <a:lstStyle/>
          <a:p>
            <a:pPr algn="ctr">
              <a:defRPr/>
            </a:pPr>
          </a:p>
        </p:txBody>
      </p:sp>
      <p:sp>
        <p:nvSpPr>
          <p:cNvPr id="15" name="AutoShape 15"/>
          <p:cNvSpPr/>
          <p:nvPr/>
        </p:nvSpPr>
        <p:spPr>
          <a:xfrm>
            <a:off x="9461500" y="1905000"/>
            <a:ext cx="635000" cy="635000"/>
          </a:xfrm>
          <a:prstGeom prst="ellipse">
            <a:avLst/>
          </a:prstGeom>
          <a:solidFill>
            <a:srgbClr val="B2DFDB">
              <a:alpha val="30000"/>
            </a:srgbClr>
          </a:solidFill>
          <a:ln w="25400" cap="flat" cmpd="sng">
            <a:no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550400" y="1993900"/>
            <a:ext cx="457200" cy="457200"/>
          </a:xfrm>
          <a:prstGeom prst="rect">
            <a:avLst/>
          </a:prstGeom>
        </p:spPr>
      </p:pic>
      <p:sp>
        <p:nvSpPr>
          <p:cNvPr id="17" name="AutoShape 17"/>
          <p:cNvSpPr/>
          <p:nvPr/>
        </p:nvSpPr>
        <p:spPr>
          <a:xfrm>
            <a:off x="8382000" y="2667000"/>
            <a:ext cx="2794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未来展望</a:t>
            </a:r>
            <a:endParaRPr lang="en-US" sz="1100"/>
          </a:p>
        </p:txBody>
      </p:sp>
      <p:sp>
        <p:nvSpPr>
          <p:cNvPr id="18" name="AutoShape 18"/>
          <p:cNvSpPr/>
          <p:nvPr/>
        </p:nvSpPr>
        <p:spPr>
          <a:xfrm>
            <a:off x="8382000" y="3175000"/>
            <a:ext cx="2794000" cy="1651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08000"/>
              </a:lnSpc>
              <a:buClr>
                <a:srgbClr val="505050"/>
              </a:buClr>
              <a:buFont typeface="Wingdings" panose="05000000000000000000"/>
              <a:buChar char="v"/>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拓展研究范围至传统服饰、书法、绘画等领域。</a:t>
            </a:r>
            <a:endParaRPr lang="en-US" sz="1100"/>
          </a:p>
          <a:p>
            <a:pPr marL="177800" indent="-177800" algn="l">
              <a:lnSpc>
                <a:spcPct val="108000"/>
              </a:lnSpc>
              <a:buClr>
                <a:srgbClr val="505050"/>
              </a:buClr>
              <a:buFont typeface="Wingdings" panose="05000000000000000000"/>
              <a:buChar char="v"/>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尝试动手创作轴对称剪纸，将理论付诸实践。</a:t>
            </a:r>
            <a:endPar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9"/>
          <p:cNvSpPr/>
          <p:nvPr/>
        </p:nvSpPr>
        <p:spPr>
          <a:xfrm>
            <a:off x="762000" y="5461000"/>
            <a:ext cx="10668000" cy="762000"/>
          </a:xfrm>
          <a:prstGeom prst="roundRect">
            <a:avLst>
              <a:gd name="adj" fmla="val 16666"/>
            </a:avLst>
          </a:prstGeom>
          <a:solidFill>
            <a:srgbClr val="EFEBE9">
              <a:alpha val="60000"/>
            </a:srgbClr>
          </a:solidFill>
          <a:ln w="12700" cap="flat" cmpd="sng">
            <a:solidFill>
              <a:srgbClr val="B2DFDB">
                <a:alpha val="100000"/>
              </a:srgbClr>
            </a:solidFill>
            <a:prstDash val="solid"/>
            <a:round/>
          </a:ln>
        </p:spPr>
        <p:txBody>
          <a:bodyPr vert="horz" wrap="square" lIns="63500" tIns="63500" rIns="63500" bIns="63500" rtlCol="0" anchor="ctr"/>
          <a:lstStyle/>
          <a:p>
            <a:pPr algn="ctr">
              <a:defRPr/>
            </a:pPr>
          </a:p>
        </p:txBody>
      </p:sp>
      <p:sp>
        <p:nvSpPr>
          <p:cNvPr id="20" name="AutoShape 20"/>
          <p:cNvSpPr/>
          <p:nvPr/>
        </p:nvSpPr>
        <p:spPr>
          <a:xfrm>
            <a:off x="1016000" y="5613400"/>
            <a:ext cx="10160000" cy="4572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1"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 将数学之美融入文化传承，让传统艺术焕发新的生命力。”</a:t>
            </a:r>
            <a:endParaRPr lang="en-US" sz="11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l="1111" r="1111"/>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1270000" y="1270000"/>
            <a:ext cx="9652000" cy="4318000"/>
          </a:xfrm>
          <a:prstGeom prst="roundRect">
            <a:avLst>
              <a:gd name="adj" fmla="val 2941"/>
            </a:avLst>
          </a:prstGeom>
          <a:solidFill>
            <a:srgbClr val="EFEBE9">
              <a:alpha val="92000"/>
            </a:srgbClr>
          </a:solidFill>
          <a:ln w="12700" cap="flat" cmpd="sng">
            <a:solidFill>
              <a:srgbClr val="B2DFDB">
                <a:alpha val="100000"/>
              </a:srgbClr>
            </a:solidFill>
            <a:prstDash val="solid"/>
            <a:round/>
          </a:ln>
          <a:effectLst>
            <a:outerShdw blurRad="254000" dist="127000" dir="5400000" algn="tl" rotWithShape="0">
              <a:srgbClr val="5D4037">
                <a:alpha val="15000"/>
              </a:srgbClr>
            </a:outerShdw>
          </a:effectLst>
        </p:spPr>
        <p:txBody>
          <a:bodyPr vert="horz" wrap="square" lIns="63500" tIns="63500" rIns="63500" bIns="63500" rtlCol="0" anchor="ctr"/>
          <a:lstStyle/>
          <a:p>
            <a:pPr algn="ctr">
              <a:defRPr/>
            </a:pPr>
          </a:p>
        </p:txBody>
      </p:sp>
      <p:sp>
        <p:nvSpPr>
          <p:cNvPr id="4" name="AutoShape 4"/>
          <p:cNvSpPr/>
          <p:nvPr/>
        </p:nvSpPr>
        <p:spPr>
          <a:xfrm>
            <a:off x="1651000" y="1651000"/>
            <a:ext cx="8890000" cy="508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24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轴对称图形是中国传统艺术的文化基因</a:t>
            </a:r>
            <a:endParaRPr lang="en-US" sz="1100"/>
          </a:p>
        </p:txBody>
      </p:sp>
      <p:cxnSp>
        <p:nvCxnSpPr>
          <p:cNvPr id="5" name="Connector 5"/>
          <p:cNvCxnSpPr/>
          <p:nvPr/>
        </p:nvCxnSpPr>
        <p:spPr>
          <a:xfrm rot="-17188">
            <a:off x="4826016" y="2279650"/>
            <a:ext cx="2540000" cy="12700"/>
          </a:xfrm>
          <a:prstGeom prst="line">
            <a:avLst/>
          </a:prstGeom>
          <a:solidFill>
            <a:srgbClr val="DEE0E3">
              <a:alpha val="100000"/>
            </a:srgbClr>
          </a:solidFill>
          <a:ln w="25400" cap="flat" cmpd="sng">
            <a:solidFill>
              <a:srgbClr val="B2DFDB">
                <a:alpha val="100000"/>
              </a:srgbClr>
            </a:solidFill>
            <a:prstDash val="solid"/>
            <a:round/>
            <a:headEnd type="none" w="lg" len="lg"/>
            <a:tailEnd type="none" w="lg" len="lg"/>
          </a:ln>
        </p:spPr>
      </p:cxnSp>
      <p:sp>
        <p:nvSpPr>
          <p:cNvPr id="6" name="AutoShape 6"/>
          <p:cNvSpPr/>
          <p:nvPr/>
        </p:nvSpPr>
        <p:spPr>
          <a:xfrm>
            <a:off x="1651000" y="2540000"/>
            <a:ext cx="8890000" cy="1524000"/>
          </a:xfrm>
          <a:prstGeom prst="rect">
            <a:avLst/>
          </a:prstGeom>
          <a:noFill/>
          <a:ln w="12700" cap="flat" cmpd="sng">
            <a:noFill/>
            <a:prstDash val="solid"/>
            <a:round/>
          </a:ln>
        </p:spPr>
        <p:txBody>
          <a:bodyPr vert="horz" wrap="square" lIns="0" tIns="0" rIns="0" bIns="0" rtlCol="0" anchor="ctr" anchorCtr="0"/>
          <a:lstStyle/>
          <a:p>
            <a:pPr indent="0" algn="ctr">
              <a:lnSpc>
                <a:spcPct val="133000"/>
              </a:lnSpc>
              <a:defRPr/>
            </a:pPr>
            <a:r>
              <a:rPr lang="en-US" sz="16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古建筑、园林、剪纸因对称而更美</a:t>
            </a:r>
            <a:endParaRPr lang="en-US" sz="1100"/>
          </a:p>
          <a:p>
            <a:pPr indent="0" algn="ctr">
              <a:lnSpc>
                <a:spcPct val="133000"/>
              </a:lnSpc>
            </a:pPr>
            <a:r>
              <a:rPr lang="en-US" sz="16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数学与艺术交融，传统与现代共生</a:t>
            </a:r>
            <a:endParaRPr lang="en-US" sz="16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ctr">
              <a:lnSpc>
                <a:spcPct val="133000"/>
              </a:lnSpc>
            </a:pPr>
            <a:r>
              <a:rPr lang="en-US" sz="16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愿继续探索数学之美，传承文化之魂</a:t>
            </a:r>
            <a:endParaRPr lang="en-US" sz="16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nvSpPr>
        <p:spPr>
          <a:xfrm>
            <a:off x="1651000" y="4318000"/>
            <a:ext cx="8890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8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谢谢大家！</a:t>
            </a:r>
            <a:endParaRPr lang="en-US" sz="1100"/>
          </a:p>
        </p:txBody>
      </p:sp>
      <p:pic>
        <p:nvPicPr>
          <p:cNvPr id="8" name="Picture 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92800" y="4953000"/>
            <a:ext cx="406400" cy="4064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2006600" cy="508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研究背景</a:t>
            </a:r>
            <a:endParaRPr lang="en-US" sz="1100"/>
          </a:p>
        </p:txBody>
      </p:sp>
      <p:sp>
        <p:nvSpPr>
          <p:cNvPr id="3" name="AutoShape 3"/>
          <p:cNvSpPr/>
          <p:nvPr/>
        </p:nvSpPr>
        <p:spPr>
          <a:xfrm>
            <a:off x="762000" y="1270000"/>
            <a:ext cx="5334000" cy="1016000"/>
          </a:xfrm>
          <a:prstGeom prst="roundRect">
            <a:avLst>
              <a:gd name="adj" fmla="val 12500"/>
            </a:avLst>
          </a:prstGeom>
          <a:solidFill>
            <a:srgbClr val="EFEBE9">
              <a:alpha val="100000"/>
            </a:srgbClr>
          </a:solidFill>
          <a:ln w="25400" cap="flat" cmpd="sng">
            <a:noFill/>
            <a:prstDash val="solid"/>
            <a:round/>
          </a:ln>
          <a:effectLst>
            <a:outerShdw blurRad="101600" dist="50800" dir="5400000" algn="tl" rotWithShape="0">
              <a:srgbClr val="5D4037">
                <a:alpha val="10000"/>
              </a:srgbClr>
            </a:outerShdw>
          </a:effectLst>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952500" y="1524000"/>
            <a:ext cx="508000" cy="508000"/>
          </a:xfrm>
          <a:prstGeom prst="rect">
            <a:avLst/>
          </a:prstGeom>
        </p:spPr>
      </p:pic>
      <p:sp>
        <p:nvSpPr>
          <p:cNvPr id="5" name="AutoShape 5"/>
          <p:cNvSpPr/>
          <p:nvPr/>
        </p:nvSpPr>
        <p:spPr>
          <a:xfrm>
            <a:off x="1587500" y="1333500"/>
            <a:ext cx="4318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轴对称图形定义</a:t>
            </a:r>
            <a:endParaRPr lang="en-US" sz="1100"/>
          </a:p>
          <a:p>
            <a:pPr indent="0" algn="l">
              <a:lnSpc>
                <a:spcPct val="125000"/>
              </a:lnSpc>
            </a:pPr>
            <a:r>
              <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沿一条直线折叠后，直线两侧的部分能够完全重合的图形。</a:t>
            </a:r>
            <a:endPar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762000" y="2413000"/>
            <a:ext cx="5334000" cy="1016000"/>
          </a:xfrm>
          <a:prstGeom prst="roundRect">
            <a:avLst>
              <a:gd name="adj" fmla="val 12500"/>
            </a:avLst>
          </a:prstGeom>
          <a:solidFill>
            <a:srgbClr val="EFEBE9">
              <a:alpha val="100000"/>
            </a:srgbClr>
          </a:solidFill>
          <a:ln w="25400" cap="flat" cmpd="sng">
            <a:noFill/>
            <a:prstDash val="solid"/>
            <a:round/>
          </a:ln>
          <a:effectLst>
            <a:outerShdw blurRad="101600" dist="50800" dir="5400000" algn="tl" rotWithShape="0">
              <a:srgbClr val="5D4037">
                <a:alpha val="10000"/>
              </a:srgbClr>
            </a:outerShdw>
          </a:effectLst>
        </p:spPr>
        <p:txBody>
          <a:bodyPr vert="horz" wrap="square" lIns="63500" tIns="63500" rIns="63500" bIns="63500" rtlCol="0" anchor="ctr"/>
          <a:lstStyle/>
          <a:p>
            <a:pPr algn="ctr">
              <a:defRPr/>
            </a:pPr>
          </a:p>
        </p:txBody>
      </p:sp>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2500" y="2667000"/>
            <a:ext cx="508000" cy="508000"/>
          </a:xfrm>
          <a:prstGeom prst="rect">
            <a:avLst/>
          </a:prstGeom>
        </p:spPr>
      </p:pic>
      <p:sp>
        <p:nvSpPr>
          <p:cNvPr id="8" name="AutoShape 8"/>
          <p:cNvSpPr/>
          <p:nvPr/>
        </p:nvSpPr>
        <p:spPr>
          <a:xfrm>
            <a:off x="1587500" y="2476500"/>
            <a:ext cx="4318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传统艺术核心审美</a:t>
            </a:r>
            <a:endParaRPr lang="en-US" sz="1100"/>
          </a:p>
          <a:p>
            <a:pPr indent="0" algn="l">
              <a:lnSpc>
                <a:spcPct val="125000"/>
              </a:lnSpc>
            </a:pPr>
            <a:r>
              <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追求平衡、和谐与秩序是中国传统美学的重要特征。</a:t>
            </a:r>
            <a:endPar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9"/>
          <p:cNvSpPr/>
          <p:nvPr/>
        </p:nvSpPr>
        <p:spPr>
          <a:xfrm>
            <a:off x="762000" y="3556000"/>
            <a:ext cx="5334000" cy="1016000"/>
          </a:xfrm>
          <a:prstGeom prst="roundRect">
            <a:avLst>
              <a:gd name="adj" fmla="val 12500"/>
            </a:avLst>
          </a:prstGeom>
          <a:solidFill>
            <a:srgbClr val="EFEBE9">
              <a:alpha val="100000"/>
            </a:srgbClr>
          </a:solidFill>
          <a:ln w="25400" cap="flat" cmpd="sng">
            <a:noFill/>
            <a:prstDash val="solid"/>
            <a:round/>
          </a:ln>
          <a:effectLst>
            <a:outerShdw blurRad="101600" dist="50800" dir="5400000" algn="tl" rotWithShape="0">
              <a:srgbClr val="5D4037">
                <a:alpha val="10000"/>
              </a:srgbClr>
            </a:outerShdw>
          </a:effectLst>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52500" y="3810000"/>
            <a:ext cx="508000" cy="508000"/>
          </a:xfrm>
          <a:prstGeom prst="rect">
            <a:avLst/>
          </a:prstGeom>
        </p:spPr>
      </p:pic>
      <p:sp>
        <p:nvSpPr>
          <p:cNvPr id="11" name="AutoShape 11"/>
          <p:cNvSpPr/>
          <p:nvPr/>
        </p:nvSpPr>
        <p:spPr>
          <a:xfrm>
            <a:off x="1587500" y="3619500"/>
            <a:ext cx="4318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轴对称元素应用</a:t>
            </a:r>
            <a:endParaRPr lang="en-US" sz="1100"/>
          </a:p>
          <a:p>
            <a:pPr indent="0" algn="l">
              <a:lnSpc>
                <a:spcPct val="125000"/>
              </a:lnSpc>
            </a:pPr>
            <a:r>
              <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古建筑、园林及剪纸艺术中随处可见，构成独特美感。</a:t>
            </a:r>
            <a:endPar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12"/>
          <p:cNvSpPr/>
          <p:nvPr/>
        </p:nvSpPr>
        <p:spPr>
          <a:xfrm>
            <a:off x="762000" y="4699000"/>
            <a:ext cx="5334000" cy="1016000"/>
          </a:xfrm>
          <a:prstGeom prst="roundRect">
            <a:avLst>
              <a:gd name="adj" fmla="val 12500"/>
            </a:avLst>
          </a:prstGeom>
          <a:solidFill>
            <a:srgbClr val="EFEBE9">
              <a:alpha val="100000"/>
            </a:srgbClr>
          </a:solidFill>
          <a:ln w="25400" cap="flat" cmpd="sng">
            <a:noFill/>
            <a:prstDash val="solid"/>
            <a:round/>
          </a:ln>
          <a:effectLst>
            <a:outerShdw blurRad="101600" dist="50800" dir="5400000" algn="tl" rotWithShape="0">
              <a:srgbClr val="5D4037">
                <a:alpha val="10000"/>
              </a:srgbClr>
            </a:outerShdw>
          </a:effectLst>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52500" y="4953000"/>
            <a:ext cx="508000" cy="508000"/>
          </a:xfrm>
          <a:prstGeom prst="rect">
            <a:avLst/>
          </a:prstGeom>
        </p:spPr>
      </p:pic>
      <p:sp>
        <p:nvSpPr>
          <p:cNvPr id="14" name="AutoShape 14"/>
          <p:cNvSpPr/>
          <p:nvPr/>
        </p:nvSpPr>
        <p:spPr>
          <a:xfrm>
            <a:off x="1587500" y="4762500"/>
            <a:ext cx="4318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数艺结合的意义</a:t>
            </a:r>
            <a:endParaRPr lang="en-US" sz="1100"/>
          </a:p>
          <a:p>
            <a:pPr indent="0" algn="l">
              <a:lnSpc>
                <a:spcPct val="125000"/>
              </a:lnSpc>
            </a:pPr>
            <a:r>
              <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加深数学理解，提升文化认同感与民族自豪感。</a:t>
            </a:r>
            <a:endParaRPr lang="en-US" sz="13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nvSpPr>
        <p:spPr>
          <a:xfrm>
            <a:off x="7493000" y="1524000"/>
            <a:ext cx="3048000" cy="3048000"/>
          </a:xfrm>
          <a:prstGeom prst="roundRect">
            <a:avLst>
              <a:gd name="adj" fmla="val 8333"/>
            </a:avLst>
          </a:prstGeom>
          <a:solidFill>
            <a:srgbClr val="B2DFDB">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9"/>
          <a:srcRect/>
          <a:stretch>
            <a:fillRect/>
          </a:stretch>
        </p:blipFill>
        <p:spPr>
          <a:xfrm>
            <a:off x="7620000" y="1651000"/>
            <a:ext cx="2794000" cy="2794000"/>
          </a:xfrm>
          <a:prstGeom prst="roundRect">
            <a:avLst>
              <a:gd name="adj" fmla="val 9090"/>
            </a:avLst>
          </a:prstGeom>
          <a:noFill/>
          <a:ln w="25400" cap="flat" cmpd="sng">
            <a:noFill/>
            <a:prstDash val="solid"/>
            <a:round/>
          </a:ln>
        </p:spPr>
      </p:pic>
      <p:sp>
        <p:nvSpPr>
          <p:cNvPr id="17" name="AutoShape 17"/>
          <p:cNvSpPr/>
          <p:nvPr/>
        </p:nvSpPr>
        <p:spPr>
          <a:xfrm>
            <a:off x="7493000" y="469900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0" i="1"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传统对称纹样示例</a:t>
            </a:r>
            <a:endParaRPr lang="en-US" sz="1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FEBE9">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l="1111" r="1111"/>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508000"/>
            <a:ext cx="20066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研究目的</a:t>
            </a:r>
            <a:endParaRPr lang="en-US" sz="1100"/>
          </a:p>
        </p:txBody>
      </p:sp>
      <p:sp>
        <p:nvSpPr>
          <p:cNvPr id="4" name="AutoShape 4"/>
          <p:cNvSpPr/>
          <p:nvPr/>
        </p:nvSpPr>
        <p:spPr>
          <a:xfrm>
            <a:off x="762000" y="1524000"/>
            <a:ext cx="5080000" cy="1651000"/>
          </a:xfrm>
          <a:prstGeom prst="roundRect">
            <a:avLst>
              <a:gd name="adj" fmla="val 7692"/>
            </a:avLst>
          </a:prstGeom>
          <a:solidFill>
            <a:srgbClr val="FFFFFF">
              <a:alpha val="90000"/>
            </a:srgbClr>
          </a:solidFill>
          <a:ln w="12700" cap="flat" cmpd="sng">
            <a:solidFill>
              <a:srgbClr val="B2DFDB">
                <a:alpha val="100000"/>
              </a:srgbClr>
            </a:solidFill>
            <a:prstDash val="solid"/>
            <a:round/>
          </a:ln>
          <a:effectLst>
            <a:outerShdw blurRad="127000" dist="50800" dir="5400000" algn="tl" rotWithShape="0">
              <a:srgbClr val="5D4037">
                <a:alpha val="10000"/>
              </a:srgbClr>
            </a:outerShdw>
          </a:effectLst>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778000"/>
            <a:ext cx="508000" cy="508000"/>
          </a:xfrm>
          <a:prstGeom prst="rect">
            <a:avLst/>
          </a:prstGeom>
        </p:spPr>
      </p:pic>
      <p:sp>
        <p:nvSpPr>
          <p:cNvPr id="6" name="AutoShape 6"/>
          <p:cNvSpPr/>
          <p:nvPr/>
        </p:nvSpPr>
        <p:spPr>
          <a:xfrm>
            <a:off x="1651000" y="1714500"/>
            <a:ext cx="393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巩固知识</a:t>
            </a:r>
            <a:endParaRPr lang="en-US" sz="1100"/>
          </a:p>
        </p:txBody>
      </p:sp>
      <p:sp>
        <p:nvSpPr>
          <p:cNvPr id="7" name="AutoShape 7"/>
          <p:cNvSpPr/>
          <p:nvPr/>
        </p:nvSpPr>
        <p:spPr>
          <a:xfrm>
            <a:off x="1651000" y="2095500"/>
            <a:ext cx="3937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通过实践研究，进一步巩固轴对称图形的概念与性质，夯实理论基础。</a:t>
            </a:r>
            <a:endParaRPr lang="en-US" sz="1100"/>
          </a:p>
        </p:txBody>
      </p:sp>
      <p:sp>
        <p:nvSpPr>
          <p:cNvPr id="8" name="AutoShape 8"/>
          <p:cNvSpPr/>
          <p:nvPr/>
        </p:nvSpPr>
        <p:spPr>
          <a:xfrm>
            <a:off x="6350000" y="1524000"/>
            <a:ext cx="5080000" cy="1651000"/>
          </a:xfrm>
          <a:prstGeom prst="roundRect">
            <a:avLst>
              <a:gd name="adj" fmla="val 7692"/>
            </a:avLst>
          </a:prstGeom>
          <a:solidFill>
            <a:srgbClr val="FFFFFF">
              <a:alpha val="90000"/>
            </a:srgbClr>
          </a:solidFill>
          <a:ln w="12700" cap="flat" cmpd="sng">
            <a:solidFill>
              <a:srgbClr val="B2DFDB">
                <a:alpha val="100000"/>
              </a:srgbClr>
            </a:solidFill>
            <a:prstDash val="solid"/>
            <a:round/>
          </a:ln>
          <a:effectLst>
            <a:outerShdw blurRad="127000" dist="50800" dir="5400000" algn="tl" rotWithShape="0">
              <a:srgbClr val="5D4037">
                <a:alpha val="10000"/>
              </a:srgbClr>
            </a:outerShdw>
          </a:effectLst>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04000" y="1778000"/>
            <a:ext cx="508000" cy="508000"/>
          </a:xfrm>
          <a:prstGeom prst="rect">
            <a:avLst/>
          </a:prstGeom>
        </p:spPr>
      </p:pic>
      <p:sp>
        <p:nvSpPr>
          <p:cNvPr id="10" name="AutoShape 10"/>
          <p:cNvSpPr/>
          <p:nvPr/>
        </p:nvSpPr>
        <p:spPr>
          <a:xfrm>
            <a:off x="7239000" y="1714500"/>
            <a:ext cx="393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探究应用</a:t>
            </a:r>
            <a:endParaRPr lang="en-US" sz="1100"/>
          </a:p>
        </p:txBody>
      </p:sp>
      <p:sp>
        <p:nvSpPr>
          <p:cNvPr id="11" name="AutoShape 11"/>
          <p:cNvSpPr/>
          <p:nvPr/>
        </p:nvSpPr>
        <p:spPr>
          <a:xfrm>
            <a:off x="7239000" y="2095500"/>
            <a:ext cx="3937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深入探究轴对称在古建筑、古典园林、剪纸艺术这三大领域中的具体运用形式和特点。</a:t>
            </a:r>
            <a:endParaRPr lang="en-US" sz="1100"/>
          </a:p>
        </p:txBody>
      </p:sp>
      <p:sp>
        <p:nvSpPr>
          <p:cNvPr id="12" name="AutoShape 12"/>
          <p:cNvSpPr/>
          <p:nvPr/>
        </p:nvSpPr>
        <p:spPr>
          <a:xfrm>
            <a:off x="762000" y="3429000"/>
            <a:ext cx="5080000" cy="1651000"/>
          </a:xfrm>
          <a:prstGeom prst="roundRect">
            <a:avLst>
              <a:gd name="adj" fmla="val 7692"/>
            </a:avLst>
          </a:prstGeom>
          <a:solidFill>
            <a:srgbClr val="FFFFFF">
              <a:alpha val="90000"/>
            </a:srgbClr>
          </a:solidFill>
          <a:ln w="12700" cap="flat" cmpd="sng">
            <a:solidFill>
              <a:srgbClr val="B2DFDB">
                <a:alpha val="100000"/>
              </a:srgbClr>
            </a:solidFill>
            <a:prstDash val="solid"/>
            <a:round/>
          </a:ln>
          <a:effectLst>
            <a:outerShdw blurRad="127000" dist="50800" dir="5400000" algn="tl" rotWithShape="0">
              <a:srgbClr val="5D4037">
                <a:alpha val="10000"/>
              </a:srgbClr>
            </a:outerShdw>
          </a:effectLst>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683000"/>
            <a:ext cx="508000" cy="508000"/>
          </a:xfrm>
          <a:prstGeom prst="rect">
            <a:avLst/>
          </a:prstGeom>
        </p:spPr>
      </p:pic>
      <p:sp>
        <p:nvSpPr>
          <p:cNvPr id="14" name="AutoShape 14"/>
          <p:cNvSpPr/>
          <p:nvPr/>
        </p:nvSpPr>
        <p:spPr>
          <a:xfrm>
            <a:off x="1651000" y="3619500"/>
            <a:ext cx="393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理解内涵</a:t>
            </a:r>
            <a:endParaRPr lang="en-US" sz="1100"/>
          </a:p>
        </p:txBody>
      </p:sp>
      <p:sp>
        <p:nvSpPr>
          <p:cNvPr id="15" name="AutoShape 15"/>
          <p:cNvSpPr/>
          <p:nvPr/>
        </p:nvSpPr>
        <p:spPr>
          <a:xfrm>
            <a:off x="1651000" y="4000500"/>
            <a:ext cx="3937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理解对称美背后所蕴含的中国传统文化内涵和哲学思想，感受东方美学的独特魅力。</a:t>
            </a:r>
            <a:endParaRPr lang="en-US" sz="1100"/>
          </a:p>
        </p:txBody>
      </p:sp>
      <p:sp>
        <p:nvSpPr>
          <p:cNvPr id="16" name="AutoShape 16"/>
          <p:cNvSpPr/>
          <p:nvPr/>
        </p:nvSpPr>
        <p:spPr>
          <a:xfrm>
            <a:off x="6350000" y="3429000"/>
            <a:ext cx="5080000" cy="1651000"/>
          </a:xfrm>
          <a:prstGeom prst="roundRect">
            <a:avLst>
              <a:gd name="adj" fmla="val 7692"/>
            </a:avLst>
          </a:prstGeom>
          <a:solidFill>
            <a:srgbClr val="FFFFFF">
              <a:alpha val="90000"/>
            </a:srgbClr>
          </a:solidFill>
          <a:ln w="12700" cap="flat" cmpd="sng">
            <a:solidFill>
              <a:srgbClr val="B2DFDB">
                <a:alpha val="100000"/>
              </a:srgbClr>
            </a:solidFill>
            <a:prstDash val="solid"/>
            <a:round/>
          </a:ln>
          <a:effectLst>
            <a:outerShdw blurRad="127000" dist="50800" dir="5400000" algn="tl" rotWithShape="0">
              <a:srgbClr val="5D4037">
                <a:alpha val="10000"/>
              </a:srgbClr>
            </a:outerShdw>
          </a:effectLst>
        </p:spPr>
        <p:txBody>
          <a:bodyPr vert="horz" wrap="square" lIns="63500" tIns="63500" rIns="63500" bIns="63500" rtlCol="0" anchor="ctr"/>
          <a:lstStyle/>
          <a:p>
            <a:pPr algn="ctr">
              <a:defRPr/>
            </a:pPr>
          </a:p>
        </p:txBody>
      </p:sp>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3683000"/>
            <a:ext cx="508000" cy="508000"/>
          </a:xfrm>
          <a:prstGeom prst="rect">
            <a:avLst/>
          </a:prstGeom>
        </p:spPr>
      </p:pic>
      <p:sp>
        <p:nvSpPr>
          <p:cNvPr id="18" name="AutoShape 18"/>
          <p:cNvSpPr/>
          <p:nvPr/>
        </p:nvSpPr>
        <p:spPr>
          <a:xfrm>
            <a:off x="7239000" y="3619500"/>
            <a:ext cx="393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提升能力</a:t>
            </a:r>
            <a:endParaRPr lang="en-US" sz="1100"/>
          </a:p>
        </p:txBody>
      </p:sp>
      <p:sp>
        <p:nvSpPr>
          <p:cNvPr id="19" name="AutoShape 19"/>
          <p:cNvSpPr/>
          <p:nvPr/>
        </p:nvSpPr>
        <p:spPr>
          <a:xfrm>
            <a:off x="7239000" y="4000500"/>
            <a:ext cx="3937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在研究过程中，提升观察、分析、总结的能力，并感受自主研究的乐趣与成就感。</a:t>
            </a:r>
            <a:endParaRPr lang="en-US" sz="11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3520440" cy="508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研究方法与过程</a:t>
            </a:r>
            <a:endParaRPr lang="en-US" sz="1100"/>
          </a:p>
        </p:txBody>
      </p:sp>
      <p:sp>
        <p:nvSpPr>
          <p:cNvPr id="3" name="AutoShape 3"/>
          <p:cNvSpPr/>
          <p:nvPr/>
        </p:nvSpPr>
        <p:spPr>
          <a:xfrm>
            <a:off x="762000" y="1143000"/>
            <a:ext cx="762000" cy="50800"/>
          </a:xfrm>
          <a:prstGeom prst="roundRect">
            <a:avLst>
              <a:gd name="adj" fmla="val 0"/>
            </a:avLst>
          </a:prstGeom>
          <a:solidFill>
            <a:srgbClr val="B2DFDB">
              <a:alpha val="10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1524000"/>
            <a:ext cx="5080000" cy="1016000"/>
          </a:xfrm>
          <a:prstGeom prst="roundRect">
            <a:avLst>
              <a:gd name="adj" fmla="val 12500"/>
            </a:avLst>
          </a:prstGeom>
          <a:solidFill>
            <a:srgbClr val="FFFFFF">
              <a:alpha val="100000"/>
            </a:srgbClr>
          </a:solidFill>
          <a:ln w="25400" cap="flat" cmpd="sng">
            <a:noFill/>
            <a:prstDash val="solid"/>
            <a:round/>
          </a:ln>
          <a:effectLst>
            <a:outerShdw blurRad="127000" dist="50800" dir="2700000" algn="tl" rotWithShape="0">
              <a:srgbClr val="5D4037">
                <a:alpha val="10000"/>
              </a:srgbClr>
            </a:outerShdw>
          </a:effectLst>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6000" y="1778000"/>
            <a:ext cx="508000" cy="508000"/>
          </a:xfrm>
          <a:prstGeom prst="rect">
            <a:avLst/>
          </a:prstGeom>
        </p:spPr>
      </p:pic>
      <p:sp>
        <p:nvSpPr>
          <p:cNvPr id="6" name="AutoShape 6"/>
          <p:cNvSpPr/>
          <p:nvPr/>
        </p:nvSpPr>
        <p:spPr>
          <a:xfrm>
            <a:off x="1651000" y="1651000"/>
            <a:ext cx="3937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观察法</a:t>
            </a:r>
            <a:endParaRPr lang="en-US" sz="1100"/>
          </a:p>
          <a:p>
            <a:pPr indent="0" algn="l">
              <a:lnSpc>
                <a:spcPct val="125000"/>
              </a:lnSpc>
            </a:pPr>
            <a:r>
              <a:rPr lang="en-US" sz="14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通过实地考察和图片资料，识别传统艺术中的轴对称元素。</a:t>
            </a:r>
            <a:endParaRPr lang="en-US" sz="14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nvSpPr>
        <p:spPr>
          <a:xfrm>
            <a:off x="762000" y="2667000"/>
            <a:ext cx="5080000" cy="1016000"/>
          </a:xfrm>
          <a:prstGeom prst="roundRect">
            <a:avLst>
              <a:gd name="adj" fmla="val 12500"/>
            </a:avLst>
          </a:prstGeom>
          <a:solidFill>
            <a:srgbClr val="FFFFFF">
              <a:alpha val="100000"/>
            </a:srgbClr>
          </a:solidFill>
          <a:ln w="25400" cap="flat" cmpd="sng">
            <a:noFill/>
            <a:prstDash val="solid"/>
            <a:round/>
          </a:ln>
          <a:effectLst>
            <a:outerShdw blurRad="127000" dist="50800" dir="2700000" algn="tl" rotWithShape="0">
              <a:srgbClr val="5D4037">
                <a:alpha val="10000"/>
              </a:srgbClr>
            </a:outerShdw>
          </a:effectLst>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2921000"/>
            <a:ext cx="508000" cy="508000"/>
          </a:xfrm>
          <a:prstGeom prst="rect">
            <a:avLst/>
          </a:prstGeom>
        </p:spPr>
      </p:pic>
      <p:sp>
        <p:nvSpPr>
          <p:cNvPr id="9" name="AutoShape 9"/>
          <p:cNvSpPr/>
          <p:nvPr/>
        </p:nvSpPr>
        <p:spPr>
          <a:xfrm>
            <a:off x="1651000" y="2794000"/>
            <a:ext cx="3937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收集法</a:t>
            </a:r>
            <a:endParaRPr lang="en-US" sz="1100"/>
          </a:p>
          <a:p>
            <a:pPr indent="0" algn="l">
              <a:lnSpc>
                <a:spcPct val="125000"/>
              </a:lnSpc>
            </a:pPr>
            <a:r>
              <a:rPr lang="en-US" sz="14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广泛收集古建筑、园林、剪纸中具有代表性的轴对称案例。</a:t>
            </a:r>
            <a:endParaRPr lang="en-US" sz="14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nvSpPr>
        <p:spPr>
          <a:xfrm>
            <a:off x="762000" y="3810000"/>
            <a:ext cx="5080000" cy="1016000"/>
          </a:xfrm>
          <a:prstGeom prst="roundRect">
            <a:avLst>
              <a:gd name="adj" fmla="val 12500"/>
            </a:avLst>
          </a:prstGeom>
          <a:solidFill>
            <a:srgbClr val="FFFFFF">
              <a:alpha val="100000"/>
            </a:srgbClr>
          </a:solidFill>
          <a:ln w="25400" cap="flat" cmpd="sng">
            <a:noFill/>
            <a:prstDash val="solid"/>
            <a:round/>
          </a:ln>
          <a:effectLst>
            <a:outerShdw blurRad="127000" dist="50800" dir="2700000" algn="tl" rotWithShape="0">
              <a:srgbClr val="5D4037">
                <a:alpha val="10000"/>
              </a:srgbClr>
            </a:outerShdw>
          </a:effectLst>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4064000"/>
            <a:ext cx="508000" cy="508000"/>
          </a:xfrm>
          <a:prstGeom prst="rect">
            <a:avLst/>
          </a:prstGeom>
        </p:spPr>
      </p:pic>
      <p:sp>
        <p:nvSpPr>
          <p:cNvPr id="12" name="AutoShape 12"/>
          <p:cNvSpPr/>
          <p:nvPr/>
        </p:nvSpPr>
        <p:spPr>
          <a:xfrm>
            <a:off x="1651000" y="3937000"/>
            <a:ext cx="3937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分析法</a:t>
            </a:r>
            <a:endParaRPr lang="en-US" sz="1100"/>
          </a:p>
          <a:p>
            <a:pPr indent="0" algn="l">
              <a:lnSpc>
                <a:spcPct val="125000"/>
              </a:lnSpc>
            </a:pPr>
            <a:r>
              <a:rPr lang="en-US" sz="14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结合轴对称图形的数学性质，分析案例中的对称规律和特点。</a:t>
            </a:r>
            <a:endParaRPr lang="en-US" sz="14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nvSpPr>
        <p:spPr>
          <a:xfrm>
            <a:off x="762000" y="4953000"/>
            <a:ext cx="5080000" cy="1016000"/>
          </a:xfrm>
          <a:prstGeom prst="roundRect">
            <a:avLst>
              <a:gd name="adj" fmla="val 12500"/>
            </a:avLst>
          </a:prstGeom>
          <a:solidFill>
            <a:srgbClr val="FFFFFF">
              <a:alpha val="100000"/>
            </a:srgbClr>
          </a:solidFill>
          <a:ln w="25400" cap="flat" cmpd="sng">
            <a:noFill/>
            <a:prstDash val="solid"/>
            <a:round/>
          </a:ln>
          <a:effectLst>
            <a:outerShdw blurRad="127000" dist="50800" dir="2700000" algn="tl" rotWithShape="0">
              <a:srgbClr val="5D4037">
                <a:alpha val="10000"/>
              </a:srgbClr>
            </a:outerShdw>
          </a:effectLst>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000" y="5207000"/>
            <a:ext cx="508000" cy="508000"/>
          </a:xfrm>
          <a:prstGeom prst="rect">
            <a:avLst/>
          </a:prstGeom>
        </p:spPr>
      </p:pic>
      <p:sp>
        <p:nvSpPr>
          <p:cNvPr id="15" name="AutoShape 15"/>
          <p:cNvSpPr/>
          <p:nvPr/>
        </p:nvSpPr>
        <p:spPr>
          <a:xfrm>
            <a:off x="1651000" y="5080000"/>
            <a:ext cx="3937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总结法</a:t>
            </a:r>
            <a:endParaRPr lang="en-US" sz="1100"/>
          </a:p>
          <a:p>
            <a:pPr indent="0" algn="l">
              <a:lnSpc>
                <a:spcPct val="125000"/>
              </a:lnSpc>
            </a:pPr>
            <a:r>
              <a:rPr lang="en-US" sz="14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归纳轴对称在不同领域的运用规律和文化内涵。</a:t>
            </a:r>
            <a:endParaRPr lang="en-US" sz="14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6" name="AutoShape 16"/>
          <p:cNvSpPr/>
          <p:nvPr/>
        </p:nvSpPr>
        <p:spPr>
          <a:xfrm>
            <a:off x="6350000" y="1524000"/>
            <a:ext cx="5080000" cy="4445000"/>
          </a:xfrm>
          <a:prstGeom prst="roundRect">
            <a:avLst>
              <a:gd name="adj" fmla="val 2857"/>
            </a:avLst>
          </a:prstGeom>
          <a:solidFill>
            <a:srgbClr val="EFEBE9">
              <a:alpha val="100000"/>
            </a:srgbClr>
          </a:solidFill>
          <a:ln w="12700" cap="flat" cmpd="sng">
            <a:solidFill>
              <a:srgbClr val="E0E0E0">
                <a:alpha val="100000"/>
              </a:srgbClr>
            </a:solidFill>
            <a:prstDash val="solid"/>
            <a:round/>
          </a:ln>
        </p:spPr>
        <p:txBody>
          <a:bodyPr vert="horz" wrap="square" lIns="63500" tIns="63500" rIns="63500" bIns="63500" rtlCol="0" anchor="ctr"/>
          <a:lstStyle/>
          <a:p>
            <a:pPr algn="ctr">
              <a:defRPr/>
            </a:pPr>
          </a:p>
        </p:txBody>
      </p:sp>
      <p:sp>
        <p:nvSpPr>
          <p:cNvPr id="17" name="AutoShape 17"/>
          <p:cNvSpPr/>
          <p:nvPr/>
        </p:nvSpPr>
        <p:spPr>
          <a:xfrm>
            <a:off x="6350000" y="1714500"/>
            <a:ext cx="5080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研究流程</a:t>
            </a:r>
            <a:endParaRPr lang="en-US" sz="1100"/>
          </a:p>
        </p:txBody>
      </p:sp>
      <p:sp>
        <p:nvSpPr>
          <p:cNvPr id="18" name="AutoShape 18"/>
          <p:cNvSpPr/>
          <p:nvPr/>
        </p:nvSpPr>
        <p:spPr>
          <a:xfrm>
            <a:off x="6604000" y="2286000"/>
            <a:ext cx="4572000" cy="508000"/>
          </a:xfrm>
          <a:prstGeom prst="roundRect">
            <a:avLst>
              <a:gd name="adj" fmla="val 12500"/>
            </a:avLst>
          </a:prstGeom>
          <a:solidFill>
            <a:srgbClr val="FFFFFF">
              <a:alpha val="100000"/>
            </a:srgbClr>
          </a:solidFill>
          <a:ln w="25400" cap="flat" cmpd="sng">
            <a:noFill/>
            <a:prstDash val="solid"/>
            <a:round/>
          </a:ln>
          <a:effectLst>
            <a:outerShdw blurRad="50800" dist="25400" dir="2700000" algn="tl" rotWithShape="0">
              <a:srgbClr val="000000">
                <a:alpha val="5000"/>
              </a:srgbClr>
            </a:outerShdw>
          </a:effectLst>
        </p:spPr>
        <p:txBody>
          <a:bodyPr vert="horz" wrap="square" lIns="63500" tIns="63500" rIns="63500" bIns="63500" rtlCol="0" anchor="ctr"/>
          <a:lstStyle/>
          <a:p>
            <a:pPr algn="ctr">
              <a:defRPr/>
            </a:pPr>
          </a:p>
        </p:txBody>
      </p:sp>
      <p:pic>
        <p:nvPicPr>
          <p:cNvPr id="19" name="Picture 1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794500" y="2387600"/>
            <a:ext cx="304800" cy="304800"/>
          </a:xfrm>
          <a:prstGeom prst="rect">
            <a:avLst/>
          </a:prstGeom>
        </p:spPr>
      </p:pic>
      <p:sp>
        <p:nvSpPr>
          <p:cNvPr id="20" name="AutoShape 20"/>
          <p:cNvSpPr/>
          <p:nvPr/>
        </p:nvSpPr>
        <p:spPr>
          <a:xfrm>
            <a:off x="7239000" y="2286000"/>
            <a:ext cx="3683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准备阶段：确立课题与目标</a:t>
            </a:r>
            <a:endParaRPr lang="en-US" sz="1100"/>
          </a:p>
        </p:txBody>
      </p:sp>
      <p:sp>
        <p:nvSpPr>
          <p:cNvPr id="21" name="AutoShape 21"/>
          <p:cNvSpPr/>
          <p:nvPr/>
        </p:nvSpPr>
        <p:spPr>
          <a:xfrm>
            <a:off x="6604000" y="2921000"/>
            <a:ext cx="4572000" cy="508000"/>
          </a:xfrm>
          <a:prstGeom prst="roundRect">
            <a:avLst>
              <a:gd name="adj" fmla="val 12500"/>
            </a:avLst>
          </a:prstGeom>
          <a:solidFill>
            <a:srgbClr val="FFFFFF">
              <a:alpha val="100000"/>
            </a:srgbClr>
          </a:solidFill>
          <a:ln w="25400" cap="flat" cmpd="sng">
            <a:noFill/>
            <a:prstDash val="solid"/>
            <a:round/>
          </a:ln>
          <a:effectLst>
            <a:outerShdw blurRad="50800" dist="25400" dir="2700000" algn="tl" rotWithShape="0">
              <a:srgbClr val="000000">
                <a:alpha val="5000"/>
              </a:srgbClr>
            </a:outerShdw>
          </a:effectLst>
        </p:spPr>
        <p:txBody>
          <a:bodyPr vert="horz" wrap="square" lIns="63500" tIns="63500" rIns="63500" bIns="63500" rtlCol="0" anchor="ctr"/>
          <a:lstStyle/>
          <a:p>
            <a:pPr algn="ctr">
              <a:defRPr/>
            </a:pPr>
          </a:p>
        </p:txBody>
      </p:sp>
      <p:pic>
        <p:nvPicPr>
          <p:cNvPr id="22" name="Picture 22"/>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794500" y="3022600"/>
            <a:ext cx="304800" cy="304800"/>
          </a:xfrm>
          <a:prstGeom prst="rect">
            <a:avLst/>
          </a:prstGeom>
        </p:spPr>
      </p:pic>
      <p:sp>
        <p:nvSpPr>
          <p:cNvPr id="23" name="AutoShape 23"/>
          <p:cNvSpPr/>
          <p:nvPr/>
        </p:nvSpPr>
        <p:spPr>
          <a:xfrm>
            <a:off x="7239000" y="2921000"/>
            <a:ext cx="3683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收集案例：多渠道素材整理</a:t>
            </a:r>
            <a:endParaRPr lang="en-US" sz="1100"/>
          </a:p>
        </p:txBody>
      </p:sp>
      <p:sp>
        <p:nvSpPr>
          <p:cNvPr id="24" name="AutoShape 24"/>
          <p:cNvSpPr/>
          <p:nvPr/>
        </p:nvSpPr>
        <p:spPr>
          <a:xfrm>
            <a:off x="6604000" y="3556000"/>
            <a:ext cx="4572000" cy="508000"/>
          </a:xfrm>
          <a:prstGeom prst="roundRect">
            <a:avLst>
              <a:gd name="adj" fmla="val 12500"/>
            </a:avLst>
          </a:prstGeom>
          <a:solidFill>
            <a:srgbClr val="FFFFFF">
              <a:alpha val="100000"/>
            </a:srgbClr>
          </a:solidFill>
          <a:ln w="25400" cap="flat" cmpd="sng">
            <a:noFill/>
            <a:prstDash val="solid"/>
            <a:round/>
          </a:ln>
          <a:effectLst>
            <a:outerShdw blurRad="50800" dist="25400" dir="2700000" algn="tl" rotWithShape="0">
              <a:srgbClr val="000000">
                <a:alpha val="5000"/>
              </a:srgbClr>
            </a:outerShdw>
          </a:effectLst>
        </p:spPr>
        <p:txBody>
          <a:bodyPr vert="horz" wrap="square" lIns="63500" tIns="63500" rIns="63500" bIns="63500" rtlCol="0" anchor="ctr"/>
          <a:lstStyle/>
          <a:p>
            <a:pPr algn="ctr">
              <a:defRPr/>
            </a:pPr>
          </a:p>
        </p:txBody>
      </p:sp>
      <p:pic>
        <p:nvPicPr>
          <p:cNvPr id="25" name="Picture 25"/>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794500" y="3657600"/>
            <a:ext cx="304800" cy="304800"/>
          </a:xfrm>
          <a:prstGeom prst="rect">
            <a:avLst/>
          </a:prstGeom>
        </p:spPr>
      </p:pic>
      <p:sp>
        <p:nvSpPr>
          <p:cNvPr id="26" name="AutoShape 26"/>
          <p:cNvSpPr/>
          <p:nvPr/>
        </p:nvSpPr>
        <p:spPr>
          <a:xfrm>
            <a:off x="7239000" y="3556000"/>
            <a:ext cx="3683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分析研究：提炼对称规律</a:t>
            </a:r>
            <a:endParaRPr lang="en-US" sz="1100"/>
          </a:p>
        </p:txBody>
      </p:sp>
      <p:sp>
        <p:nvSpPr>
          <p:cNvPr id="27" name="AutoShape 27"/>
          <p:cNvSpPr/>
          <p:nvPr/>
        </p:nvSpPr>
        <p:spPr>
          <a:xfrm>
            <a:off x="6604000" y="4191000"/>
            <a:ext cx="4572000" cy="508000"/>
          </a:xfrm>
          <a:prstGeom prst="roundRect">
            <a:avLst>
              <a:gd name="adj" fmla="val 12500"/>
            </a:avLst>
          </a:prstGeom>
          <a:solidFill>
            <a:srgbClr val="FFFFFF">
              <a:alpha val="100000"/>
            </a:srgbClr>
          </a:solidFill>
          <a:ln w="25400" cap="flat" cmpd="sng">
            <a:noFill/>
            <a:prstDash val="solid"/>
            <a:round/>
          </a:ln>
          <a:effectLst>
            <a:outerShdw blurRad="50800" dist="25400" dir="2700000" algn="tl" rotWithShape="0">
              <a:srgbClr val="000000">
                <a:alpha val="5000"/>
              </a:srgbClr>
            </a:outerShdw>
          </a:effectLst>
        </p:spPr>
        <p:txBody>
          <a:bodyPr vert="horz" wrap="square" lIns="63500" tIns="63500" rIns="63500" bIns="63500" rtlCol="0" anchor="ctr"/>
          <a:lstStyle/>
          <a:p>
            <a:pPr algn="ctr">
              <a:defRPr/>
            </a:pPr>
          </a:p>
        </p:txBody>
      </p:sp>
      <p:pic>
        <p:nvPicPr>
          <p:cNvPr id="28" name="Picture 28"/>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794500" y="4292600"/>
            <a:ext cx="304800" cy="304800"/>
          </a:xfrm>
          <a:prstGeom prst="rect">
            <a:avLst/>
          </a:prstGeom>
        </p:spPr>
      </p:pic>
      <p:sp>
        <p:nvSpPr>
          <p:cNvPr id="29" name="AutoShape 29"/>
          <p:cNvSpPr/>
          <p:nvPr/>
        </p:nvSpPr>
        <p:spPr>
          <a:xfrm>
            <a:off x="7239000" y="4191000"/>
            <a:ext cx="3683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总结规律：归纳文化内涵</a:t>
            </a:r>
            <a:endParaRPr lang="en-US" sz="1100"/>
          </a:p>
        </p:txBody>
      </p:sp>
      <p:sp>
        <p:nvSpPr>
          <p:cNvPr id="30" name="AutoShape 30"/>
          <p:cNvSpPr/>
          <p:nvPr/>
        </p:nvSpPr>
        <p:spPr>
          <a:xfrm>
            <a:off x="6604000" y="4826000"/>
            <a:ext cx="4572000" cy="508000"/>
          </a:xfrm>
          <a:prstGeom prst="roundRect">
            <a:avLst>
              <a:gd name="adj" fmla="val 12500"/>
            </a:avLst>
          </a:prstGeom>
          <a:solidFill>
            <a:srgbClr val="FFFFFF">
              <a:alpha val="100000"/>
            </a:srgbClr>
          </a:solidFill>
          <a:ln w="25400" cap="flat" cmpd="sng">
            <a:noFill/>
            <a:prstDash val="solid"/>
            <a:round/>
          </a:ln>
          <a:effectLst>
            <a:outerShdw blurRad="50800" dist="25400" dir="2700000" algn="tl" rotWithShape="0">
              <a:srgbClr val="000000">
                <a:alpha val="5000"/>
              </a:srgbClr>
            </a:outerShdw>
          </a:effectLst>
        </p:spPr>
        <p:txBody>
          <a:bodyPr vert="horz" wrap="square" lIns="63500" tIns="63500" rIns="63500" bIns="63500" rtlCol="0" anchor="ctr"/>
          <a:lstStyle/>
          <a:p>
            <a:pPr algn="ctr">
              <a:defRPr/>
            </a:pPr>
          </a:p>
        </p:txBody>
      </p:sp>
      <p:pic>
        <p:nvPicPr>
          <p:cNvPr id="31" name="Picture 31"/>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6794500" y="4927600"/>
            <a:ext cx="304800" cy="304800"/>
          </a:xfrm>
          <a:prstGeom prst="rect">
            <a:avLst/>
          </a:prstGeom>
        </p:spPr>
      </p:pic>
      <p:sp>
        <p:nvSpPr>
          <p:cNvPr id="32" name="AutoShape 32"/>
          <p:cNvSpPr/>
          <p:nvPr/>
        </p:nvSpPr>
        <p:spPr>
          <a:xfrm>
            <a:off x="7239000" y="4826000"/>
            <a:ext cx="3683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完善报告：撰写研究成果</a:t>
            </a:r>
            <a:endParaRPr lang="en-US" sz="1100"/>
          </a:p>
        </p:txBody>
      </p:sp>
      <p:pic>
        <p:nvPicPr>
          <p:cNvPr id="33" name="Picture 33"/>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763000" y="2692400"/>
            <a:ext cx="254000" cy="254000"/>
          </a:xfrm>
          <a:prstGeom prst="rect">
            <a:avLst/>
          </a:prstGeom>
        </p:spPr>
      </p:pic>
      <p:pic>
        <p:nvPicPr>
          <p:cNvPr id="34" name="Picture 34"/>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763000" y="3327400"/>
            <a:ext cx="254000" cy="254000"/>
          </a:xfrm>
          <a:prstGeom prst="rect">
            <a:avLst/>
          </a:prstGeom>
        </p:spPr>
      </p:pic>
      <p:pic>
        <p:nvPicPr>
          <p:cNvPr id="35" name="Picture 35"/>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763000" y="3962400"/>
            <a:ext cx="254000" cy="254000"/>
          </a:xfrm>
          <a:prstGeom prst="rect">
            <a:avLst/>
          </a:prstGeom>
        </p:spPr>
      </p:pic>
      <p:pic>
        <p:nvPicPr>
          <p:cNvPr id="36" name="Picture 36"/>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763000" y="4597400"/>
            <a:ext cx="254000" cy="254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402336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核心研究内容概述</a:t>
            </a:r>
            <a:endParaRPr lang="en-US" sz="1100"/>
          </a:p>
        </p:txBody>
      </p:sp>
      <p:sp>
        <p:nvSpPr>
          <p:cNvPr id="3" name="AutoShape 3"/>
          <p:cNvSpPr/>
          <p:nvPr/>
        </p:nvSpPr>
        <p:spPr>
          <a:xfrm>
            <a:off x="4826000" y="2032000"/>
            <a:ext cx="2540000" cy="2540000"/>
          </a:xfrm>
          <a:prstGeom prst="ellipse">
            <a:avLst/>
          </a:prstGeom>
          <a:solidFill>
            <a:srgbClr val="5D4037">
              <a:alpha val="100000"/>
            </a:srgbClr>
          </a:solidFill>
          <a:ln w="25400" cap="flat" cmpd="sng">
            <a:noFill/>
            <a:prstDash val="solid"/>
            <a:round/>
          </a:ln>
          <a:effectLst>
            <a:outerShdw blurRad="254000" dist="127000" dir="2700000" algn="tl" rotWithShape="0">
              <a:srgbClr val="5D4037">
                <a:alpha val="30000"/>
              </a:srgbClr>
            </a:outerShdw>
          </a:effectLst>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461000" y="2286000"/>
            <a:ext cx="1270000" cy="1270000"/>
          </a:xfrm>
          <a:prstGeom prst="rect">
            <a:avLst/>
          </a:prstGeom>
        </p:spPr>
      </p:pic>
      <p:sp>
        <p:nvSpPr>
          <p:cNvPr id="5" name="AutoShape 5"/>
          <p:cNvSpPr/>
          <p:nvPr/>
        </p:nvSpPr>
        <p:spPr>
          <a:xfrm>
            <a:off x="4953000" y="3683000"/>
            <a:ext cx="2286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对称 · 均衡 · 和谐</a:t>
            </a:r>
            <a:endParaRPr lang="en-US" sz="1100"/>
          </a:p>
          <a:p>
            <a:pPr indent="0" algn="ctr">
              <a:lnSpc>
                <a:spcPct val="125000"/>
              </a:lnSpc>
            </a:pPr>
            <a:r>
              <a:rPr lang="en-US" sz="1200" b="0" i="0" u="none" strike="noStrike">
                <a:solidFill>
                  <a:srgbClr val="FFFFFF">
                    <a:alpha val="80000"/>
                  </a:srgbClr>
                </a:solidFill>
                <a:latin typeface="Noto Sans SC" panose="020B0200000000000000" charset="-122"/>
                <a:ea typeface="Noto Sans SC" panose="020B0200000000000000" charset="-122"/>
                <a:cs typeface="Noto Sans SC" panose="020B0200000000000000" charset="-122"/>
                <a:sym typeface="Noto Sans SC" panose="020B0200000000000000" charset="-122"/>
              </a:rPr>
              <a:t>数学与美学原则</a:t>
            </a:r>
            <a:endParaRPr lang="en-US" sz="1200" b="0" i="0" u="none" strike="noStrike">
              <a:solidFill>
                <a:srgbClr val="FFFFFF">
                  <a:alpha val="80000"/>
                </a:srgb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762000" y="1651000"/>
            <a:ext cx="3302000" cy="1778000"/>
          </a:xfrm>
          <a:prstGeom prst="roundRect">
            <a:avLst>
              <a:gd name="adj" fmla="val 7142"/>
            </a:avLst>
          </a:prstGeom>
          <a:solidFill>
            <a:srgbClr val="EFEBE9">
              <a:alpha val="100000"/>
            </a:srgbClr>
          </a:solidFill>
          <a:ln w="12700" cap="flat" cmpd="sng">
            <a:solidFill>
              <a:srgbClr val="B2DFDB">
                <a:alpha val="100000"/>
              </a:srgbClr>
            </a:solid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1905000"/>
            <a:ext cx="508000" cy="508000"/>
          </a:xfrm>
          <a:prstGeom prst="rect">
            <a:avLst/>
          </a:prstGeom>
        </p:spPr>
      </p:pic>
      <p:sp>
        <p:nvSpPr>
          <p:cNvPr id="8" name="AutoShape 8"/>
          <p:cNvSpPr/>
          <p:nvPr/>
        </p:nvSpPr>
        <p:spPr>
          <a:xfrm>
            <a:off x="1651000" y="1841500"/>
            <a:ext cx="215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古建筑研究</a:t>
            </a:r>
            <a:endParaRPr lang="en-US" sz="1100"/>
          </a:p>
        </p:txBody>
      </p:sp>
      <p:sp>
        <p:nvSpPr>
          <p:cNvPr id="9" name="AutoShape 9"/>
          <p:cNvSpPr/>
          <p:nvPr/>
        </p:nvSpPr>
        <p:spPr>
          <a:xfrm>
            <a:off x="1016000" y="2540000"/>
            <a:ext cx="279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探究宫殿、庙宇等传统建筑中轴对称布局的严谨性与秩序感。</a:t>
            </a:r>
            <a:endParaRPr lang="en-US" sz="1100"/>
          </a:p>
        </p:txBody>
      </p:sp>
      <p:sp>
        <p:nvSpPr>
          <p:cNvPr id="10" name="AutoShape 10"/>
          <p:cNvSpPr/>
          <p:nvPr/>
        </p:nvSpPr>
        <p:spPr>
          <a:xfrm>
            <a:off x="8128000" y="1651000"/>
            <a:ext cx="3302000" cy="1778000"/>
          </a:xfrm>
          <a:prstGeom prst="roundRect">
            <a:avLst>
              <a:gd name="adj" fmla="val 7142"/>
            </a:avLst>
          </a:prstGeom>
          <a:solidFill>
            <a:srgbClr val="EFEBE9">
              <a:alpha val="100000"/>
            </a:srgbClr>
          </a:solidFill>
          <a:ln w="12700" cap="flat" cmpd="sng">
            <a:solidFill>
              <a:srgbClr val="B2DFDB">
                <a:alpha val="100000"/>
              </a:srgbClr>
            </a:solid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82000" y="1905000"/>
            <a:ext cx="508000" cy="508000"/>
          </a:xfrm>
          <a:prstGeom prst="rect">
            <a:avLst/>
          </a:prstGeom>
        </p:spPr>
      </p:pic>
      <p:sp>
        <p:nvSpPr>
          <p:cNvPr id="12" name="AutoShape 12"/>
          <p:cNvSpPr/>
          <p:nvPr/>
        </p:nvSpPr>
        <p:spPr>
          <a:xfrm>
            <a:off x="9017000" y="1841500"/>
            <a:ext cx="215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古典园林</a:t>
            </a:r>
            <a:endParaRPr lang="en-US" sz="1100"/>
          </a:p>
        </p:txBody>
      </p:sp>
      <p:sp>
        <p:nvSpPr>
          <p:cNvPr id="13" name="AutoShape 13"/>
          <p:cNvSpPr/>
          <p:nvPr/>
        </p:nvSpPr>
        <p:spPr>
          <a:xfrm>
            <a:off x="8382000" y="2540000"/>
            <a:ext cx="279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分析园林布局中“虽由人作，宛自天开”的自然对称与平衡。</a:t>
            </a:r>
            <a:endParaRPr lang="en-US" sz="1100"/>
          </a:p>
        </p:txBody>
      </p:sp>
      <p:sp>
        <p:nvSpPr>
          <p:cNvPr id="14" name="AutoShape 14"/>
          <p:cNvSpPr/>
          <p:nvPr/>
        </p:nvSpPr>
        <p:spPr>
          <a:xfrm>
            <a:off x="4191000" y="4826000"/>
            <a:ext cx="3810000" cy="1270000"/>
          </a:xfrm>
          <a:prstGeom prst="roundRect">
            <a:avLst>
              <a:gd name="adj" fmla="val 10000"/>
            </a:avLst>
          </a:prstGeom>
          <a:solidFill>
            <a:srgbClr val="EFEBE9">
              <a:alpha val="100000"/>
            </a:srgbClr>
          </a:solidFill>
          <a:ln w="12700" cap="flat" cmpd="sng">
            <a:solidFill>
              <a:srgbClr val="B2DFDB">
                <a:alpha val="100000"/>
              </a:srgbClr>
            </a:solid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45000" y="5143500"/>
            <a:ext cx="508000" cy="508000"/>
          </a:xfrm>
          <a:prstGeom prst="rect">
            <a:avLst/>
          </a:prstGeom>
        </p:spPr>
      </p:pic>
      <p:sp>
        <p:nvSpPr>
          <p:cNvPr id="16" name="AutoShape 16"/>
          <p:cNvSpPr/>
          <p:nvPr/>
        </p:nvSpPr>
        <p:spPr>
          <a:xfrm>
            <a:off x="5080000" y="50165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剪纸艺术</a:t>
            </a:r>
            <a:endParaRPr lang="en-US" sz="1100"/>
          </a:p>
        </p:txBody>
      </p:sp>
      <p:sp>
        <p:nvSpPr>
          <p:cNvPr id="17" name="AutoShape 17"/>
          <p:cNvSpPr/>
          <p:nvPr/>
        </p:nvSpPr>
        <p:spPr>
          <a:xfrm>
            <a:off x="5080000" y="5461000"/>
            <a:ext cx="2667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解析剪纸纹样中轴对称图形的装饰美感与文化寓意。</a:t>
            </a:r>
            <a:endParaRPr lang="en-US" sz="1100"/>
          </a:p>
        </p:txBody>
      </p:sp>
      <p:sp>
        <p:nvSpPr>
          <p:cNvPr id="18" name="AutoShape 18"/>
          <p:cNvSpPr/>
          <p:nvPr/>
        </p:nvSpPr>
        <p:spPr>
          <a:xfrm>
            <a:off x="762000" y="6223000"/>
            <a:ext cx="10668000" cy="381000"/>
          </a:xfrm>
          <a:prstGeom prst="roundRect">
            <a:avLst>
              <a:gd name="adj" fmla="val 33333"/>
            </a:avLst>
          </a:prstGeom>
          <a:solidFill>
            <a:srgbClr val="B2DFDB">
              <a:alpha val="30000"/>
            </a:srgbClr>
          </a:solidFill>
          <a:ln w="25400" cap="flat" cmpd="sng">
            <a:noFill/>
            <a:prstDash val="solid"/>
            <a:round/>
          </a:ln>
        </p:spPr>
        <p:txBody>
          <a:bodyPr vert="horz" wrap="square" lIns="63500" tIns="63500" rIns="63500" bIns="63500" rtlCol="0" anchor="ctr"/>
          <a:lstStyle/>
          <a:p>
            <a:pPr algn="ctr">
              <a:defRPr/>
            </a:pPr>
          </a:p>
        </p:txBody>
      </p:sp>
      <p:sp>
        <p:nvSpPr>
          <p:cNvPr id="19" name="AutoShape 19"/>
          <p:cNvSpPr/>
          <p:nvPr/>
        </p:nvSpPr>
        <p:spPr>
          <a:xfrm>
            <a:off x="762000" y="6223000"/>
            <a:ext cx="1066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研究目标：感受对称美与中国传统文化的深度融合</a:t>
            </a:r>
            <a:endParaRPr lang="en-US"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55372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古建筑中的轴对称美（一）</a:t>
            </a:r>
            <a:endParaRPr lang="en-US" sz="1100"/>
          </a:p>
        </p:txBody>
      </p:sp>
      <p:sp>
        <p:nvSpPr>
          <p:cNvPr id="3" name="AutoShape 3"/>
          <p:cNvSpPr/>
          <p:nvPr/>
        </p:nvSpPr>
        <p:spPr>
          <a:xfrm>
            <a:off x="762000" y="1397000"/>
            <a:ext cx="5080000" cy="3937000"/>
          </a:xfrm>
          <a:prstGeom prst="roundRect">
            <a:avLst>
              <a:gd name="adj" fmla="val 3225"/>
            </a:avLst>
          </a:prstGeom>
          <a:solidFill>
            <a:srgbClr val="EFEBE9">
              <a:alpha val="100000"/>
            </a:srgbClr>
          </a:solidFill>
          <a:ln w="25400" cap="flat" cmpd="sng">
            <a:noFill/>
            <a:prstDash val="solid"/>
            <a:round/>
          </a:ln>
          <a:effectLst>
            <a:outerShdw blurRad="127000" dist="50800" dir="5400000" algn="tl" rotWithShape="0">
              <a:srgbClr val="5D4037">
                <a:alpha val="10000"/>
              </a:srgbClr>
            </a:outerShdw>
          </a:effectLst>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6000" y="1651000"/>
            <a:ext cx="304800" cy="304800"/>
          </a:xfrm>
          <a:prstGeom prst="rect">
            <a:avLst/>
          </a:prstGeom>
        </p:spPr>
      </p:pic>
      <p:sp>
        <p:nvSpPr>
          <p:cNvPr id="5" name="AutoShape 5"/>
          <p:cNvSpPr/>
          <p:nvPr/>
        </p:nvSpPr>
        <p:spPr>
          <a:xfrm>
            <a:off x="1397000" y="16002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代表案例：北京故宫</a:t>
            </a:r>
            <a:endParaRPr lang="en-US" sz="1100"/>
          </a:p>
        </p:txBody>
      </p:sp>
      <p:sp>
        <p:nvSpPr>
          <p:cNvPr id="6" name="AutoShape 6"/>
          <p:cNvSpPr/>
          <p:nvPr/>
        </p:nvSpPr>
        <p:spPr>
          <a:xfrm>
            <a:off x="1016000" y="1981200"/>
            <a:ext cx="4572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作为中国古代宫廷建筑的典范，故宫是轴对称布局最极致的体现。</a:t>
            </a:r>
            <a:endParaRPr lang="en-US" sz="1100"/>
          </a:p>
        </p:txBody>
      </p:sp>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2616200"/>
            <a:ext cx="304800" cy="304800"/>
          </a:xfrm>
          <a:prstGeom prst="rect">
            <a:avLst/>
          </a:prstGeom>
        </p:spPr>
      </p:pic>
      <p:sp>
        <p:nvSpPr>
          <p:cNvPr id="8" name="AutoShape 8"/>
          <p:cNvSpPr/>
          <p:nvPr/>
        </p:nvSpPr>
        <p:spPr>
          <a:xfrm>
            <a:off x="1397000" y="2565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布局特点：严格对称</a:t>
            </a:r>
            <a:endParaRPr lang="en-US" sz="1100"/>
          </a:p>
        </p:txBody>
      </p:sp>
      <p:sp>
        <p:nvSpPr>
          <p:cNvPr id="9" name="AutoShape 9"/>
          <p:cNvSpPr/>
          <p:nvPr/>
        </p:nvSpPr>
        <p:spPr>
          <a:xfrm>
            <a:off x="1016000" y="2946400"/>
            <a:ext cx="4572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以中轴线为中心，左右两侧建筑在形制、尺寸上完全一致，形成严谨的秩序感。</a:t>
            </a:r>
            <a:endParaRPr lang="en-US" sz="1100"/>
          </a:p>
        </p:txBody>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3581400"/>
            <a:ext cx="304800" cy="304800"/>
          </a:xfrm>
          <a:prstGeom prst="rect">
            <a:avLst/>
          </a:prstGeom>
        </p:spPr>
      </p:pic>
      <p:sp>
        <p:nvSpPr>
          <p:cNvPr id="11" name="AutoShape 11"/>
          <p:cNvSpPr/>
          <p:nvPr/>
        </p:nvSpPr>
        <p:spPr>
          <a:xfrm>
            <a:off x="1397000" y="3530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具体体现：核心与辅翼</a:t>
            </a:r>
            <a:endParaRPr lang="en-US" sz="1100"/>
          </a:p>
        </p:txBody>
      </p:sp>
      <p:sp>
        <p:nvSpPr>
          <p:cNvPr id="12" name="AutoShape 12"/>
          <p:cNvSpPr/>
          <p:nvPr/>
        </p:nvSpPr>
        <p:spPr>
          <a:xfrm>
            <a:off x="1016000" y="3911600"/>
            <a:ext cx="4572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三大殿居轴线核心，东西六宫对称分布于两侧，主次分明，层次清晰。</a:t>
            </a:r>
            <a:endParaRPr lang="en-US" sz="1100"/>
          </a:p>
        </p:txBody>
      </p:sp>
      <p:pic>
        <p:nvPicPr>
          <p:cNvPr id="13" name="Picture 13"/>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000" y="4546600"/>
            <a:ext cx="304800" cy="304800"/>
          </a:xfrm>
          <a:prstGeom prst="rect">
            <a:avLst/>
          </a:prstGeom>
        </p:spPr>
      </p:pic>
      <p:sp>
        <p:nvSpPr>
          <p:cNvPr id="14" name="AutoShape 14"/>
          <p:cNvSpPr/>
          <p:nvPr/>
        </p:nvSpPr>
        <p:spPr>
          <a:xfrm>
            <a:off x="1397000" y="44958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文化内涵：礼制与皇权</a:t>
            </a:r>
            <a:endParaRPr lang="en-US" sz="1100"/>
          </a:p>
        </p:txBody>
      </p:sp>
      <p:sp>
        <p:nvSpPr>
          <p:cNvPr id="15" name="AutoShape 15"/>
          <p:cNvSpPr/>
          <p:nvPr/>
        </p:nvSpPr>
        <p:spPr>
          <a:xfrm>
            <a:off x="1016000" y="4876800"/>
            <a:ext cx="4572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体现了“居中对称”的礼制思想，彰显了皇权至上的威严与正统。</a:t>
            </a:r>
            <a:endParaRPr lang="en-US" sz="1100"/>
          </a:p>
        </p:txBody>
      </p:sp>
      <p:pic>
        <p:nvPicPr>
          <p:cNvPr id="16" name="Picture 16"/>
          <p:cNvPicPr>
            <a:picLocks noChangeAspect="1"/>
          </p:cNvPicPr>
          <p:nvPr/>
        </p:nvPicPr>
        <p:blipFill>
          <a:blip r:embed="rId9"/>
          <a:srcRect t="73" b="73"/>
          <a:stretch>
            <a:fillRect/>
          </a:stretch>
        </p:blipFill>
        <p:spPr>
          <a:xfrm>
            <a:off x="6350000" y="1397000"/>
            <a:ext cx="4318000" cy="2984500"/>
          </a:xfrm>
          <a:prstGeom prst="roundRect">
            <a:avLst>
              <a:gd name="adj" fmla="val 4255"/>
            </a:avLst>
          </a:prstGeom>
          <a:noFill/>
          <a:ln w="25400" cap="flat" cmpd="sng">
            <a:noFill/>
            <a:prstDash val="solid"/>
            <a:round/>
          </a:ln>
          <a:effectLst>
            <a:outerShdw blurRad="190500" dist="63500" dir="2700000" algn="tl" rotWithShape="0">
              <a:srgbClr val="000000">
                <a:alpha val="15000"/>
              </a:srgbClr>
            </a:outerShdw>
          </a:effectLst>
        </p:spPr>
      </p:pic>
      <p:sp>
        <p:nvSpPr>
          <p:cNvPr id="17" name="AutoShape 17"/>
          <p:cNvSpPr/>
          <p:nvPr/>
        </p:nvSpPr>
        <p:spPr>
          <a:xfrm>
            <a:off x="6350000" y="4508500"/>
            <a:ext cx="431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0" i="1" u="none" strike="noStrike">
                <a:solidFill>
                  <a:srgbClr val="757575"/>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景山公园俯瞰故宫全景：中轴线贯穿南北，尽显对称之美</a:t>
            </a:r>
            <a:endParaRPr lang="en-US" sz="1100"/>
          </a:p>
        </p:txBody>
      </p:sp>
      <p:cxnSp>
        <p:nvCxnSpPr>
          <p:cNvPr id="18" name="Connector 18"/>
          <p:cNvCxnSpPr/>
          <p:nvPr/>
        </p:nvCxnSpPr>
        <p:spPr>
          <a:xfrm rot="-4092">
            <a:off x="762004" y="1200150"/>
            <a:ext cx="10668000" cy="12700"/>
          </a:xfrm>
          <a:prstGeom prst="straightConnector1">
            <a:avLst/>
          </a:prstGeom>
          <a:solidFill>
            <a:srgbClr val="DEE0E3">
              <a:alpha val="100000"/>
            </a:srgbClr>
          </a:solidFill>
          <a:ln w="25400" cap="flat" cmpd="sng">
            <a:solidFill>
              <a:srgbClr val="B2DFDB">
                <a:alpha val="100000"/>
              </a:srgbClr>
            </a:solidFill>
            <a:prstDash val="solid"/>
            <a:round/>
            <a:headEnd type="none" w="lg" len="lg"/>
            <a:tailEnd type="none" w="lg" len="lg"/>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古建筑中的轴对称美（二）</a:t>
            </a:r>
            <a:endParaRPr lang="en-US" sz="1100"/>
          </a:p>
        </p:txBody>
      </p:sp>
      <p:pic>
        <p:nvPicPr>
          <p:cNvPr id="3" name="Picture 3"/>
          <p:cNvPicPr>
            <a:picLocks noChangeAspect="1"/>
          </p:cNvPicPr>
          <p:nvPr/>
        </p:nvPicPr>
        <p:blipFill>
          <a:blip r:embed="rId1"/>
          <a:srcRect t="39" b="39"/>
          <a:stretch>
            <a:fillRect/>
          </a:stretch>
        </p:blipFill>
        <p:spPr>
          <a:xfrm>
            <a:off x="762000" y="1397000"/>
            <a:ext cx="3048000" cy="2032000"/>
          </a:xfrm>
          <a:prstGeom prst="roundRect">
            <a:avLst>
              <a:gd name="adj" fmla="val 6250"/>
            </a:avLst>
          </a:prstGeom>
          <a:noFill/>
          <a:ln w="25400" cap="flat" cmpd="sng">
            <a:noFill/>
            <a:prstDash val="solid"/>
            <a:round/>
          </a:ln>
          <a:effectLst>
            <a:outerShdw blurRad="127000" dist="50800" dir="5400000" algn="tl" rotWithShape="0">
              <a:srgbClr val="5D4037">
                <a:alpha val="15000"/>
              </a:srgbClr>
            </a:outerShdw>
          </a:effectLst>
        </p:spPr>
      </p:pic>
      <p:sp>
        <p:nvSpPr>
          <p:cNvPr id="4" name="AutoShape 4"/>
          <p:cNvSpPr/>
          <p:nvPr/>
        </p:nvSpPr>
        <p:spPr>
          <a:xfrm>
            <a:off x="762000" y="373888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苏州拙政园厅堂</a:t>
            </a:r>
            <a:endParaRPr lang="en-US" sz="1100"/>
          </a:p>
        </p:txBody>
      </p:sp>
      <p:sp>
        <p:nvSpPr>
          <p:cNvPr id="5" name="AutoShape 5"/>
          <p:cNvSpPr/>
          <p:nvPr/>
        </p:nvSpPr>
        <p:spPr>
          <a:xfrm>
            <a:off x="4064000" y="372872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山西平遥民居</a:t>
            </a:r>
            <a:endParaRPr lang="en-US" sz="1100"/>
          </a:p>
        </p:txBody>
      </p:sp>
      <p:sp>
        <p:nvSpPr>
          <p:cNvPr id="6" name="AutoShape 6"/>
          <p:cNvSpPr/>
          <p:nvPr>
            <p:custDataLst>
              <p:tags r:id="rId2"/>
            </p:custDataLst>
          </p:nvPr>
        </p:nvSpPr>
        <p:spPr>
          <a:xfrm>
            <a:off x="7366000" y="1397000"/>
            <a:ext cx="4064000" cy="2936240"/>
          </a:xfrm>
          <a:prstGeom prst="roundRect">
            <a:avLst>
              <a:gd name="adj" fmla="val 5000"/>
            </a:avLst>
          </a:prstGeom>
          <a:solidFill>
            <a:srgbClr val="EFEBE9">
              <a:alpha val="100000"/>
            </a:srgbClr>
          </a:solidFill>
          <a:ln cap="flat" cmpd="sng">
            <a:solidFill>
              <a:srgbClr val="D5C4BB">
                <a:alpha val="100000"/>
              </a:srgbClr>
            </a:solid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20000" y="1651000"/>
            <a:ext cx="304800" cy="304800"/>
          </a:xfrm>
          <a:prstGeom prst="rect">
            <a:avLst/>
          </a:prstGeom>
        </p:spPr>
      </p:pic>
      <p:sp>
        <p:nvSpPr>
          <p:cNvPr id="8" name="AutoShape 8"/>
          <p:cNvSpPr/>
          <p:nvPr>
            <p:custDataLst>
              <p:tags r:id="rId6"/>
            </p:custDataLst>
          </p:nvPr>
        </p:nvSpPr>
        <p:spPr>
          <a:xfrm>
            <a:off x="8001000" y="1600200"/>
            <a:ext cx="3175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细节对称体现</a:t>
            </a:r>
            <a:endParaRPr lang="en-US" sz="1100"/>
          </a:p>
        </p:txBody>
      </p:sp>
      <p:sp>
        <p:nvSpPr>
          <p:cNvPr id="9" name="AutoShape 9"/>
          <p:cNvSpPr/>
          <p:nvPr>
            <p:custDataLst>
              <p:tags r:id="rId7"/>
            </p:custDataLst>
          </p:nvPr>
        </p:nvSpPr>
        <p:spPr>
          <a:xfrm>
            <a:off x="8001000" y="1955800"/>
            <a:ext cx="317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门窗、梁柱、屋顶装饰等细节处大量运用对称设计，视觉和谐统一。</a:t>
            </a:r>
            <a:endParaRPr lang="en-US" sz="1100"/>
          </a:p>
        </p:txBody>
      </p:sp>
      <p:pic>
        <p:nvPicPr>
          <p:cNvPr id="10" name="Picture 10"/>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20000" y="2540000"/>
            <a:ext cx="304800" cy="304800"/>
          </a:xfrm>
          <a:prstGeom prst="rect">
            <a:avLst/>
          </a:prstGeom>
        </p:spPr>
      </p:pic>
      <p:sp>
        <p:nvSpPr>
          <p:cNvPr id="11" name="AutoShape 11"/>
          <p:cNvSpPr/>
          <p:nvPr>
            <p:custDataLst>
              <p:tags r:id="rId11"/>
            </p:custDataLst>
          </p:nvPr>
        </p:nvSpPr>
        <p:spPr>
          <a:xfrm>
            <a:off x="8001000" y="2489200"/>
            <a:ext cx="3175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中庸和谐理念</a:t>
            </a:r>
            <a:endParaRPr lang="en-US" sz="1100"/>
          </a:p>
        </p:txBody>
      </p:sp>
      <p:sp>
        <p:nvSpPr>
          <p:cNvPr id="12" name="AutoShape 12"/>
          <p:cNvSpPr/>
          <p:nvPr>
            <p:custDataLst>
              <p:tags r:id="rId12"/>
            </p:custDataLst>
          </p:nvPr>
        </p:nvSpPr>
        <p:spPr>
          <a:xfrm>
            <a:off x="8001000" y="2844800"/>
            <a:ext cx="317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传递了中国传统文化中“中庸、和谐”的哲学思想，体现平衡之美。</a:t>
            </a:r>
            <a:endParaRPr lang="en-US" sz="1100"/>
          </a:p>
        </p:txBody>
      </p:sp>
      <p:pic>
        <p:nvPicPr>
          <p:cNvPr id="13" name="Picture 13"/>
          <p:cNvPicPr>
            <a:picLocks noChangeAspect="1"/>
          </p:cNvPicPr>
          <p:nvPr>
            <p:custDataLst>
              <p:tags r:id="rId13"/>
            </p:custDataLst>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620000" y="3429000"/>
            <a:ext cx="304800" cy="304800"/>
          </a:xfrm>
          <a:prstGeom prst="rect">
            <a:avLst/>
          </a:prstGeom>
        </p:spPr>
      </p:pic>
      <p:sp>
        <p:nvSpPr>
          <p:cNvPr id="14" name="AutoShape 14"/>
          <p:cNvSpPr/>
          <p:nvPr>
            <p:custDataLst>
              <p:tags r:id="rId16"/>
            </p:custDataLst>
          </p:nvPr>
        </p:nvSpPr>
        <p:spPr>
          <a:xfrm>
            <a:off x="8001000" y="3378200"/>
            <a:ext cx="3175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结构实用稳定</a:t>
            </a:r>
            <a:endParaRPr lang="en-US" sz="1100"/>
          </a:p>
        </p:txBody>
      </p:sp>
      <p:sp>
        <p:nvSpPr>
          <p:cNvPr id="15" name="AutoShape 15"/>
          <p:cNvSpPr/>
          <p:nvPr>
            <p:custDataLst>
              <p:tags r:id="rId17"/>
            </p:custDataLst>
          </p:nvPr>
        </p:nvSpPr>
        <p:spPr>
          <a:xfrm>
            <a:off x="8001000" y="3733800"/>
            <a:ext cx="317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757575"/>
                </a:solidFill>
                <a:latin typeface="Noto Sans SC" panose="020B0200000000000000" charset="-122"/>
                <a:ea typeface="Noto Sans SC" panose="020B0200000000000000" charset="-122"/>
                <a:cs typeface="Noto Sans SC" panose="020B0200000000000000" charset="-122"/>
                <a:sym typeface="Noto Sans SC" panose="020B0200000000000000" charset="-122"/>
              </a:rPr>
              <a:t>符合建筑结构的实用性和稳定性要求，是数学原理与实践的完美融合。</a:t>
            </a:r>
            <a:endParaRPr lang="en-US" sz="1100"/>
          </a:p>
        </p:txBody>
      </p:sp>
      <p:sp>
        <p:nvSpPr>
          <p:cNvPr id="16" name="AutoShape 16"/>
          <p:cNvSpPr/>
          <p:nvPr/>
        </p:nvSpPr>
        <p:spPr>
          <a:xfrm>
            <a:off x="762000" y="4445000"/>
            <a:ext cx="10668000" cy="25400"/>
          </a:xfrm>
          <a:prstGeom prst="roundRect">
            <a:avLst>
              <a:gd name="adj" fmla="val 0"/>
            </a:avLst>
          </a:prstGeom>
          <a:solidFill>
            <a:srgbClr val="B2DFDB">
              <a:alpha val="100000"/>
            </a:srgbClr>
          </a:solidFill>
          <a:ln w="25400" cap="flat" cmpd="sng">
            <a:noFill/>
            <a:prstDash val="solid"/>
            <a:round/>
          </a:ln>
        </p:spPr>
        <p:txBody>
          <a:bodyPr vert="horz" wrap="square" lIns="63500" tIns="63500" rIns="63500" bIns="63500" rtlCol="0" anchor="ctr"/>
          <a:lstStyle/>
          <a:p>
            <a:pPr algn="ctr">
              <a:defRPr/>
            </a:pPr>
          </a:p>
        </p:txBody>
      </p:sp>
      <p:sp>
        <p:nvSpPr>
          <p:cNvPr id="17" name="AutoShape 17"/>
          <p:cNvSpPr/>
          <p:nvPr/>
        </p:nvSpPr>
        <p:spPr>
          <a:xfrm>
            <a:off x="762000" y="4699000"/>
            <a:ext cx="10668000" cy="762000"/>
          </a:xfrm>
          <a:prstGeom prst="rect">
            <a:avLst/>
          </a:prstGeom>
          <a:noFill/>
          <a:ln w="12700" cap="flat" cmpd="sng">
            <a:noFill/>
            <a:prstDash val="solid"/>
            <a:round/>
          </a:ln>
        </p:spPr>
        <p:txBody>
          <a:bodyPr vert="horz" wrap="square" lIns="0" tIns="0" rIns="0" bIns="0" rtlCol="0" anchor="ctr" anchorCtr="0"/>
          <a:lstStyle/>
          <a:p>
            <a:pPr indent="0" algn="just">
              <a:lnSpc>
                <a:spcPct val="125000"/>
              </a:lnSpc>
              <a:defRPr/>
            </a:pPr>
            <a:r>
              <a:rPr lang="en-US" sz="1400" b="0"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从皇家宫殿到私家园林与民居，轴对称设计贯穿中国古建筑史。它不仅是美学追求，更是一种根植于文化深处的秩序表达，展现了古人对平衡、稳定与和谐的极致追求。</a:t>
            </a:r>
            <a:endParaRPr lang="en-US" sz="1100"/>
          </a:p>
        </p:txBody>
      </p:sp>
      <p:pic>
        <p:nvPicPr>
          <p:cNvPr id="18" name="图片 5" descr="IMG_256"/>
          <p:cNvPicPr>
            <a:picLocks noChangeAspect="1"/>
          </p:cNvPicPr>
          <p:nvPr/>
        </p:nvPicPr>
        <p:blipFill>
          <a:blip r:embed="rId18"/>
          <a:stretch>
            <a:fillRect/>
          </a:stretch>
        </p:blipFill>
        <p:spPr>
          <a:xfrm>
            <a:off x="4064000" y="1412240"/>
            <a:ext cx="2907665" cy="2016125"/>
          </a:xfrm>
          <a:prstGeom prst="roundRect">
            <a:avLst>
              <a:gd name="adj" fmla="val 9606"/>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6032500" cy="508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古典园林中的轴对称美</a:t>
            </a:r>
            <a:endParaRPr lang="en-US" sz="1100"/>
          </a:p>
        </p:txBody>
      </p:sp>
      <p:sp>
        <p:nvSpPr>
          <p:cNvPr id="3" name="AutoShape 3"/>
          <p:cNvSpPr/>
          <p:nvPr/>
        </p:nvSpPr>
        <p:spPr>
          <a:xfrm>
            <a:off x="762000" y="1143000"/>
            <a:ext cx="762000" cy="50800"/>
          </a:xfrm>
          <a:prstGeom prst="roundRect">
            <a:avLst>
              <a:gd name="adj" fmla="val 0"/>
            </a:avLst>
          </a:prstGeom>
          <a:solidFill>
            <a:srgbClr val="B2DFDB">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srcRect t="85" b="85"/>
          <a:stretch>
            <a:fillRect/>
          </a:stretch>
        </p:blipFill>
        <p:spPr>
          <a:xfrm>
            <a:off x="904240" y="1457325"/>
            <a:ext cx="2887345" cy="1859280"/>
          </a:xfrm>
          <a:prstGeom prst="roundRect">
            <a:avLst>
              <a:gd name="adj" fmla="val 5347"/>
            </a:avLst>
          </a:prstGeom>
          <a:noFill/>
          <a:ln w="25400" cap="flat" cmpd="sng">
            <a:noFill/>
            <a:prstDash val="solid"/>
            <a:round/>
          </a:ln>
          <a:effectLst>
            <a:outerShdw blurRad="127000" dist="63500" dir="2700000" algn="tl" rotWithShape="0">
              <a:srgbClr val="5D4037">
                <a:alpha val="15000"/>
              </a:srgbClr>
            </a:outerShdw>
          </a:effectLst>
        </p:spPr>
      </p:pic>
      <p:sp>
        <p:nvSpPr>
          <p:cNvPr id="5" name="AutoShape 5"/>
          <p:cNvSpPr/>
          <p:nvPr/>
        </p:nvSpPr>
        <p:spPr>
          <a:xfrm>
            <a:off x="690880" y="3307080"/>
            <a:ext cx="3556000" cy="3048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颐和园长廊：倒影中的轴对称意境   </a:t>
            </a:r>
            <a:endParaRPr lang="zh-CN" altLang="en-US" sz="1200" b="0"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6" name="AutoShape 6"/>
          <p:cNvSpPr/>
          <p:nvPr>
            <p:custDataLst>
              <p:tags r:id="rId2"/>
            </p:custDataLst>
          </p:nvPr>
        </p:nvSpPr>
        <p:spPr>
          <a:xfrm>
            <a:off x="4699000" y="1524000"/>
            <a:ext cx="6731000" cy="1079500"/>
          </a:xfrm>
          <a:prstGeom prst="roundRect">
            <a:avLst>
              <a:gd name="adj" fmla="val 11764"/>
            </a:avLst>
          </a:prstGeom>
          <a:solidFill>
            <a:srgbClr val="EFEBE9">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53000" y="1714500"/>
            <a:ext cx="355600" cy="355600"/>
          </a:xfrm>
          <a:prstGeom prst="rect">
            <a:avLst/>
          </a:prstGeom>
        </p:spPr>
      </p:pic>
      <p:sp>
        <p:nvSpPr>
          <p:cNvPr id="8" name="AutoShape 8"/>
          <p:cNvSpPr/>
          <p:nvPr>
            <p:custDataLst>
              <p:tags r:id="rId6"/>
            </p:custDataLst>
          </p:nvPr>
        </p:nvSpPr>
        <p:spPr>
          <a:xfrm>
            <a:off x="5461000" y="1651000"/>
            <a:ext cx="5715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长廊对称：意境深远</a:t>
            </a:r>
            <a:endParaRPr lang="en-US" sz="1100"/>
          </a:p>
        </p:txBody>
      </p:sp>
      <p:sp>
        <p:nvSpPr>
          <p:cNvPr id="9" name="AutoShape 9"/>
          <p:cNvSpPr/>
          <p:nvPr>
            <p:custDataLst>
              <p:tags r:id="rId7"/>
            </p:custDataLst>
          </p:nvPr>
        </p:nvSpPr>
        <p:spPr>
          <a:xfrm>
            <a:off x="5461000" y="2006600"/>
            <a:ext cx="571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D4037">
                    <a:alpha val="80000"/>
                  </a:srgbClr>
                </a:solidFill>
                <a:latin typeface="Noto Sans SC" panose="020B0200000000000000" charset="-122"/>
                <a:ea typeface="Noto Sans SC" panose="020B0200000000000000" charset="-122"/>
                <a:cs typeface="Noto Sans SC" panose="020B0200000000000000" charset="-122"/>
                <a:sym typeface="Noto Sans SC" panose="020B0200000000000000" charset="-122"/>
              </a:rPr>
              <a:t>颐和园长廊沿湖岸对称延伸，与水中的倒影形成完美的轴对称，虚实相生。</a:t>
            </a:r>
            <a:endParaRPr lang="en-US" sz="1100"/>
          </a:p>
        </p:txBody>
      </p:sp>
      <p:sp>
        <p:nvSpPr>
          <p:cNvPr id="10" name="AutoShape 10"/>
          <p:cNvSpPr/>
          <p:nvPr>
            <p:custDataLst>
              <p:tags r:id="rId8"/>
            </p:custDataLst>
          </p:nvPr>
        </p:nvSpPr>
        <p:spPr>
          <a:xfrm>
            <a:off x="4699000" y="2794000"/>
            <a:ext cx="6731000" cy="1079500"/>
          </a:xfrm>
          <a:prstGeom prst="roundRect">
            <a:avLst>
              <a:gd name="adj" fmla="val 11764"/>
            </a:avLst>
          </a:prstGeom>
          <a:solidFill>
            <a:srgbClr val="EFEBE9">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953000" y="2984500"/>
            <a:ext cx="355600" cy="355600"/>
          </a:xfrm>
          <a:prstGeom prst="rect">
            <a:avLst/>
          </a:prstGeom>
        </p:spPr>
      </p:pic>
      <p:sp>
        <p:nvSpPr>
          <p:cNvPr id="12" name="AutoShape 12"/>
          <p:cNvSpPr/>
          <p:nvPr>
            <p:custDataLst>
              <p:tags r:id="rId12"/>
            </p:custDataLst>
          </p:nvPr>
        </p:nvSpPr>
        <p:spPr>
          <a:xfrm>
            <a:off x="5461000" y="2921000"/>
            <a:ext cx="381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建筑对称：平衡之美</a:t>
            </a:r>
            <a:endParaRPr lang="en-US" sz="1100"/>
          </a:p>
        </p:txBody>
      </p:sp>
      <p:sp>
        <p:nvSpPr>
          <p:cNvPr id="13" name="AutoShape 13"/>
          <p:cNvSpPr/>
          <p:nvPr>
            <p:custDataLst>
              <p:tags r:id="rId13"/>
            </p:custDataLst>
          </p:nvPr>
        </p:nvSpPr>
        <p:spPr>
          <a:xfrm>
            <a:off x="5461000" y="3276600"/>
            <a:ext cx="5790565"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D4037">
                    <a:alpha val="80000"/>
                  </a:srgbClr>
                </a:solidFill>
                <a:latin typeface="Noto Sans SC" panose="020B0200000000000000" charset="-122"/>
                <a:ea typeface="Noto Sans SC" panose="020B0200000000000000" charset="-122"/>
                <a:cs typeface="Noto Sans SC" panose="020B0200000000000000" charset="-122"/>
                <a:sym typeface="Noto Sans SC" panose="020B0200000000000000" charset="-122"/>
              </a:rPr>
              <a:t>故宫御花园中的万春亭与千秋亭左右对称，体现了建筑布局的严谨与平衡。</a:t>
            </a:r>
            <a:endParaRPr lang="en-US" sz="1100"/>
          </a:p>
        </p:txBody>
      </p:sp>
      <p:sp>
        <p:nvSpPr>
          <p:cNvPr id="15" name="AutoShape 15"/>
          <p:cNvSpPr/>
          <p:nvPr>
            <p:custDataLst>
              <p:tags r:id="rId14"/>
            </p:custDataLst>
          </p:nvPr>
        </p:nvSpPr>
        <p:spPr>
          <a:xfrm>
            <a:off x="4699000" y="4064000"/>
            <a:ext cx="6731000" cy="1079500"/>
          </a:xfrm>
          <a:prstGeom prst="roundRect">
            <a:avLst>
              <a:gd name="adj" fmla="val 11764"/>
            </a:avLst>
          </a:prstGeom>
          <a:solidFill>
            <a:srgbClr val="EFEBE9">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custDataLst>
              <p:tags r:id="rId15"/>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4953000" y="4254500"/>
            <a:ext cx="355600" cy="355600"/>
          </a:xfrm>
          <a:prstGeom prst="rect">
            <a:avLst/>
          </a:prstGeom>
        </p:spPr>
      </p:pic>
      <p:sp>
        <p:nvSpPr>
          <p:cNvPr id="17" name="AutoShape 17"/>
          <p:cNvSpPr/>
          <p:nvPr>
            <p:custDataLst>
              <p:tags r:id="rId18"/>
            </p:custDataLst>
          </p:nvPr>
        </p:nvSpPr>
        <p:spPr>
          <a:xfrm>
            <a:off x="5461000" y="4191000"/>
            <a:ext cx="5715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轴线对称：布局严谨</a:t>
            </a:r>
            <a:endParaRPr lang="en-US" sz="1100"/>
          </a:p>
        </p:txBody>
      </p:sp>
      <p:sp>
        <p:nvSpPr>
          <p:cNvPr id="18" name="AutoShape 18"/>
          <p:cNvSpPr/>
          <p:nvPr>
            <p:custDataLst>
              <p:tags r:id="rId19"/>
            </p:custDataLst>
          </p:nvPr>
        </p:nvSpPr>
        <p:spPr>
          <a:xfrm>
            <a:off x="5461000" y="4546600"/>
            <a:ext cx="571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D4037">
                    <a:alpha val="80000"/>
                  </a:srgbClr>
                </a:solidFill>
                <a:latin typeface="Noto Sans SC" panose="020B0200000000000000" charset="-122"/>
                <a:ea typeface="Noto Sans SC" panose="020B0200000000000000" charset="-122"/>
                <a:cs typeface="Noto Sans SC" panose="020B0200000000000000" charset="-122"/>
                <a:sym typeface="Noto Sans SC" panose="020B0200000000000000" charset="-122"/>
              </a:rPr>
              <a:t>拙政园的住宅部分依然遵循严格的纵向轴线对称布局，传承了传统建筑的礼制。</a:t>
            </a:r>
            <a:endParaRPr lang="en-US" sz="1100"/>
          </a:p>
        </p:txBody>
      </p:sp>
      <p:sp>
        <p:nvSpPr>
          <p:cNvPr id="19" name="AutoShape 19"/>
          <p:cNvSpPr/>
          <p:nvPr/>
        </p:nvSpPr>
        <p:spPr>
          <a:xfrm>
            <a:off x="762000" y="5885180"/>
            <a:ext cx="10668000" cy="762000"/>
          </a:xfrm>
          <a:prstGeom prst="roundRect">
            <a:avLst>
              <a:gd name="adj" fmla="val 16666"/>
            </a:avLst>
          </a:prstGeom>
          <a:solidFill>
            <a:srgbClr val="B2DFDB">
              <a:alpha val="30000"/>
            </a:srgbClr>
          </a:solidFill>
          <a:ln w="12700" cap="flat" cmpd="sng">
            <a:solidFill>
              <a:srgbClr val="B2DFDB">
                <a:alpha val="100000"/>
              </a:srgbClr>
            </a:solidFill>
            <a:prstDash val="solid"/>
            <a:round/>
          </a:ln>
        </p:spPr>
        <p:txBody>
          <a:bodyPr vert="horz" wrap="square" lIns="63500" tIns="63500" rIns="63500" bIns="63500" rtlCol="0" anchor="ctr"/>
          <a:lstStyle/>
          <a:p>
            <a:pPr algn="ctr">
              <a:defRPr/>
            </a:pPr>
          </a:p>
        </p:txBody>
      </p:sp>
      <p:pic>
        <p:nvPicPr>
          <p:cNvPr id="20" name="Picture 20"/>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16000" y="6037580"/>
            <a:ext cx="355600" cy="355600"/>
          </a:xfrm>
          <a:prstGeom prst="rect">
            <a:avLst/>
          </a:prstGeom>
        </p:spPr>
      </p:pic>
      <p:sp>
        <p:nvSpPr>
          <p:cNvPr id="21" name="AutoShape 21"/>
          <p:cNvSpPr/>
          <p:nvPr/>
        </p:nvSpPr>
        <p:spPr>
          <a:xfrm>
            <a:off x="1524000" y="5930900"/>
            <a:ext cx="965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文化内涵：</a:t>
            </a:r>
            <a:r>
              <a:rPr lang="en-US" sz="15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园林中的对称设计体现了“天人合一”的自然观，将人工之美与自然之美和谐统一，在秩序中寻求灵动。</a:t>
            </a:r>
            <a:endParaRPr lang="en-US" sz="1100"/>
          </a:p>
        </p:txBody>
      </p:sp>
      <p:pic>
        <p:nvPicPr>
          <p:cNvPr id="22" name="图片 1" descr="IMG_256"/>
          <p:cNvPicPr>
            <a:picLocks noChangeAspect="1"/>
          </p:cNvPicPr>
          <p:nvPr/>
        </p:nvPicPr>
        <p:blipFill>
          <a:blip r:embed="rId22"/>
          <a:srcRect b="12318"/>
          <a:stretch>
            <a:fillRect/>
          </a:stretch>
        </p:blipFill>
        <p:spPr>
          <a:xfrm>
            <a:off x="904240" y="3676650"/>
            <a:ext cx="2887345" cy="1803400"/>
          </a:xfrm>
          <a:prstGeom prst="rect">
            <a:avLst/>
          </a:prstGeom>
          <a:noFill/>
          <a:ln w="9525">
            <a:noFill/>
          </a:ln>
        </p:spPr>
      </p:pic>
      <p:sp>
        <p:nvSpPr>
          <p:cNvPr id="24" name="文本框 23"/>
          <p:cNvSpPr txBox="1"/>
          <p:nvPr/>
        </p:nvSpPr>
        <p:spPr>
          <a:xfrm>
            <a:off x="1757680" y="5544820"/>
            <a:ext cx="6096000" cy="275590"/>
          </a:xfrm>
          <a:prstGeom prst="rect">
            <a:avLst/>
          </a:prstGeom>
          <a:noFill/>
        </p:spPr>
        <p:txBody>
          <a:bodyPr wrap="square" rtlCol="0" anchor="t">
            <a:spAutoFit/>
          </a:bodyPr>
          <a:p>
            <a:r>
              <a:rPr lang="zh-CN" altLang="en-US" sz="1200">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御花园平面图</a:t>
            </a:r>
            <a:endParaRPr lang="zh-CN" altLang="en-US" sz="1200">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40259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剪纸中的轴对称美</a:t>
            </a:r>
            <a:endParaRPr lang="en-US" sz="1100"/>
          </a:p>
        </p:txBody>
      </p:sp>
      <p:sp>
        <p:nvSpPr>
          <p:cNvPr id="3" name="AutoShape 3"/>
          <p:cNvSpPr/>
          <p:nvPr/>
        </p:nvSpPr>
        <p:spPr>
          <a:xfrm>
            <a:off x="762000" y="1206500"/>
            <a:ext cx="762000" cy="50800"/>
          </a:xfrm>
          <a:prstGeom prst="roundRect">
            <a:avLst>
              <a:gd name="adj" fmla="val 0"/>
            </a:avLst>
          </a:prstGeom>
          <a:solidFill>
            <a:srgbClr val="B2DFDB">
              <a:alpha val="10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1651000"/>
            <a:ext cx="5588000" cy="1270000"/>
          </a:xfrm>
          <a:prstGeom prst="roundRect">
            <a:avLst>
              <a:gd name="adj" fmla="val 10000"/>
            </a:avLst>
          </a:prstGeom>
          <a:solidFill>
            <a:srgbClr val="EFEBE9">
              <a:alpha val="100000"/>
            </a:srgbClr>
          </a:solidFill>
          <a:ln cap="flat" cmpd="sng">
            <a:solidFill>
              <a:srgbClr val="D5C4BB">
                <a:alpha val="10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6000" y="1968500"/>
            <a:ext cx="406400" cy="406400"/>
          </a:xfrm>
          <a:prstGeom prst="rect">
            <a:avLst/>
          </a:prstGeom>
        </p:spPr>
      </p:pic>
      <p:sp>
        <p:nvSpPr>
          <p:cNvPr id="6" name="AutoShape 6"/>
          <p:cNvSpPr/>
          <p:nvPr/>
        </p:nvSpPr>
        <p:spPr>
          <a:xfrm>
            <a:off x="1587500" y="1778000"/>
            <a:ext cx="45085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常见形式：对称之基</a:t>
            </a:r>
            <a:endParaRPr lang="en-US" sz="1100"/>
          </a:p>
        </p:txBody>
      </p:sp>
      <p:sp>
        <p:nvSpPr>
          <p:cNvPr id="7" name="AutoShape 7"/>
          <p:cNvSpPr/>
          <p:nvPr/>
        </p:nvSpPr>
        <p:spPr>
          <a:xfrm>
            <a:off x="1587500" y="2159000"/>
            <a:ext cx="4508500" cy="635000"/>
          </a:xfrm>
          <a:prstGeom prst="rect">
            <a:avLst/>
          </a:prstGeom>
          <a:noFill/>
          <a:ln w="12700" cap="flat" cmpd="sng">
            <a:noFill/>
            <a:prstDash val="solid"/>
            <a:round/>
          </a:ln>
        </p:spPr>
        <p:txBody>
          <a:bodyPr vert="horz" wrap="square" lIns="0" tIns="0" rIns="0" bIns="0" rtlCol="0" anchor="ctr" anchorCtr="0"/>
          <a:lstStyle/>
          <a:p>
            <a:pPr indent="0" algn="l">
              <a:lnSpc>
                <a:spcPct val="108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双喜字、福字以及各类对折剪纸作品，均是轴对称图形在民间艺术中的典型应用，展现了基础的对称美学。</a:t>
            </a:r>
            <a:endParaRPr lang="en-US" sz="1100"/>
          </a:p>
        </p:txBody>
      </p:sp>
      <p:sp>
        <p:nvSpPr>
          <p:cNvPr id="8" name="AutoShape 8"/>
          <p:cNvSpPr/>
          <p:nvPr/>
        </p:nvSpPr>
        <p:spPr>
          <a:xfrm>
            <a:off x="762000" y="3111500"/>
            <a:ext cx="5588000" cy="1270000"/>
          </a:xfrm>
          <a:prstGeom prst="roundRect">
            <a:avLst>
              <a:gd name="adj" fmla="val 10000"/>
            </a:avLst>
          </a:prstGeom>
          <a:solidFill>
            <a:srgbClr val="EFEBE9">
              <a:alpha val="100000"/>
            </a:srgbClr>
          </a:solidFill>
          <a:ln cap="flat" cmpd="sng">
            <a:solidFill>
              <a:srgbClr val="D5C4BB">
                <a:alpha val="10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3429000"/>
            <a:ext cx="406400" cy="406400"/>
          </a:xfrm>
          <a:prstGeom prst="rect">
            <a:avLst/>
          </a:prstGeom>
        </p:spPr>
      </p:pic>
      <p:sp>
        <p:nvSpPr>
          <p:cNvPr id="10" name="AutoShape 10"/>
          <p:cNvSpPr/>
          <p:nvPr/>
        </p:nvSpPr>
        <p:spPr>
          <a:xfrm>
            <a:off x="1587500" y="3238500"/>
            <a:ext cx="45085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特色案例：吉祥寓意</a:t>
            </a:r>
            <a:endParaRPr lang="en-US" sz="1100"/>
          </a:p>
        </p:txBody>
      </p:sp>
      <p:sp>
        <p:nvSpPr>
          <p:cNvPr id="11" name="AutoShape 11"/>
          <p:cNvSpPr/>
          <p:nvPr/>
        </p:nvSpPr>
        <p:spPr>
          <a:xfrm>
            <a:off x="1587500" y="3619500"/>
            <a:ext cx="4508500" cy="635000"/>
          </a:xfrm>
          <a:prstGeom prst="rect">
            <a:avLst/>
          </a:prstGeom>
          <a:noFill/>
          <a:ln w="12700" cap="flat" cmpd="sng">
            <a:noFill/>
            <a:prstDash val="solid"/>
            <a:round/>
          </a:ln>
        </p:spPr>
        <p:txBody>
          <a:bodyPr vert="horz" wrap="square" lIns="0" tIns="0" rIns="0" bIns="0" rtlCol="0" anchor="ctr" anchorCtr="0"/>
          <a:lstStyle/>
          <a:p>
            <a:pPr indent="0" algn="l">
              <a:lnSpc>
                <a:spcPct val="108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庆阳《八卦娃娃》造型对称，寓意吉祥；淮南《福禄寿》人物形象对称，寄托了人们对美好生活的祝愿。</a:t>
            </a:r>
            <a:endParaRPr lang="en-US" sz="1100"/>
          </a:p>
        </p:txBody>
      </p:sp>
      <p:sp>
        <p:nvSpPr>
          <p:cNvPr id="12" name="AutoShape 12"/>
          <p:cNvSpPr/>
          <p:nvPr/>
        </p:nvSpPr>
        <p:spPr>
          <a:xfrm>
            <a:off x="762000" y="4572000"/>
            <a:ext cx="5588000" cy="1270000"/>
          </a:xfrm>
          <a:prstGeom prst="roundRect">
            <a:avLst>
              <a:gd name="adj" fmla="val 10000"/>
            </a:avLst>
          </a:prstGeom>
          <a:solidFill>
            <a:srgbClr val="EFEBE9">
              <a:alpha val="100000"/>
            </a:srgbClr>
          </a:solidFill>
          <a:ln cap="flat" cmpd="sng">
            <a:solidFill>
              <a:srgbClr val="D5C4BB">
                <a:alpha val="100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4889500"/>
            <a:ext cx="406400" cy="406400"/>
          </a:xfrm>
          <a:prstGeom prst="rect">
            <a:avLst/>
          </a:prstGeom>
        </p:spPr>
      </p:pic>
      <p:sp>
        <p:nvSpPr>
          <p:cNvPr id="14" name="AutoShape 14"/>
          <p:cNvSpPr/>
          <p:nvPr/>
        </p:nvSpPr>
        <p:spPr>
          <a:xfrm>
            <a:off x="1587500" y="4699000"/>
            <a:ext cx="45085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实用与寓意：圆满和谐</a:t>
            </a:r>
            <a:endParaRPr lang="en-US" sz="1100"/>
          </a:p>
        </p:txBody>
      </p:sp>
      <p:sp>
        <p:nvSpPr>
          <p:cNvPr id="15" name="AutoShape 15"/>
          <p:cNvSpPr/>
          <p:nvPr/>
        </p:nvSpPr>
        <p:spPr>
          <a:xfrm>
            <a:off x="1587500" y="5080000"/>
            <a:ext cx="4508500" cy="635000"/>
          </a:xfrm>
          <a:prstGeom prst="rect">
            <a:avLst/>
          </a:prstGeom>
          <a:noFill/>
          <a:ln w="12700" cap="flat" cmpd="sng">
            <a:noFill/>
            <a:prstDash val="solid"/>
            <a:round/>
          </a:ln>
        </p:spPr>
        <p:txBody>
          <a:bodyPr vert="horz" wrap="square" lIns="0" tIns="0" rIns="0" bIns="0" rtlCol="0" anchor="ctr" anchorCtr="0"/>
          <a:lstStyle/>
          <a:p>
            <a:pPr indent="0" algn="l">
              <a:lnSpc>
                <a:spcPct val="108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轴对称设计简化了剪纸流程，同时对称图案本身象征着圆满、和谐与吉祥，是数学之美与民俗文化的结合。</a:t>
            </a:r>
            <a:endParaRPr lang="en-US" sz="1100"/>
          </a:p>
        </p:txBody>
      </p:sp>
      <p:sp>
        <p:nvSpPr>
          <p:cNvPr id="18" name="AutoShape 18"/>
          <p:cNvSpPr/>
          <p:nvPr/>
        </p:nvSpPr>
        <p:spPr>
          <a:xfrm>
            <a:off x="8925560" y="5080000"/>
            <a:ext cx="330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0" i="1"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淮南剪纸《福禄寿》</a:t>
            </a:r>
            <a:endParaRPr lang="en-US" sz="1400" b="0" i="1"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a:p>
            <a:pPr indent="0" algn="ctr">
              <a:lnSpc>
                <a:spcPct val="125000"/>
              </a:lnSpc>
              <a:defRPr/>
            </a:pPr>
            <a:r>
              <a:rPr lang="en-US" sz="1400" b="0" i="1" u="none" strike="noStrike">
                <a:solidFill>
                  <a:srgbClr val="5D4037"/>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——轴对称造型展示</a:t>
            </a:r>
            <a:endParaRPr lang="en-US" sz="1100"/>
          </a:p>
        </p:txBody>
      </p:sp>
      <p:pic>
        <p:nvPicPr>
          <p:cNvPr id="19" name="图片 17" descr="downloaded-image (8)"/>
          <p:cNvPicPr>
            <a:picLocks noChangeAspect="1"/>
          </p:cNvPicPr>
          <p:nvPr/>
        </p:nvPicPr>
        <p:blipFill>
          <a:blip r:embed="rId7"/>
          <a:stretch>
            <a:fillRect/>
          </a:stretch>
        </p:blipFill>
        <p:spPr>
          <a:xfrm>
            <a:off x="9342120" y="2298065"/>
            <a:ext cx="2550795" cy="2591435"/>
          </a:xfrm>
          <a:prstGeom prst="rect">
            <a:avLst/>
          </a:prstGeom>
        </p:spPr>
      </p:pic>
      <p:pic>
        <p:nvPicPr>
          <p:cNvPr id="21" name="图片 10" descr="IMG_256"/>
          <p:cNvPicPr>
            <a:picLocks noChangeAspect="1"/>
          </p:cNvPicPr>
          <p:nvPr/>
        </p:nvPicPr>
        <p:blipFill>
          <a:blip r:embed="rId8">
            <a:lum bright="12000" contrast="-6000"/>
          </a:blip>
          <a:srcRect l="12553" r="12946"/>
          <a:stretch>
            <a:fillRect/>
          </a:stretch>
        </p:blipFill>
        <p:spPr>
          <a:xfrm>
            <a:off x="6738620" y="1651000"/>
            <a:ext cx="2316480" cy="4059555"/>
          </a:xfrm>
          <a:prstGeom prst="rect">
            <a:avLst/>
          </a:prstGeom>
          <a:noFill/>
          <a:ln w="9525">
            <a:noFill/>
          </a:ln>
        </p:spPr>
      </p:pic>
      <p:sp>
        <p:nvSpPr>
          <p:cNvPr id="20" name="文本框 19"/>
          <p:cNvSpPr txBox="1"/>
          <p:nvPr/>
        </p:nvSpPr>
        <p:spPr>
          <a:xfrm>
            <a:off x="5295900" y="5851208"/>
            <a:ext cx="5080000" cy="306705"/>
          </a:xfrm>
          <a:prstGeom prst="rect">
            <a:avLst/>
          </a:prstGeom>
        </p:spPr>
        <p:txBody>
          <a:bodyPr>
            <a:spAutoFit/>
          </a:bodyPr>
          <a:p>
            <a:pPr marL="0" indent="0" algn="ctr" defTabSz="266700">
              <a:spcBef>
                <a:spcPct val="0"/>
              </a:spcBef>
              <a:spcAft>
                <a:spcPct val="0"/>
              </a:spcAft>
            </a:pPr>
            <a:r>
              <a:rPr lang="en-US" sz="1400" i="1">
                <a:solidFill>
                  <a:srgbClr val="5D4037"/>
                </a:solidFill>
                <a:latin typeface="Noto Serif SC" panose="02020200000000000000" charset="-122"/>
                <a:ea typeface="Noto Serif SC" panose="02020200000000000000" charset="-122"/>
                <a:cs typeface="Noto Serif SC" panose="02020200000000000000" charset="-122"/>
              </a:rPr>
              <a:t>庆阳剪纸《八卦娃娃》</a:t>
            </a:r>
            <a:endParaRPr lang="en-US" sz="1400" i="1">
              <a:solidFill>
                <a:srgbClr val="5D4037"/>
              </a:solidFill>
              <a:latin typeface="Noto Serif SC" panose="02020200000000000000" charset="-122"/>
              <a:ea typeface="Noto Serif SC" panose="02020200000000000000" charset="-122"/>
              <a:cs typeface="Noto Serif SC" panose="02020200000000000000" charset="-122"/>
            </a:endParaRPr>
          </a:p>
        </p:txBody>
      </p:sp>
    </p:spTree>
  </p:cSld>
  <p:clrMapOvr>
    <a:masterClrMapping/>
  </p:clrMapOvr>
</p:sld>
</file>

<file path=ppt/tags/tag1.xml><?xml version="1.0" encoding="utf-8"?>
<p:tagLst xmlns:p="http://schemas.openxmlformats.org/presentationml/2006/main">
  <p:tag name="KSO_WM_DIAGRAM_VIRTUALLY_FRAME" val="{&quot;height&quot;:260,&quot;left&quot;:580,&quot;top&quot;:110,&quot;width&quot;:320}"/>
</p:tagLst>
</file>

<file path=ppt/tags/tag10.xml><?xml version="1.0" encoding="utf-8"?>
<p:tagLst xmlns:p="http://schemas.openxmlformats.org/presentationml/2006/main">
  <p:tag name="KSO_WM_DIAGRAM_VIRTUALLY_FRAME" val="{&quot;height&quot;:260,&quot;left&quot;:580,&quot;top&quot;:110,&quot;width&quot;:320}"/>
</p:tagLst>
</file>

<file path=ppt/tags/tag11.xml><?xml version="1.0" encoding="utf-8"?>
<p:tagLst xmlns:p="http://schemas.openxmlformats.org/presentationml/2006/main">
  <p:tag name="KSO_WM_DIAGRAM_VIRTUALLY_FRAME" val="{&quot;height&quot;:285,&quot;left&quot;:370,&quot;top&quot;:120,&quot;width&quot;:530}"/>
</p:tagLst>
</file>

<file path=ppt/tags/tag12.xml><?xml version="1.0" encoding="utf-8"?>
<p:tagLst xmlns:p="http://schemas.openxmlformats.org/presentationml/2006/main">
  <p:tag name="KSO_WM_DIAGRAM_VIRTUALLY_FRAME" val="{&quot;height&quot;:285,&quot;left&quot;:370,&quot;top&quot;:120,&quot;width&quot;:530}"/>
</p:tagLst>
</file>

<file path=ppt/tags/tag13.xml><?xml version="1.0" encoding="utf-8"?>
<p:tagLst xmlns:p="http://schemas.openxmlformats.org/presentationml/2006/main">
  <p:tag name="KSO_WM_DIAGRAM_VIRTUALLY_FRAME" val="{&quot;height&quot;:285,&quot;left&quot;:370,&quot;top&quot;:120,&quot;width&quot;:530}"/>
</p:tagLst>
</file>

<file path=ppt/tags/tag14.xml><?xml version="1.0" encoding="utf-8"?>
<p:tagLst xmlns:p="http://schemas.openxmlformats.org/presentationml/2006/main">
  <p:tag name="KSO_WM_DIAGRAM_VIRTUALLY_FRAME" val="{&quot;height&quot;:285,&quot;left&quot;:370,&quot;top&quot;:120,&quot;width&quot;:530}"/>
</p:tagLst>
</file>

<file path=ppt/tags/tag15.xml><?xml version="1.0" encoding="utf-8"?>
<p:tagLst xmlns:p="http://schemas.openxmlformats.org/presentationml/2006/main">
  <p:tag name="KSO_WM_DIAGRAM_VIRTUALLY_FRAME" val="{&quot;height&quot;:285,&quot;left&quot;:370,&quot;top&quot;:120,&quot;width&quot;:530}"/>
</p:tagLst>
</file>

<file path=ppt/tags/tag16.xml><?xml version="1.0" encoding="utf-8"?>
<p:tagLst xmlns:p="http://schemas.openxmlformats.org/presentationml/2006/main">
  <p:tag name="KSO_WM_DIAGRAM_VIRTUALLY_FRAME" val="{&quot;height&quot;:285,&quot;left&quot;:370,&quot;top&quot;:120,&quot;width&quot;:530}"/>
</p:tagLst>
</file>

<file path=ppt/tags/tag17.xml><?xml version="1.0" encoding="utf-8"?>
<p:tagLst xmlns:p="http://schemas.openxmlformats.org/presentationml/2006/main">
  <p:tag name="KSO_WM_DIAGRAM_VIRTUALLY_FRAME" val="{&quot;height&quot;:285,&quot;left&quot;:370,&quot;top&quot;:120,&quot;width&quot;:530}"/>
</p:tagLst>
</file>

<file path=ppt/tags/tag18.xml><?xml version="1.0" encoding="utf-8"?>
<p:tagLst xmlns:p="http://schemas.openxmlformats.org/presentationml/2006/main">
  <p:tag name="KSO_WM_DIAGRAM_VIRTUALLY_FRAME" val="{&quot;height&quot;:285,&quot;left&quot;:370,&quot;top&quot;:120,&quot;width&quot;:530}"/>
</p:tagLst>
</file>

<file path=ppt/tags/tag19.xml><?xml version="1.0" encoding="utf-8"?>
<p:tagLst xmlns:p="http://schemas.openxmlformats.org/presentationml/2006/main">
  <p:tag name="KSO_WM_DIAGRAM_VIRTUALLY_FRAME" val="{&quot;height&quot;:285,&quot;left&quot;:370,&quot;top&quot;:120,&quot;width&quot;:530}"/>
</p:tagLst>
</file>

<file path=ppt/tags/tag2.xml><?xml version="1.0" encoding="utf-8"?>
<p:tagLst xmlns:p="http://schemas.openxmlformats.org/presentationml/2006/main">
  <p:tag name="KSO_WM_DIAGRAM_VIRTUALLY_FRAME" val="{&quot;height&quot;:260,&quot;left&quot;:580,&quot;top&quot;:110,&quot;width&quot;:320}"/>
</p:tagLst>
</file>

<file path=ppt/tags/tag20.xml><?xml version="1.0" encoding="utf-8"?>
<p:tagLst xmlns:p="http://schemas.openxmlformats.org/presentationml/2006/main">
  <p:tag name="KSO_WM_DIAGRAM_VIRTUALLY_FRAME" val="{&quot;height&quot;:285,&quot;left&quot;:370,&quot;top&quot;:120,&quot;width&quot;:530}"/>
</p:tagLst>
</file>

<file path=ppt/tags/tag21.xml><?xml version="1.0" encoding="utf-8"?>
<p:tagLst xmlns:p="http://schemas.openxmlformats.org/presentationml/2006/main">
  <p:tag name="KSO_WM_DIAGRAM_VIRTUALLY_FRAME" val="{&quot;height&quot;:285,&quot;left&quot;:370,&quot;top&quot;:120,&quot;width&quot;:530}"/>
</p:tagLst>
</file>

<file path=ppt/tags/tag22.xml><?xml version="1.0" encoding="utf-8"?>
<p:tagLst xmlns:p="http://schemas.openxmlformats.org/presentationml/2006/main">
  <p:tag name="KSO_WM_DIAGRAM_VIRTUALLY_FRAME" val="{&quot;height&quot;:285,&quot;left&quot;:370,&quot;top&quot;:120,&quot;width&quot;:530}"/>
</p:tagLst>
</file>

<file path=ppt/tags/tag3.xml><?xml version="1.0" encoding="utf-8"?>
<p:tagLst xmlns:p="http://schemas.openxmlformats.org/presentationml/2006/main">
  <p:tag name="KSO_WM_DIAGRAM_VIRTUALLY_FRAME" val="{&quot;height&quot;:260,&quot;left&quot;:580,&quot;top&quot;:110,&quot;width&quot;:320}"/>
</p:tagLst>
</file>

<file path=ppt/tags/tag4.xml><?xml version="1.0" encoding="utf-8"?>
<p:tagLst xmlns:p="http://schemas.openxmlformats.org/presentationml/2006/main">
  <p:tag name="KSO_WM_DIAGRAM_VIRTUALLY_FRAME" val="{&quot;height&quot;:260,&quot;left&quot;:580,&quot;top&quot;:110,&quot;width&quot;:320}"/>
</p:tagLst>
</file>

<file path=ppt/tags/tag5.xml><?xml version="1.0" encoding="utf-8"?>
<p:tagLst xmlns:p="http://schemas.openxmlformats.org/presentationml/2006/main">
  <p:tag name="KSO_WM_DIAGRAM_VIRTUALLY_FRAME" val="{&quot;height&quot;:260,&quot;left&quot;:580,&quot;top&quot;:110,&quot;width&quot;:320}"/>
</p:tagLst>
</file>

<file path=ppt/tags/tag6.xml><?xml version="1.0" encoding="utf-8"?>
<p:tagLst xmlns:p="http://schemas.openxmlformats.org/presentationml/2006/main">
  <p:tag name="KSO_WM_DIAGRAM_VIRTUALLY_FRAME" val="{&quot;height&quot;:260,&quot;left&quot;:580,&quot;top&quot;:110,&quot;width&quot;:320}"/>
</p:tagLst>
</file>

<file path=ppt/tags/tag7.xml><?xml version="1.0" encoding="utf-8"?>
<p:tagLst xmlns:p="http://schemas.openxmlformats.org/presentationml/2006/main">
  <p:tag name="KSO_WM_DIAGRAM_VIRTUALLY_FRAME" val="{&quot;height&quot;:260,&quot;left&quot;:580,&quot;top&quot;:110,&quot;width&quot;:320}"/>
</p:tagLst>
</file>

<file path=ppt/tags/tag8.xml><?xml version="1.0" encoding="utf-8"?>
<p:tagLst xmlns:p="http://schemas.openxmlformats.org/presentationml/2006/main">
  <p:tag name="KSO_WM_DIAGRAM_VIRTUALLY_FRAME" val="{&quot;height&quot;:260,&quot;left&quot;:580,&quot;top&quot;:110,&quot;width&quot;:320}"/>
</p:tagLst>
</file>

<file path=ppt/tags/tag9.xml><?xml version="1.0" encoding="utf-8"?>
<p:tagLst xmlns:p="http://schemas.openxmlformats.org/presentationml/2006/main">
  <p:tag name="KSO_WM_DIAGRAM_VIRTUALLY_FRAME" val="{&quot;height&quot;:260,&quot;left&quot;:580,&quot;top&quot;:110,&quot;width&quot;:32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2014</Words>
  <Application>WPS 演示</Application>
  <PresentationFormat/>
  <Paragraphs>211</Paragraphs>
  <Slides>12</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12</vt:i4>
      </vt:variant>
    </vt:vector>
  </HeadingPairs>
  <TitlesOfParts>
    <vt:vector size="24" baseType="lpstr">
      <vt:lpstr>Arial</vt:lpstr>
      <vt:lpstr>宋体</vt:lpstr>
      <vt:lpstr>Wingdings</vt:lpstr>
      <vt:lpstr>Arial</vt:lpstr>
      <vt:lpstr>Noto Serif SC</vt:lpstr>
      <vt:lpstr>Noto Sans SC</vt:lpstr>
      <vt:lpstr>Wingdings</vt:lpstr>
      <vt:lpstr>微软雅黑</vt:lpstr>
      <vt:lpstr>Arial Unicode MS</vt:lpstr>
      <vt:lpstr>Nirmala Text Semilight</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吉人自有天佑</cp:lastModifiedBy>
  <cp:revision>3</cp:revision>
  <dcterms:created xsi:type="dcterms:W3CDTF">2026-03-16T09:15:34Z</dcterms:created>
  <dcterms:modified xsi:type="dcterms:W3CDTF">2026-03-16T09:52:48Z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4F1FAD316EA74B79812763B824A4D125_12</vt:lpwstr>
  </property>
  <property fmtid="{D5CDD505-2E9C-101B-9397-08002B2CF9AE}" pid="3" name="KSOProductBuildVer">
    <vt:lpwstr>2052-12.1.0.25225</vt:lpwstr>
  </property>
</Properties>
</file>