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72" r:id="rId3"/>
    <p:sldMasterId id="2147483684" r:id="rId4"/>
    <p:sldMasterId id="2147483696" r:id="rId5"/>
  </p:sldMasterIdLst>
  <p:notesMasterIdLst>
    <p:notesMasterId r:id="rId26"/>
  </p:notesMasterIdLst>
  <p:sldIdLst>
    <p:sldId id="362" r:id="rId6"/>
    <p:sldId id="363" r:id="rId7"/>
    <p:sldId id="428" r:id="rId8"/>
    <p:sldId id="398" r:id="rId9"/>
    <p:sldId id="400" r:id="rId10"/>
    <p:sldId id="432" r:id="rId11"/>
    <p:sldId id="393" r:id="rId12"/>
    <p:sldId id="394" r:id="rId13"/>
    <p:sldId id="427" r:id="rId14"/>
    <p:sldId id="372" r:id="rId15"/>
    <p:sldId id="431" r:id="rId16"/>
    <p:sldId id="406" r:id="rId17"/>
    <p:sldId id="403" r:id="rId18"/>
    <p:sldId id="408" r:id="rId19"/>
    <p:sldId id="409" r:id="rId20"/>
    <p:sldId id="410" r:id="rId21"/>
    <p:sldId id="379" r:id="rId22"/>
    <p:sldId id="434" r:id="rId23"/>
    <p:sldId id="429" r:id="rId24"/>
    <p:sldId id="381" r:id="rId25"/>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C0000"/>
    <a:srgbClr val="A40000"/>
    <a:srgbClr val="460000"/>
    <a:srgbClr val="E6000E"/>
    <a:srgbClr val="E899A3"/>
    <a:srgbClr val="EBEAEB"/>
    <a:srgbClr val="C2BBCB"/>
    <a:srgbClr val="DFDC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74" autoAdjust="0"/>
    <p:restoredTop sz="94700" autoAdjust="0"/>
  </p:normalViewPr>
  <p:slideViewPr>
    <p:cSldViewPr snapToGrid="0">
      <p:cViewPr>
        <p:scale>
          <a:sx n="60" d="100"/>
          <a:sy n="60" d="100"/>
        </p:scale>
        <p:origin x="2346" y="105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20" d="100"/>
        <a:sy n="120" d="100"/>
      </p:scale>
      <p:origin x="0" y="-325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2023/3/9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内容与标题">
    <p:bg>
      <p:bgPr>
        <a:solidFill>
          <a:schemeClr val="lt2"/>
        </a:solidFill>
        <a:effectLst/>
      </p:bgPr>
    </p:bg>
    <p:spTree>
      <p:nvGrpSpPr>
        <p:cNvPr id="1" name=""/>
        <p:cNvGrpSpPr/>
        <p:nvPr/>
      </p:nvGrpSpPr>
      <p:grpSpPr>
        <a:xfrm>
          <a:off x="0" y="0"/>
          <a:ext cx="0" cy="0"/>
          <a:chOff x="0" y="0"/>
          <a:chExt cx="0" cy="0"/>
        </a:xfrm>
      </p:grpSpPr>
      <p:sp>
        <p:nvSpPr>
          <p:cNvPr id="8" name="矩形 7"/>
          <p:cNvSpPr/>
          <p:nvPr userDrawn="1"/>
        </p:nvSpPr>
        <p:spPr>
          <a:xfrm rot="228710" flipH="1">
            <a:off x="7870878" y="6184885"/>
            <a:ext cx="3960000" cy="433898"/>
          </a:xfrm>
          <a:prstGeom prst="rect">
            <a:avLst/>
          </a:prstGeom>
          <a:gradFill flip="none" rotWithShape="1">
            <a:gsLst>
              <a:gs pos="0">
                <a:schemeClr val="tx1"/>
              </a:gs>
              <a:gs pos="100000">
                <a:schemeClr val="tx1">
                  <a:alpha val="0"/>
                </a:schemeClr>
              </a:gs>
            </a:gsLst>
            <a:path path="circle">
              <a:fillToRect l="50000" t="50000" r="50000" b="50000"/>
            </a:path>
            <a:tileRect/>
          </a:gradFill>
          <a:ln>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矩形 8"/>
          <p:cNvSpPr/>
          <p:nvPr userDrawn="1"/>
        </p:nvSpPr>
        <p:spPr>
          <a:xfrm rot="21371290">
            <a:off x="383808" y="6182735"/>
            <a:ext cx="3960000" cy="433898"/>
          </a:xfrm>
          <a:prstGeom prst="rect">
            <a:avLst/>
          </a:prstGeom>
          <a:gradFill flip="none" rotWithShape="1">
            <a:gsLst>
              <a:gs pos="0">
                <a:schemeClr val="tx1"/>
              </a:gs>
              <a:gs pos="100000">
                <a:schemeClr val="tx1">
                  <a:alpha val="0"/>
                </a:schemeClr>
              </a:gs>
            </a:gsLst>
            <a:path path="circle">
              <a:fillToRect l="50000" t="50000" r="50000" b="50000"/>
            </a:path>
            <a:tileRect/>
          </a:gradFill>
          <a:ln>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平行四边形 9"/>
          <p:cNvSpPr/>
          <p:nvPr userDrawn="1"/>
        </p:nvSpPr>
        <p:spPr>
          <a:xfrm flipV="1">
            <a:off x="1339850" y="486228"/>
            <a:ext cx="3816350" cy="478972"/>
          </a:xfrm>
          <a:prstGeom prst="parallelogram">
            <a:avLst>
              <a:gd name="adj" fmla="val 11080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矩形 10"/>
          <p:cNvSpPr/>
          <p:nvPr userDrawn="1"/>
        </p:nvSpPr>
        <p:spPr>
          <a:xfrm>
            <a:off x="665398" y="965200"/>
            <a:ext cx="10861205" cy="5435600"/>
          </a:xfrm>
          <a:prstGeom prst="rect">
            <a:avLst/>
          </a:prstGeom>
          <a:solidFill>
            <a:schemeClr val="bg1">
              <a:alpha val="80000"/>
            </a:schemeClr>
          </a:solidFill>
          <a:ln>
            <a:noFill/>
          </a:ln>
          <a:effectLst>
            <a:outerShdw blurRad="190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梯形 11"/>
          <p:cNvSpPr/>
          <p:nvPr userDrawn="1"/>
        </p:nvSpPr>
        <p:spPr>
          <a:xfrm rot="8076568">
            <a:off x="10013054" y="5611096"/>
            <a:ext cx="2011700" cy="538935"/>
          </a:xfrm>
          <a:prstGeom prst="trapezoid">
            <a:avLst>
              <a:gd name="adj" fmla="val 100573"/>
            </a:avLst>
          </a:prstGeom>
          <a:solidFill>
            <a:schemeClr val="accent1"/>
          </a:solidFill>
          <a:ln>
            <a:noFill/>
          </a:ln>
          <a:effectLst>
            <a:outerShdw blurRad="1270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4" name="平行四边形 13"/>
          <p:cNvSpPr/>
          <p:nvPr userDrawn="1"/>
        </p:nvSpPr>
        <p:spPr>
          <a:xfrm>
            <a:off x="841140" y="486228"/>
            <a:ext cx="3763735" cy="791029"/>
          </a:xfrm>
          <a:prstGeom prst="parallelogram">
            <a:avLst>
              <a:gd name="adj" fmla="val 50151"/>
            </a:avLst>
          </a:prstGeom>
          <a:solidFill>
            <a:schemeClr val="accent1"/>
          </a:solidFill>
          <a:ln>
            <a:noFill/>
          </a:ln>
          <a:effectLst>
            <a:outerShdw blurRad="127000" dist="63500" dir="5400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dirty="0">
              <a:solidFill>
                <a:schemeClr val="lt1"/>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bg>
      <p:bgPr>
        <a:gradFill>
          <a:gsLst>
            <a:gs pos="64000">
              <a:schemeClr val="accent1">
                <a:lumMod val="20000"/>
                <a:lumOff val="80000"/>
              </a:schemeClr>
            </a:gs>
            <a:gs pos="100000">
              <a:schemeClr val="accent1">
                <a:lumMod val="40000"/>
                <a:lumOff val="6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内容与标题">
    <p:bg>
      <p:bgPr>
        <a:solidFill>
          <a:schemeClr val="lt2"/>
        </a:solidFill>
        <a:effectLst/>
      </p:bgPr>
    </p:bg>
    <p:spTree>
      <p:nvGrpSpPr>
        <p:cNvPr id="1" name=""/>
        <p:cNvGrpSpPr/>
        <p:nvPr/>
      </p:nvGrpSpPr>
      <p:grpSpPr>
        <a:xfrm>
          <a:off x="0" y="0"/>
          <a:ext cx="0" cy="0"/>
          <a:chOff x="0" y="0"/>
          <a:chExt cx="0" cy="0"/>
        </a:xfrm>
      </p:grpSpPr>
      <p:sp>
        <p:nvSpPr>
          <p:cNvPr id="8" name="矩形 7"/>
          <p:cNvSpPr/>
          <p:nvPr userDrawn="1"/>
        </p:nvSpPr>
        <p:spPr>
          <a:xfrm rot="228710" flipH="1">
            <a:off x="7870878" y="6184885"/>
            <a:ext cx="3960000" cy="433898"/>
          </a:xfrm>
          <a:prstGeom prst="rect">
            <a:avLst/>
          </a:prstGeom>
          <a:gradFill flip="none" rotWithShape="1">
            <a:gsLst>
              <a:gs pos="0">
                <a:schemeClr val="tx1"/>
              </a:gs>
              <a:gs pos="100000">
                <a:schemeClr val="tx1">
                  <a:alpha val="0"/>
                </a:schemeClr>
              </a:gs>
            </a:gsLst>
            <a:path path="circle">
              <a:fillToRect l="50000" t="50000" r="50000" b="50000"/>
            </a:path>
            <a:tileRect/>
          </a:gradFill>
          <a:ln>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矩形 8"/>
          <p:cNvSpPr/>
          <p:nvPr userDrawn="1"/>
        </p:nvSpPr>
        <p:spPr>
          <a:xfrm rot="21371290">
            <a:off x="383808" y="6182735"/>
            <a:ext cx="3960000" cy="433898"/>
          </a:xfrm>
          <a:prstGeom prst="rect">
            <a:avLst/>
          </a:prstGeom>
          <a:gradFill flip="none" rotWithShape="1">
            <a:gsLst>
              <a:gs pos="0">
                <a:schemeClr val="tx1"/>
              </a:gs>
              <a:gs pos="100000">
                <a:schemeClr val="tx1">
                  <a:alpha val="0"/>
                </a:schemeClr>
              </a:gs>
            </a:gsLst>
            <a:path path="circle">
              <a:fillToRect l="50000" t="50000" r="50000" b="50000"/>
            </a:path>
            <a:tileRect/>
          </a:gradFill>
          <a:ln>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平行四边形 9"/>
          <p:cNvSpPr/>
          <p:nvPr userDrawn="1"/>
        </p:nvSpPr>
        <p:spPr>
          <a:xfrm flipV="1">
            <a:off x="1339850" y="486228"/>
            <a:ext cx="3816350" cy="478972"/>
          </a:xfrm>
          <a:prstGeom prst="parallelogram">
            <a:avLst>
              <a:gd name="adj" fmla="val 11080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矩形 10"/>
          <p:cNvSpPr/>
          <p:nvPr userDrawn="1"/>
        </p:nvSpPr>
        <p:spPr>
          <a:xfrm>
            <a:off x="665398" y="965200"/>
            <a:ext cx="10861205" cy="5435600"/>
          </a:xfrm>
          <a:prstGeom prst="rect">
            <a:avLst/>
          </a:prstGeom>
          <a:solidFill>
            <a:schemeClr val="bg1">
              <a:alpha val="80000"/>
            </a:schemeClr>
          </a:solidFill>
          <a:ln>
            <a:noFill/>
          </a:ln>
          <a:effectLst>
            <a:outerShdw blurRad="190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梯形 11"/>
          <p:cNvSpPr/>
          <p:nvPr userDrawn="1"/>
        </p:nvSpPr>
        <p:spPr>
          <a:xfrm rot="8076568">
            <a:off x="10013054" y="5611096"/>
            <a:ext cx="2011700" cy="538935"/>
          </a:xfrm>
          <a:prstGeom prst="trapezoid">
            <a:avLst>
              <a:gd name="adj" fmla="val 100573"/>
            </a:avLst>
          </a:prstGeom>
          <a:solidFill>
            <a:schemeClr val="accent1"/>
          </a:solidFill>
          <a:ln>
            <a:noFill/>
          </a:ln>
          <a:effectLst>
            <a:outerShdw blurRad="1270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4" name="平行四边形 13"/>
          <p:cNvSpPr/>
          <p:nvPr userDrawn="1"/>
        </p:nvSpPr>
        <p:spPr>
          <a:xfrm>
            <a:off x="841140" y="486228"/>
            <a:ext cx="3763735" cy="791029"/>
          </a:xfrm>
          <a:prstGeom prst="parallelogram">
            <a:avLst>
              <a:gd name="adj" fmla="val 50151"/>
            </a:avLst>
          </a:prstGeom>
          <a:solidFill>
            <a:schemeClr val="accent1"/>
          </a:solidFill>
          <a:ln>
            <a:noFill/>
          </a:ln>
          <a:effectLst>
            <a:outerShdw blurRad="127000" dist="63500" dir="5400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dirty="0">
              <a:solidFill>
                <a:schemeClr val="lt1"/>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bg>
      <p:bgPr>
        <a:gradFill>
          <a:gsLst>
            <a:gs pos="64000">
              <a:schemeClr val="accent1">
                <a:lumMod val="20000"/>
                <a:lumOff val="80000"/>
              </a:schemeClr>
            </a:gs>
            <a:gs pos="100000">
              <a:schemeClr val="accent1">
                <a:lumMod val="40000"/>
                <a:lumOff val="6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内容与标题">
    <p:bg>
      <p:bgPr>
        <a:solidFill>
          <a:schemeClr val="lt2"/>
        </a:solidFill>
        <a:effectLst/>
      </p:bgPr>
    </p:bg>
    <p:spTree>
      <p:nvGrpSpPr>
        <p:cNvPr id="1" name=""/>
        <p:cNvGrpSpPr/>
        <p:nvPr/>
      </p:nvGrpSpPr>
      <p:grpSpPr>
        <a:xfrm>
          <a:off x="0" y="0"/>
          <a:ext cx="0" cy="0"/>
          <a:chOff x="0" y="0"/>
          <a:chExt cx="0" cy="0"/>
        </a:xfrm>
      </p:grpSpPr>
      <p:sp>
        <p:nvSpPr>
          <p:cNvPr id="8" name="矩形 7"/>
          <p:cNvSpPr/>
          <p:nvPr userDrawn="1"/>
        </p:nvSpPr>
        <p:spPr>
          <a:xfrm rot="228710" flipH="1">
            <a:off x="7870878" y="6184885"/>
            <a:ext cx="3960000" cy="433898"/>
          </a:xfrm>
          <a:prstGeom prst="rect">
            <a:avLst/>
          </a:prstGeom>
          <a:gradFill flip="none" rotWithShape="1">
            <a:gsLst>
              <a:gs pos="0">
                <a:schemeClr val="tx1"/>
              </a:gs>
              <a:gs pos="100000">
                <a:schemeClr val="tx1">
                  <a:alpha val="0"/>
                </a:schemeClr>
              </a:gs>
            </a:gsLst>
            <a:path path="circle">
              <a:fillToRect l="50000" t="50000" r="50000" b="50000"/>
            </a:path>
            <a:tileRect/>
          </a:gradFill>
          <a:ln>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矩形 8"/>
          <p:cNvSpPr/>
          <p:nvPr userDrawn="1"/>
        </p:nvSpPr>
        <p:spPr>
          <a:xfrm rot="21371290">
            <a:off x="383808" y="6182735"/>
            <a:ext cx="3960000" cy="433898"/>
          </a:xfrm>
          <a:prstGeom prst="rect">
            <a:avLst/>
          </a:prstGeom>
          <a:gradFill flip="none" rotWithShape="1">
            <a:gsLst>
              <a:gs pos="0">
                <a:schemeClr val="tx1"/>
              </a:gs>
              <a:gs pos="100000">
                <a:schemeClr val="tx1">
                  <a:alpha val="0"/>
                </a:schemeClr>
              </a:gs>
            </a:gsLst>
            <a:path path="circle">
              <a:fillToRect l="50000" t="50000" r="50000" b="50000"/>
            </a:path>
            <a:tileRect/>
          </a:gradFill>
          <a:ln>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平行四边形 9"/>
          <p:cNvSpPr/>
          <p:nvPr userDrawn="1"/>
        </p:nvSpPr>
        <p:spPr>
          <a:xfrm flipV="1">
            <a:off x="1339850" y="486228"/>
            <a:ext cx="3816350" cy="478972"/>
          </a:xfrm>
          <a:prstGeom prst="parallelogram">
            <a:avLst>
              <a:gd name="adj" fmla="val 11080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矩形 10"/>
          <p:cNvSpPr/>
          <p:nvPr userDrawn="1"/>
        </p:nvSpPr>
        <p:spPr>
          <a:xfrm>
            <a:off x="665398" y="965200"/>
            <a:ext cx="10861205" cy="5435600"/>
          </a:xfrm>
          <a:prstGeom prst="rect">
            <a:avLst/>
          </a:prstGeom>
          <a:solidFill>
            <a:schemeClr val="bg1">
              <a:alpha val="80000"/>
            </a:schemeClr>
          </a:solidFill>
          <a:ln>
            <a:noFill/>
          </a:ln>
          <a:effectLst>
            <a:outerShdw blurRad="190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梯形 11"/>
          <p:cNvSpPr/>
          <p:nvPr userDrawn="1"/>
        </p:nvSpPr>
        <p:spPr>
          <a:xfrm rot="8076568">
            <a:off x="10013054" y="5611096"/>
            <a:ext cx="2011700" cy="538935"/>
          </a:xfrm>
          <a:prstGeom prst="trapezoid">
            <a:avLst>
              <a:gd name="adj" fmla="val 100573"/>
            </a:avLst>
          </a:prstGeom>
          <a:solidFill>
            <a:schemeClr val="accent1"/>
          </a:solidFill>
          <a:ln>
            <a:noFill/>
          </a:ln>
          <a:effectLst>
            <a:outerShdw blurRad="1270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4" name="平行四边形 13"/>
          <p:cNvSpPr/>
          <p:nvPr userDrawn="1"/>
        </p:nvSpPr>
        <p:spPr>
          <a:xfrm>
            <a:off x="841140" y="486228"/>
            <a:ext cx="3763735" cy="791029"/>
          </a:xfrm>
          <a:prstGeom prst="parallelogram">
            <a:avLst>
              <a:gd name="adj" fmla="val 50151"/>
            </a:avLst>
          </a:prstGeom>
          <a:solidFill>
            <a:schemeClr val="accent1"/>
          </a:solidFill>
          <a:ln>
            <a:noFill/>
          </a:ln>
          <a:effectLst>
            <a:outerShdw blurRad="127000" dist="63500" dir="5400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dirty="0">
              <a:solidFill>
                <a:schemeClr val="lt1"/>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bg>
      <p:bgPr>
        <a:gradFill>
          <a:gsLst>
            <a:gs pos="64000">
              <a:schemeClr val="accent1">
                <a:lumMod val="20000"/>
                <a:lumOff val="80000"/>
              </a:schemeClr>
            </a:gs>
            <a:gs pos="100000">
              <a:schemeClr val="accent1">
                <a:lumMod val="40000"/>
                <a:lumOff val="6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内容与标题">
    <p:bg>
      <p:bgPr>
        <a:solidFill>
          <a:schemeClr val="lt2"/>
        </a:solidFill>
        <a:effectLst/>
      </p:bgPr>
    </p:bg>
    <p:spTree>
      <p:nvGrpSpPr>
        <p:cNvPr id="1" name=""/>
        <p:cNvGrpSpPr/>
        <p:nvPr/>
      </p:nvGrpSpPr>
      <p:grpSpPr>
        <a:xfrm>
          <a:off x="0" y="0"/>
          <a:ext cx="0" cy="0"/>
          <a:chOff x="0" y="0"/>
          <a:chExt cx="0" cy="0"/>
        </a:xfrm>
      </p:grpSpPr>
      <p:sp>
        <p:nvSpPr>
          <p:cNvPr id="8" name="矩形 7"/>
          <p:cNvSpPr/>
          <p:nvPr userDrawn="1"/>
        </p:nvSpPr>
        <p:spPr>
          <a:xfrm rot="228710" flipH="1">
            <a:off x="7870878" y="6184885"/>
            <a:ext cx="3960000" cy="433898"/>
          </a:xfrm>
          <a:prstGeom prst="rect">
            <a:avLst/>
          </a:prstGeom>
          <a:gradFill flip="none" rotWithShape="1">
            <a:gsLst>
              <a:gs pos="0">
                <a:schemeClr val="tx1"/>
              </a:gs>
              <a:gs pos="100000">
                <a:schemeClr val="tx1">
                  <a:alpha val="0"/>
                </a:schemeClr>
              </a:gs>
            </a:gsLst>
            <a:path path="circle">
              <a:fillToRect l="50000" t="50000" r="50000" b="50000"/>
            </a:path>
            <a:tileRect/>
          </a:gradFill>
          <a:ln>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矩形 8"/>
          <p:cNvSpPr/>
          <p:nvPr userDrawn="1"/>
        </p:nvSpPr>
        <p:spPr>
          <a:xfrm rot="21371290">
            <a:off x="383808" y="6182735"/>
            <a:ext cx="3960000" cy="433898"/>
          </a:xfrm>
          <a:prstGeom prst="rect">
            <a:avLst/>
          </a:prstGeom>
          <a:gradFill flip="none" rotWithShape="1">
            <a:gsLst>
              <a:gs pos="0">
                <a:schemeClr val="tx1"/>
              </a:gs>
              <a:gs pos="100000">
                <a:schemeClr val="tx1">
                  <a:alpha val="0"/>
                </a:schemeClr>
              </a:gs>
            </a:gsLst>
            <a:path path="circle">
              <a:fillToRect l="50000" t="50000" r="50000" b="50000"/>
            </a:path>
            <a:tileRect/>
          </a:gradFill>
          <a:ln>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平行四边形 9"/>
          <p:cNvSpPr/>
          <p:nvPr userDrawn="1"/>
        </p:nvSpPr>
        <p:spPr>
          <a:xfrm flipV="1">
            <a:off x="1339850" y="486228"/>
            <a:ext cx="3816350" cy="478972"/>
          </a:xfrm>
          <a:prstGeom prst="parallelogram">
            <a:avLst>
              <a:gd name="adj" fmla="val 11080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矩形 10"/>
          <p:cNvSpPr/>
          <p:nvPr userDrawn="1"/>
        </p:nvSpPr>
        <p:spPr>
          <a:xfrm>
            <a:off x="665398" y="965200"/>
            <a:ext cx="10861205" cy="5435600"/>
          </a:xfrm>
          <a:prstGeom prst="rect">
            <a:avLst/>
          </a:prstGeom>
          <a:solidFill>
            <a:schemeClr val="bg1">
              <a:alpha val="80000"/>
            </a:schemeClr>
          </a:solidFill>
          <a:ln>
            <a:noFill/>
          </a:ln>
          <a:effectLst>
            <a:outerShdw blurRad="190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梯形 11"/>
          <p:cNvSpPr/>
          <p:nvPr userDrawn="1"/>
        </p:nvSpPr>
        <p:spPr>
          <a:xfrm rot="8076568">
            <a:off x="10013054" y="5611096"/>
            <a:ext cx="2011700" cy="538935"/>
          </a:xfrm>
          <a:prstGeom prst="trapezoid">
            <a:avLst>
              <a:gd name="adj" fmla="val 100573"/>
            </a:avLst>
          </a:prstGeom>
          <a:solidFill>
            <a:schemeClr val="accent1"/>
          </a:solidFill>
          <a:ln>
            <a:noFill/>
          </a:ln>
          <a:effectLst>
            <a:outerShdw blurRad="1270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4" name="平行四边形 13"/>
          <p:cNvSpPr/>
          <p:nvPr userDrawn="1"/>
        </p:nvSpPr>
        <p:spPr>
          <a:xfrm>
            <a:off x="841140" y="486228"/>
            <a:ext cx="3763735" cy="791029"/>
          </a:xfrm>
          <a:prstGeom prst="parallelogram">
            <a:avLst>
              <a:gd name="adj" fmla="val 50151"/>
            </a:avLst>
          </a:prstGeom>
          <a:solidFill>
            <a:schemeClr val="accent1"/>
          </a:solidFill>
          <a:ln>
            <a:noFill/>
          </a:ln>
          <a:effectLst>
            <a:outerShdw blurRad="127000" dist="63500" dir="5400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dirty="0">
              <a:solidFill>
                <a:schemeClr val="lt1"/>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gradFill>
          <a:gsLst>
            <a:gs pos="64000">
              <a:schemeClr val="accent1">
                <a:lumMod val="20000"/>
                <a:lumOff val="80000"/>
              </a:schemeClr>
            </a:gs>
            <a:gs pos="100000">
              <a:schemeClr val="accent1">
                <a:lumMod val="40000"/>
                <a:lumOff val="6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bg>
      <p:bgPr>
        <a:gradFill>
          <a:gsLst>
            <a:gs pos="64000">
              <a:schemeClr val="accent1">
                <a:lumMod val="20000"/>
                <a:lumOff val="80000"/>
              </a:schemeClr>
            </a:gs>
            <a:gs pos="100000">
              <a:schemeClr val="accent1">
                <a:lumMod val="40000"/>
                <a:lumOff val="6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8" name="矩形 7"/>
          <p:cNvSpPr/>
          <p:nvPr userDrawn="1"/>
        </p:nvSpPr>
        <p:spPr>
          <a:xfrm rot="228710" flipH="1">
            <a:off x="7870878" y="6184885"/>
            <a:ext cx="3960000" cy="433898"/>
          </a:xfrm>
          <a:prstGeom prst="rect">
            <a:avLst/>
          </a:prstGeom>
          <a:gradFill flip="none" rotWithShape="1">
            <a:gsLst>
              <a:gs pos="0">
                <a:schemeClr val="tx1"/>
              </a:gs>
              <a:gs pos="100000">
                <a:schemeClr val="tx1">
                  <a:alpha val="0"/>
                </a:schemeClr>
              </a:gs>
            </a:gsLst>
            <a:path path="circle">
              <a:fillToRect l="50000" t="50000" r="50000" b="50000"/>
            </a:path>
            <a:tileRect/>
          </a:gradFill>
          <a:ln>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rot="21371290">
            <a:off x="383808" y="6182735"/>
            <a:ext cx="3960000" cy="433898"/>
          </a:xfrm>
          <a:prstGeom prst="rect">
            <a:avLst/>
          </a:prstGeom>
          <a:gradFill flip="none" rotWithShape="1">
            <a:gsLst>
              <a:gs pos="0">
                <a:schemeClr val="tx1"/>
              </a:gs>
              <a:gs pos="100000">
                <a:schemeClr val="tx1">
                  <a:alpha val="0"/>
                </a:schemeClr>
              </a:gs>
            </a:gsLst>
            <a:path path="circle">
              <a:fillToRect l="50000" t="50000" r="50000" b="50000"/>
            </a:path>
            <a:tileRect/>
          </a:gradFill>
          <a:ln>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平行四边形 9"/>
          <p:cNvSpPr/>
          <p:nvPr userDrawn="1"/>
        </p:nvSpPr>
        <p:spPr>
          <a:xfrm flipV="1">
            <a:off x="1339850" y="486228"/>
            <a:ext cx="3816350" cy="478972"/>
          </a:xfrm>
          <a:prstGeom prst="parallelogram">
            <a:avLst>
              <a:gd name="adj" fmla="val 110805"/>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nvSpPr>
        <p:spPr>
          <a:xfrm>
            <a:off x="665398" y="965200"/>
            <a:ext cx="10861205" cy="5435600"/>
          </a:xfrm>
          <a:prstGeom prst="rect">
            <a:avLst/>
          </a:prstGeom>
          <a:solidFill>
            <a:schemeClr val="bg1">
              <a:alpha val="80000"/>
            </a:schemeClr>
          </a:solidFill>
          <a:ln>
            <a:noFill/>
          </a:ln>
          <a:effectLst>
            <a:outerShdw blurRad="190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梯形 11"/>
          <p:cNvSpPr/>
          <p:nvPr userDrawn="1"/>
        </p:nvSpPr>
        <p:spPr>
          <a:xfrm rot="8076568">
            <a:off x="10013054" y="5611096"/>
            <a:ext cx="2011700" cy="538935"/>
          </a:xfrm>
          <a:prstGeom prst="trapezoid">
            <a:avLst>
              <a:gd name="adj" fmla="val 100573"/>
            </a:avLst>
          </a:prstGeom>
          <a:solidFill>
            <a:srgbClr val="00B0F0"/>
          </a:solidFill>
          <a:ln>
            <a:noFill/>
          </a:ln>
          <a:effectLst>
            <a:outerShdw blurRad="1270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p:cNvSpPr/>
          <p:nvPr userDrawn="1"/>
        </p:nvSpPr>
        <p:spPr>
          <a:xfrm>
            <a:off x="841140" y="486228"/>
            <a:ext cx="3763735" cy="791029"/>
          </a:xfrm>
          <a:prstGeom prst="parallelogram">
            <a:avLst>
              <a:gd name="adj" fmla="val 50151"/>
            </a:avLst>
          </a:prstGeom>
          <a:solidFill>
            <a:srgbClr val="00B0F0"/>
          </a:solidFill>
          <a:ln>
            <a:noFill/>
          </a:ln>
          <a:effectLst>
            <a:outerShdw blurRad="127000" dist="63500" dir="5400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70FABDA-1D5D-4898-B4D0-E58F786D4EDA}" type="datetimeFigureOut">
              <a:rPr lang="zh-CN" altLang="en-US" smtClean="0"/>
              <a:t>2023/3/9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DBCD34C-153E-46E8-BC8B-563B1E958B20}"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0FABDA-1D5D-4898-B4D0-E58F786D4EDA}" type="datetimeFigureOut">
              <a:rPr lang="zh-CN" altLang="en-US" smtClean="0"/>
              <a:t>2023/3/9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BCD34C-153E-46E8-BC8B-563B1E958B20}"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0FABDA-1D5D-4898-B4D0-E58F786D4EDA}" type="datetimeFigureOut">
              <a:rPr lang="zh-CN" altLang="en-US" smtClean="0"/>
              <a:t>2023/3/9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BCD34C-153E-46E8-BC8B-563B1E958B20}"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0FABDA-1D5D-4898-B4D0-E58F786D4EDA}" type="datetimeFigureOut">
              <a:rPr lang="zh-CN" altLang="en-US" smtClean="0"/>
              <a:t>2023/3/9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BCD34C-153E-46E8-BC8B-563B1E958B20}"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0FABDA-1D5D-4898-B4D0-E58F786D4EDA}" type="datetimeFigureOut">
              <a:rPr lang="zh-CN" altLang="en-US" smtClean="0"/>
              <a:t>2023/3/9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BCD34C-153E-46E8-BC8B-563B1E958B20}"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0FABDA-1D5D-4898-B4D0-E58F786D4EDA}" type="datetimeFigureOut">
              <a:rPr lang="zh-CN" altLang="en-US" smtClean="0"/>
              <a:t>2023/3/9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BCD34C-153E-46E8-BC8B-563B1E958B20}"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slideLayout" Target="../slideLayouts/slideLayout1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1.xml"/></Relationships>
</file>

<file path=ppt/slides/_rels/slide11.xml.rels><?xml version="1.0" encoding="UTF-8" standalone="yes"?>
<Relationships xmlns="http://schemas.openxmlformats.org/package/2006/relationships"><Relationship Id="rId3" Type="http://schemas.openxmlformats.org/officeDocument/2006/relationships/tags" Target="../tags/tag78.xml"/><Relationship Id="rId2" Type="http://schemas.openxmlformats.org/officeDocument/2006/relationships/tags" Target="../tags/tag77.xml"/><Relationship Id="rId1" Type="http://schemas.openxmlformats.org/officeDocument/2006/relationships/tags" Target="../tags/tag76.xml"/><Relationship Id="rId4" Type="http://schemas.openxmlformats.org/officeDocument/2006/relationships/slideLayout" Target="../slideLayouts/slideLayout4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19.xml"/><Relationship Id="rId1" Type="http://schemas.openxmlformats.org/officeDocument/2006/relationships/tags" Target="../tags/tag7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8" Type="http://schemas.openxmlformats.org/officeDocument/2006/relationships/tags" Target="../tags/tag87.xml"/><Relationship Id="rId3" Type="http://schemas.openxmlformats.org/officeDocument/2006/relationships/tags" Target="../tags/tag82.xml"/><Relationship Id="rId7" Type="http://schemas.openxmlformats.org/officeDocument/2006/relationships/tags" Target="../tags/tag86.xml"/><Relationship Id="rId12" Type="http://schemas.openxmlformats.org/officeDocument/2006/relationships/slideLayout" Target="../slideLayouts/slideLayout52.xml"/><Relationship Id="rId2" Type="http://schemas.openxmlformats.org/officeDocument/2006/relationships/tags" Target="../tags/tag81.xml"/><Relationship Id="rId1" Type="http://schemas.openxmlformats.org/officeDocument/2006/relationships/tags" Target="../tags/tag80.xml"/><Relationship Id="rId6" Type="http://schemas.openxmlformats.org/officeDocument/2006/relationships/tags" Target="../tags/tag85.xml"/><Relationship Id="rId11" Type="http://schemas.openxmlformats.org/officeDocument/2006/relationships/tags" Target="../tags/tag90.xml"/><Relationship Id="rId5" Type="http://schemas.openxmlformats.org/officeDocument/2006/relationships/tags" Target="../tags/tag84.xml"/><Relationship Id="rId10" Type="http://schemas.openxmlformats.org/officeDocument/2006/relationships/tags" Target="../tags/tag89.xml"/><Relationship Id="rId4" Type="http://schemas.openxmlformats.org/officeDocument/2006/relationships/tags" Target="../tags/tag83.xml"/><Relationship Id="rId9" Type="http://schemas.openxmlformats.org/officeDocument/2006/relationships/tags" Target="../tags/tag8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8" Type="http://schemas.openxmlformats.org/officeDocument/2006/relationships/tags" Target="../tags/tag98.xml"/><Relationship Id="rId13" Type="http://schemas.openxmlformats.org/officeDocument/2006/relationships/tags" Target="../tags/tag103.xml"/><Relationship Id="rId18" Type="http://schemas.openxmlformats.org/officeDocument/2006/relationships/tags" Target="../tags/tag108.xml"/><Relationship Id="rId3" Type="http://schemas.openxmlformats.org/officeDocument/2006/relationships/tags" Target="../tags/tag93.xml"/><Relationship Id="rId7" Type="http://schemas.openxmlformats.org/officeDocument/2006/relationships/tags" Target="../tags/tag97.xml"/><Relationship Id="rId12" Type="http://schemas.openxmlformats.org/officeDocument/2006/relationships/tags" Target="../tags/tag102.xml"/><Relationship Id="rId17" Type="http://schemas.openxmlformats.org/officeDocument/2006/relationships/tags" Target="../tags/tag107.xml"/><Relationship Id="rId2" Type="http://schemas.openxmlformats.org/officeDocument/2006/relationships/tags" Target="../tags/tag92.xml"/><Relationship Id="rId16" Type="http://schemas.openxmlformats.org/officeDocument/2006/relationships/tags" Target="../tags/tag106.xml"/><Relationship Id="rId20" Type="http://schemas.openxmlformats.org/officeDocument/2006/relationships/slideLayout" Target="../slideLayouts/slideLayout19.xml"/><Relationship Id="rId1" Type="http://schemas.openxmlformats.org/officeDocument/2006/relationships/tags" Target="../tags/tag91.xml"/><Relationship Id="rId6" Type="http://schemas.openxmlformats.org/officeDocument/2006/relationships/tags" Target="../tags/tag96.xml"/><Relationship Id="rId11" Type="http://schemas.openxmlformats.org/officeDocument/2006/relationships/tags" Target="../tags/tag101.xml"/><Relationship Id="rId5" Type="http://schemas.openxmlformats.org/officeDocument/2006/relationships/tags" Target="../tags/tag95.xml"/><Relationship Id="rId15" Type="http://schemas.openxmlformats.org/officeDocument/2006/relationships/tags" Target="../tags/tag105.xml"/><Relationship Id="rId10" Type="http://schemas.openxmlformats.org/officeDocument/2006/relationships/tags" Target="../tags/tag100.xml"/><Relationship Id="rId19" Type="http://schemas.openxmlformats.org/officeDocument/2006/relationships/tags" Target="../tags/tag109.xml"/><Relationship Id="rId4" Type="http://schemas.openxmlformats.org/officeDocument/2006/relationships/tags" Target="../tags/tag94.xml"/><Relationship Id="rId9" Type="http://schemas.openxmlformats.org/officeDocument/2006/relationships/tags" Target="../tags/tag99.xml"/><Relationship Id="rId14" Type="http://schemas.openxmlformats.org/officeDocument/2006/relationships/tags" Target="../tags/tag104.xml"/></Relationships>
</file>

<file path=ppt/slides/_rels/slide2.xml.rels><?xml version="1.0" encoding="UTF-8" standalone="yes"?>
<Relationships xmlns="http://schemas.openxmlformats.org/package/2006/relationships"><Relationship Id="rId8" Type="http://schemas.openxmlformats.org/officeDocument/2006/relationships/tags" Target="../tags/tag15.xml"/><Relationship Id="rId13" Type="http://schemas.openxmlformats.org/officeDocument/2006/relationships/tags" Target="../tags/tag20.xml"/><Relationship Id="rId18" Type="http://schemas.openxmlformats.org/officeDocument/2006/relationships/tags" Target="../tags/tag25.xml"/><Relationship Id="rId3" Type="http://schemas.openxmlformats.org/officeDocument/2006/relationships/tags" Target="../tags/tag10.xml"/><Relationship Id="rId21" Type="http://schemas.openxmlformats.org/officeDocument/2006/relationships/tags" Target="../tags/tag28.xml"/><Relationship Id="rId7" Type="http://schemas.openxmlformats.org/officeDocument/2006/relationships/tags" Target="../tags/tag14.xml"/><Relationship Id="rId12" Type="http://schemas.openxmlformats.org/officeDocument/2006/relationships/tags" Target="../tags/tag19.xml"/><Relationship Id="rId17" Type="http://schemas.openxmlformats.org/officeDocument/2006/relationships/tags" Target="../tags/tag24.xml"/><Relationship Id="rId2" Type="http://schemas.openxmlformats.org/officeDocument/2006/relationships/tags" Target="../tags/tag9.xml"/><Relationship Id="rId16" Type="http://schemas.openxmlformats.org/officeDocument/2006/relationships/tags" Target="../tags/tag23.xml"/><Relationship Id="rId20" Type="http://schemas.openxmlformats.org/officeDocument/2006/relationships/tags" Target="../tags/tag27.xm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tags" Target="../tags/tag18.xml"/><Relationship Id="rId24" Type="http://schemas.openxmlformats.org/officeDocument/2006/relationships/slideLayout" Target="../slideLayouts/slideLayout18.xml"/><Relationship Id="rId5" Type="http://schemas.openxmlformats.org/officeDocument/2006/relationships/tags" Target="../tags/tag12.xml"/><Relationship Id="rId15" Type="http://schemas.openxmlformats.org/officeDocument/2006/relationships/tags" Target="../tags/tag22.xml"/><Relationship Id="rId23" Type="http://schemas.openxmlformats.org/officeDocument/2006/relationships/tags" Target="../tags/tag30.xml"/><Relationship Id="rId10" Type="http://schemas.openxmlformats.org/officeDocument/2006/relationships/tags" Target="../tags/tag17.xml"/><Relationship Id="rId19" Type="http://schemas.openxmlformats.org/officeDocument/2006/relationships/tags" Target="../tags/tag26.xml"/><Relationship Id="rId4" Type="http://schemas.openxmlformats.org/officeDocument/2006/relationships/tags" Target="../tags/tag11.xml"/><Relationship Id="rId9" Type="http://schemas.openxmlformats.org/officeDocument/2006/relationships/tags" Target="../tags/tag16.xml"/><Relationship Id="rId14" Type="http://schemas.openxmlformats.org/officeDocument/2006/relationships/tags" Target="../tags/tag21.xml"/><Relationship Id="rId22" Type="http://schemas.openxmlformats.org/officeDocument/2006/relationships/tags" Target="../tags/tag29.xml"/></Relationships>
</file>

<file path=ppt/slides/_rels/slide20.xml.rels><?xml version="1.0" encoding="UTF-8" standalone="yes"?>
<Relationships xmlns="http://schemas.openxmlformats.org/package/2006/relationships"><Relationship Id="rId3" Type="http://schemas.openxmlformats.org/officeDocument/2006/relationships/tags" Target="../tags/tag112.xml"/><Relationship Id="rId7" Type="http://schemas.openxmlformats.org/officeDocument/2006/relationships/slideLayout" Target="../slideLayouts/slideLayout29.xml"/><Relationship Id="rId2" Type="http://schemas.openxmlformats.org/officeDocument/2006/relationships/tags" Target="../tags/tag111.xml"/><Relationship Id="rId1" Type="http://schemas.openxmlformats.org/officeDocument/2006/relationships/tags" Target="../tags/tag110.xml"/><Relationship Id="rId6" Type="http://schemas.openxmlformats.org/officeDocument/2006/relationships/tags" Target="../tags/tag115.xml"/><Relationship Id="rId5" Type="http://schemas.openxmlformats.org/officeDocument/2006/relationships/tags" Target="../tags/tag114.xml"/><Relationship Id="rId4" Type="http://schemas.openxmlformats.org/officeDocument/2006/relationships/tags" Target="../tags/tag113.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32.xml"/><Relationship Id="rId1" Type="http://schemas.openxmlformats.org/officeDocument/2006/relationships/tags" Target="../tags/tag31.xml"/><Relationship Id="rId5" Type="http://schemas.openxmlformats.org/officeDocument/2006/relationships/image" Target="../media/image2.png"/><Relationship Id="rId4" Type="http://schemas.openxmlformats.org/officeDocument/2006/relationships/image" Target="../media/image1.e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19.xml"/><Relationship Id="rId1" Type="http://schemas.openxmlformats.org/officeDocument/2006/relationships/tags" Target="../tags/tag33.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8" Type="http://schemas.openxmlformats.org/officeDocument/2006/relationships/tags" Target="../tags/tag41.xml"/><Relationship Id="rId3" Type="http://schemas.openxmlformats.org/officeDocument/2006/relationships/tags" Target="../tags/tag36.xml"/><Relationship Id="rId7" Type="http://schemas.openxmlformats.org/officeDocument/2006/relationships/tags" Target="../tags/tag40.xml"/><Relationship Id="rId12" Type="http://schemas.openxmlformats.org/officeDocument/2006/relationships/slideLayout" Target="../slideLayouts/slideLayout19.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11" Type="http://schemas.openxmlformats.org/officeDocument/2006/relationships/tags" Target="../tags/tag44.xml"/><Relationship Id="rId5" Type="http://schemas.openxmlformats.org/officeDocument/2006/relationships/tags" Target="../tags/tag38.xml"/><Relationship Id="rId10" Type="http://schemas.openxmlformats.org/officeDocument/2006/relationships/tags" Target="../tags/tag43.xml"/><Relationship Id="rId4" Type="http://schemas.openxmlformats.org/officeDocument/2006/relationships/tags" Target="../tags/tag37.xml"/><Relationship Id="rId9" Type="http://schemas.openxmlformats.org/officeDocument/2006/relationships/tags" Target="../tags/tag42.xml"/></Relationships>
</file>

<file path=ppt/slides/_rels/slide8.xml.rels><?xml version="1.0" encoding="UTF-8" standalone="yes"?>
<Relationships xmlns="http://schemas.openxmlformats.org/package/2006/relationships"><Relationship Id="rId8" Type="http://schemas.openxmlformats.org/officeDocument/2006/relationships/tags" Target="../tags/tag52.xml"/><Relationship Id="rId13" Type="http://schemas.openxmlformats.org/officeDocument/2006/relationships/tags" Target="../tags/tag57.xml"/><Relationship Id="rId18" Type="http://schemas.openxmlformats.org/officeDocument/2006/relationships/tags" Target="../tags/tag62.xml"/><Relationship Id="rId3" Type="http://schemas.openxmlformats.org/officeDocument/2006/relationships/tags" Target="../tags/tag47.xml"/><Relationship Id="rId7" Type="http://schemas.openxmlformats.org/officeDocument/2006/relationships/tags" Target="../tags/tag51.xml"/><Relationship Id="rId12" Type="http://schemas.openxmlformats.org/officeDocument/2006/relationships/tags" Target="../tags/tag56.xml"/><Relationship Id="rId17" Type="http://schemas.openxmlformats.org/officeDocument/2006/relationships/tags" Target="../tags/tag61.xml"/><Relationship Id="rId2" Type="http://schemas.openxmlformats.org/officeDocument/2006/relationships/tags" Target="../tags/tag46.xml"/><Relationship Id="rId16" Type="http://schemas.openxmlformats.org/officeDocument/2006/relationships/tags" Target="../tags/tag60.xml"/><Relationship Id="rId20" Type="http://schemas.openxmlformats.org/officeDocument/2006/relationships/slideLayout" Target="../slideLayouts/slideLayout19.xml"/><Relationship Id="rId1" Type="http://schemas.openxmlformats.org/officeDocument/2006/relationships/tags" Target="../tags/tag45.xml"/><Relationship Id="rId6" Type="http://schemas.openxmlformats.org/officeDocument/2006/relationships/tags" Target="../tags/tag50.xml"/><Relationship Id="rId11" Type="http://schemas.openxmlformats.org/officeDocument/2006/relationships/tags" Target="../tags/tag55.xml"/><Relationship Id="rId5" Type="http://schemas.openxmlformats.org/officeDocument/2006/relationships/tags" Target="../tags/tag49.xml"/><Relationship Id="rId15" Type="http://schemas.openxmlformats.org/officeDocument/2006/relationships/tags" Target="../tags/tag59.xml"/><Relationship Id="rId10" Type="http://schemas.openxmlformats.org/officeDocument/2006/relationships/tags" Target="../tags/tag54.xml"/><Relationship Id="rId19" Type="http://schemas.openxmlformats.org/officeDocument/2006/relationships/tags" Target="../tags/tag63.xml"/><Relationship Id="rId4" Type="http://schemas.openxmlformats.org/officeDocument/2006/relationships/tags" Target="../tags/tag48.xml"/><Relationship Id="rId9" Type="http://schemas.openxmlformats.org/officeDocument/2006/relationships/tags" Target="../tags/tag53.xml"/><Relationship Id="rId14" Type="http://schemas.openxmlformats.org/officeDocument/2006/relationships/tags" Target="../tags/tag58.xml"/></Relationships>
</file>

<file path=ppt/slides/_rels/slide9.xml.rels><?xml version="1.0" encoding="UTF-8" standalone="yes"?>
<Relationships xmlns="http://schemas.openxmlformats.org/package/2006/relationships"><Relationship Id="rId8" Type="http://schemas.openxmlformats.org/officeDocument/2006/relationships/tags" Target="../tags/tag71.xml"/><Relationship Id="rId13" Type="http://schemas.openxmlformats.org/officeDocument/2006/relationships/slideLayout" Target="../slideLayouts/slideLayout19.xml"/><Relationship Id="rId3" Type="http://schemas.openxmlformats.org/officeDocument/2006/relationships/tags" Target="../tags/tag66.xml"/><Relationship Id="rId7" Type="http://schemas.openxmlformats.org/officeDocument/2006/relationships/tags" Target="../tags/tag70.xml"/><Relationship Id="rId12" Type="http://schemas.openxmlformats.org/officeDocument/2006/relationships/tags" Target="../tags/tag75.xml"/><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tags" Target="../tags/tag69.xml"/><Relationship Id="rId11" Type="http://schemas.openxmlformats.org/officeDocument/2006/relationships/tags" Target="../tags/tag74.xml"/><Relationship Id="rId5" Type="http://schemas.openxmlformats.org/officeDocument/2006/relationships/tags" Target="../tags/tag68.xml"/><Relationship Id="rId10" Type="http://schemas.openxmlformats.org/officeDocument/2006/relationships/tags" Target="../tags/tag73.xml"/><Relationship Id="rId4" Type="http://schemas.openxmlformats.org/officeDocument/2006/relationships/tags" Target="../tags/tag67.xml"/><Relationship Id="rId9" Type="http://schemas.openxmlformats.org/officeDocument/2006/relationships/tags" Target="../tags/tag7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50000">
              <a:srgbClr val="F6EDE1"/>
            </a:gs>
            <a:gs pos="0">
              <a:srgbClr val="F9F3EB"/>
            </a:gs>
            <a:gs pos="100000">
              <a:srgbClr val="F3E6D7"/>
            </a:gs>
          </a:gsLst>
          <a:lin scaled="1"/>
        </a:gradFill>
        <a:effectLst/>
      </p:bgPr>
    </p:bg>
    <p:spTree>
      <p:nvGrpSpPr>
        <p:cNvPr id="1" name=""/>
        <p:cNvGrpSpPr/>
        <p:nvPr/>
      </p:nvGrpSpPr>
      <p:grpSpPr>
        <a:xfrm>
          <a:off x="0" y="0"/>
          <a:ext cx="0" cy="0"/>
          <a:chOff x="0" y="0"/>
          <a:chExt cx="0" cy="0"/>
        </a:xfrm>
      </p:grpSpPr>
      <p:sp>
        <p:nvSpPr>
          <p:cNvPr id="14" name="平行四边形 13"/>
          <p:cNvSpPr/>
          <p:nvPr>
            <p:custDataLst>
              <p:tags r:id="rId1"/>
            </p:custDataLst>
          </p:nvPr>
        </p:nvSpPr>
        <p:spPr>
          <a:xfrm>
            <a:off x="7300686" y="1692881"/>
            <a:ext cx="2540616" cy="1935702"/>
          </a:xfrm>
          <a:prstGeom prst="parallelogram">
            <a:avLst>
              <a:gd name="adj" fmla="val 81276"/>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7" name="任意多边形 46"/>
          <p:cNvSpPr/>
          <p:nvPr>
            <p:custDataLst>
              <p:tags r:id="rId2"/>
            </p:custDataLst>
          </p:nvPr>
        </p:nvSpPr>
        <p:spPr>
          <a:xfrm flipV="1">
            <a:off x="5225056" y="1926738"/>
            <a:ext cx="1575" cy="1481"/>
          </a:xfrm>
          <a:custGeom>
            <a:avLst/>
            <a:gdLst>
              <a:gd name="connsiteX0" fmla="*/ 0 w 1575"/>
              <a:gd name="connsiteY0" fmla="*/ 1481 h 1481"/>
              <a:gd name="connsiteX1" fmla="*/ 1575 w 1575"/>
              <a:gd name="connsiteY1" fmla="*/ 1481 h 1481"/>
              <a:gd name="connsiteX2" fmla="*/ 1204 w 1575"/>
              <a:gd name="connsiteY2" fmla="*/ 0 h 1481"/>
              <a:gd name="connsiteX3" fmla="*/ 0 w 1575"/>
              <a:gd name="connsiteY3" fmla="*/ 1481 h 1481"/>
            </a:gdLst>
            <a:ahLst/>
            <a:cxnLst>
              <a:cxn ang="0">
                <a:pos x="connsiteX0" y="connsiteY0"/>
              </a:cxn>
              <a:cxn ang="0">
                <a:pos x="connsiteX1" y="connsiteY1"/>
              </a:cxn>
              <a:cxn ang="0">
                <a:pos x="connsiteX2" y="connsiteY2"/>
              </a:cxn>
              <a:cxn ang="0">
                <a:pos x="connsiteX3" y="connsiteY3"/>
              </a:cxn>
            </a:cxnLst>
            <a:rect l="l" t="t" r="r" b="b"/>
            <a:pathLst>
              <a:path w="1575" h="1481">
                <a:moveTo>
                  <a:pt x="0" y="1481"/>
                </a:moveTo>
                <a:lnTo>
                  <a:pt x="1575" y="1481"/>
                </a:lnTo>
                <a:lnTo>
                  <a:pt x="1204" y="0"/>
                </a:lnTo>
                <a:lnTo>
                  <a:pt x="0" y="148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 name="矩形 2"/>
          <p:cNvSpPr/>
          <p:nvPr>
            <p:custDataLst>
              <p:tags r:id="rId3"/>
            </p:custDataLst>
          </p:nvPr>
        </p:nvSpPr>
        <p:spPr>
          <a:xfrm>
            <a:off x="2506980" y="1910948"/>
            <a:ext cx="7179310" cy="1378585"/>
          </a:xfrm>
          <a:prstGeom prst="rect">
            <a:avLst/>
          </a:prstGeom>
          <a:solidFill>
            <a:schemeClr val="accent2"/>
          </a:solidFill>
          <a:ln w="76200">
            <a:solidFill>
              <a:schemeClr val="lt1">
                <a:lumMod val="85000"/>
                <a:alpha val="80000"/>
              </a:schemeClr>
            </a:solidFill>
          </a:ln>
          <a:effectLst>
            <a:outerShdw blurRad="190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bg1"/>
                </a:solidFill>
              </a:rPr>
              <a:t>基于医疗服务可及性的流动人口社会融入研究</a:t>
            </a:r>
            <a:br>
              <a:rPr lang="en-US" altLang="zh-CN" sz="2400" b="1" dirty="0">
                <a:solidFill>
                  <a:schemeClr val="bg1"/>
                </a:solidFill>
              </a:rPr>
            </a:br>
            <a:r>
              <a:rPr lang="en-US" altLang="zh-CN" sz="2400" b="0" i="0" dirty="0">
                <a:solidFill>
                  <a:schemeClr val="bg1"/>
                </a:solidFill>
                <a:effectLst/>
                <a:latin typeface="Arial" panose="020B0604020202020204" pitchFamily="34" charset="0"/>
              </a:rPr>
              <a:t>——</a:t>
            </a:r>
            <a:r>
              <a:rPr lang="zh-CN" altLang="en-US" sz="2400" b="1" dirty="0">
                <a:solidFill>
                  <a:schemeClr val="bg1"/>
                </a:solidFill>
              </a:rPr>
              <a:t>以江苏省八市为例</a:t>
            </a:r>
          </a:p>
        </p:txBody>
      </p:sp>
      <p:sp>
        <p:nvSpPr>
          <p:cNvPr id="4" name="等腰三角形 3"/>
          <p:cNvSpPr/>
          <p:nvPr>
            <p:custDataLst>
              <p:tags r:id="rId4"/>
            </p:custDataLst>
          </p:nvPr>
        </p:nvSpPr>
        <p:spPr>
          <a:xfrm rot="16200000">
            <a:off x="8906866" y="1692880"/>
            <a:ext cx="933801" cy="933801"/>
          </a:xfrm>
          <a:prstGeom prst="triangle">
            <a:avLst>
              <a:gd name="adj" fmla="val 100000"/>
            </a:avLst>
          </a:prstGeom>
          <a:solidFill>
            <a:srgbClr val="A40000"/>
          </a:solidFill>
          <a:ln>
            <a:noFill/>
          </a:ln>
          <a:effectLst>
            <a:outerShdw blurRad="127000" dist="63500" dir="5400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lt1"/>
              </a:solidFill>
            </a:endParaRPr>
          </a:p>
        </p:txBody>
      </p:sp>
      <p:sp>
        <p:nvSpPr>
          <p:cNvPr id="5" name="等腰三角形 4"/>
          <p:cNvSpPr/>
          <p:nvPr>
            <p:custDataLst>
              <p:tags r:id="rId5"/>
            </p:custDataLst>
          </p:nvPr>
        </p:nvSpPr>
        <p:spPr>
          <a:xfrm rot="5400000">
            <a:off x="2350698" y="2321881"/>
            <a:ext cx="933801" cy="933801"/>
          </a:xfrm>
          <a:prstGeom prst="triangle">
            <a:avLst>
              <a:gd name="adj" fmla="val 100000"/>
            </a:avLst>
          </a:prstGeom>
          <a:solidFill>
            <a:srgbClr val="A40000"/>
          </a:solidFill>
          <a:ln>
            <a:noFill/>
          </a:ln>
          <a:effectLst>
            <a:outerShdw blurRad="127000" dist="63500" dir="5400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lt1"/>
              </a:solidFill>
            </a:endParaRPr>
          </a:p>
        </p:txBody>
      </p:sp>
      <p:sp>
        <p:nvSpPr>
          <p:cNvPr id="15" name="矩形 14"/>
          <p:cNvSpPr/>
          <p:nvPr>
            <p:custDataLst>
              <p:tags r:id="rId6"/>
            </p:custDataLst>
          </p:nvPr>
        </p:nvSpPr>
        <p:spPr>
          <a:xfrm>
            <a:off x="2616748" y="1740738"/>
            <a:ext cx="2284225" cy="789099"/>
          </a:xfrm>
          <a:prstGeom prst="rect">
            <a:avLst/>
          </a:prstGeom>
          <a:noFill/>
          <a:ln w="76200">
            <a:noFill/>
          </a:ln>
          <a:effectLst>
            <a:outerShdw blurRad="190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5400" b="1" i="1" dirty="0">
              <a:solidFill>
                <a:schemeClr val="lt1"/>
              </a:solidFill>
            </a:endParaRPr>
          </a:p>
        </p:txBody>
      </p:sp>
      <p:sp>
        <p:nvSpPr>
          <p:cNvPr id="2" name="文本框 1"/>
          <p:cNvSpPr txBox="1"/>
          <p:nvPr/>
        </p:nvSpPr>
        <p:spPr>
          <a:xfrm>
            <a:off x="944880" y="338455"/>
            <a:ext cx="10076180" cy="584775"/>
          </a:xfrm>
          <a:prstGeom prst="rect">
            <a:avLst/>
          </a:prstGeom>
          <a:noFill/>
        </p:spPr>
        <p:txBody>
          <a:bodyPr wrap="square" rtlCol="0">
            <a:spAutoFit/>
          </a:bodyPr>
          <a:lstStyle/>
          <a:p>
            <a:pPr algn="ctr"/>
            <a:r>
              <a:rPr lang="zh-CN" altLang="zh-CN" sz="3200" b="1" dirty="0">
                <a:solidFill>
                  <a:schemeClr val="accent1"/>
                </a:solidFill>
                <a:latin typeface="黑体" panose="02010609060101010101" charset="-122"/>
                <a:ea typeface="黑体" panose="02010609060101010101" charset="-122"/>
              </a:rPr>
              <a:t>第十三届中小学生研究型学习成果——结题</a:t>
            </a:r>
            <a:r>
              <a:rPr lang="zh-CN" altLang="en-US" sz="3200" b="1" dirty="0">
                <a:solidFill>
                  <a:schemeClr val="accent1"/>
                </a:solidFill>
                <a:latin typeface="黑体" panose="02010609060101010101" charset="-122"/>
                <a:ea typeface="黑体" panose="02010609060101010101" charset="-122"/>
              </a:rPr>
              <a:t>展示</a:t>
            </a:r>
          </a:p>
        </p:txBody>
      </p:sp>
      <p:graphicFrame>
        <p:nvGraphicFramePr>
          <p:cNvPr id="7" name="表格 6">
            <a:extLst>
              <a:ext uri="{FF2B5EF4-FFF2-40B4-BE49-F238E27FC236}">
                <a16:creationId xmlns:a16="http://schemas.microsoft.com/office/drawing/2014/main" id="{8314973D-EA94-4D4F-B425-4A807D3B016C}"/>
              </a:ext>
            </a:extLst>
          </p:cNvPr>
          <p:cNvGraphicFramePr>
            <a:graphicFrameLocks noGrp="1"/>
          </p:cNvGraphicFramePr>
          <p:nvPr>
            <p:extLst>
              <p:ext uri="{D42A27DB-BD31-4B8C-83A1-F6EECF244321}">
                <p14:modId xmlns:p14="http://schemas.microsoft.com/office/powerpoint/2010/main" val="2504477372"/>
              </p:ext>
            </p:extLst>
          </p:nvPr>
        </p:nvGraphicFramePr>
        <p:xfrm>
          <a:off x="3998801" y="4207893"/>
          <a:ext cx="3745230" cy="1689789"/>
        </p:xfrm>
        <a:graphic>
          <a:graphicData uri="http://schemas.openxmlformats.org/drawingml/2006/table">
            <a:tbl>
              <a:tblPr firstRow="1" firstCol="1" bandRow="1">
                <a:tableStyleId>{5C22544A-7EE6-4342-B048-85BDC9FD1C3A}</a:tableStyleId>
              </a:tblPr>
              <a:tblGrid>
                <a:gridCol w="1053465">
                  <a:extLst>
                    <a:ext uri="{9D8B030D-6E8A-4147-A177-3AD203B41FA5}">
                      <a16:colId xmlns:a16="http://schemas.microsoft.com/office/drawing/2014/main" val="3891444664"/>
                    </a:ext>
                  </a:extLst>
                </a:gridCol>
                <a:gridCol w="2691765">
                  <a:extLst>
                    <a:ext uri="{9D8B030D-6E8A-4147-A177-3AD203B41FA5}">
                      <a16:colId xmlns:a16="http://schemas.microsoft.com/office/drawing/2014/main" val="3870902560"/>
                    </a:ext>
                  </a:extLst>
                </a:gridCol>
              </a:tblGrid>
              <a:tr h="351429">
                <a:tc>
                  <a:txBody>
                    <a:bodyPr/>
                    <a:lstStyle/>
                    <a:p>
                      <a:pPr algn="dist"/>
                      <a:r>
                        <a:rPr lang="zh-CN" sz="1400" kern="100" dirty="0">
                          <a:effectLst/>
                        </a:rPr>
                        <a:t>学校</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r>
                        <a:rPr lang="zh-CN" sz="1400" kern="100" dirty="0">
                          <a:effectLst/>
                        </a:rPr>
                        <a:t>徐州市矿大实验学校</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1173807232"/>
                  </a:ext>
                </a:extLst>
              </a:tr>
              <a:tr h="334590">
                <a:tc>
                  <a:txBody>
                    <a:bodyPr/>
                    <a:lstStyle/>
                    <a:p>
                      <a:pPr algn="dist"/>
                      <a:r>
                        <a:rPr lang="zh-CN" sz="1400" kern="100">
                          <a:effectLst/>
                        </a:rPr>
                        <a:t>班级</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r>
                        <a:rPr lang="zh-CN" sz="1400" kern="100" dirty="0">
                          <a:effectLst/>
                        </a:rPr>
                        <a:t>高二（</a:t>
                      </a:r>
                      <a:r>
                        <a:rPr lang="en-US" sz="1400" kern="100" dirty="0">
                          <a:effectLst/>
                        </a:rPr>
                        <a:t>5</a:t>
                      </a:r>
                      <a:r>
                        <a:rPr lang="zh-CN" sz="1400" kern="100" dirty="0">
                          <a:effectLst/>
                        </a:rPr>
                        <a:t>）班</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3597467875"/>
                  </a:ext>
                </a:extLst>
              </a:tr>
              <a:tr h="334590">
                <a:tc>
                  <a:txBody>
                    <a:bodyPr/>
                    <a:lstStyle/>
                    <a:p>
                      <a:pPr algn="dist"/>
                      <a:r>
                        <a:rPr lang="zh-CN" sz="1400" kern="100">
                          <a:effectLst/>
                        </a:rPr>
                        <a:t>主持人</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r>
                        <a:rPr lang="zh-CN" sz="1400" kern="100">
                          <a:effectLst/>
                        </a:rPr>
                        <a:t>卢忆</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409427128"/>
                  </a:ext>
                </a:extLst>
              </a:tr>
              <a:tr h="334590">
                <a:tc>
                  <a:txBody>
                    <a:bodyPr/>
                    <a:lstStyle/>
                    <a:p>
                      <a:pPr algn="dist"/>
                      <a:r>
                        <a:rPr lang="zh-CN" sz="1400" kern="100">
                          <a:effectLst/>
                        </a:rPr>
                        <a:t>小组成员</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r>
                        <a:rPr lang="zh-CN" sz="1400" kern="100">
                          <a:effectLst/>
                        </a:rPr>
                        <a:t>李照宇、王皓玮</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3007785342"/>
                  </a:ext>
                </a:extLst>
              </a:tr>
              <a:tr h="334590">
                <a:tc>
                  <a:txBody>
                    <a:bodyPr/>
                    <a:lstStyle/>
                    <a:p>
                      <a:pPr algn="dist"/>
                      <a:r>
                        <a:rPr lang="zh-CN" sz="1400" kern="100">
                          <a:effectLst/>
                        </a:rPr>
                        <a:t>指导教师</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tc>
                  <a:txBody>
                    <a:bodyPr/>
                    <a:lstStyle/>
                    <a:p>
                      <a:pPr algn="ctr"/>
                      <a:r>
                        <a:rPr lang="zh-CN" sz="1400" kern="100" dirty="0">
                          <a:effectLst/>
                        </a:rPr>
                        <a:t>刘文艳</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2458345454"/>
                  </a:ext>
                </a:extLst>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矩形 1"/>
          <p:cNvSpPr/>
          <p:nvPr/>
        </p:nvSpPr>
        <p:spPr>
          <a:xfrm>
            <a:off x="1681695" y="620132"/>
            <a:ext cx="2082621" cy="523220"/>
          </a:xfrm>
          <a:prstGeom prst="rect">
            <a:avLst/>
          </a:prstGeom>
        </p:spPr>
        <p:txBody>
          <a:bodyPr wrap="none">
            <a:spAutoFit/>
          </a:bodyPr>
          <a:lstStyle/>
          <a:p>
            <a:pPr algn="ctr"/>
            <a:r>
              <a:rPr lang="en-US" altLang="zh-CN" sz="2800" b="1" dirty="0">
                <a:solidFill>
                  <a:schemeClr val="lt1"/>
                </a:solidFill>
              </a:rPr>
              <a:t>3.1</a:t>
            </a:r>
            <a:r>
              <a:rPr lang="zh-CN" altLang="en-US" sz="2800" b="1" dirty="0">
                <a:solidFill>
                  <a:schemeClr val="lt1"/>
                </a:solidFill>
              </a:rPr>
              <a:t>研究对象</a:t>
            </a:r>
          </a:p>
        </p:txBody>
      </p:sp>
      <p:pic>
        <p:nvPicPr>
          <p:cNvPr id="4" name="图片 3"/>
          <p:cNvPicPr>
            <a:picLocks noChangeAspect="1"/>
          </p:cNvPicPr>
          <p:nvPr/>
        </p:nvPicPr>
        <p:blipFill rotWithShape="1">
          <a:blip r:embed="rId2"/>
          <a:srcRect l="30748"/>
          <a:stretch>
            <a:fillRect/>
          </a:stretch>
        </p:blipFill>
        <p:spPr>
          <a:xfrm>
            <a:off x="7533736" y="1273205"/>
            <a:ext cx="3951167" cy="4219575"/>
          </a:xfrm>
          <a:prstGeom prst="rect">
            <a:avLst/>
          </a:prstGeom>
          <a:ln>
            <a:noFill/>
          </a:ln>
          <a:effectLst>
            <a:softEdge rad="112500"/>
          </a:effectLst>
        </p:spPr>
      </p:pic>
      <p:sp>
        <p:nvSpPr>
          <p:cNvPr id="10" name="文本框 9"/>
          <p:cNvSpPr txBox="1"/>
          <p:nvPr/>
        </p:nvSpPr>
        <p:spPr>
          <a:xfrm>
            <a:off x="983158" y="2612158"/>
            <a:ext cx="7102667" cy="2351541"/>
          </a:xfrm>
          <a:prstGeom prst="rect">
            <a:avLst/>
          </a:prstGeom>
          <a:noFill/>
        </p:spPr>
        <p:txBody>
          <a:bodyPr wrap="square">
            <a:spAutoFit/>
          </a:bodyPr>
          <a:lstStyle/>
          <a:p>
            <a:pPr marL="342900" indent="-342900">
              <a:lnSpc>
                <a:spcPct val="150000"/>
              </a:lnSpc>
              <a:buClr>
                <a:schemeClr val="accent3">
                  <a:lumMod val="60000"/>
                  <a:lumOff val="40000"/>
                </a:schemeClr>
              </a:buClr>
              <a:buFont typeface="+mj-ea"/>
              <a:buAutoNum type="circleNumDbPlain"/>
            </a:pPr>
            <a:r>
              <a:rPr lang="zh-CN" altLang="en-US" sz="2000" dirty="0"/>
              <a:t>人口流动大省之一，流入和流出均较多；</a:t>
            </a:r>
            <a:endParaRPr lang="en-US" altLang="zh-CN" sz="2000" dirty="0"/>
          </a:p>
          <a:p>
            <a:pPr marL="342900" indent="-342900">
              <a:lnSpc>
                <a:spcPct val="150000"/>
              </a:lnSpc>
              <a:buClr>
                <a:schemeClr val="accent3">
                  <a:lumMod val="60000"/>
                  <a:lumOff val="40000"/>
                </a:schemeClr>
              </a:buClr>
              <a:buFont typeface="+mj-ea"/>
              <a:buAutoNum type="circleNumDbPlain"/>
            </a:pPr>
            <a:r>
              <a:rPr lang="zh-CN" altLang="en-US" sz="2000" dirty="0"/>
              <a:t>经济发展较快，有较好的示范作用和引领效果；</a:t>
            </a:r>
            <a:endParaRPr lang="en-US" altLang="zh-CN" sz="2000" dirty="0"/>
          </a:p>
          <a:p>
            <a:pPr marL="342900" indent="-342900">
              <a:lnSpc>
                <a:spcPct val="150000"/>
              </a:lnSpc>
              <a:buClr>
                <a:schemeClr val="accent3">
                  <a:lumMod val="60000"/>
                  <a:lumOff val="40000"/>
                </a:schemeClr>
              </a:buClr>
              <a:buFont typeface="+mj-ea"/>
              <a:buAutoNum type="circleNumDbPlain"/>
            </a:pPr>
            <a:r>
              <a:rPr lang="zh-CN" altLang="en-US" sz="2000" dirty="0"/>
              <a:t>江苏省的南部和北部发展存在一定差异，对流动人口的影响也不同；</a:t>
            </a:r>
            <a:endParaRPr lang="en-US" altLang="zh-CN" sz="2000" dirty="0"/>
          </a:p>
          <a:p>
            <a:pPr marL="342900" indent="-342900">
              <a:lnSpc>
                <a:spcPct val="150000"/>
              </a:lnSpc>
              <a:buClr>
                <a:schemeClr val="accent3">
                  <a:lumMod val="60000"/>
                  <a:lumOff val="40000"/>
                </a:schemeClr>
              </a:buClr>
              <a:buFont typeface="+mj-ea"/>
              <a:buAutoNum type="circleNumDbPlain"/>
            </a:pPr>
            <a:r>
              <a:rPr lang="zh-CN" altLang="en-US" sz="2000" dirty="0"/>
              <a:t>江苏省周边省份较多，可较好对比省内外流动的影响。</a:t>
            </a:r>
            <a:endParaRPr lang="en-US" altLang="zh-CN" sz="2000" dirty="0"/>
          </a:p>
        </p:txBody>
      </p:sp>
      <p:sp>
        <p:nvSpPr>
          <p:cNvPr id="12" name="矩形 11"/>
          <p:cNvSpPr/>
          <p:nvPr/>
        </p:nvSpPr>
        <p:spPr>
          <a:xfrm>
            <a:off x="2688787" y="1720809"/>
            <a:ext cx="1569660" cy="646331"/>
          </a:xfrm>
          <a:prstGeom prst="rect">
            <a:avLst/>
          </a:prstGeom>
          <a:noFill/>
        </p:spPr>
        <p:txBody>
          <a:bodyPr wrap="none" lIns="91440" tIns="45720" rIns="91440" bIns="45720">
            <a:spAutoFit/>
          </a:bodyPr>
          <a:lstStyle/>
          <a:p>
            <a:pPr algn="ctr"/>
            <a:r>
              <a:rPr lang="zh-CN" altLang="en-US" sz="3600" b="1" cap="none" spc="0" dirty="0">
                <a:ln w="22225">
                  <a:solidFill>
                    <a:schemeClr val="accent2"/>
                  </a:solidFill>
                  <a:prstDash val="solid"/>
                </a:ln>
                <a:solidFill>
                  <a:schemeClr val="accent2">
                    <a:lumMod val="40000"/>
                    <a:lumOff val="60000"/>
                  </a:schemeClr>
                </a:solidFill>
                <a:effectLst/>
              </a:rPr>
              <a:t>江苏省</a:t>
            </a:r>
          </a:p>
        </p:txBody>
      </p:sp>
      <p:sp>
        <p:nvSpPr>
          <p:cNvPr id="14" name="箭头: 右 13"/>
          <p:cNvSpPr/>
          <p:nvPr/>
        </p:nvSpPr>
        <p:spPr>
          <a:xfrm>
            <a:off x="5221860" y="2083077"/>
            <a:ext cx="2007076" cy="240401"/>
          </a:xfrm>
          <a:prstGeom prst="right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zh-CN" altLang="en-US" b="1">
              <a:ln w="22225">
                <a:solidFill>
                  <a:schemeClr val="accent2"/>
                </a:solidFill>
                <a:prstDash val="solid"/>
              </a:ln>
              <a:solidFill>
                <a:schemeClr val="accent2">
                  <a:lumMod val="40000"/>
                  <a:lumOff val="60000"/>
                </a:schemeClr>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矩形 1"/>
          <p:cNvSpPr/>
          <p:nvPr/>
        </p:nvSpPr>
        <p:spPr>
          <a:xfrm>
            <a:off x="1681694" y="620132"/>
            <a:ext cx="2082621" cy="523220"/>
          </a:xfrm>
          <a:prstGeom prst="rect">
            <a:avLst/>
          </a:prstGeom>
        </p:spPr>
        <p:txBody>
          <a:bodyPr wrap="none">
            <a:spAutoFit/>
          </a:bodyPr>
          <a:lstStyle/>
          <a:p>
            <a:pPr algn="ctr"/>
            <a:r>
              <a:rPr lang="en-US" altLang="zh-CN" sz="2800" b="1" dirty="0">
                <a:solidFill>
                  <a:schemeClr val="lt1"/>
                </a:solidFill>
              </a:rPr>
              <a:t>3.2</a:t>
            </a:r>
            <a:r>
              <a:rPr lang="zh-CN" altLang="en-US" sz="2800" b="1" dirty="0">
                <a:solidFill>
                  <a:schemeClr val="lt1"/>
                </a:solidFill>
              </a:rPr>
              <a:t>研究设计</a:t>
            </a:r>
          </a:p>
        </p:txBody>
      </p:sp>
      <p:sp>
        <p:nvSpPr>
          <p:cNvPr id="3" name="矩形 2">
            <a:extLst>
              <a:ext uri="{FF2B5EF4-FFF2-40B4-BE49-F238E27FC236}">
                <a16:creationId xmlns:a16="http://schemas.microsoft.com/office/drawing/2014/main" id="{5F6B72B1-0591-0AE3-E2F7-34460A5AB7CE}"/>
              </a:ext>
            </a:extLst>
          </p:cNvPr>
          <p:cNvSpPr/>
          <p:nvPr>
            <p:custDataLst>
              <p:tags r:id="rId1"/>
            </p:custDataLst>
          </p:nvPr>
        </p:nvSpPr>
        <p:spPr>
          <a:xfrm>
            <a:off x="2865585" y="3941560"/>
            <a:ext cx="1927740" cy="17195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 name="矩形 4">
            <a:extLst>
              <a:ext uri="{FF2B5EF4-FFF2-40B4-BE49-F238E27FC236}">
                <a16:creationId xmlns:a16="http://schemas.microsoft.com/office/drawing/2014/main" id="{A0C6E0CA-BC1A-EC66-F2BA-2A6D16ED428C}"/>
              </a:ext>
            </a:extLst>
          </p:cNvPr>
          <p:cNvSpPr/>
          <p:nvPr>
            <p:custDataLst>
              <p:tags r:id="rId2"/>
            </p:custDataLst>
          </p:nvPr>
        </p:nvSpPr>
        <p:spPr>
          <a:xfrm>
            <a:off x="2569615" y="3971381"/>
            <a:ext cx="2519680" cy="1659890"/>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sz="2800" dirty="0">
                <a:solidFill>
                  <a:schemeClr val="lt1"/>
                </a:solidFill>
                <a:latin typeface="+mn-ea"/>
                <a:sym typeface="+mn-ea"/>
              </a:rPr>
              <a:t>研究对象</a:t>
            </a:r>
          </a:p>
          <a:p>
            <a:pPr algn="ctr">
              <a:lnSpc>
                <a:spcPct val="120000"/>
              </a:lnSpc>
            </a:pPr>
            <a:r>
              <a:rPr lang="zh-CN" sz="2800" dirty="0">
                <a:solidFill>
                  <a:schemeClr val="lt1"/>
                </a:solidFill>
                <a:latin typeface="+mn-ea"/>
                <a:sym typeface="+mn-ea"/>
              </a:rPr>
              <a:t>纳入标准</a:t>
            </a:r>
            <a:endParaRPr lang="zh-CN" altLang="en-US" sz="2800" b="0" dirty="0">
              <a:solidFill>
                <a:schemeClr val="lt1"/>
              </a:solidFill>
              <a:latin typeface="+mn-ea"/>
              <a:sym typeface="+mn-ea"/>
            </a:endParaRPr>
          </a:p>
        </p:txBody>
      </p:sp>
      <p:sp>
        <p:nvSpPr>
          <p:cNvPr id="6" name="文本框 5">
            <a:extLst>
              <a:ext uri="{FF2B5EF4-FFF2-40B4-BE49-F238E27FC236}">
                <a16:creationId xmlns:a16="http://schemas.microsoft.com/office/drawing/2014/main" id="{B4C06970-66D2-27A2-6EE5-3367D46B1CC3}"/>
              </a:ext>
            </a:extLst>
          </p:cNvPr>
          <p:cNvSpPr txBox="1"/>
          <p:nvPr/>
        </p:nvSpPr>
        <p:spPr>
          <a:xfrm>
            <a:off x="1095710" y="1727277"/>
            <a:ext cx="10130131" cy="1987831"/>
          </a:xfrm>
          <a:prstGeom prst="rect">
            <a:avLst/>
          </a:prstGeom>
          <a:noFill/>
          <a:ln w="9525">
            <a:noFill/>
          </a:ln>
        </p:spPr>
        <p:txBody>
          <a:bodyPr wrap="square">
            <a:noAutofit/>
          </a:bodyPr>
          <a:lstStyle/>
          <a:p>
            <a:pPr marL="457200" indent="-457200">
              <a:buFont typeface="Wingdings" panose="05000000000000000000" charset="0"/>
              <a:buChar char="Ø"/>
            </a:pPr>
            <a:r>
              <a:rPr lang="zh-CN" altLang="en-US" sz="2400" dirty="0">
                <a:solidFill>
                  <a:srgbClr val="000000"/>
                </a:solidFill>
                <a:latin typeface="Times New Roman" panose="02020603050405020304" pitchFamily="18" charset="0"/>
                <a:ea typeface="+mj-ea"/>
                <a:cs typeface="Times New Roman" panose="02020603050405020304" pitchFamily="18" charset="0"/>
              </a:rPr>
              <a:t>本研究采用</a:t>
            </a:r>
            <a:r>
              <a:rPr lang="zh-CN" altLang="en-US" sz="2400" b="1" dirty="0">
                <a:solidFill>
                  <a:schemeClr val="accent1"/>
                </a:solidFill>
                <a:latin typeface="Times New Roman" panose="02020603050405020304" pitchFamily="18" charset="0"/>
                <a:ea typeface="+mj-ea"/>
                <a:cs typeface="Times New Roman" panose="02020603050405020304" pitchFamily="18" charset="0"/>
              </a:rPr>
              <a:t>多级抽样</a:t>
            </a:r>
            <a:r>
              <a:rPr lang="zh-CN" altLang="en-US" sz="2400" dirty="0">
                <a:solidFill>
                  <a:srgbClr val="000000"/>
                </a:solidFill>
                <a:latin typeface="Times New Roman" panose="02020603050405020304" pitchFamily="18" charset="0"/>
                <a:ea typeface="+mj-ea"/>
                <a:cs typeface="Times New Roman" panose="02020603050405020304" pitchFamily="18" charset="0"/>
              </a:rPr>
              <a:t>调查方法，</a:t>
            </a:r>
            <a:r>
              <a:rPr sz="2400" b="0" dirty="0">
                <a:solidFill>
                  <a:srgbClr val="000000"/>
                </a:solidFill>
                <a:latin typeface="Times New Roman" panose="02020603050405020304" pitchFamily="18" charset="0"/>
                <a:ea typeface="+mj-ea"/>
                <a:cs typeface="Times New Roman" panose="02020603050405020304" pitchFamily="18" charset="0"/>
              </a:rPr>
              <a:t>于2021年10月开展实地调</a:t>
            </a:r>
            <a:r>
              <a:rPr lang="zh-CN" altLang="en-US" sz="2400" b="0" dirty="0">
                <a:solidFill>
                  <a:srgbClr val="000000"/>
                </a:solidFill>
                <a:latin typeface="Times New Roman" panose="02020603050405020304" pitchFamily="18" charset="0"/>
                <a:ea typeface="+mj-ea"/>
                <a:cs typeface="Times New Roman" panose="02020603050405020304" pitchFamily="18" charset="0"/>
              </a:rPr>
              <a:t>研工作</a:t>
            </a:r>
            <a:endParaRPr lang="en-US" altLang="zh-CN" sz="2400" b="0" dirty="0">
              <a:solidFill>
                <a:srgbClr val="000000"/>
              </a:solidFill>
              <a:latin typeface="Times New Roman" panose="02020603050405020304" pitchFamily="18" charset="0"/>
              <a:ea typeface="+mj-ea"/>
              <a:cs typeface="Times New Roman" panose="02020603050405020304" pitchFamily="18" charset="0"/>
            </a:endParaRPr>
          </a:p>
          <a:p>
            <a:pPr marL="457200" indent="-457200">
              <a:buFont typeface="Wingdings" panose="05000000000000000000" charset="0"/>
              <a:buChar char="Ø"/>
            </a:pPr>
            <a:r>
              <a:rPr lang="zh-CN" altLang="en-US" sz="2400" b="0" dirty="0">
                <a:solidFill>
                  <a:srgbClr val="000000"/>
                </a:solidFill>
                <a:latin typeface="Times New Roman" panose="02020603050405020304" pitchFamily="18" charset="0"/>
                <a:ea typeface="+mj-ea"/>
                <a:cs typeface="Times New Roman" panose="02020603050405020304" pitchFamily="18" charset="0"/>
              </a:rPr>
              <a:t>根据人口和</a:t>
            </a:r>
            <a:r>
              <a:rPr lang="en-US" altLang="zh-CN" sz="2400" b="0" dirty="0">
                <a:solidFill>
                  <a:srgbClr val="000000"/>
                </a:solidFill>
                <a:latin typeface="Times New Roman" panose="02020603050405020304" pitchFamily="18" charset="0"/>
                <a:ea typeface="+mj-ea"/>
                <a:cs typeface="Times New Roman" panose="02020603050405020304" pitchFamily="18" charset="0"/>
              </a:rPr>
              <a:t>GDP</a:t>
            </a:r>
            <a:r>
              <a:rPr lang="zh-CN" altLang="en-US" sz="2400" b="0" dirty="0">
                <a:solidFill>
                  <a:srgbClr val="000000"/>
                </a:solidFill>
                <a:latin typeface="Times New Roman" panose="02020603050405020304" pitchFamily="18" charset="0"/>
                <a:ea typeface="+mj-ea"/>
                <a:cs typeface="Times New Roman" panose="02020603050405020304" pitchFamily="18" charset="0"/>
              </a:rPr>
              <a:t>选择江苏省内</a:t>
            </a:r>
            <a:r>
              <a:rPr lang="en-US" altLang="zh-CN" sz="2400" b="0" dirty="0">
                <a:solidFill>
                  <a:srgbClr val="000000"/>
                </a:solidFill>
                <a:latin typeface="Times New Roman" panose="02020603050405020304" pitchFamily="18" charset="0"/>
                <a:ea typeface="+mj-ea"/>
                <a:cs typeface="Times New Roman" panose="02020603050405020304" pitchFamily="18" charset="0"/>
              </a:rPr>
              <a:t>8</a:t>
            </a:r>
            <a:r>
              <a:rPr lang="zh-CN" altLang="en-US" sz="2400" b="0" dirty="0">
                <a:solidFill>
                  <a:srgbClr val="000000"/>
                </a:solidFill>
                <a:latin typeface="Times New Roman" panose="02020603050405020304" pitchFamily="18" charset="0"/>
                <a:ea typeface="+mj-ea"/>
                <a:cs typeface="Times New Roman" panose="02020603050405020304" pitchFamily="18" charset="0"/>
              </a:rPr>
              <a:t>个城市，按照</a:t>
            </a:r>
            <a:r>
              <a:rPr lang="zh-CN" altLang="en-US" sz="2400" b="1" dirty="0">
                <a:solidFill>
                  <a:schemeClr val="accent1"/>
                </a:solidFill>
                <a:latin typeface="Times New Roman" panose="02020603050405020304" pitchFamily="18" charset="0"/>
                <a:ea typeface="+mj-ea"/>
                <a:cs typeface="Times New Roman" panose="02020603050405020304" pitchFamily="18" charset="0"/>
              </a:rPr>
              <a:t>整群随机抽样</a:t>
            </a:r>
            <a:r>
              <a:rPr lang="zh-CN" altLang="en-US" sz="2400" b="0" dirty="0">
                <a:solidFill>
                  <a:srgbClr val="000000"/>
                </a:solidFill>
                <a:latin typeface="Times New Roman" panose="02020603050405020304" pitchFamily="18" charset="0"/>
                <a:ea typeface="+mj-ea"/>
                <a:cs typeface="Times New Roman" panose="02020603050405020304" pitchFamily="18" charset="0"/>
              </a:rPr>
              <a:t>从样本城市中选择特定社区，再通过</a:t>
            </a:r>
            <a:r>
              <a:rPr lang="zh-CN" altLang="en-US" sz="2400" b="1" dirty="0">
                <a:solidFill>
                  <a:schemeClr val="accent1"/>
                </a:solidFill>
                <a:latin typeface="Times New Roman" panose="02020603050405020304" pitchFamily="18" charset="0"/>
                <a:ea typeface="+mj-ea"/>
                <a:cs typeface="Times New Roman" panose="02020603050405020304" pitchFamily="18" charset="0"/>
              </a:rPr>
              <a:t>方便抽样</a:t>
            </a:r>
            <a:r>
              <a:rPr lang="zh-CN" altLang="en-US" sz="2400" b="0" dirty="0">
                <a:solidFill>
                  <a:srgbClr val="000000"/>
                </a:solidFill>
                <a:latin typeface="Times New Roman" panose="02020603050405020304" pitchFamily="18" charset="0"/>
                <a:ea typeface="+mj-ea"/>
                <a:cs typeface="Times New Roman" panose="02020603050405020304" pitchFamily="18" charset="0"/>
              </a:rPr>
              <a:t>在选定的居民社区招募参与者作为调查对象。</a:t>
            </a:r>
            <a:endParaRPr lang="zh-CN" sz="2400" b="0" dirty="0">
              <a:solidFill>
                <a:srgbClr val="000000"/>
              </a:solidFill>
              <a:latin typeface="Times New Roman" panose="02020603050405020304" pitchFamily="18" charset="0"/>
              <a:ea typeface="+mj-ea"/>
              <a:cs typeface="Times New Roman" panose="02020603050405020304" pitchFamily="18" charset="0"/>
            </a:endParaRPr>
          </a:p>
          <a:p>
            <a:pPr marL="457200" indent="-457200">
              <a:buFont typeface="Wingdings" panose="05000000000000000000" charset="0"/>
              <a:buChar char="Ø"/>
            </a:pPr>
            <a:r>
              <a:rPr lang="zh-CN" sz="2400" b="0" dirty="0">
                <a:solidFill>
                  <a:srgbClr val="000000"/>
                </a:solidFill>
                <a:latin typeface="Times New Roman" panose="02020603050405020304" pitchFamily="18" charset="0"/>
                <a:ea typeface="+mj-ea"/>
                <a:cs typeface="Times New Roman" panose="02020603050405020304" pitchFamily="18" charset="0"/>
              </a:rPr>
              <a:t>回收有效问卷</a:t>
            </a:r>
            <a:r>
              <a:rPr lang="en-US" altLang="zh-CN" sz="2400" b="1" dirty="0">
                <a:solidFill>
                  <a:schemeClr val="accent1"/>
                </a:solidFill>
                <a:latin typeface="Times New Roman" panose="02020603050405020304" pitchFamily="18" charset="0"/>
                <a:ea typeface="+mj-ea"/>
                <a:cs typeface="Times New Roman" panose="02020603050405020304" pitchFamily="18" charset="0"/>
              </a:rPr>
              <a:t>1932</a:t>
            </a:r>
            <a:r>
              <a:rPr lang="zh-CN" altLang="en-US" sz="2400" b="1" dirty="0">
                <a:solidFill>
                  <a:schemeClr val="accent1"/>
                </a:solidFill>
                <a:latin typeface="Times New Roman" panose="02020603050405020304" pitchFamily="18" charset="0"/>
                <a:ea typeface="+mj-ea"/>
                <a:cs typeface="Times New Roman" panose="02020603050405020304" pitchFamily="18" charset="0"/>
              </a:rPr>
              <a:t>份</a:t>
            </a:r>
            <a:r>
              <a:rPr lang="zh-CN" sz="2400" b="0" dirty="0">
                <a:solidFill>
                  <a:srgbClr val="000000"/>
                </a:solidFill>
                <a:latin typeface="Times New Roman" panose="02020603050405020304" pitchFamily="18" charset="0"/>
                <a:ea typeface="+mj-ea"/>
                <a:cs typeface="Times New Roman" panose="02020603050405020304" pitchFamily="18" charset="0"/>
              </a:rPr>
              <a:t>，有效回收率为</a:t>
            </a:r>
            <a:r>
              <a:rPr lang="en-US" altLang="zh-CN" sz="2400" b="1" dirty="0">
                <a:solidFill>
                  <a:schemeClr val="accent1"/>
                </a:solidFill>
                <a:latin typeface="Times New Roman" panose="02020603050405020304" pitchFamily="18" charset="0"/>
                <a:ea typeface="+mj-ea"/>
                <a:cs typeface="Times New Roman" panose="02020603050405020304" pitchFamily="18" charset="0"/>
              </a:rPr>
              <a:t>80.5%</a:t>
            </a:r>
            <a:r>
              <a:rPr lang="zh-CN" altLang="en-US" sz="2400" b="1" dirty="0">
                <a:solidFill>
                  <a:schemeClr val="tx1">
                    <a:lumMod val="95000"/>
                    <a:lumOff val="5000"/>
                  </a:schemeClr>
                </a:solidFill>
                <a:latin typeface="Times New Roman" panose="02020603050405020304" pitchFamily="18" charset="0"/>
                <a:ea typeface="+mj-ea"/>
                <a:cs typeface="Times New Roman" panose="02020603050405020304" pitchFamily="18" charset="0"/>
              </a:rPr>
              <a:t>。</a:t>
            </a:r>
          </a:p>
        </p:txBody>
      </p:sp>
      <p:sp>
        <p:nvSpPr>
          <p:cNvPr id="7" name="矩形 6">
            <a:extLst>
              <a:ext uri="{FF2B5EF4-FFF2-40B4-BE49-F238E27FC236}">
                <a16:creationId xmlns:a16="http://schemas.microsoft.com/office/drawing/2014/main" id="{2F05FDD3-CD7F-9DE7-804F-75266D1B3DE3}"/>
              </a:ext>
            </a:extLst>
          </p:cNvPr>
          <p:cNvSpPr/>
          <p:nvPr>
            <p:custDataLst>
              <p:tags r:id="rId3"/>
            </p:custDataLst>
          </p:nvPr>
        </p:nvSpPr>
        <p:spPr>
          <a:xfrm>
            <a:off x="5494463" y="3971381"/>
            <a:ext cx="6886575" cy="1422954"/>
          </a:xfrm>
          <a:prstGeom prst="rect">
            <a:avLst/>
          </a:prstGeom>
        </p:spPr>
        <p:txBody>
          <a:bodyPr wrap="square">
            <a:spAutoFit/>
          </a:bodyPr>
          <a:lstStyle/>
          <a:p>
            <a:pPr algn="just">
              <a:lnSpc>
                <a:spcPct val="150000"/>
              </a:lnSpc>
            </a:pPr>
            <a:r>
              <a:rPr lang="en-US" sz="2000" dirty="0">
                <a:solidFill>
                  <a:schemeClr val="dk1"/>
                </a:solidFill>
                <a:latin typeface="微软雅黑" panose="020B0503020204020204" pitchFamily="34" charset="-122"/>
                <a:ea typeface="微软雅黑" panose="020B0503020204020204" pitchFamily="34" charset="-122"/>
                <a:cs typeface="微软雅黑" panose="020B0503020204020204" pitchFamily="34" charset="-122"/>
                <a:sym typeface="+mn-ea"/>
              </a:rPr>
              <a:t>①</a:t>
            </a:r>
            <a:r>
              <a:rPr lang="zh-CN" sz="2000" dirty="0">
                <a:solidFill>
                  <a:schemeClr val="dk1"/>
                </a:solidFill>
                <a:latin typeface="微软雅黑" panose="020B0503020204020204" pitchFamily="34" charset="-122"/>
                <a:ea typeface="微软雅黑" panose="020B0503020204020204" pitchFamily="34" charset="-122"/>
                <a:cs typeface="微软雅黑" panose="020B0503020204020204" pitchFamily="34" charset="-122"/>
                <a:sym typeface="+mn-ea"/>
              </a:rPr>
              <a:t>年龄</a:t>
            </a:r>
            <a:r>
              <a:rPr lang="en-US" sz="2000" dirty="0">
                <a:solidFill>
                  <a:schemeClr val="dk1"/>
                </a:solidFill>
                <a:latin typeface="微软雅黑" panose="020B0503020204020204" pitchFamily="34" charset="-122"/>
                <a:ea typeface="微软雅黑" panose="020B0503020204020204" pitchFamily="34" charset="-122"/>
                <a:cs typeface="微软雅黑" panose="020B0503020204020204" pitchFamily="34" charset="-122"/>
                <a:sym typeface="+mn-ea"/>
              </a:rPr>
              <a:t>≥18</a:t>
            </a:r>
            <a:r>
              <a:rPr lang="zh-CN" sz="2000" dirty="0">
                <a:solidFill>
                  <a:schemeClr val="dk1"/>
                </a:solidFill>
                <a:latin typeface="微软雅黑" panose="020B0503020204020204" pitchFamily="34" charset="-122"/>
                <a:ea typeface="微软雅黑" panose="020B0503020204020204" pitchFamily="34" charset="-122"/>
                <a:cs typeface="微软雅黑" panose="020B0503020204020204" pitchFamily="34" charset="-122"/>
                <a:sym typeface="+mn-ea"/>
              </a:rPr>
              <a:t>岁</a:t>
            </a:r>
          </a:p>
          <a:p>
            <a:pPr algn="just">
              <a:lnSpc>
                <a:spcPct val="150000"/>
              </a:lnSpc>
            </a:pPr>
            <a:r>
              <a:rPr lang="en-US" sz="2000" dirty="0">
                <a:solidFill>
                  <a:schemeClr val="dk1"/>
                </a:solidFill>
                <a:latin typeface="微软雅黑" panose="020B0503020204020204" pitchFamily="34" charset="-122"/>
                <a:ea typeface="微软雅黑" panose="020B0503020204020204" pitchFamily="34" charset="-122"/>
                <a:cs typeface="微软雅黑" panose="020B0503020204020204" pitchFamily="34" charset="-122"/>
                <a:sym typeface="+mn-ea"/>
              </a:rPr>
              <a:t>②</a:t>
            </a:r>
            <a:r>
              <a:rPr lang="zh-CN" altLang="en-US" sz="2000" dirty="0">
                <a:solidFill>
                  <a:schemeClr val="dk1"/>
                </a:solidFill>
                <a:latin typeface="微软雅黑" panose="020B0503020204020204" pitchFamily="34" charset="-122"/>
                <a:ea typeface="微软雅黑" panose="020B0503020204020204" pitchFamily="34" charset="-122"/>
                <a:cs typeface="微软雅黑" panose="020B0503020204020204" pitchFamily="34" charset="-122"/>
                <a:sym typeface="+mn-ea"/>
              </a:rPr>
              <a:t>居住地和户口所在地不在同一市辖区</a:t>
            </a:r>
            <a:endParaRPr lang="zh-CN" sz="2000" dirty="0">
              <a:solidFill>
                <a:schemeClr val="dk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algn="just">
              <a:lnSpc>
                <a:spcPct val="150000"/>
              </a:lnSpc>
            </a:pPr>
            <a:r>
              <a:rPr lang="zh-CN" sz="2000" dirty="0">
                <a:solidFill>
                  <a:schemeClr val="dk1"/>
                </a:solidFill>
                <a:latin typeface="微软雅黑" panose="020B0503020204020204" pitchFamily="34" charset="-122"/>
                <a:ea typeface="微软雅黑" panose="020B0503020204020204" pitchFamily="34" charset="-122"/>
                <a:cs typeface="微软雅黑" panose="020B0503020204020204" pitchFamily="34" charset="-122"/>
                <a:sym typeface="+mn-ea"/>
              </a:rPr>
              <a:t>③</a:t>
            </a:r>
            <a:r>
              <a:rPr lang="zh-CN" altLang="en-US" sz="2000" dirty="0">
                <a:solidFill>
                  <a:schemeClr val="dk1"/>
                </a:solidFill>
                <a:latin typeface="微软雅黑" panose="020B0503020204020204" pitchFamily="34" charset="-122"/>
                <a:ea typeface="微软雅黑" panose="020B0503020204020204" pitchFamily="34" charset="-122"/>
                <a:cs typeface="微软雅黑" panose="020B0503020204020204" pitchFamily="34" charset="-122"/>
                <a:sym typeface="+mn-ea"/>
              </a:rPr>
              <a:t>知情同意</a:t>
            </a:r>
            <a:endParaRPr lang="zh-CN" sz="2000" dirty="0">
              <a:solidFill>
                <a:schemeClr val="dk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extLst>
      <p:ext uri="{BB962C8B-B14F-4D97-AF65-F5344CB8AC3E}">
        <p14:creationId xmlns:p14="http://schemas.microsoft.com/office/powerpoint/2010/main" val="17671249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4" name="矩形 3"/>
          <p:cNvSpPr/>
          <p:nvPr/>
        </p:nvSpPr>
        <p:spPr>
          <a:xfrm>
            <a:off x="1681690" y="634737"/>
            <a:ext cx="2082622" cy="954107"/>
          </a:xfrm>
          <a:prstGeom prst="rect">
            <a:avLst/>
          </a:prstGeom>
        </p:spPr>
        <p:txBody>
          <a:bodyPr wrap="none">
            <a:spAutoFit/>
          </a:bodyPr>
          <a:lstStyle/>
          <a:p>
            <a:pPr algn="ctr"/>
            <a:r>
              <a:rPr lang="en-US" altLang="zh-CN" sz="2800" b="1" dirty="0">
                <a:solidFill>
                  <a:schemeClr val="lt1"/>
                </a:solidFill>
              </a:rPr>
              <a:t>3.3</a:t>
            </a:r>
            <a:r>
              <a:rPr lang="zh-CN" altLang="en-US" sz="2800" b="1" dirty="0">
                <a:solidFill>
                  <a:schemeClr val="lt1"/>
                </a:solidFill>
              </a:rPr>
              <a:t>研究结果</a:t>
            </a:r>
          </a:p>
          <a:p>
            <a:pPr algn="ctr"/>
            <a:endParaRPr lang="zh-CN" sz="2800" b="1" dirty="0">
              <a:solidFill>
                <a:schemeClr val="lt1"/>
              </a:solidFill>
            </a:endParaRPr>
          </a:p>
        </p:txBody>
      </p:sp>
      <p:pic>
        <p:nvPicPr>
          <p:cNvPr id="3" name="图片 2"/>
          <p:cNvPicPr>
            <a:picLocks noChangeAspect="1"/>
          </p:cNvPicPr>
          <p:nvPr/>
        </p:nvPicPr>
        <p:blipFill>
          <a:blip r:embed="rId3"/>
          <a:stretch>
            <a:fillRect/>
          </a:stretch>
        </p:blipFill>
        <p:spPr>
          <a:xfrm>
            <a:off x="1275715" y="1333500"/>
            <a:ext cx="3923030" cy="4368165"/>
          </a:xfrm>
          <a:prstGeom prst="rect">
            <a:avLst/>
          </a:prstGeom>
        </p:spPr>
      </p:pic>
      <p:sp>
        <p:nvSpPr>
          <p:cNvPr id="6" name="文本框 5"/>
          <p:cNvSpPr txBox="1"/>
          <p:nvPr/>
        </p:nvSpPr>
        <p:spPr>
          <a:xfrm>
            <a:off x="316636" y="5762881"/>
            <a:ext cx="6096000" cy="460382"/>
          </a:xfrm>
          <a:prstGeom prst="rect">
            <a:avLst/>
          </a:prstGeom>
          <a:noFill/>
        </p:spPr>
        <p:txBody>
          <a:bodyPr wrap="square">
            <a:spAutoFit/>
          </a:bodyPr>
          <a:lstStyle/>
          <a:p>
            <a:pPr algn="ctr">
              <a:lnSpc>
                <a:spcPct val="150000"/>
              </a:lnSpc>
            </a:pPr>
            <a:r>
              <a:rPr lang="zh-CN" altLang="zh-CN" sz="1800" kern="100" dirty="0">
                <a:effectLst/>
                <a:latin typeface="+mj-ea"/>
                <a:ea typeface="+mj-ea"/>
                <a:cs typeface="Times New Roman" panose="02020603050405020304" pitchFamily="18" charset="0"/>
              </a:rPr>
              <a:t>基本情况</a:t>
            </a:r>
          </a:p>
        </p:txBody>
      </p:sp>
      <p:graphicFrame>
        <p:nvGraphicFramePr>
          <p:cNvPr id="8" name="表格 7"/>
          <p:cNvGraphicFramePr>
            <a:graphicFrameLocks noGrp="1"/>
          </p:cNvGraphicFramePr>
          <p:nvPr>
            <p:custDataLst>
              <p:tags r:id="rId1"/>
            </p:custDataLst>
          </p:nvPr>
        </p:nvGraphicFramePr>
        <p:xfrm>
          <a:off x="5485765" y="1333500"/>
          <a:ext cx="5077460" cy="4368800"/>
        </p:xfrm>
        <a:graphic>
          <a:graphicData uri="http://schemas.openxmlformats.org/drawingml/2006/table">
            <a:tbl>
              <a:tblPr firstRow="1" firstCol="1" bandRow="1">
                <a:tableStyleId>{5C22544A-7EE6-4342-B048-85BDC9FD1C3A}</a:tableStyleId>
              </a:tblPr>
              <a:tblGrid>
                <a:gridCol w="767715">
                  <a:extLst>
                    <a:ext uri="{9D8B030D-6E8A-4147-A177-3AD203B41FA5}">
                      <a16:colId xmlns:a16="http://schemas.microsoft.com/office/drawing/2014/main" val="20000"/>
                    </a:ext>
                  </a:extLst>
                </a:gridCol>
                <a:gridCol w="767080">
                  <a:extLst>
                    <a:ext uri="{9D8B030D-6E8A-4147-A177-3AD203B41FA5}">
                      <a16:colId xmlns:a16="http://schemas.microsoft.com/office/drawing/2014/main" val="20001"/>
                    </a:ext>
                  </a:extLst>
                </a:gridCol>
                <a:gridCol w="598805">
                  <a:extLst>
                    <a:ext uri="{9D8B030D-6E8A-4147-A177-3AD203B41FA5}">
                      <a16:colId xmlns:a16="http://schemas.microsoft.com/office/drawing/2014/main" val="20002"/>
                    </a:ext>
                  </a:extLst>
                </a:gridCol>
                <a:gridCol w="599440">
                  <a:extLst>
                    <a:ext uri="{9D8B030D-6E8A-4147-A177-3AD203B41FA5}">
                      <a16:colId xmlns:a16="http://schemas.microsoft.com/office/drawing/2014/main" val="20003"/>
                    </a:ext>
                  </a:extLst>
                </a:gridCol>
                <a:gridCol w="627380">
                  <a:extLst>
                    <a:ext uri="{9D8B030D-6E8A-4147-A177-3AD203B41FA5}">
                      <a16:colId xmlns:a16="http://schemas.microsoft.com/office/drawing/2014/main" val="20004"/>
                    </a:ext>
                  </a:extLst>
                </a:gridCol>
                <a:gridCol w="628015">
                  <a:extLst>
                    <a:ext uri="{9D8B030D-6E8A-4147-A177-3AD203B41FA5}">
                      <a16:colId xmlns:a16="http://schemas.microsoft.com/office/drawing/2014/main" val="20005"/>
                    </a:ext>
                  </a:extLst>
                </a:gridCol>
                <a:gridCol w="544195">
                  <a:extLst>
                    <a:ext uri="{9D8B030D-6E8A-4147-A177-3AD203B41FA5}">
                      <a16:colId xmlns:a16="http://schemas.microsoft.com/office/drawing/2014/main" val="20006"/>
                    </a:ext>
                  </a:extLst>
                </a:gridCol>
                <a:gridCol w="544830">
                  <a:extLst>
                    <a:ext uri="{9D8B030D-6E8A-4147-A177-3AD203B41FA5}">
                      <a16:colId xmlns:a16="http://schemas.microsoft.com/office/drawing/2014/main" val="20007"/>
                    </a:ext>
                  </a:extLst>
                </a:gridCol>
              </a:tblGrid>
              <a:tr h="170180">
                <a:tc>
                  <a:txBody>
                    <a:bodyPr/>
                    <a:lstStyle/>
                    <a:p>
                      <a:pPr algn="ctr"/>
                      <a:r>
                        <a:rPr lang="zh-CN" sz="800" b="0" kern="0" dirty="0">
                          <a:effectLst/>
                        </a:rPr>
                        <a:t>变量</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ctr"/>
                </a:tc>
                <a:tc>
                  <a:txBody>
                    <a:bodyPr/>
                    <a:lstStyle/>
                    <a:p>
                      <a:endParaRPr lang="zh-CN" sz="800" b="0">
                        <a:effectLst/>
                        <a:latin typeface="Times New Roman" panose="02020603050405020304" pitchFamily="18" charset="0"/>
                      </a:endParaRPr>
                    </a:p>
                  </a:txBody>
                  <a:tcPr marL="34233" marR="34233" marT="0" marB="0" anchor="b"/>
                </a:tc>
                <a:tc>
                  <a:txBody>
                    <a:bodyPr/>
                    <a:lstStyle/>
                    <a:p>
                      <a:pPr algn="ctr"/>
                      <a:r>
                        <a:rPr lang="zh-CN" sz="800" b="0" kern="0">
                          <a:effectLst/>
                        </a:rPr>
                        <a:t>例数</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zh-CN" altLang="en-US" sz="800" b="0" kern="0" dirty="0">
                          <a:effectLst/>
                        </a:rPr>
                        <a:t>社会融入</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ctr"/>
                      <a:r>
                        <a:rPr lang="en-US" sz="800" b="0" kern="0">
                          <a:effectLst/>
                        </a:rPr>
                        <a:t>SE</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ctr"/>
                </a:tc>
                <a:tc>
                  <a:txBody>
                    <a:bodyPr/>
                    <a:lstStyle/>
                    <a:p>
                      <a:pPr algn="ctr"/>
                      <a:r>
                        <a:rPr lang="en-US" sz="800" b="0" kern="0">
                          <a:effectLst/>
                        </a:rPr>
                        <a:t>F</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ctr"/>
                </a:tc>
                <a:tc>
                  <a:txBody>
                    <a:bodyPr/>
                    <a:lstStyle/>
                    <a:p>
                      <a:pPr algn="ctr"/>
                      <a:r>
                        <a:rPr lang="en-US" sz="800" b="0" kern="0">
                          <a:effectLst/>
                        </a:rPr>
                        <a:t>P</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ctr"/>
                </a:tc>
                <a:tc>
                  <a:txBody>
                    <a:bodyPr/>
                    <a:lstStyle/>
                    <a:p>
                      <a:pPr algn="ctr"/>
                      <a:r>
                        <a:rPr lang="en-US" sz="800" b="0" kern="0">
                          <a:effectLst/>
                        </a:rPr>
                        <a:t>95%CI</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ctr"/>
                </a:tc>
                <a:extLst>
                  <a:ext uri="{0D108BD9-81ED-4DB2-BD59-A6C34878D82A}">
                    <a16:rowId xmlns:a16="http://schemas.microsoft.com/office/drawing/2014/main" val="10000"/>
                  </a:ext>
                </a:extLst>
              </a:tr>
              <a:tr h="123825">
                <a:tc>
                  <a:txBody>
                    <a:bodyPr/>
                    <a:lstStyle/>
                    <a:p>
                      <a:pPr algn="l"/>
                      <a:r>
                        <a:rPr lang="zh-CN" sz="800" b="0" kern="0" dirty="0">
                          <a:effectLst/>
                        </a:rPr>
                        <a:t>年龄（岁）</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a:effectLst/>
                        </a:rPr>
                        <a:t>18-44</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1068</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a:effectLst/>
                        </a:rPr>
                        <a:t>3.07±1.23</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0.038</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32.241</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zh-CN" sz="800" b="0" kern="0">
                          <a:effectLst/>
                        </a:rPr>
                        <a:t>＜</a:t>
                      </a:r>
                      <a:r>
                        <a:rPr lang="en-US" sz="800" b="0" kern="0">
                          <a:effectLst/>
                        </a:rPr>
                        <a:t>0.001</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a:effectLst/>
                        </a:rPr>
                        <a:t>2.99~3.14</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extLst>
                  <a:ext uri="{0D108BD9-81ED-4DB2-BD59-A6C34878D82A}">
                    <a16:rowId xmlns:a16="http://schemas.microsoft.com/office/drawing/2014/main" val="10001"/>
                  </a:ext>
                </a:extLst>
              </a:tr>
              <a:tr h="169545">
                <a:tc>
                  <a:txBody>
                    <a:bodyPr/>
                    <a:lstStyle/>
                    <a:p>
                      <a:endParaRPr lang="zh-CN" sz="800" b="0" dirty="0">
                        <a:effectLst/>
                        <a:latin typeface="Times New Roman" panose="02020603050405020304" pitchFamily="18" charset="0"/>
                      </a:endParaRPr>
                    </a:p>
                  </a:txBody>
                  <a:tcPr marL="34233" marR="34233" marT="0" marB="0" anchor="b"/>
                </a:tc>
                <a:tc>
                  <a:txBody>
                    <a:bodyPr/>
                    <a:lstStyle/>
                    <a:p>
                      <a:pPr algn="l"/>
                      <a:r>
                        <a:rPr lang="en-US" sz="800" b="0" kern="0" dirty="0">
                          <a:effectLst/>
                        </a:rPr>
                        <a:t>45-59</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610</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a:effectLst/>
                        </a:rPr>
                        <a:t>3.52±1.258</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0.051</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endParaRPr lang="zh-CN" sz="800" b="0">
                        <a:effectLst/>
                        <a:latin typeface="Times New Roman" panose="02020603050405020304" pitchFamily="18" charset="0"/>
                      </a:endParaRPr>
                    </a:p>
                  </a:txBody>
                  <a:tcPr marL="34233" marR="34233" marT="0" marB="0" anchor="b"/>
                </a:tc>
                <a:tc>
                  <a:txBody>
                    <a:bodyPr/>
                    <a:lstStyle/>
                    <a:p>
                      <a:endParaRPr lang="zh-CN" sz="800" b="0">
                        <a:effectLst/>
                        <a:latin typeface="Times New Roman" panose="02020603050405020304" pitchFamily="18" charset="0"/>
                      </a:endParaRPr>
                    </a:p>
                  </a:txBody>
                  <a:tcPr marL="34233" marR="34233" marT="0" marB="0" anchor="b"/>
                </a:tc>
                <a:tc>
                  <a:txBody>
                    <a:bodyPr/>
                    <a:lstStyle/>
                    <a:p>
                      <a:pPr algn="l"/>
                      <a:r>
                        <a:rPr lang="en-US" sz="800" b="0" kern="0">
                          <a:effectLst/>
                        </a:rPr>
                        <a:t>3.42~3.62</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extLst>
                  <a:ext uri="{0D108BD9-81ED-4DB2-BD59-A6C34878D82A}">
                    <a16:rowId xmlns:a16="http://schemas.microsoft.com/office/drawing/2014/main" val="10002"/>
                  </a:ext>
                </a:extLst>
              </a:tr>
              <a:tr h="170815">
                <a:tc>
                  <a:txBody>
                    <a:bodyPr/>
                    <a:lstStyle/>
                    <a:p>
                      <a:endParaRPr lang="zh-CN" sz="800" b="0" dirty="0">
                        <a:effectLst/>
                        <a:latin typeface="Times New Roman" panose="02020603050405020304" pitchFamily="18" charset="0"/>
                      </a:endParaRPr>
                    </a:p>
                  </a:txBody>
                  <a:tcPr marL="34233" marR="34233" marT="0" marB="0" anchor="b"/>
                </a:tc>
                <a:tc>
                  <a:txBody>
                    <a:bodyPr/>
                    <a:lstStyle/>
                    <a:p>
                      <a:pPr algn="l"/>
                      <a:r>
                        <a:rPr lang="en-US" sz="800" b="0" kern="0" dirty="0">
                          <a:effectLst/>
                        </a:rPr>
                        <a:t>60-</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254</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a:effectLst/>
                        </a:rPr>
                        <a:t>3.69±1.425</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0.089</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endParaRPr lang="zh-CN" sz="800" b="0">
                        <a:effectLst/>
                        <a:latin typeface="Times New Roman" panose="02020603050405020304" pitchFamily="18" charset="0"/>
                      </a:endParaRPr>
                    </a:p>
                  </a:txBody>
                  <a:tcPr marL="34233" marR="34233" marT="0" marB="0" anchor="b"/>
                </a:tc>
                <a:tc>
                  <a:txBody>
                    <a:bodyPr/>
                    <a:lstStyle/>
                    <a:p>
                      <a:endParaRPr lang="zh-CN" sz="800" b="0">
                        <a:effectLst/>
                        <a:latin typeface="Times New Roman" panose="02020603050405020304" pitchFamily="18" charset="0"/>
                      </a:endParaRPr>
                    </a:p>
                  </a:txBody>
                  <a:tcPr marL="34233" marR="34233" marT="0" marB="0" anchor="b"/>
                </a:tc>
                <a:tc>
                  <a:txBody>
                    <a:bodyPr/>
                    <a:lstStyle/>
                    <a:p>
                      <a:pPr algn="l"/>
                      <a:r>
                        <a:rPr lang="en-US" sz="800" b="0" kern="0">
                          <a:effectLst/>
                        </a:rPr>
                        <a:t>3.52~3.87</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extLst>
                  <a:ext uri="{0D108BD9-81ED-4DB2-BD59-A6C34878D82A}">
                    <a16:rowId xmlns:a16="http://schemas.microsoft.com/office/drawing/2014/main" val="10003"/>
                  </a:ext>
                </a:extLst>
              </a:tr>
              <a:tr h="168910">
                <a:tc>
                  <a:txBody>
                    <a:bodyPr/>
                    <a:lstStyle/>
                    <a:p>
                      <a:pPr algn="l"/>
                      <a:r>
                        <a:rPr lang="zh-CN" sz="800" b="0" kern="0" dirty="0">
                          <a:effectLst/>
                        </a:rPr>
                        <a:t>文化程度</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zh-CN" sz="800" b="0" kern="0" dirty="0">
                          <a:effectLst/>
                        </a:rPr>
                        <a:t>小学及以下</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210</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a:effectLst/>
                        </a:rPr>
                        <a:t>3.38±1.42</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0.098</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3.449</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0.008</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a:effectLst/>
                        </a:rPr>
                        <a:t>3.19~3.57</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extLst>
                  <a:ext uri="{0D108BD9-81ED-4DB2-BD59-A6C34878D82A}">
                    <a16:rowId xmlns:a16="http://schemas.microsoft.com/office/drawing/2014/main" val="10004"/>
                  </a:ext>
                </a:extLst>
              </a:tr>
              <a:tr h="171450">
                <a:tc>
                  <a:txBody>
                    <a:bodyPr/>
                    <a:lstStyle/>
                    <a:p>
                      <a:endParaRPr lang="zh-CN" sz="800" b="0" dirty="0">
                        <a:effectLst/>
                        <a:latin typeface="Times New Roman" panose="02020603050405020304" pitchFamily="18" charset="0"/>
                      </a:endParaRPr>
                    </a:p>
                  </a:txBody>
                  <a:tcPr marL="34233" marR="34233" marT="0" marB="0" anchor="b"/>
                </a:tc>
                <a:tc>
                  <a:txBody>
                    <a:bodyPr/>
                    <a:lstStyle/>
                    <a:p>
                      <a:pPr algn="l"/>
                      <a:r>
                        <a:rPr lang="zh-CN" sz="800" b="0" kern="0" dirty="0">
                          <a:effectLst/>
                        </a:rPr>
                        <a:t>初中</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dirty="0">
                          <a:effectLst/>
                        </a:rPr>
                        <a:t>438</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a:effectLst/>
                        </a:rPr>
                        <a:t>3.21±1.249</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0.060</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endParaRPr lang="zh-CN" sz="800" b="0">
                        <a:effectLst/>
                        <a:latin typeface="Times New Roman" panose="02020603050405020304" pitchFamily="18" charset="0"/>
                      </a:endParaRPr>
                    </a:p>
                  </a:txBody>
                  <a:tcPr marL="34233" marR="34233" marT="0" marB="0" anchor="b"/>
                </a:tc>
                <a:tc>
                  <a:txBody>
                    <a:bodyPr/>
                    <a:lstStyle/>
                    <a:p>
                      <a:endParaRPr lang="zh-CN" sz="800" b="0">
                        <a:effectLst/>
                        <a:latin typeface="Times New Roman" panose="02020603050405020304" pitchFamily="18" charset="0"/>
                      </a:endParaRPr>
                    </a:p>
                  </a:txBody>
                  <a:tcPr marL="34233" marR="34233" marT="0" marB="0" anchor="b"/>
                </a:tc>
                <a:tc>
                  <a:txBody>
                    <a:bodyPr/>
                    <a:lstStyle/>
                    <a:p>
                      <a:pPr algn="l"/>
                      <a:r>
                        <a:rPr lang="en-US" sz="800" b="0" kern="0">
                          <a:effectLst/>
                        </a:rPr>
                        <a:t>3.10~3.33</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extLst>
                  <a:ext uri="{0D108BD9-81ED-4DB2-BD59-A6C34878D82A}">
                    <a16:rowId xmlns:a16="http://schemas.microsoft.com/office/drawing/2014/main" val="10005"/>
                  </a:ext>
                </a:extLst>
              </a:tr>
              <a:tr h="169545">
                <a:tc>
                  <a:txBody>
                    <a:bodyPr/>
                    <a:lstStyle/>
                    <a:p>
                      <a:endParaRPr lang="zh-CN" sz="800" b="0">
                        <a:effectLst/>
                        <a:latin typeface="Times New Roman" panose="02020603050405020304" pitchFamily="18" charset="0"/>
                      </a:endParaRPr>
                    </a:p>
                  </a:txBody>
                  <a:tcPr marL="34233" marR="34233" marT="0" marB="0" anchor="b"/>
                </a:tc>
                <a:tc>
                  <a:txBody>
                    <a:bodyPr/>
                    <a:lstStyle/>
                    <a:p>
                      <a:pPr algn="l"/>
                      <a:r>
                        <a:rPr lang="zh-CN" sz="800" b="0" kern="0" dirty="0">
                          <a:effectLst/>
                        </a:rPr>
                        <a:t>高中</a:t>
                      </a:r>
                      <a:r>
                        <a:rPr lang="en-US" sz="800" b="0" kern="0" dirty="0">
                          <a:effectLst/>
                        </a:rPr>
                        <a:t>/</a:t>
                      </a:r>
                      <a:r>
                        <a:rPr lang="zh-CN" sz="800" b="0" kern="0" dirty="0">
                          <a:effectLst/>
                        </a:rPr>
                        <a:t>中专</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dirty="0">
                          <a:effectLst/>
                        </a:rPr>
                        <a:t>376</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a:effectLst/>
                        </a:rPr>
                        <a:t>3.48±1.304</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0.067</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endParaRPr lang="zh-CN" sz="800" b="0">
                        <a:effectLst/>
                        <a:latin typeface="Times New Roman" panose="02020603050405020304" pitchFamily="18" charset="0"/>
                      </a:endParaRPr>
                    </a:p>
                  </a:txBody>
                  <a:tcPr marL="34233" marR="34233" marT="0" marB="0" anchor="b"/>
                </a:tc>
                <a:tc>
                  <a:txBody>
                    <a:bodyPr/>
                    <a:lstStyle/>
                    <a:p>
                      <a:endParaRPr lang="zh-CN" sz="800" b="0">
                        <a:effectLst/>
                        <a:latin typeface="Times New Roman" panose="02020603050405020304" pitchFamily="18" charset="0"/>
                      </a:endParaRPr>
                    </a:p>
                  </a:txBody>
                  <a:tcPr marL="34233" marR="34233" marT="0" marB="0" anchor="b"/>
                </a:tc>
                <a:tc>
                  <a:txBody>
                    <a:bodyPr/>
                    <a:lstStyle/>
                    <a:p>
                      <a:pPr algn="l"/>
                      <a:r>
                        <a:rPr lang="en-US" sz="800" b="0" kern="0">
                          <a:effectLst/>
                        </a:rPr>
                        <a:t>3.35~3.61</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extLst>
                  <a:ext uri="{0D108BD9-81ED-4DB2-BD59-A6C34878D82A}">
                    <a16:rowId xmlns:a16="http://schemas.microsoft.com/office/drawing/2014/main" val="10006"/>
                  </a:ext>
                </a:extLst>
              </a:tr>
              <a:tr h="163830">
                <a:tc>
                  <a:txBody>
                    <a:bodyPr/>
                    <a:lstStyle/>
                    <a:p>
                      <a:endParaRPr lang="zh-CN" sz="800" b="0">
                        <a:effectLst/>
                        <a:latin typeface="Times New Roman" panose="02020603050405020304" pitchFamily="18" charset="0"/>
                      </a:endParaRPr>
                    </a:p>
                  </a:txBody>
                  <a:tcPr marL="34233" marR="34233" marT="0" marB="0" anchor="b"/>
                </a:tc>
                <a:tc>
                  <a:txBody>
                    <a:bodyPr/>
                    <a:lstStyle/>
                    <a:p>
                      <a:pPr algn="l"/>
                      <a:r>
                        <a:rPr lang="zh-CN" sz="800" b="0" kern="0">
                          <a:effectLst/>
                        </a:rPr>
                        <a:t>大专</a:t>
                      </a:r>
                      <a:r>
                        <a:rPr lang="en-US" sz="800" b="0" kern="0">
                          <a:effectLst/>
                        </a:rPr>
                        <a:t>/</a:t>
                      </a:r>
                      <a:r>
                        <a:rPr lang="zh-CN" sz="800" b="0" kern="0">
                          <a:effectLst/>
                        </a:rPr>
                        <a:t>本科</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dirty="0">
                          <a:effectLst/>
                        </a:rPr>
                        <a:t>710</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a:effectLst/>
                        </a:rPr>
                        <a:t>3.21±1.325</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0.050</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endParaRPr lang="zh-CN" sz="800" b="0">
                        <a:effectLst/>
                        <a:latin typeface="Times New Roman" panose="02020603050405020304" pitchFamily="18" charset="0"/>
                      </a:endParaRPr>
                    </a:p>
                  </a:txBody>
                  <a:tcPr marL="34233" marR="34233" marT="0" marB="0" anchor="b"/>
                </a:tc>
                <a:tc>
                  <a:txBody>
                    <a:bodyPr/>
                    <a:lstStyle/>
                    <a:p>
                      <a:endParaRPr lang="zh-CN" sz="800" b="0">
                        <a:effectLst/>
                        <a:latin typeface="Times New Roman" panose="02020603050405020304" pitchFamily="18" charset="0"/>
                      </a:endParaRPr>
                    </a:p>
                  </a:txBody>
                  <a:tcPr marL="34233" marR="34233" marT="0" marB="0" anchor="b"/>
                </a:tc>
                <a:tc>
                  <a:txBody>
                    <a:bodyPr/>
                    <a:lstStyle/>
                    <a:p>
                      <a:pPr algn="l"/>
                      <a:r>
                        <a:rPr lang="en-US" sz="800" b="0" kern="0">
                          <a:effectLst/>
                        </a:rPr>
                        <a:t>3.11~3.30</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extLst>
                  <a:ext uri="{0D108BD9-81ED-4DB2-BD59-A6C34878D82A}">
                    <a16:rowId xmlns:a16="http://schemas.microsoft.com/office/drawing/2014/main" val="10007"/>
                  </a:ext>
                </a:extLst>
              </a:tr>
              <a:tr h="168910">
                <a:tc>
                  <a:txBody>
                    <a:bodyPr/>
                    <a:lstStyle/>
                    <a:p>
                      <a:endParaRPr lang="zh-CN" sz="800" b="0">
                        <a:effectLst/>
                        <a:latin typeface="Times New Roman" panose="02020603050405020304" pitchFamily="18" charset="0"/>
                      </a:endParaRPr>
                    </a:p>
                  </a:txBody>
                  <a:tcPr marL="34233" marR="34233" marT="0" marB="0" anchor="b"/>
                </a:tc>
                <a:tc>
                  <a:txBody>
                    <a:bodyPr/>
                    <a:lstStyle/>
                    <a:p>
                      <a:pPr algn="l"/>
                      <a:r>
                        <a:rPr lang="zh-CN" sz="800" b="0" kern="0">
                          <a:effectLst/>
                        </a:rPr>
                        <a:t>研究生</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dirty="0">
                          <a:effectLst/>
                        </a:rPr>
                        <a:t>198</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dirty="0">
                          <a:effectLst/>
                        </a:rPr>
                        <a:t>3.32±1.036</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0.074</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endParaRPr lang="zh-CN" sz="800" b="0">
                        <a:effectLst/>
                        <a:latin typeface="Times New Roman" panose="02020603050405020304" pitchFamily="18" charset="0"/>
                      </a:endParaRPr>
                    </a:p>
                  </a:txBody>
                  <a:tcPr marL="34233" marR="34233" marT="0" marB="0" anchor="b"/>
                </a:tc>
                <a:tc>
                  <a:txBody>
                    <a:bodyPr/>
                    <a:lstStyle/>
                    <a:p>
                      <a:endParaRPr lang="zh-CN" sz="800" b="0">
                        <a:effectLst/>
                        <a:latin typeface="Times New Roman" panose="02020603050405020304" pitchFamily="18" charset="0"/>
                      </a:endParaRPr>
                    </a:p>
                  </a:txBody>
                  <a:tcPr marL="34233" marR="34233" marT="0" marB="0" anchor="b"/>
                </a:tc>
                <a:tc>
                  <a:txBody>
                    <a:bodyPr/>
                    <a:lstStyle/>
                    <a:p>
                      <a:pPr algn="l"/>
                      <a:r>
                        <a:rPr lang="en-US" sz="800" b="0" kern="0">
                          <a:effectLst/>
                        </a:rPr>
                        <a:t>3.18~3.47</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extLst>
                  <a:ext uri="{0D108BD9-81ED-4DB2-BD59-A6C34878D82A}">
                    <a16:rowId xmlns:a16="http://schemas.microsoft.com/office/drawing/2014/main" val="10008"/>
                  </a:ext>
                </a:extLst>
              </a:tr>
              <a:tr h="170815">
                <a:tc>
                  <a:txBody>
                    <a:bodyPr/>
                    <a:lstStyle/>
                    <a:p>
                      <a:pPr algn="l"/>
                      <a:r>
                        <a:rPr lang="zh-CN" sz="800" b="0" kern="0">
                          <a:effectLst/>
                        </a:rPr>
                        <a:t>婚姻状况</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zh-CN" sz="800" b="0" kern="0" dirty="0">
                          <a:effectLst/>
                        </a:rPr>
                        <a:t>在婚</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dirty="0">
                          <a:effectLst/>
                        </a:rPr>
                        <a:t>1596</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a:effectLst/>
                        </a:rPr>
                        <a:t>3.33±1.295</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0.032</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20.400</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zh-CN" sz="800" b="0" kern="0">
                          <a:effectLst/>
                        </a:rPr>
                        <a:t>＜</a:t>
                      </a:r>
                      <a:r>
                        <a:rPr lang="en-US" sz="800" b="0" kern="0">
                          <a:effectLst/>
                        </a:rPr>
                        <a:t>0.001</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a:effectLst/>
                        </a:rPr>
                        <a:t>3.27~3.40</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extLst>
                  <a:ext uri="{0D108BD9-81ED-4DB2-BD59-A6C34878D82A}">
                    <a16:rowId xmlns:a16="http://schemas.microsoft.com/office/drawing/2014/main" val="10009"/>
                  </a:ext>
                </a:extLst>
              </a:tr>
              <a:tr h="168910">
                <a:tc>
                  <a:txBody>
                    <a:bodyPr/>
                    <a:lstStyle/>
                    <a:p>
                      <a:endParaRPr lang="zh-CN" sz="800" b="0">
                        <a:effectLst/>
                        <a:latin typeface="Times New Roman" panose="02020603050405020304" pitchFamily="18" charset="0"/>
                      </a:endParaRPr>
                    </a:p>
                  </a:txBody>
                  <a:tcPr marL="34233" marR="34233" marT="0" marB="0" anchor="b"/>
                </a:tc>
                <a:tc>
                  <a:txBody>
                    <a:bodyPr/>
                    <a:lstStyle/>
                    <a:p>
                      <a:pPr algn="l"/>
                      <a:r>
                        <a:rPr lang="zh-CN" sz="800" b="0" kern="0" dirty="0">
                          <a:effectLst/>
                        </a:rPr>
                        <a:t>未婚</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244</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dirty="0">
                          <a:effectLst/>
                        </a:rPr>
                        <a:t>2.85±1.181</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0.076</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endParaRPr lang="zh-CN" sz="800" b="0">
                        <a:effectLst/>
                        <a:latin typeface="Times New Roman" panose="02020603050405020304" pitchFamily="18" charset="0"/>
                      </a:endParaRPr>
                    </a:p>
                  </a:txBody>
                  <a:tcPr marL="34233" marR="34233" marT="0" marB="0" anchor="b"/>
                </a:tc>
                <a:tc>
                  <a:txBody>
                    <a:bodyPr/>
                    <a:lstStyle/>
                    <a:p>
                      <a:endParaRPr lang="zh-CN" sz="800" b="0">
                        <a:effectLst/>
                        <a:latin typeface="Times New Roman" panose="02020603050405020304" pitchFamily="18" charset="0"/>
                      </a:endParaRPr>
                    </a:p>
                  </a:txBody>
                  <a:tcPr marL="34233" marR="34233" marT="0" marB="0" anchor="b"/>
                </a:tc>
                <a:tc>
                  <a:txBody>
                    <a:bodyPr/>
                    <a:lstStyle/>
                    <a:p>
                      <a:pPr algn="l"/>
                      <a:r>
                        <a:rPr lang="en-US" sz="800" b="0" kern="0">
                          <a:effectLst/>
                        </a:rPr>
                        <a:t>2.70~3.00</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extLst>
                  <a:ext uri="{0D108BD9-81ED-4DB2-BD59-A6C34878D82A}">
                    <a16:rowId xmlns:a16="http://schemas.microsoft.com/office/drawing/2014/main" val="10010"/>
                  </a:ext>
                </a:extLst>
              </a:tr>
              <a:tr h="170815">
                <a:tc>
                  <a:txBody>
                    <a:bodyPr/>
                    <a:lstStyle/>
                    <a:p>
                      <a:endParaRPr lang="zh-CN" sz="800" b="0">
                        <a:effectLst/>
                        <a:latin typeface="Times New Roman" panose="02020603050405020304" pitchFamily="18" charset="0"/>
                      </a:endParaRPr>
                    </a:p>
                  </a:txBody>
                  <a:tcPr marL="34233" marR="34233" marT="0" marB="0" anchor="b"/>
                </a:tc>
                <a:tc>
                  <a:txBody>
                    <a:bodyPr/>
                    <a:lstStyle/>
                    <a:p>
                      <a:pPr algn="l"/>
                      <a:r>
                        <a:rPr lang="zh-CN" sz="800" b="0" kern="0" dirty="0">
                          <a:effectLst/>
                        </a:rPr>
                        <a:t>离异</a:t>
                      </a:r>
                      <a:r>
                        <a:rPr lang="en-US" sz="800" b="0" kern="0" dirty="0">
                          <a:effectLst/>
                        </a:rPr>
                        <a:t>/</a:t>
                      </a:r>
                      <a:r>
                        <a:rPr lang="zh-CN" sz="800" b="0" kern="0" dirty="0">
                          <a:effectLst/>
                        </a:rPr>
                        <a:t>丧偶</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92</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dirty="0">
                          <a:effectLst/>
                        </a:rPr>
                        <a:t>3.72±1.234</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0.129</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endParaRPr lang="zh-CN" sz="800" b="0">
                        <a:effectLst/>
                        <a:latin typeface="Times New Roman" panose="02020603050405020304" pitchFamily="18" charset="0"/>
                      </a:endParaRPr>
                    </a:p>
                  </a:txBody>
                  <a:tcPr marL="34233" marR="34233" marT="0" marB="0" anchor="b"/>
                </a:tc>
                <a:tc>
                  <a:txBody>
                    <a:bodyPr/>
                    <a:lstStyle/>
                    <a:p>
                      <a:endParaRPr lang="zh-CN" sz="800" b="0">
                        <a:effectLst/>
                        <a:latin typeface="Times New Roman" panose="02020603050405020304" pitchFamily="18" charset="0"/>
                      </a:endParaRPr>
                    </a:p>
                  </a:txBody>
                  <a:tcPr marL="34233" marR="34233" marT="0" marB="0" anchor="b"/>
                </a:tc>
                <a:tc>
                  <a:txBody>
                    <a:bodyPr/>
                    <a:lstStyle/>
                    <a:p>
                      <a:pPr algn="l"/>
                      <a:r>
                        <a:rPr lang="en-US" sz="800" b="0" kern="0">
                          <a:effectLst/>
                        </a:rPr>
                        <a:t>3.46~3.97</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extLst>
                  <a:ext uri="{0D108BD9-81ED-4DB2-BD59-A6C34878D82A}">
                    <a16:rowId xmlns:a16="http://schemas.microsoft.com/office/drawing/2014/main" val="10011"/>
                  </a:ext>
                </a:extLst>
              </a:tr>
              <a:tr h="170180">
                <a:tc>
                  <a:txBody>
                    <a:bodyPr/>
                    <a:lstStyle/>
                    <a:p>
                      <a:pPr algn="l"/>
                      <a:r>
                        <a:rPr lang="zh-CN" sz="800" b="0" kern="0">
                          <a:effectLst/>
                        </a:rPr>
                        <a:t>健康状况</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zh-CN" sz="800" b="0" kern="0">
                          <a:effectLst/>
                        </a:rPr>
                        <a:t>差</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dirty="0">
                          <a:effectLst/>
                        </a:rPr>
                        <a:t>80</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a:effectLst/>
                        </a:rPr>
                        <a:t>3.23±1.34</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dirty="0">
                          <a:effectLst/>
                        </a:rPr>
                        <a:t>0.150</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5.121</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0.006</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a:effectLst/>
                        </a:rPr>
                        <a:t>2.93~3.52</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extLst>
                  <a:ext uri="{0D108BD9-81ED-4DB2-BD59-A6C34878D82A}">
                    <a16:rowId xmlns:a16="http://schemas.microsoft.com/office/drawing/2014/main" val="10012"/>
                  </a:ext>
                </a:extLst>
              </a:tr>
              <a:tr h="170180">
                <a:tc>
                  <a:txBody>
                    <a:bodyPr/>
                    <a:lstStyle/>
                    <a:p>
                      <a:endParaRPr lang="zh-CN" sz="800" b="0">
                        <a:effectLst/>
                        <a:latin typeface="Times New Roman" panose="02020603050405020304" pitchFamily="18" charset="0"/>
                      </a:endParaRPr>
                    </a:p>
                  </a:txBody>
                  <a:tcPr marL="34233" marR="34233" marT="0" marB="0" anchor="b"/>
                </a:tc>
                <a:tc>
                  <a:txBody>
                    <a:bodyPr/>
                    <a:lstStyle/>
                    <a:p>
                      <a:pPr algn="l"/>
                      <a:r>
                        <a:rPr lang="zh-CN" sz="800" b="0" kern="0">
                          <a:effectLst/>
                        </a:rPr>
                        <a:t>一般</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dirty="0">
                          <a:effectLst/>
                        </a:rPr>
                        <a:t>658</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dirty="0">
                          <a:effectLst/>
                        </a:rPr>
                        <a:t>3.17±1.317</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dirty="0">
                          <a:effectLst/>
                        </a:rPr>
                        <a:t>0.051</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endParaRPr lang="zh-CN" sz="800" b="0" dirty="0">
                        <a:effectLst/>
                        <a:latin typeface="Times New Roman" panose="02020603050405020304" pitchFamily="18" charset="0"/>
                      </a:endParaRPr>
                    </a:p>
                  </a:txBody>
                  <a:tcPr marL="34233" marR="34233" marT="0" marB="0" anchor="b"/>
                </a:tc>
                <a:tc>
                  <a:txBody>
                    <a:bodyPr/>
                    <a:lstStyle/>
                    <a:p>
                      <a:endParaRPr lang="zh-CN" sz="800" b="0">
                        <a:effectLst/>
                        <a:latin typeface="Times New Roman" panose="02020603050405020304" pitchFamily="18" charset="0"/>
                      </a:endParaRPr>
                    </a:p>
                  </a:txBody>
                  <a:tcPr marL="34233" marR="34233" marT="0" marB="0" anchor="b"/>
                </a:tc>
                <a:tc>
                  <a:txBody>
                    <a:bodyPr/>
                    <a:lstStyle/>
                    <a:p>
                      <a:pPr algn="l"/>
                      <a:r>
                        <a:rPr lang="en-US" sz="800" b="0" kern="0">
                          <a:effectLst/>
                        </a:rPr>
                        <a:t>3.07~3.27</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extLst>
                  <a:ext uri="{0D108BD9-81ED-4DB2-BD59-A6C34878D82A}">
                    <a16:rowId xmlns:a16="http://schemas.microsoft.com/office/drawing/2014/main" val="10013"/>
                  </a:ext>
                </a:extLst>
              </a:tr>
              <a:tr h="169545">
                <a:tc>
                  <a:txBody>
                    <a:bodyPr/>
                    <a:lstStyle/>
                    <a:p>
                      <a:endParaRPr lang="zh-CN" sz="800" b="0">
                        <a:effectLst/>
                        <a:latin typeface="Times New Roman" panose="02020603050405020304" pitchFamily="18" charset="0"/>
                      </a:endParaRPr>
                    </a:p>
                  </a:txBody>
                  <a:tcPr marL="34233" marR="34233" marT="0" marB="0" anchor="b"/>
                </a:tc>
                <a:tc>
                  <a:txBody>
                    <a:bodyPr/>
                    <a:lstStyle/>
                    <a:p>
                      <a:pPr algn="l"/>
                      <a:r>
                        <a:rPr lang="zh-CN" sz="800" b="0" kern="0">
                          <a:effectLst/>
                        </a:rPr>
                        <a:t>好</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1194</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dirty="0">
                          <a:effectLst/>
                        </a:rPr>
                        <a:t>3.37±1.269</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dirty="0">
                          <a:effectLst/>
                        </a:rPr>
                        <a:t>0.037</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endParaRPr lang="zh-CN" sz="800" b="0">
                        <a:effectLst/>
                        <a:latin typeface="Times New Roman" panose="02020603050405020304" pitchFamily="18" charset="0"/>
                      </a:endParaRPr>
                    </a:p>
                  </a:txBody>
                  <a:tcPr marL="34233" marR="34233" marT="0" marB="0" anchor="b"/>
                </a:tc>
                <a:tc>
                  <a:txBody>
                    <a:bodyPr/>
                    <a:lstStyle/>
                    <a:p>
                      <a:endParaRPr lang="zh-CN" sz="800" b="0">
                        <a:effectLst/>
                        <a:latin typeface="Times New Roman" panose="02020603050405020304" pitchFamily="18" charset="0"/>
                      </a:endParaRPr>
                    </a:p>
                  </a:txBody>
                  <a:tcPr marL="34233" marR="34233" marT="0" marB="0" anchor="b"/>
                </a:tc>
                <a:tc>
                  <a:txBody>
                    <a:bodyPr/>
                    <a:lstStyle/>
                    <a:p>
                      <a:pPr algn="l"/>
                      <a:r>
                        <a:rPr lang="en-US" sz="800" b="0" kern="0">
                          <a:effectLst/>
                        </a:rPr>
                        <a:t>3.29~3.44</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extLst>
                  <a:ext uri="{0D108BD9-81ED-4DB2-BD59-A6C34878D82A}">
                    <a16:rowId xmlns:a16="http://schemas.microsoft.com/office/drawing/2014/main" val="10014"/>
                  </a:ext>
                </a:extLst>
              </a:tr>
              <a:tr h="170815">
                <a:tc>
                  <a:txBody>
                    <a:bodyPr/>
                    <a:lstStyle/>
                    <a:p>
                      <a:pPr algn="l"/>
                      <a:r>
                        <a:rPr lang="zh-CN" sz="800" b="0" kern="0">
                          <a:effectLst/>
                        </a:rPr>
                        <a:t>基本医保</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zh-CN" sz="800" b="0" kern="0">
                          <a:effectLst/>
                        </a:rPr>
                        <a:t>城乡居民医保</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1022</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dirty="0">
                          <a:effectLst/>
                        </a:rPr>
                        <a:t>3.20±1.327</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dirty="0">
                          <a:effectLst/>
                        </a:rPr>
                        <a:t>0.042</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dirty="0">
                          <a:effectLst/>
                        </a:rPr>
                        <a:t>5.356</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0.005</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a:effectLst/>
                        </a:rPr>
                        <a:t>3.12~3.28</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extLst>
                  <a:ext uri="{0D108BD9-81ED-4DB2-BD59-A6C34878D82A}">
                    <a16:rowId xmlns:a16="http://schemas.microsoft.com/office/drawing/2014/main" val="10015"/>
                  </a:ext>
                </a:extLst>
              </a:tr>
              <a:tr h="170180">
                <a:tc>
                  <a:txBody>
                    <a:bodyPr/>
                    <a:lstStyle/>
                    <a:p>
                      <a:endParaRPr lang="zh-CN" sz="800" b="0">
                        <a:effectLst/>
                        <a:latin typeface="Times New Roman" panose="02020603050405020304" pitchFamily="18" charset="0"/>
                      </a:endParaRPr>
                    </a:p>
                  </a:txBody>
                  <a:tcPr marL="34233" marR="34233" marT="0" marB="0" anchor="b"/>
                </a:tc>
                <a:tc>
                  <a:txBody>
                    <a:bodyPr/>
                    <a:lstStyle/>
                    <a:p>
                      <a:pPr algn="l"/>
                      <a:r>
                        <a:rPr lang="zh-CN" sz="800" b="0" kern="0">
                          <a:effectLst/>
                        </a:rPr>
                        <a:t>城镇职工医保</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858</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a:effectLst/>
                        </a:rPr>
                        <a:t>3.40±1.238</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0.042</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endParaRPr lang="zh-CN" sz="800" b="0">
                        <a:effectLst/>
                        <a:latin typeface="Times New Roman" panose="02020603050405020304" pitchFamily="18" charset="0"/>
                      </a:endParaRPr>
                    </a:p>
                  </a:txBody>
                  <a:tcPr marL="34233" marR="34233" marT="0" marB="0" anchor="b"/>
                </a:tc>
                <a:tc>
                  <a:txBody>
                    <a:bodyPr/>
                    <a:lstStyle/>
                    <a:p>
                      <a:endParaRPr lang="zh-CN" sz="800" b="0">
                        <a:effectLst/>
                        <a:latin typeface="Times New Roman" panose="02020603050405020304" pitchFamily="18" charset="0"/>
                      </a:endParaRPr>
                    </a:p>
                  </a:txBody>
                  <a:tcPr marL="34233" marR="34233" marT="0" marB="0" anchor="b"/>
                </a:tc>
                <a:tc>
                  <a:txBody>
                    <a:bodyPr/>
                    <a:lstStyle/>
                    <a:p>
                      <a:pPr algn="l"/>
                      <a:r>
                        <a:rPr lang="en-US" sz="800" b="0" kern="0">
                          <a:effectLst/>
                        </a:rPr>
                        <a:t>3.32~3.48</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extLst>
                  <a:ext uri="{0D108BD9-81ED-4DB2-BD59-A6C34878D82A}">
                    <a16:rowId xmlns:a16="http://schemas.microsoft.com/office/drawing/2014/main" val="10016"/>
                  </a:ext>
                </a:extLst>
              </a:tr>
              <a:tr h="169545">
                <a:tc>
                  <a:txBody>
                    <a:bodyPr/>
                    <a:lstStyle/>
                    <a:p>
                      <a:endParaRPr lang="zh-CN" sz="800" b="0">
                        <a:effectLst/>
                        <a:latin typeface="Times New Roman" panose="02020603050405020304" pitchFamily="18" charset="0"/>
                      </a:endParaRPr>
                    </a:p>
                  </a:txBody>
                  <a:tcPr marL="34233" marR="34233" marT="0" marB="0" anchor="b"/>
                </a:tc>
                <a:tc>
                  <a:txBody>
                    <a:bodyPr/>
                    <a:lstStyle/>
                    <a:p>
                      <a:pPr algn="l"/>
                      <a:r>
                        <a:rPr lang="zh-CN" sz="800" b="0" kern="0">
                          <a:effectLst/>
                        </a:rPr>
                        <a:t>无</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52</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a:effectLst/>
                        </a:rPr>
                        <a:t>3.27±1.33</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dirty="0">
                          <a:effectLst/>
                        </a:rPr>
                        <a:t>0.184</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endParaRPr lang="zh-CN" sz="800" b="0" dirty="0">
                        <a:effectLst/>
                        <a:latin typeface="Times New Roman" panose="02020603050405020304" pitchFamily="18" charset="0"/>
                      </a:endParaRPr>
                    </a:p>
                  </a:txBody>
                  <a:tcPr marL="34233" marR="34233" marT="0" marB="0" anchor="b"/>
                </a:tc>
                <a:tc>
                  <a:txBody>
                    <a:bodyPr/>
                    <a:lstStyle/>
                    <a:p>
                      <a:endParaRPr lang="zh-CN" sz="800" b="0" dirty="0">
                        <a:effectLst/>
                        <a:latin typeface="Times New Roman" panose="02020603050405020304" pitchFamily="18" charset="0"/>
                      </a:endParaRPr>
                    </a:p>
                  </a:txBody>
                  <a:tcPr marL="34233" marR="34233" marT="0" marB="0" anchor="b"/>
                </a:tc>
                <a:tc>
                  <a:txBody>
                    <a:bodyPr/>
                    <a:lstStyle/>
                    <a:p>
                      <a:pPr algn="l"/>
                      <a:r>
                        <a:rPr lang="en-US" sz="800" b="0" kern="0">
                          <a:effectLst/>
                        </a:rPr>
                        <a:t>2.90~3.64</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extLst>
                  <a:ext uri="{0D108BD9-81ED-4DB2-BD59-A6C34878D82A}">
                    <a16:rowId xmlns:a16="http://schemas.microsoft.com/office/drawing/2014/main" val="10017"/>
                  </a:ext>
                </a:extLst>
              </a:tr>
              <a:tr h="170180">
                <a:tc>
                  <a:txBody>
                    <a:bodyPr/>
                    <a:lstStyle/>
                    <a:p>
                      <a:pPr algn="l"/>
                      <a:r>
                        <a:rPr lang="zh-CN" sz="800" b="0" kern="0">
                          <a:effectLst/>
                        </a:rPr>
                        <a:t>商业医保</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zh-CN" sz="800" b="0" kern="0">
                          <a:effectLst/>
                        </a:rPr>
                        <a:t>是</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692</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a:effectLst/>
                        </a:rPr>
                        <a:t>3.36±1.29</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dirty="0">
                          <a:effectLst/>
                        </a:rPr>
                        <a:t>0.049</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dirty="0">
                          <a:effectLst/>
                        </a:rPr>
                        <a:t>2.615</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dirty="0">
                          <a:effectLst/>
                        </a:rPr>
                        <a:t>0.106</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a:effectLst/>
                        </a:rPr>
                        <a:t>3.26~3.45</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extLst>
                  <a:ext uri="{0D108BD9-81ED-4DB2-BD59-A6C34878D82A}">
                    <a16:rowId xmlns:a16="http://schemas.microsoft.com/office/drawing/2014/main" val="10018"/>
                  </a:ext>
                </a:extLst>
              </a:tr>
              <a:tr h="169545">
                <a:tc>
                  <a:txBody>
                    <a:bodyPr/>
                    <a:lstStyle/>
                    <a:p>
                      <a:endParaRPr lang="zh-CN" sz="800" b="0">
                        <a:effectLst/>
                        <a:latin typeface="Times New Roman" panose="02020603050405020304" pitchFamily="18" charset="0"/>
                      </a:endParaRPr>
                    </a:p>
                  </a:txBody>
                  <a:tcPr marL="34233" marR="34233" marT="0" marB="0" anchor="b"/>
                </a:tc>
                <a:tc>
                  <a:txBody>
                    <a:bodyPr/>
                    <a:lstStyle/>
                    <a:p>
                      <a:pPr algn="l"/>
                      <a:r>
                        <a:rPr lang="zh-CN" sz="800" b="0" kern="0">
                          <a:effectLst/>
                        </a:rPr>
                        <a:t>否</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1240</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a:effectLst/>
                        </a:rPr>
                        <a:t>3.26±1.291</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0.037</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endParaRPr lang="zh-CN" sz="800" b="0" dirty="0">
                        <a:effectLst/>
                        <a:latin typeface="Times New Roman" panose="02020603050405020304" pitchFamily="18" charset="0"/>
                      </a:endParaRPr>
                    </a:p>
                  </a:txBody>
                  <a:tcPr marL="34233" marR="34233" marT="0" marB="0" anchor="b"/>
                </a:tc>
                <a:tc>
                  <a:txBody>
                    <a:bodyPr/>
                    <a:lstStyle/>
                    <a:p>
                      <a:endParaRPr lang="zh-CN" sz="800" b="0" dirty="0">
                        <a:effectLst/>
                        <a:latin typeface="Times New Roman" panose="02020603050405020304" pitchFamily="18" charset="0"/>
                      </a:endParaRPr>
                    </a:p>
                  </a:txBody>
                  <a:tcPr marL="34233" marR="34233" marT="0" marB="0" anchor="b"/>
                </a:tc>
                <a:tc>
                  <a:txBody>
                    <a:bodyPr/>
                    <a:lstStyle/>
                    <a:p>
                      <a:pPr algn="l"/>
                      <a:r>
                        <a:rPr lang="en-US" sz="800" b="0" kern="0">
                          <a:effectLst/>
                        </a:rPr>
                        <a:t>3.18~3.33</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extLst>
                  <a:ext uri="{0D108BD9-81ED-4DB2-BD59-A6C34878D82A}">
                    <a16:rowId xmlns:a16="http://schemas.microsoft.com/office/drawing/2014/main" val="10019"/>
                  </a:ext>
                </a:extLst>
              </a:tr>
              <a:tr h="170180">
                <a:tc>
                  <a:txBody>
                    <a:bodyPr/>
                    <a:lstStyle/>
                    <a:p>
                      <a:pPr algn="l"/>
                      <a:r>
                        <a:rPr lang="zh-CN" sz="800" b="0" kern="0">
                          <a:effectLst/>
                        </a:rPr>
                        <a:t>流动范围</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zh-CN" sz="800" b="0" kern="0">
                          <a:effectLst/>
                        </a:rPr>
                        <a:t>省内流动</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1296</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a:effectLst/>
                        </a:rPr>
                        <a:t>3.38±1.327</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0.037</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dirty="0">
                          <a:effectLst/>
                        </a:rPr>
                        <a:t>18.327</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zh-CN" sz="800" b="0" kern="0" dirty="0">
                          <a:effectLst/>
                        </a:rPr>
                        <a:t>＜</a:t>
                      </a:r>
                      <a:r>
                        <a:rPr lang="en-US" sz="800" b="0" kern="0" dirty="0">
                          <a:effectLst/>
                        </a:rPr>
                        <a:t>0.001</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a:effectLst/>
                        </a:rPr>
                        <a:t>3.31~3.45</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extLst>
                  <a:ext uri="{0D108BD9-81ED-4DB2-BD59-A6C34878D82A}">
                    <a16:rowId xmlns:a16="http://schemas.microsoft.com/office/drawing/2014/main" val="10020"/>
                  </a:ext>
                </a:extLst>
              </a:tr>
              <a:tr h="170180">
                <a:tc>
                  <a:txBody>
                    <a:bodyPr/>
                    <a:lstStyle/>
                    <a:p>
                      <a:endParaRPr lang="zh-CN" sz="800" b="0">
                        <a:effectLst/>
                        <a:latin typeface="Times New Roman" panose="02020603050405020304" pitchFamily="18" charset="0"/>
                      </a:endParaRPr>
                    </a:p>
                  </a:txBody>
                  <a:tcPr marL="34233" marR="34233" marT="0" marB="0" anchor="b"/>
                </a:tc>
                <a:tc>
                  <a:txBody>
                    <a:bodyPr/>
                    <a:lstStyle/>
                    <a:p>
                      <a:pPr algn="l"/>
                      <a:r>
                        <a:rPr lang="zh-CN" sz="800" b="0" kern="0">
                          <a:effectLst/>
                        </a:rPr>
                        <a:t>跨省流动</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636</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a:effectLst/>
                        </a:rPr>
                        <a:t>3.11±1.196</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0.047</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endParaRPr lang="zh-CN" sz="800" b="0" dirty="0">
                        <a:effectLst/>
                        <a:latin typeface="Times New Roman" panose="02020603050405020304" pitchFamily="18" charset="0"/>
                      </a:endParaRPr>
                    </a:p>
                  </a:txBody>
                  <a:tcPr marL="34233" marR="34233" marT="0" marB="0" anchor="b"/>
                </a:tc>
                <a:tc>
                  <a:txBody>
                    <a:bodyPr/>
                    <a:lstStyle/>
                    <a:p>
                      <a:endParaRPr lang="zh-CN" sz="800" b="0">
                        <a:effectLst/>
                        <a:latin typeface="Times New Roman" panose="02020603050405020304" pitchFamily="18" charset="0"/>
                      </a:endParaRPr>
                    </a:p>
                  </a:txBody>
                  <a:tcPr marL="34233" marR="34233" marT="0" marB="0" anchor="b"/>
                </a:tc>
                <a:tc>
                  <a:txBody>
                    <a:bodyPr/>
                    <a:lstStyle/>
                    <a:p>
                      <a:pPr algn="l"/>
                      <a:r>
                        <a:rPr lang="en-US" sz="800" b="0" kern="0" dirty="0">
                          <a:effectLst/>
                        </a:rPr>
                        <a:t>3.02~3.21</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extLst>
                  <a:ext uri="{0D108BD9-81ED-4DB2-BD59-A6C34878D82A}">
                    <a16:rowId xmlns:a16="http://schemas.microsoft.com/office/drawing/2014/main" val="10021"/>
                  </a:ext>
                </a:extLst>
              </a:tr>
              <a:tr h="170815">
                <a:tc rowSpan="2">
                  <a:txBody>
                    <a:bodyPr/>
                    <a:lstStyle/>
                    <a:p>
                      <a:pPr algn="l"/>
                      <a:r>
                        <a:rPr lang="zh-CN" sz="800" b="0" kern="0">
                          <a:effectLst/>
                        </a:rPr>
                        <a:t>流动时间（年）</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zh-CN" sz="800" b="0" kern="0">
                          <a:effectLst/>
                        </a:rPr>
                        <a:t>＜</a:t>
                      </a:r>
                      <a:r>
                        <a:rPr lang="en-US" sz="800" b="0" kern="0">
                          <a:effectLst/>
                        </a:rPr>
                        <a:t>1</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56</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a:effectLst/>
                        </a:rPr>
                        <a:t>2.32±0.974</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0.130</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dirty="0">
                          <a:effectLst/>
                        </a:rPr>
                        <a:t>75.043</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zh-CN" sz="800" b="0" kern="0" dirty="0">
                          <a:effectLst/>
                        </a:rPr>
                        <a:t>＜</a:t>
                      </a:r>
                      <a:r>
                        <a:rPr lang="en-US" sz="800" b="0" kern="0" dirty="0">
                          <a:effectLst/>
                        </a:rPr>
                        <a:t>0.001</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dirty="0">
                          <a:effectLst/>
                        </a:rPr>
                        <a:t>2.06~2.58</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extLst>
                  <a:ext uri="{0D108BD9-81ED-4DB2-BD59-A6C34878D82A}">
                    <a16:rowId xmlns:a16="http://schemas.microsoft.com/office/drawing/2014/main" val="10022"/>
                  </a:ext>
                </a:extLst>
              </a:tr>
              <a:tr h="169545">
                <a:tc vMerge="1">
                  <a:txBody>
                    <a:bodyPr/>
                    <a:lstStyle/>
                    <a:p>
                      <a:endParaRPr lang="zh-CN"/>
                    </a:p>
                  </a:txBody>
                  <a:tcPr/>
                </a:tc>
                <a:tc>
                  <a:txBody>
                    <a:bodyPr/>
                    <a:lstStyle/>
                    <a:p>
                      <a:pPr algn="l"/>
                      <a:r>
                        <a:rPr lang="en-US" sz="800" b="0" kern="0">
                          <a:effectLst/>
                        </a:rPr>
                        <a:t>1~</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322</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a:effectLst/>
                        </a:rPr>
                        <a:t>2.71±1.158</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0.065</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endParaRPr lang="zh-CN" sz="800" b="0">
                        <a:effectLst/>
                        <a:latin typeface="Times New Roman" panose="02020603050405020304" pitchFamily="18" charset="0"/>
                      </a:endParaRPr>
                    </a:p>
                  </a:txBody>
                  <a:tcPr marL="34233" marR="34233" marT="0" marB="0" anchor="b"/>
                </a:tc>
                <a:tc>
                  <a:txBody>
                    <a:bodyPr/>
                    <a:lstStyle/>
                    <a:p>
                      <a:endParaRPr lang="zh-CN" sz="800" b="0" dirty="0">
                        <a:effectLst/>
                        <a:latin typeface="Times New Roman" panose="02020603050405020304" pitchFamily="18" charset="0"/>
                      </a:endParaRPr>
                    </a:p>
                  </a:txBody>
                  <a:tcPr marL="34233" marR="34233" marT="0" marB="0" anchor="b"/>
                </a:tc>
                <a:tc>
                  <a:txBody>
                    <a:bodyPr/>
                    <a:lstStyle/>
                    <a:p>
                      <a:pPr algn="l"/>
                      <a:r>
                        <a:rPr lang="en-US" sz="800" b="0" kern="0" dirty="0">
                          <a:effectLst/>
                        </a:rPr>
                        <a:t>2.58~2.84</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extLst>
                  <a:ext uri="{0D108BD9-81ED-4DB2-BD59-A6C34878D82A}">
                    <a16:rowId xmlns:a16="http://schemas.microsoft.com/office/drawing/2014/main" val="10023"/>
                  </a:ext>
                </a:extLst>
              </a:tr>
              <a:tr h="170180">
                <a:tc>
                  <a:txBody>
                    <a:bodyPr/>
                    <a:lstStyle/>
                    <a:p>
                      <a:endParaRPr lang="zh-CN" sz="800" b="0">
                        <a:effectLst/>
                        <a:latin typeface="Times New Roman" panose="02020603050405020304" pitchFamily="18" charset="0"/>
                      </a:endParaRPr>
                    </a:p>
                  </a:txBody>
                  <a:tcPr marL="34233" marR="34233" marT="0" marB="0" anchor="b"/>
                </a:tc>
                <a:tc>
                  <a:txBody>
                    <a:bodyPr/>
                    <a:lstStyle/>
                    <a:p>
                      <a:pPr algn="l"/>
                      <a:r>
                        <a:rPr lang="en-US" sz="800" b="0" kern="0">
                          <a:effectLst/>
                        </a:rPr>
                        <a:t>5~</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340</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a:effectLst/>
                        </a:rPr>
                        <a:t>2.89±1.067</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0.058</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endParaRPr lang="zh-CN" sz="800" b="0">
                        <a:effectLst/>
                        <a:latin typeface="Times New Roman" panose="02020603050405020304" pitchFamily="18" charset="0"/>
                      </a:endParaRPr>
                    </a:p>
                  </a:txBody>
                  <a:tcPr marL="34233" marR="34233" marT="0" marB="0" anchor="b"/>
                </a:tc>
                <a:tc>
                  <a:txBody>
                    <a:bodyPr/>
                    <a:lstStyle/>
                    <a:p>
                      <a:endParaRPr lang="zh-CN" sz="800" b="0" dirty="0">
                        <a:effectLst/>
                        <a:latin typeface="Times New Roman" panose="02020603050405020304" pitchFamily="18" charset="0"/>
                      </a:endParaRPr>
                    </a:p>
                  </a:txBody>
                  <a:tcPr marL="34233" marR="34233" marT="0" marB="0" anchor="b"/>
                </a:tc>
                <a:tc>
                  <a:txBody>
                    <a:bodyPr/>
                    <a:lstStyle/>
                    <a:p>
                      <a:pPr algn="l"/>
                      <a:r>
                        <a:rPr lang="en-US" sz="800" b="0" kern="0" dirty="0">
                          <a:effectLst/>
                        </a:rPr>
                        <a:t>2.77~3.00</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extLst>
                  <a:ext uri="{0D108BD9-81ED-4DB2-BD59-A6C34878D82A}">
                    <a16:rowId xmlns:a16="http://schemas.microsoft.com/office/drawing/2014/main" val="10024"/>
                  </a:ext>
                </a:extLst>
              </a:tr>
              <a:tr h="170180">
                <a:tc>
                  <a:txBody>
                    <a:bodyPr/>
                    <a:lstStyle/>
                    <a:p>
                      <a:endParaRPr lang="zh-CN" sz="800" b="0">
                        <a:effectLst/>
                        <a:latin typeface="Times New Roman" panose="02020603050405020304" pitchFamily="18" charset="0"/>
                      </a:endParaRPr>
                    </a:p>
                  </a:txBody>
                  <a:tcPr marL="34233" marR="34233" marT="0" marB="0" anchor="b"/>
                </a:tc>
                <a:tc>
                  <a:txBody>
                    <a:bodyPr/>
                    <a:lstStyle/>
                    <a:p>
                      <a:pPr algn="l"/>
                      <a:r>
                        <a:rPr lang="en-US" sz="800" b="0" kern="0">
                          <a:effectLst/>
                        </a:rPr>
                        <a:t>10~</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1214</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l"/>
                      <a:r>
                        <a:rPr lang="en-US" sz="800" b="0" kern="0">
                          <a:effectLst/>
                        </a:rPr>
                        <a:t>3.60±1.289</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pPr algn="r"/>
                      <a:r>
                        <a:rPr lang="en-US" sz="800" b="0" kern="0">
                          <a:effectLst/>
                        </a:rPr>
                        <a:t>0.037</a:t>
                      </a:r>
                      <a:endParaRPr lang="zh-CN" sz="800" b="0" kern="10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tc>
                  <a:txBody>
                    <a:bodyPr/>
                    <a:lstStyle/>
                    <a:p>
                      <a:endParaRPr lang="zh-CN" sz="800" b="0">
                        <a:effectLst/>
                        <a:latin typeface="Times New Roman" panose="02020603050405020304" pitchFamily="18" charset="0"/>
                      </a:endParaRPr>
                    </a:p>
                  </a:txBody>
                  <a:tcPr marL="34233" marR="34233" marT="0" marB="0" anchor="b"/>
                </a:tc>
                <a:tc>
                  <a:txBody>
                    <a:bodyPr/>
                    <a:lstStyle/>
                    <a:p>
                      <a:endParaRPr lang="zh-CN" sz="800" b="0">
                        <a:effectLst/>
                        <a:latin typeface="Times New Roman" panose="02020603050405020304" pitchFamily="18" charset="0"/>
                      </a:endParaRPr>
                    </a:p>
                  </a:txBody>
                  <a:tcPr marL="34233" marR="34233" marT="0" marB="0" anchor="b"/>
                </a:tc>
                <a:tc>
                  <a:txBody>
                    <a:bodyPr/>
                    <a:lstStyle/>
                    <a:p>
                      <a:pPr algn="l"/>
                      <a:r>
                        <a:rPr lang="en-US" sz="800" b="0" kern="0" dirty="0">
                          <a:effectLst/>
                        </a:rPr>
                        <a:t>3.53~3.68</a:t>
                      </a:r>
                      <a:endParaRPr lang="zh-CN" sz="800" b="0" kern="100" dirty="0">
                        <a:effectLst/>
                        <a:latin typeface="Calibri" panose="020F0502020204030204" charset="0"/>
                        <a:ea typeface="宋体" panose="02010600030101010101" pitchFamily="2" charset="-122"/>
                        <a:cs typeface="Times New Roman" panose="02020603050405020304" pitchFamily="18" charset="0"/>
                      </a:endParaRPr>
                    </a:p>
                  </a:txBody>
                  <a:tcPr marL="34233" marR="34233" marT="0" marB="0" anchor="b"/>
                </a:tc>
                <a:extLst>
                  <a:ext uri="{0D108BD9-81ED-4DB2-BD59-A6C34878D82A}">
                    <a16:rowId xmlns:a16="http://schemas.microsoft.com/office/drawing/2014/main" val="10025"/>
                  </a:ext>
                </a:extLst>
              </a:tr>
            </a:tbl>
          </a:graphicData>
        </a:graphic>
      </p:graphicFrame>
      <p:sp>
        <p:nvSpPr>
          <p:cNvPr id="10" name="文本框 9"/>
          <p:cNvSpPr txBox="1"/>
          <p:nvPr/>
        </p:nvSpPr>
        <p:spPr>
          <a:xfrm>
            <a:off x="7189064" y="5854963"/>
            <a:ext cx="4686300" cy="368300"/>
          </a:xfrm>
          <a:prstGeom prst="rect">
            <a:avLst/>
          </a:prstGeom>
          <a:noFill/>
        </p:spPr>
        <p:txBody>
          <a:bodyPr wrap="square">
            <a:spAutoFit/>
          </a:bodyPr>
          <a:lstStyle/>
          <a:p>
            <a:r>
              <a:rPr lang="zh-CN" altLang="en-US" dirty="0"/>
              <a:t>影响社会融入</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4" name="矩形 3"/>
          <p:cNvSpPr/>
          <p:nvPr/>
        </p:nvSpPr>
        <p:spPr>
          <a:xfrm>
            <a:off x="1316825" y="524441"/>
            <a:ext cx="2731837" cy="1261884"/>
          </a:xfrm>
          <a:prstGeom prst="rect">
            <a:avLst/>
          </a:prstGeom>
        </p:spPr>
        <p:txBody>
          <a:bodyPr wrap="none">
            <a:spAutoFit/>
          </a:bodyPr>
          <a:lstStyle/>
          <a:p>
            <a:pPr algn="ctr"/>
            <a:r>
              <a:rPr lang="en-US" altLang="zh-CN" sz="2400" b="1" dirty="0">
                <a:solidFill>
                  <a:schemeClr val="lt1"/>
                </a:solidFill>
              </a:rPr>
              <a:t>3.4</a:t>
            </a:r>
            <a:r>
              <a:rPr lang="zh-CN" altLang="en-US" sz="2400" b="1" dirty="0">
                <a:solidFill>
                  <a:schemeClr val="lt1"/>
                </a:solidFill>
              </a:rPr>
              <a:t>医疗服务可及性</a:t>
            </a:r>
            <a:endParaRPr lang="en-US" altLang="zh-CN" sz="2400" b="1" dirty="0">
              <a:solidFill>
                <a:schemeClr val="lt1"/>
              </a:solidFill>
            </a:endParaRPr>
          </a:p>
          <a:p>
            <a:pPr algn="ctr"/>
            <a:r>
              <a:rPr lang="zh-CN" altLang="en-US" sz="2400" b="1" dirty="0">
                <a:solidFill>
                  <a:schemeClr val="lt1"/>
                </a:solidFill>
              </a:rPr>
              <a:t>影响社会融入</a:t>
            </a:r>
          </a:p>
          <a:p>
            <a:pPr algn="ctr"/>
            <a:endParaRPr lang="zh-CN" sz="2800" b="1" dirty="0">
              <a:solidFill>
                <a:schemeClr val="lt1"/>
              </a:solidFill>
            </a:endParaRPr>
          </a:p>
        </p:txBody>
      </p:sp>
      <p:grpSp>
        <p:nvGrpSpPr>
          <p:cNvPr id="5" name="组合 4"/>
          <p:cNvGrpSpPr/>
          <p:nvPr/>
        </p:nvGrpSpPr>
        <p:grpSpPr>
          <a:xfrm>
            <a:off x="6757172" y="2919322"/>
            <a:ext cx="1819038" cy="1819696"/>
            <a:chOff x="4925095" y="2135348"/>
            <a:chExt cx="1364456" cy="1364456"/>
          </a:xfrm>
          <a:solidFill>
            <a:srgbClr val="C00000"/>
          </a:solidFill>
        </p:grpSpPr>
        <p:sp>
          <p:nvSpPr>
            <p:cNvPr id="8" name="矩形 7"/>
            <p:cNvSpPr/>
            <p:nvPr/>
          </p:nvSpPr>
          <p:spPr>
            <a:xfrm rot="2703315">
              <a:off x="4925095" y="2135348"/>
              <a:ext cx="1364456" cy="13644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endParaRPr>
            </a:p>
          </p:txBody>
        </p:sp>
        <p:sp>
          <p:nvSpPr>
            <p:cNvPr id="9" name="Freeform 15"/>
            <p:cNvSpPr>
              <a:spLocks noEditPoints="1"/>
            </p:cNvSpPr>
            <p:nvPr/>
          </p:nvSpPr>
          <p:spPr bwMode="black">
            <a:xfrm>
              <a:off x="5220354" y="2431840"/>
              <a:ext cx="722861" cy="713313"/>
            </a:xfrm>
            <a:custGeom>
              <a:avLst/>
              <a:gdLst>
                <a:gd name="T0" fmla="*/ 455 w 708"/>
                <a:gd name="T1" fmla="*/ 121 h 709"/>
                <a:gd name="T2" fmla="*/ 392 w 708"/>
                <a:gd name="T3" fmla="*/ 121 h 709"/>
                <a:gd name="T4" fmla="*/ 392 w 708"/>
                <a:gd name="T5" fmla="*/ 206 h 709"/>
                <a:gd name="T6" fmla="*/ 316 w 708"/>
                <a:gd name="T7" fmla="*/ 206 h 709"/>
                <a:gd name="T8" fmla="*/ 316 w 708"/>
                <a:gd name="T9" fmla="*/ 121 h 709"/>
                <a:gd name="T10" fmla="*/ 250 w 708"/>
                <a:gd name="T11" fmla="*/ 121 h 709"/>
                <a:gd name="T12" fmla="*/ 354 w 708"/>
                <a:gd name="T13" fmla="*/ 0 h 709"/>
                <a:gd name="T14" fmla="*/ 455 w 708"/>
                <a:gd name="T15" fmla="*/ 121 h 709"/>
                <a:gd name="T16" fmla="*/ 205 w 708"/>
                <a:gd name="T17" fmla="*/ 371 h 709"/>
                <a:gd name="T18" fmla="*/ 139 w 708"/>
                <a:gd name="T19" fmla="*/ 371 h 709"/>
                <a:gd name="T20" fmla="*/ 139 w 708"/>
                <a:gd name="T21" fmla="*/ 456 h 709"/>
                <a:gd name="T22" fmla="*/ 63 w 708"/>
                <a:gd name="T23" fmla="*/ 456 h 709"/>
                <a:gd name="T24" fmla="*/ 63 w 708"/>
                <a:gd name="T25" fmla="*/ 371 h 709"/>
                <a:gd name="T26" fmla="*/ 0 w 708"/>
                <a:gd name="T27" fmla="*/ 371 h 709"/>
                <a:gd name="T28" fmla="*/ 101 w 708"/>
                <a:gd name="T29" fmla="*/ 251 h 709"/>
                <a:gd name="T30" fmla="*/ 205 w 708"/>
                <a:gd name="T31" fmla="*/ 371 h 709"/>
                <a:gd name="T32" fmla="*/ 205 w 708"/>
                <a:gd name="T33" fmla="*/ 503 h 709"/>
                <a:gd name="T34" fmla="*/ 0 w 708"/>
                <a:gd name="T35" fmla="*/ 503 h 709"/>
                <a:gd name="T36" fmla="*/ 0 w 708"/>
                <a:gd name="T37" fmla="*/ 709 h 709"/>
                <a:gd name="T38" fmla="*/ 205 w 708"/>
                <a:gd name="T39" fmla="*/ 709 h 709"/>
                <a:gd name="T40" fmla="*/ 205 w 708"/>
                <a:gd name="T41" fmla="*/ 503 h 709"/>
                <a:gd name="T42" fmla="*/ 708 w 708"/>
                <a:gd name="T43" fmla="*/ 503 h 709"/>
                <a:gd name="T44" fmla="*/ 503 w 708"/>
                <a:gd name="T45" fmla="*/ 503 h 709"/>
                <a:gd name="T46" fmla="*/ 503 w 708"/>
                <a:gd name="T47" fmla="*/ 709 h 709"/>
                <a:gd name="T48" fmla="*/ 708 w 708"/>
                <a:gd name="T49" fmla="*/ 709 h 709"/>
                <a:gd name="T50" fmla="*/ 708 w 708"/>
                <a:gd name="T51" fmla="*/ 503 h 709"/>
                <a:gd name="T52" fmla="*/ 708 w 708"/>
                <a:gd name="T53" fmla="*/ 0 h 709"/>
                <a:gd name="T54" fmla="*/ 503 w 708"/>
                <a:gd name="T55" fmla="*/ 0 h 709"/>
                <a:gd name="T56" fmla="*/ 503 w 708"/>
                <a:gd name="T57" fmla="*/ 206 h 709"/>
                <a:gd name="T58" fmla="*/ 708 w 708"/>
                <a:gd name="T59" fmla="*/ 206 h 709"/>
                <a:gd name="T60" fmla="*/ 708 w 708"/>
                <a:gd name="T61" fmla="*/ 0 h 709"/>
                <a:gd name="T62" fmla="*/ 708 w 708"/>
                <a:gd name="T63" fmla="*/ 251 h 709"/>
                <a:gd name="T64" fmla="*/ 503 w 708"/>
                <a:gd name="T65" fmla="*/ 251 h 709"/>
                <a:gd name="T66" fmla="*/ 503 w 708"/>
                <a:gd name="T67" fmla="*/ 456 h 709"/>
                <a:gd name="T68" fmla="*/ 708 w 708"/>
                <a:gd name="T69" fmla="*/ 456 h 709"/>
                <a:gd name="T70" fmla="*/ 708 w 708"/>
                <a:gd name="T71" fmla="*/ 251 h 709"/>
                <a:gd name="T72" fmla="*/ 455 w 708"/>
                <a:gd name="T73" fmla="*/ 251 h 709"/>
                <a:gd name="T74" fmla="*/ 250 w 708"/>
                <a:gd name="T75" fmla="*/ 251 h 709"/>
                <a:gd name="T76" fmla="*/ 250 w 708"/>
                <a:gd name="T77" fmla="*/ 456 h 709"/>
                <a:gd name="T78" fmla="*/ 455 w 708"/>
                <a:gd name="T79" fmla="*/ 456 h 709"/>
                <a:gd name="T80" fmla="*/ 455 w 708"/>
                <a:gd name="T81" fmla="*/ 251 h 709"/>
                <a:gd name="T82" fmla="*/ 455 w 708"/>
                <a:gd name="T83" fmla="*/ 503 h 709"/>
                <a:gd name="T84" fmla="*/ 250 w 708"/>
                <a:gd name="T85" fmla="*/ 503 h 709"/>
                <a:gd name="T86" fmla="*/ 250 w 708"/>
                <a:gd name="T87" fmla="*/ 709 h 709"/>
                <a:gd name="T88" fmla="*/ 455 w 708"/>
                <a:gd name="T89" fmla="*/ 709 h 709"/>
                <a:gd name="T90" fmla="*/ 455 w 708"/>
                <a:gd name="T91" fmla="*/ 503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8" h="709">
                  <a:moveTo>
                    <a:pt x="455" y="121"/>
                  </a:moveTo>
                  <a:lnTo>
                    <a:pt x="392" y="121"/>
                  </a:lnTo>
                  <a:lnTo>
                    <a:pt x="392" y="206"/>
                  </a:lnTo>
                  <a:lnTo>
                    <a:pt x="316" y="206"/>
                  </a:lnTo>
                  <a:lnTo>
                    <a:pt x="316" y="121"/>
                  </a:lnTo>
                  <a:lnTo>
                    <a:pt x="250" y="121"/>
                  </a:lnTo>
                  <a:lnTo>
                    <a:pt x="354" y="0"/>
                  </a:lnTo>
                  <a:lnTo>
                    <a:pt x="455" y="121"/>
                  </a:lnTo>
                  <a:close/>
                  <a:moveTo>
                    <a:pt x="205" y="371"/>
                  </a:moveTo>
                  <a:lnTo>
                    <a:pt x="139" y="371"/>
                  </a:lnTo>
                  <a:lnTo>
                    <a:pt x="139" y="456"/>
                  </a:lnTo>
                  <a:lnTo>
                    <a:pt x="63" y="456"/>
                  </a:lnTo>
                  <a:lnTo>
                    <a:pt x="63" y="371"/>
                  </a:lnTo>
                  <a:lnTo>
                    <a:pt x="0" y="371"/>
                  </a:lnTo>
                  <a:lnTo>
                    <a:pt x="101" y="251"/>
                  </a:lnTo>
                  <a:lnTo>
                    <a:pt x="205" y="371"/>
                  </a:lnTo>
                  <a:close/>
                  <a:moveTo>
                    <a:pt x="205" y="503"/>
                  </a:moveTo>
                  <a:lnTo>
                    <a:pt x="0" y="503"/>
                  </a:lnTo>
                  <a:lnTo>
                    <a:pt x="0" y="709"/>
                  </a:lnTo>
                  <a:lnTo>
                    <a:pt x="205" y="709"/>
                  </a:lnTo>
                  <a:lnTo>
                    <a:pt x="205" y="503"/>
                  </a:lnTo>
                  <a:close/>
                  <a:moveTo>
                    <a:pt x="708" y="503"/>
                  </a:moveTo>
                  <a:lnTo>
                    <a:pt x="503" y="503"/>
                  </a:lnTo>
                  <a:lnTo>
                    <a:pt x="503" y="709"/>
                  </a:lnTo>
                  <a:lnTo>
                    <a:pt x="708" y="709"/>
                  </a:lnTo>
                  <a:lnTo>
                    <a:pt x="708" y="503"/>
                  </a:lnTo>
                  <a:close/>
                  <a:moveTo>
                    <a:pt x="708" y="0"/>
                  </a:moveTo>
                  <a:lnTo>
                    <a:pt x="503" y="0"/>
                  </a:lnTo>
                  <a:lnTo>
                    <a:pt x="503" y="206"/>
                  </a:lnTo>
                  <a:lnTo>
                    <a:pt x="708" y="206"/>
                  </a:lnTo>
                  <a:lnTo>
                    <a:pt x="708" y="0"/>
                  </a:lnTo>
                  <a:close/>
                  <a:moveTo>
                    <a:pt x="708" y="251"/>
                  </a:moveTo>
                  <a:lnTo>
                    <a:pt x="503" y="251"/>
                  </a:lnTo>
                  <a:lnTo>
                    <a:pt x="503" y="456"/>
                  </a:lnTo>
                  <a:lnTo>
                    <a:pt x="708" y="456"/>
                  </a:lnTo>
                  <a:lnTo>
                    <a:pt x="708" y="251"/>
                  </a:lnTo>
                  <a:close/>
                  <a:moveTo>
                    <a:pt x="455" y="251"/>
                  </a:moveTo>
                  <a:lnTo>
                    <a:pt x="250" y="251"/>
                  </a:lnTo>
                  <a:lnTo>
                    <a:pt x="250" y="456"/>
                  </a:lnTo>
                  <a:lnTo>
                    <a:pt x="455" y="456"/>
                  </a:lnTo>
                  <a:lnTo>
                    <a:pt x="455" y="251"/>
                  </a:lnTo>
                  <a:close/>
                  <a:moveTo>
                    <a:pt x="455" y="503"/>
                  </a:moveTo>
                  <a:lnTo>
                    <a:pt x="250" y="503"/>
                  </a:lnTo>
                  <a:lnTo>
                    <a:pt x="250" y="709"/>
                  </a:lnTo>
                  <a:lnTo>
                    <a:pt x="455" y="709"/>
                  </a:lnTo>
                  <a:lnTo>
                    <a:pt x="455" y="503"/>
                  </a:lnTo>
                  <a:close/>
                </a:path>
              </a:pathLst>
            </a:custGeom>
            <a:solidFill>
              <a:schemeClr val="bg1"/>
            </a:solidFill>
            <a:ln>
              <a:noFill/>
            </a:ln>
          </p:spPr>
          <p:txBody>
            <a:bodyPr vert="horz" wrap="square" lIns="0" tIns="41146" rIns="82291" bIns="41146" numCol="1" anchor="t" anchorCtr="0" compatLnSpc="1"/>
            <a:lstStyle/>
            <a:p>
              <a:pPr algn="ctr"/>
              <a:endParaRPr lang="en-US" sz="1600">
                <a:solidFill>
                  <a:schemeClr val="bg1"/>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1689521" y="1627912"/>
            <a:ext cx="3469136" cy="909615"/>
            <a:chOff x="547643" y="2577549"/>
            <a:chExt cx="2602191" cy="682053"/>
          </a:xfrm>
          <a:noFill/>
        </p:grpSpPr>
        <p:grpSp>
          <p:nvGrpSpPr>
            <p:cNvPr id="16" name="组合 15"/>
            <p:cNvGrpSpPr/>
            <p:nvPr/>
          </p:nvGrpSpPr>
          <p:grpSpPr>
            <a:xfrm>
              <a:off x="644258" y="3001093"/>
              <a:ext cx="2505576" cy="258509"/>
              <a:chOff x="859010" y="4001457"/>
              <a:chExt cx="3340768" cy="344678"/>
            </a:xfrm>
            <a:grpFill/>
          </p:grpSpPr>
          <p:cxnSp>
            <p:nvCxnSpPr>
              <p:cNvPr id="19" name="直接连接符 18"/>
              <p:cNvCxnSpPr/>
              <p:nvPr/>
            </p:nvCxnSpPr>
            <p:spPr>
              <a:xfrm flipV="1">
                <a:off x="3675903" y="4001457"/>
                <a:ext cx="523875" cy="344678"/>
              </a:xfrm>
              <a:prstGeom prst="line">
                <a:avLst/>
              </a:prstGeom>
              <a:grpFill/>
              <a:ln>
                <a:solidFill>
                  <a:srgbClr val="678DA8"/>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859010" y="4346135"/>
                <a:ext cx="2828925" cy="0"/>
              </a:xfrm>
              <a:prstGeom prst="line">
                <a:avLst/>
              </a:prstGeom>
              <a:grpFill/>
              <a:ln>
                <a:solidFill>
                  <a:srgbClr val="678DA8"/>
                </a:solidFill>
              </a:ln>
            </p:spPr>
            <p:style>
              <a:lnRef idx="1">
                <a:schemeClr val="accent1"/>
              </a:lnRef>
              <a:fillRef idx="0">
                <a:schemeClr val="accent1"/>
              </a:fillRef>
              <a:effectRef idx="0">
                <a:schemeClr val="accent1"/>
              </a:effectRef>
              <a:fontRef idx="minor">
                <a:schemeClr val="tx1"/>
              </a:fontRef>
            </p:style>
          </p:cxnSp>
        </p:grpSp>
        <p:sp>
          <p:nvSpPr>
            <p:cNvPr id="17" name="椭圆 16"/>
            <p:cNvSpPr/>
            <p:nvPr/>
          </p:nvSpPr>
          <p:spPr>
            <a:xfrm>
              <a:off x="547643" y="2754528"/>
              <a:ext cx="114300" cy="1143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18" name="文本框 114"/>
            <p:cNvSpPr txBox="1"/>
            <p:nvPr/>
          </p:nvSpPr>
          <p:spPr>
            <a:xfrm>
              <a:off x="669565" y="2577549"/>
              <a:ext cx="2001939" cy="552798"/>
            </a:xfrm>
            <a:prstGeom prst="rect">
              <a:avLst/>
            </a:prstGeom>
            <a:grpFill/>
          </p:spPr>
          <p:txBody>
            <a:bodyPr wrap="square" rtlCol="0">
              <a:noAutofit/>
            </a:bodyPr>
            <a:lstStyle/>
            <a:p>
              <a:pPr lvl="0" algn="ctr"/>
              <a:r>
                <a:rPr lang="zh-CN" altLang="en-US" b="1"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医疗服务可及性对流动人口社会融入的</a:t>
              </a:r>
              <a:endParaRPr lang="en-US" altLang="zh-CN" b="1"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endParaRPr>
            </a:p>
            <a:p>
              <a:pPr lvl="0" algn="ctr"/>
              <a:r>
                <a:rPr lang="zh-CN" altLang="en-US" b="1"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单因素分析</a:t>
              </a:r>
            </a:p>
          </p:txBody>
        </p:sp>
      </p:grpSp>
      <p:grpSp>
        <p:nvGrpSpPr>
          <p:cNvPr id="21" name="组合 20"/>
          <p:cNvGrpSpPr/>
          <p:nvPr/>
        </p:nvGrpSpPr>
        <p:grpSpPr>
          <a:xfrm>
            <a:off x="8119857" y="1537936"/>
            <a:ext cx="3570067" cy="1058879"/>
            <a:chOff x="1802951" y="3833153"/>
            <a:chExt cx="2559876" cy="793874"/>
          </a:xfrm>
        </p:grpSpPr>
        <p:grpSp>
          <p:nvGrpSpPr>
            <p:cNvPr id="22" name="组合 21"/>
            <p:cNvGrpSpPr/>
            <p:nvPr/>
          </p:nvGrpSpPr>
          <p:grpSpPr>
            <a:xfrm>
              <a:off x="1813390" y="4350425"/>
              <a:ext cx="2549437" cy="276602"/>
              <a:chOff x="2417853" y="5800567"/>
              <a:chExt cx="3399249" cy="368802"/>
            </a:xfrm>
          </p:grpSpPr>
          <p:cxnSp>
            <p:nvCxnSpPr>
              <p:cNvPr id="25" name="直接连接符 24"/>
              <p:cNvCxnSpPr/>
              <p:nvPr/>
            </p:nvCxnSpPr>
            <p:spPr>
              <a:xfrm flipV="1">
                <a:off x="5246778" y="5800567"/>
                <a:ext cx="570324" cy="368802"/>
              </a:xfrm>
              <a:prstGeom prst="line">
                <a:avLst/>
              </a:prstGeom>
              <a:ln>
                <a:solidFill>
                  <a:srgbClr val="FFB000"/>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2417853" y="6169369"/>
                <a:ext cx="2828925" cy="0"/>
              </a:xfrm>
              <a:prstGeom prst="line">
                <a:avLst/>
              </a:prstGeom>
              <a:ln>
                <a:solidFill>
                  <a:srgbClr val="FFB000"/>
                </a:solidFill>
              </a:ln>
            </p:spPr>
            <p:style>
              <a:lnRef idx="1">
                <a:schemeClr val="accent1"/>
              </a:lnRef>
              <a:fillRef idx="0">
                <a:schemeClr val="accent1"/>
              </a:fillRef>
              <a:effectRef idx="0">
                <a:schemeClr val="accent1"/>
              </a:effectRef>
              <a:fontRef idx="minor">
                <a:schemeClr val="tx1"/>
              </a:fontRef>
            </p:style>
          </p:cxnSp>
        </p:grpSp>
        <p:sp>
          <p:nvSpPr>
            <p:cNvPr id="24" name="文本框 116"/>
            <p:cNvSpPr txBox="1"/>
            <p:nvPr/>
          </p:nvSpPr>
          <p:spPr>
            <a:xfrm>
              <a:off x="1802951" y="3833153"/>
              <a:ext cx="2227422" cy="692249"/>
            </a:xfrm>
            <a:prstGeom prst="rect">
              <a:avLst/>
            </a:prstGeom>
            <a:noFill/>
          </p:spPr>
          <p:txBody>
            <a:bodyPr wrap="square" rtlCol="0">
              <a:spAutoFit/>
            </a:bodyPr>
            <a:lstStyle/>
            <a:p>
              <a:pPr algn="ctr"/>
              <a:r>
                <a:rPr lang="zh-CN" altLang="en-US" b="1"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医疗服务可及性对流动人口社会融入的</a:t>
              </a:r>
              <a:endParaRPr lang="en-US" altLang="zh-CN" b="1"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endParaRPr>
            </a:p>
            <a:p>
              <a:pPr algn="ctr"/>
              <a:r>
                <a:rPr lang="zh-CN" altLang="en-US" b="1"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多因素分析</a:t>
              </a:r>
            </a:p>
          </p:txBody>
        </p:sp>
      </p:grpSp>
      <p:grpSp>
        <p:nvGrpSpPr>
          <p:cNvPr id="27" name="组合 26"/>
          <p:cNvGrpSpPr/>
          <p:nvPr/>
        </p:nvGrpSpPr>
        <p:grpSpPr>
          <a:xfrm>
            <a:off x="3924565" y="2882284"/>
            <a:ext cx="1819038" cy="1819696"/>
            <a:chOff x="2904457" y="2135347"/>
            <a:chExt cx="1364456" cy="1364456"/>
          </a:xfrm>
        </p:grpSpPr>
        <p:sp>
          <p:nvSpPr>
            <p:cNvPr id="28" name="矩形 27"/>
            <p:cNvSpPr/>
            <p:nvPr/>
          </p:nvSpPr>
          <p:spPr>
            <a:xfrm rot="2703315">
              <a:off x="2904457" y="2135347"/>
              <a:ext cx="1364456" cy="136445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29" name="Freeform 34"/>
            <p:cNvSpPr>
              <a:spLocks noEditPoints="1"/>
            </p:cNvSpPr>
            <p:nvPr/>
          </p:nvSpPr>
          <p:spPr bwMode="auto">
            <a:xfrm>
              <a:off x="3265255" y="2440108"/>
              <a:ext cx="651790" cy="765192"/>
            </a:xfrm>
            <a:custGeom>
              <a:avLst/>
              <a:gdLst>
                <a:gd name="T0" fmla="*/ 379 w 498"/>
                <a:gd name="T1" fmla="*/ 0 h 586"/>
                <a:gd name="T2" fmla="*/ 444 w 498"/>
                <a:gd name="T3" fmla="*/ 65 h 586"/>
                <a:gd name="T4" fmla="*/ 416 w 498"/>
                <a:gd name="T5" fmla="*/ 231 h 586"/>
                <a:gd name="T6" fmla="*/ 405 w 498"/>
                <a:gd name="T7" fmla="*/ 38 h 586"/>
                <a:gd name="T8" fmla="*/ 125 w 498"/>
                <a:gd name="T9" fmla="*/ 27 h 586"/>
                <a:gd name="T10" fmla="*/ 167 w 498"/>
                <a:gd name="T11" fmla="*/ 81 h 586"/>
                <a:gd name="T12" fmla="*/ 27 w 498"/>
                <a:gd name="T13" fmla="*/ 249 h 586"/>
                <a:gd name="T14" fmla="*/ 39 w 498"/>
                <a:gd name="T15" fmla="*/ 531 h 586"/>
                <a:gd name="T16" fmla="*/ 148 w 498"/>
                <a:gd name="T17" fmla="*/ 542 h 586"/>
                <a:gd name="T18" fmla="*/ 65 w 498"/>
                <a:gd name="T19" fmla="*/ 570 h 586"/>
                <a:gd name="T20" fmla="*/ 0 w 498"/>
                <a:gd name="T21" fmla="*/ 505 h 586"/>
                <a:gd name="T22" fmla="*/ 1 w 498"/>
                <a:gd name="T23" fmla="*/ 238 h 586"/>
                <a:gd name="T24" fmla="*/ 76 w 498"/>
                <a:gd name="T25" fmla="*/ 7 h 586"/>
                <a:gd name="T26" fmla="*/ 76 w 498"/>
                <a:gd name="T27" fmla="*/ 7 h 586"/>
                <a:gd name="T28" fmla="*/ 76 w 498"/>
                <a:gd name="T29" fmla="*/ 6 h 586"/>
                <a:gd name="T30" fmla="*/ 79 w 498"/>
                <a:gd name="T31" fmla="*/ 3 h 586"/>
                <a:gd name="T32" fmla="*/ 79 w 498"/>
                <a:gd name="T33" fmla="*/ 3 h 586"/>
                <a:gd name="T34" fmla="*/ 79 w 498"/>
                <a:gd name="T35" fmla="*/ 3 h 586"/>
                <a:gd name="T36" fmla="*/ 80 w 498"/>
                <a:gd name="T37" fmla="*/ 3 h 586"/>
                <a:gd name="T38" fmla="*/ 84 w 498"/>
                <a:gd name="T39" fmla="*/ 0 h 586"/>
                <a:gd name="T40" fmla="*/ 84 w 498"/>
                <a:gd name="T41" fmla="*/ 0 h 586"/>
                <a:gd name="T42" fmla="*/ 85 w 498"/>
                <a:gd name="T43" fmla="*/ 0 h 586"/>
                <a:gd name="T44" fmla="*/ 85 w 498"/>
                <a:gd name="T45" fmla="*/ 0 h 586"/>
                <a:gd name="T46" fmla="*/ 85 w 498"/>
                <a:gd name="T47" fmla="*/ 0 h 586"/>
                <a:gd name="T48" fmla="*/ 86 w 498"/>
                <a:gd name="T49" fmla="*/ 0 h 586"/>
                <a:gd name="T50" fmla="*/ 88 w 498"/>
                <a:gd name="T51" fmla="*/ 0 h 586"/>
                <a:gd name="T52" fmla="*/ 82 w 498"/>
                <a:gd name="T53" fmla="*/ 398 h 586"/>
                <a:gd name="T54" fmla="*/ 225 w 498"/>
                <a:gd name="T55" fmla="*/ 376 h 586"/>
                <a:gd name="T56" fmla="*/ 82 w 498"/>
                <a:gd name="T57" fmla="*/ 316 h 586"/>
                <a:gd name="T58" fmla="*/ 225 w 498"/>
                <a:gd name="T59" fmla="*/ 338 h 586"/>
                <a:gd name="T60" fmla="*/ 82 w 498"/>
                <a:gd name="T61" fmla="*/ 316 h 586"/>
                <a:gd name="T62" fmla="*/ 82 w 498"/>
                <a:gd name="T63" fmla="*/ 282 h 586"/>
                <a:gd name="T64" fmla="*/ 369 w 498"/>
                <a:gd name="T65" fmla="*/ 260 h 586"/>
                <a:gd name="T66" fmla="*/ 230 w 498"/>
                <a:gd name="T67" fmla="*/ 191 h 586"/>
                <a:gd name="T68" fmla="*/ 369 w 498"/>
                <a:gd name="T69" fmla="*/ 213 h 586"/>
                <a:gd name="T70" fmla="*/ 230 w 498"/>
                <a:gd name="T71" fmla="*/ 191 h 586"/>
                <a:gd name="T72" fmla="*/ 230 w 498"/>
                <a:gd name="T73" fmla="*/ 152 h 586"/>
                <a:gd name="T74" fmla="*/ 369 w 498"/>
                <a:gd name="T75" fmla="*/ 130 h 586"/>
                <a:gd name="T76" fmla="*/ 230 w 498"/>
                <a:gd name="T77" fmla="*/ 75 h 586"/>
                <a:gd name="T78" fmla="*/ 369 w 498"/>
                <a:gd name="T79" fmla="*/ 97 h 586"/>
                <a:gd name="T80" fmla="*/ 230 w 498"/>
                <a:gd name="T81" fmla="*/ 75 h 586"/>
                <a:gd name="T82" fmla="*/ 208 w 498"/>
                <a:gd name="T83" fmla="*/ 482 h 586"/>
                <a:gd name="T84" fmla="*/ 498 w 498"/>
                <a:gd name="T85" fmla="*/ 326 h 586"/>
                <a:gd name="T86" fmla="*/ 200 w 498"/>
                <a:gd name="T87" fmla="*/ 492 h 586"/>
                <a:gd name="T88" fmla="*/ 196 w 498"/>
                <a:gd name="T89" fmla="*/ 586 h 586"/>
                <a:gd name="T90" fmla="*/ 200 w 498"/>
                <a:gd name="T91" fmla="*/ 492 h 586"/>
                <a:gd name="T92" fmla="*/ 416 w 498"/>
                <a:gd name="T93" fmla="*/ 453 h 586"/>
                <a:gd name="T94" fmla="*/ 405 w 498"/>
                <a:gd name="T95" fmla="*/ 531 h 586"/>
                <a:gd name="T96" fmla="*/ 326 w 498"/>
                <a:gd name="T97" fmla="*/ 542 h 586"/>
                <a:gd name="T98" fmla="*/ 322 w 498"/>
                <a:gd name="T99" fmla="*/ 570 h 586"/>
                <a:gd name="T100" fmla="*/ 425 w 498"/>
                <a:gd name="T101" fmla="*/ 551 h 586"/>
                <a:gd name="T102" fmla="*/ 444 w 498"/>
                <a:gd name="T103" fmla="*/ 426 h 586"/>
                <a:gd name="T104" fmla="*/ 137 w 498"/>
                <a:gd name="T105" fmla="*/ 74 h 586"/>
                <a:gd name="T106" fmla="*/ 49 w 498"/>
                <a:gd name="T107" fmla="*/ 180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8" h="586">
                  <a:moveTo>
                    <a:pt x="88" y="0"/>
                  </a:moveTo>
                  <a:cubicBezTo>
                    <a:pt x="379" y="0"/>
                    <a:pt x="379" y="0"/>
                    <a:pt x="379" y="0"/>
                  </a:cubicBezTo>
                  <a:cubicBezTo>
                    <a:pt x="397" y="0"/>
                    <a:pt x="413" y="7"/>
                    <a:pt x="425" y="19"/>
                  </a:cubicBezTo>
                  <a:cubicBezTo>
                    <a:pt x="437" y="31"/>
                    <a:pt x="444" y="47"/>
                    <a:pt x="444" y="65"/>
                  </a:cubicBezTo>
                  <a:cubicBezTo>
                    <a:pt x="444" y="204"/>
                    <a:pt x="444" y="204"/>
                    <a:pt x="444" y="204"/>
                  </a:cubicBezTo>
                  <a:cubicBezTo>
                    <a:pt x="416" y="231"/>
                    <a:pt x="416" y="231"/>
                    <a:pt x="416" y="231"/>
                  </a:cubicBezTo>
                  <a:cubicBezTo>
                    <a:pt x="416" y="65"/>
                    <a:pt x="416" y="65"/>
                    <a:pt x="416" y="65"/>
                  </a:cubicBezTo>
                  <a:cubicBezTo>
                    <a:pt x="416" y="55"/>
                    <a:pt x="412" y="45"/>
                    <a:pt x="405" y="38"/>
                  </a:cubicBezTo>
                  <a:cubicBezTo>
                    <a:pt x="398" y="31"/>
                    <a:pt x="389" y="27"/>
                    <a:pt x="379" y="27"/>
                  </a:cubicBezTo>
                  <a:cubicBezTo>
                    <a:pt x="125" y="27"/>
                    <a:pt x="125" y="27"/>
                    <a:pt x="125" y="27"/>
                  </a:cubicBezTo>
                  <a:cubicBezTo>
                    <a:pt x="166" y="62"/>
                    <a:pt x="166" y="62"/>
                    <a:pt x="166" y="62"/>
                  </a:cubicBezTo>
                  <a:cubicBezTo>
                    <a:pt x="171" y="67"/>
                    <a:pt x="172" y="75"/>
                    <a:pt x="167" y="81"/>
                  </a:cubicBezTo>
                  <a:cubicBezTo>
                    <a:pt x="167" y="81"/>
                    <a:pt x="167" y="81"/>
                    <a:pt x="167" y="81"/>
                  </a:cubicBezTo>
                  <a:cubicBezTo>
                    <a:pt x="27" y="249"/>
                    <a:pt x="27" y="249"/>
                    <a:pt x="27" y="249"/>
                  </a:cubicBezTo>
                  <a:cubicBezTo>
                    <a:pt x="27" y="505"/>
                    <a:pt x="27" y="505"/>
                    <a:pt x="27" y="505"/>
                  </a:cubicBezTo>
                  <a:cubicBezTo>
                    <a:pt x="27" y="515"/>
                    <a:pt x="32" y="524"/>
                    <a:pt x="39" y="531"/>
                  </a:cubicBezTo>
                  <a:cubicBezTo>
                    <a:pt x="45" y="538"/>
                    <a:pt x="55" y="542"/>
                    <a:pt x="65" y="542"/>
                  </a:cubicBezTo>
                  <a:cubicBezTo>
                    <a:pt x="148" y="542"/>
                    <a:pt x="148" y="542"/>
                    <a:pt x="148" y="542"/>
                  </a:cubicBezTo>
                  <a:cubicBezTo>
                    <a:pt x="139" y="570"/>
                    <a:pt x="139" y="570"/>
                    <a:pt x="139" y="570"/>
                  </a:cubicBezTo>
                  <a:cubicBezTo>
                    <a:pt x="65" y="570"/>
                    <a:pt x="65" y="570"/>
                    <a:pt x="65" y="570"/>
                  </a:cubicBezTo>
                  <a:cubicBezTo>
                    <a:pt x="47" y="570"/>
                    <a:pt x="31" y="563"/>
                    <a:pt x="19" y="551"/>
                  </a:cubicBezTo>
                  <a:cubicBezTo>
                    <a:pt x="7" y="539"/>
                    <a:pt x="0" y="522"/>
                    <a:pt x="0" y="505"/>
                  </a:cubicBezTo>
                  <a:cubicBezTo>
                    <a:pt x="0" y="244"/>
                    <a:pt x="0" y="244"/>
                    <a:pt x="0" y="244"/>
                  </a:cubicBezTo>
                  <a:cubicBezTo>
                    <a:pt x="0" y="242"/>
                    <a:pt x="0" y="240"/>
                    <a:pt x="1" y="238"/>
                  </a:cubicBezTo>
                  <a:cubicBezTo>
                    <a:pt x="75" y="9"/>
                    <a:pt x="75" y="9"/>
                    <a:pt x="75" y="9"/>
                  </a:cubicBezTo>
                  <a:cubicBezTo>
                    <a:pt x="75" y="8"/>
                    <a:pt x="76" y="8"/>
                    <a:pt x="76" y="7"/>
                  </a:cubicBezTo>
                  <a:cubicBezTo>
                    <a:pt x="76" y="7"/>
                    <a:pt x="76" y="7"/>
                    <a:pt x="76" y="7"/>
                  </a:cubicBezTo>
                  <a:cubicBezTo>
                    <a:pt x="76" y="7"/>
                    <a:pt x="76" y="7"/>
                    <a:pt x="76" y="7"/>
                  </a:cubicBezTo>
                  <a:cubicBezTo>
                    <a:pt x="76" y="7"/>
                    <a:pt x="76" y="7"/>
                    <a:pt x="76" y="7"/>
                  </a:cubicBezTo>
                  <a:cubicBezTo>
                    <a:pt x="76" y="6"/>
                    <a:pt x="76" y="6"/>
                    <a:pt x="76" y="6"/>
                  </a:cubicBezTo>
                  <a:cubicBezTo>
                    <a:pt x="76" y="6"/>
                    <a:pt x="76" y="6"/>
                    <a:pt x="76" y="6"/>
                  </a:cubicBezTo>
                  <a:cubicBezTo>
                    <a:pt x="77" y="5"/>
                    <a:pt x="78" y="4"/>
                    <a:pt x="79" y="3"/>
                  </a:cubicBezTo>
                  <a:cubicBezTo>
                    <a:pt x="79" y="3"/>
                    <a:pt x="79" y="3"/>
                    <a:pt x="79" y="3"/>
                  </a:cubicBezTo>
                  <a:cubicBezTo>
                    <a:pt x="79" y="3"/>
                    <a:pt x="79" y="3"/>
                    <a:pt x="79" y="3"/>
                  </a:cubicBezTo>
                  <a:cubicBezTo>
                    <a:pt x="79" y="3"/>
                    <a:pt x="79" y="3"/>
                    <a:pt x="79" y="3"/>
                  </a:cubicBezTo>
                  <a:cubicBezTo>
                    <a:pt x="79" y="3"/>
                    <a:pt x="79" y="3"/>
                    <a:pt x="79" y="3"/>
                  </a:cubicBezTo>
                  <a:cubicBezTo>
                    <a:pt x="80" y="3"/>
                    <a:pt x="80" y="3"/>
                    <a:pt x="80" y="3"/>
                  </a:cubicBezTo>
                  <a:cubicBezTo>
                    <a:pt x="80" y="3"/>
                    <a:pt x="80" y="3"/>
                    <a:pt x="80" y="3"/>
                  </a:cubicBezTo>
                  <a:cubicBezTo>
                    <a:pt x="80" y="2"/>
                    <a:pt x="80" y="2"/>
                    <a:pt x="80" y="2"/>
                  </a:cubicBezTo>
                  <a:cubicBezTo>
                    <a:pt x="81" y="2"/>
                    <a:pt x="82" y="1"/>
                    <a:pt x="84" y="0"/>
                  </a:cubicBezTo>
                  <a:cubicBezTo>
                    <a:pt x="84" y="0"/>
                    <a:pt x="84" y="0"/>
                    <a:pt x="84" y="0"/>
                  </a:cubicBezTo>
                  <a:cubicBezTo>
                    <a:pt x="84" y="0"/>
                    <a:pt x="84" y="0"/>
                    <a:pt x="84" y="0"/>
                  </a:cubicBezTo>
                  <a:cubicBezTo>
                    <a:pt x="84" y="0"/>
                    <a:pt x="84" y="0"/>
                    <a:pt x="84" y="0"/>
                  </a:cubicBezTo>
                  <a:cubicBezTo>
                    <a:pt x="85" y="0"/>
                    <a:pt x="85" y="0"/>
                    <a:pt x="85" y="0"/>
                  </a:cubicBezTo>
                  <a:cubicBezTo>
                    <a:pt x="85" y="0"/>
                    <a:pt x="85" y="0"/>
                    <a:pt x="85" y="0"/>
                  </a:cubicBezTo>
                  <a:cubicBezTo>
                    <a:pt x="85" y="0"/>
                    <a:pt x="85" y="0"/>
                    <a:pt x="85" y="0"/>
                  </a:cubicBezTo>
                  <a:cubicBezTo>
                    <a:pt x="85" y="0"/>
                    <a:pt x="85" y="0"/>
                    <a:pt x="85" y="0"/>
                  </a:cubicBezTo>
                  <a:cubicBezTo>
                    <a:pt x="85" y="0"/>
                    <a:pt x="85" y="0"/>
                    <a:pt x="85" y="0"/>
                  </a:cubicBezTo>
                  <a:cubicBezTo>
                    <a:pt x="86" y="0"/>
                    <a:pt x="86" y="0"/>
                    <a:pt x="86" y="0"/>
                  </a:cubicBezTo>
                  <a:cubicBezTo>
                    <a:pt x="86" y="0"/>
                    <a:pt x="86" y="0"/>
                    <a:pt x="86" y="0"/>
                  </a:cubicBezTo>
                  <a:cubicBezTo>
                    <a:pt x="87" y="0"/>
                    <a:pt x="87" y="0"/>
                    <a:pt x="88" y="0"/>
                  </a:cubicBezTo>
                  <a:cubicBezTo>
                    <a:pt x="88" y="0"/>
                    <a:pt x="88" y="0"/>
                    <a:pt x="88" y="0"/>
                  </a:cubicBezTo>
                  <a:close/>
                  <a:moveTo>
                    <a:pt x="82" y="376"/>
                  </a:moveTo>
                  <a:cubicBezTo>
                    <a:pt x="82" y="398"/>
                    <a:pt x="82" y="398"/>
                    <a:pt x="82" y="398"/>
                  </a:cubicBezTo>
                  <a:cubicBezTo>
                    <a:pt x="225" y="398"/>
                    <a:pt x="225" y="398"/>
                    <a:pt x="225" y="398"/>
                  </a:cubicBezTo>
                  <a:cubicBezTo>
                    <a:pt x="225" y="376"/>
                    <a:pt x="225" y="376"/>
                    <a:pt x="225" y="376"/>
                  </a:cubicBezTo>
                  <a:cubicBezTo>
                    <a:pt x="82" y="376"/>
                    <a:pt x="82" y="376"/>
                    <a:pt x="82" y="376"/>
                  </a:cubicBezTo>
                  <a:close/>
                  <a:moveTo>
                    <a:pt x="82" y="316"/>
                  </a:moveTo>
                  <a:cubicBezTo>
                    <a:pt x="82" y="338"/>
                    <a:pt x="82" y="338"/>
                    <a:pt x="82" y="338"/>
                  </a:cubicBezTo>
                  <a:cubicBezTo>
                    <a:pt x="225" y="338"/>
                    <a:pt x="225" y="338"/>
                    <a:pt x="225" y="338"/>
                  </a:cubicBezTo>
                  <a:cubicBezTo>
                    <a:pt x="225" y="316"/>
                    <a:pt x="225" y="316"/>
                    <a:pt x="225" y="316"/>
                  </a:cubicBezTo>
                  <a:cubicBezTo>
                    <a:pt x="82" y="316"/>
                    <a:pt x="82" y="316"/>
                    <a:pt x="82" y="316"/>
                  </a:cubicBezTo>
                  <a:close/>
                  <a:moveTo>
                    <a:pt x="82" y="260"/>
                  </a:moveTo>
                  <a:cubicBezTo>
                    <a:pt x="82" y="282"/>
                    <a:pt x="82" y="282"/>
                    <a:pt x="82" y="282"/>
                  </a:cubicBezTo>
                  <a:cubicBezTo>
                    <a:pt x="369" y="282"/>
                    <a:pt x="369" y="282"/>
                    <a:pt x="369" y="282"/>
                  </a:cubicBezTo>
                  <a:cubicBezTo>
                    <a:pt x="369" y="260"/>
                    <a:pt x="369" y="260"/>
                    <a:pt x="369" y="260"/>
                  </a:cubicBezTo>
                  <a:cubicBezTo>
                    <a:pt x="82" y="260"/>
                    <a:pt x="82" y="260"/>
                    <a:pt x="82" y="260"/>
                  </a:cubicBezTo>
                  <a:close/>
                  <a:moveTo>
                    <a:pt x="230" y="191"/>
                  </a:moveTo>
                  <a:cubicBezTo>
                    <a:pt x="230" y="213"/>
                    <a:pt x="230" y="213"/>
                    <a:pt x="230" y="213"/>
                  </a:cubicBezTo>
                  <a:cubicBezTo>
                    <a:pt x="369" y="213"/>
                    <a:pt x="369" y="213"/>
                    <a:pt x="369" y="213"/>
                  </a:cubicBezTo>
                  <a:cubicBezTo>
                    <a:pt x="369" y="191"/>
                    <a:pt x="369" y="191"/>
                    <a:pt x="369" y="191"/>
                  </a:cubicBezTo>
                  <a:cubicBezTo>
                    <a:pt x="230" y="191"/>
                    <a:pt x="230" y="191"/>
                    <a:pt x="230" y="191"/>
                  </a:cubicBezTo>
                  <a:close/>
                  <a:moveTo>
                    <a:pt x="230" y="130"/>
                  </a:moveTo>
                  <a:cubicBezTo>
                    <a:pt x="230" y="152"/>
                    <a:pt x="230" y="152"/>
                    <a:pt x="230" y="152"/>
                  </a:cubicBezTo>
                  <a:cubicBezTo>
                    <a:pt x="369" y="152"/>
                    <a:pt x="369" y="152"/>
                    <a:pt x="369" y="152"/>
                  </a:cubicBezTo>
                  <a:cubicBezTo>
                    <a:pt x="369" y="130"/>
                    <a:pt x="369" y="130"/>
                    <a:pt x="369" y="130"/>
                  </a:cubicBezTo>
                  <a:cubicBezTo>
                    <a:pt x="230" y="130"/>
                    <a:pt x="230" y="130"/>
                    <a:pt x="230" y="130"/>
                  </a:cubicBezTo>
                  <a:close/>
                  <a:moveTo>
                    <a:pt x="230" y="75"/>
                  </a:moveTo>
                  <a:cubicBezTo>
                    <a:pt x="230" y="97"/>
                    <a:pt x="230" y="97"/>
                    <a:pt x="230" y="97"/>
                  </a:cubicBezTo>
                  <a:cubicBezTo>
                    <a:pt x="369" y="97"/>
                    <a:pt x="369" y="97"/>
                    <a:pt x="369" y="97"/>
                  </a:cubicBezTo>
                  <a:cubicBezTo>
                    <a:pt x="369" y="75"/>
                    <a:pt x="369" y="75"/>
                    <a:pt x="369" y="75"/>
                  </a:cubicBezTo>
                  <a:cubicBezTo>
                    <a:pt x="230" y="75"/>
                    <a:pt x="230" y="75"/>
                    <a:pt x="230" y="75"/>
                  </a:cubicBezTo>
                  <a:close/>
                  <a:moveTo>
                    <a:pt x="431" y="259"/>
                  </a:moveTo>
                  <a:cubicBezTo>
                    <a:pt x="208" y="482"/>
                    <a:pt x="208" y="482"/>
                    <a:pt x="208" y="482"/>
                  </a:cubicBezTo>
                  <a:cubicBezTo>
                    <a:pt x="275" y="549"/>
                    <a:pt x="275" y="549"/>
                    <a:pt x="275" y="549"/>
                  </a:cubicBezTo>
                  <a:cubicBezTo>
                    <a:pt x="498" y="326"/>
                    <a:pt x="498" y="326"/>
                    <a:pt x="498" y="326"/>
                  </a:cubicBezTo>
                  <a:cubicBezTo>
                    <a:pt x="431" y="259"/>
                    <a:pt x="431" y="259"/>
                    <a:pt x="431" y="259"/>
                  </a:cubicBezTo>
                  <a:close/>
                  <a:moveTo>
                    <a:pt x="200" y="492"/>
                  </a:moveTo>
                  <a:cubicBezTo>
                    <a:pt x="174" y="565"/>
                    <a:pt x="174" y="565"/>
                    <a:pt x="174" y="565"/>
                  </a:cubicBezTo>
                  <a:cubicBezTo>
                    <a:pt x="196" y="586"/>
                    <a:pt x="196" y="586"/>
                    <a:pt x="196" y="586"/>
                  </a:cubicBezTo>
                  <a:cubicBezTo>
                    <a:pt x="266" y="558"/>
                    <a:pt x="266" y="558"/>
                    <a:pt x="266" y="558"/>
                  </a:cubicBezTo>
                  <a:cubicBezTo>
                    <a:pt x="200" y="492"/>
                    <a:pt x="200" y="492"/>
                    <a:pt x="200" y="492"/>
                  </a:cubicBezTo>
                  <a:close/>
                  <a:moveTo>
                    <a:pt x="444" y="426"/>
                  </a:moveTo>
                  <a:cubicBezTo>
                    <a:pt x="416" y="453"/>
                    <a:pt x="416" y="453"/>
                    <a:pt x="416" y="453"/>
                  </a:cubicBezTo>
                  <a:cubicBezTo>
                    <a:pt x="416" y="505"/>
                    <a:pt x="416" y="505"/>
                    <a:pt x="416" y="505"/>
                  </a:cubicBezTo>
                  <a:cubicBezTo>
                    <a:pt x="416" y="515"/>
                    <a:pt x="412" y="524"/>
                    <a:pt x="405" y="531"/>
                  </a:cubicBezTo>
                  <a:cubicBezTo>
                    <a:pt x="398" y="538"/>
                    <a:pt x="389" y="542"/>
                    <a:pt x="379" y="542"/>
                  </a:cubicBezTo>
                  <a:cubicBezTo>
                    <a:pt x="326" y="542"/>
                    <a:pt x="326" y="542"/>
                    <a:pt x="326" y="542"/>
                  </a:cubicBezTo>
                  <a:cubicBezTo>
                    <a:pt x="310" y="558"/>
                    <a:pt x="310" y="558"/>
                    <a:pt x="310" y="558"/>
                  </a:cubicBezTo>
                  <a:cubicBezTo>
                    <a:pt x="322" y="570"/>
                    <a:pt x="322" y="570"/>
                    <a:pt x="322" y="570"/>
                  </a:cubicBezTo>
                  <a:cubicBezTo>
                    <a:pt x="379" y="570"/>
                    <a:pt x="379" y="570"/>
                    <a:pt x="379" y="570"/>
                  </a:cubicBezTo>
                  <a:cubicBezTo>
                    <a:pt x="397" y="570"/>
                    <a:pt x="413" y="563"/>
                    <a:pt x="425" y="551"/>
                  </a:cubicBezTo>
                  <a:cubicBezTo>
                    <a:pt x="437" y="539"/>
                    <a:pt x="444" y="522"/>
                    <a:pt x="444" y="505"/>
                  </a:cubicBezTo>
                  <a:cubicBezTo>
                    <a:pt x="444" y="426"/>
                    <a:pt x="444" y="426"/>
                    <a:pt x="444" y="426"/>
                  </a:cubicBezTo>
                  <a:close/>
                  <a:moveTo>
                    <a:pt x="49" y="180"/>
                  </a:moveTo>
                  <a:cubicBezTo>
                    <a:pt x="137" y="74"/>
                    <a:pt x="137" y="74"/>
                    <a:pt x="137" y="74"/>
                  </a:cubicBezTo>
                  <a:cubicBezTo>
                    <a:pt x="95" y="37"/>
                    <a:pt x="95" y="37"/>
                    <a:pt x="95" y="37"/>
                  </a:cubicBezTo>
                  <a:lnTo>
                    <a:pt x="49" y="180"/>
                  </a:lnTo>
                  <a:close/>
                </a:path>
              </a:pathLst>
            </a:custGeom>
            <a:solidFill>
              <a:schemeClr val="bg1"/>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5317567" y="1527289"/>
            <a:ext cx="1819039" cy="1819696"/>
            <a:chOff x="3914775" y="1129635"/>
            <a:chExt cx="1364456" cy="1364456"/>
          </a:xfrm>
          <a:solidFill>
            <a:srgbClr val="C00000"/>
          </a:solidFill>
        </p:grpSpPr>
        <p:sp>
          <p:nvSpPr>
            <p:cNvPr id="31" name="矩形 30"/>
            <p:cNvSpPr/>
            <p:nvPr/>
          </p:nvSpPr>
          <p:spPr>
            <a:xfrm rot="2703315">
              <a:off x="3914775" y="1129635"/>
              <a:ext cx="1364456" cy="13644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32" name="Freeform 18"/>
            <p:cNvSpPr>
              <a:spLocks noEditPoints="1"/>
            </p:cNvSpPr>
            <p:nvPr/>
          </p:nvSpPr>
          <p:spPr bwMode="black">
            <a:xfrm>
              <a:off x="4261546" y="1525281"/>
              <a:ext cx="647212" cy="632534"/>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chemeClr val="bg1"/>
            </a:solidFill>
            <a:ln>
              <a:solidFill>
                <a:schemeClr val="bg1"/>
              </a:solidFill>
            </a:ln>
          </p:spPr>
          <p:txBody>
            <a:bodyPr vert="horz" wrap="square" lIns="61735" tIns="30867" rIns="61735" bIns="30867" numCol="1" anchor="t" anchorCtr="0" compatLnSpc="1"/>
            <a:lstStyle/>
            <a:p>
              <a:endParaRPr lang="en-US" sz="1600">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5331761" y="4290547"/>
            <a:ext cx="1819038" cy="1803410"/>
            <a:chOff x="3914774" y="3151317"/>
            <a:chExt cx="1364456" cy="1364456"/>
          </a:xfrm>
        </p:grpSpPr>
        <p:sp>
          <p:nvSpPr>
            <p:cNvPr id="34" name="矩形 33"/>
            <p:cNvSpPr/>
            <p:nvPr/>
          </p:nvSpPr>
          <p:spPr>
            <a:xfrm rot="2703315">
              <a:off x="3914774" y="3151317"/>
              <a:ext cx="1364456" cy="136445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anose="020B0503020204020204" pitchFamily="34" charset="-122"/>
                <a:ea typeface="微软雅黑" panose="020B0503020204020204" pitchFamily="34" charset="-122"/>
              </a:endParaRPr>
            </a:p>
          </p:txBody>
        </p:sp>
        <p:grpSp>
          <p:nvGrpSpPr>
            <p:cNvPr id="35" name="Group 416"/>
            <p:cNvGrpSpPr>
              <a:grpSpLocks noChangeAspect="1"/>
            </p:cNvGrpSpPr>
            <p:nvPr/>
          </p:nvGrpSpPr>
          <p:grpSpPr>
            <a:xfrm>
              <a:off x="4259125" y="3360951"/>
              <a:ext cx="638659" cy="822023"/>
              <a:chOff x="-2773363" y="1651000"/>
              <a:chExt cx="2692401" cy="3448051"/>
            </a:xfrm>
            <a:solidFill>
              <a:schemeClr val="bg1"/>
            </a:solidFill>
          </p:grpSpPr>
          <p:sp>
            <p:nvSpPr>
              <p:cNvPr id="36" name="Freeform 19"/>
              <p:cNvSpPr>
                <a:spLocks noEditPoints="1"/>
              </p:cNvSpPr>
              <p:nvPr/>
            </p:nvSpPr>
            <p:spPr bwMode="auto">
              <a:xfrm>
                <a:off x="-1908175" y="1798638"/>
                <a:ext cx="641350" cy="641350"/>
              </a:xfrm>
              <a:custGeom>
                <a:avLst/>
                <a:gdLst>
                  <a:gd name="T0" fmla="*/ 171 w 171"/>
                  <a:gd name="T1" fmla="*/ 79 h 171"/>
                  <a:gd name="T2" fmla="*/ 168 w 171"/>
                  <a:gd name="T3" fmla="*/ 77 h 171"/>
                  <a:gd name="T4" fmla="*/ 152 w 171"/>
                  <a:gd name="T5" fmla="*/ 65 h 171"/>
                  <a:gd name="T6" fmla="*/ 165 w 171"/>
                  <a:gd name="T7" fmla="*/ 54 h 171"/>
                  <a:gd name="T8" fmla="*/ 161 w 171"/>
                  <a:gd name="T9" fmla="*/ 52 h 171"/>
                  <a:gd name="T10" fmla="*/ 142 w 171"/>
                  <a:gd name="T11" fmla="*/ 45 h 171"/>
                  <a:gd name="T12" fmla="*/ 152 w 171"/>
                  <a:gd name="T13" fmla="*/ 32 h 171"/>
                  <a:gd name="T14" fmla="*/ 147 w 171"/>
                  <a:gd name="T15" fmla="*/ 30 h 171"/>
                  <a:gd name="T16" fmla="*/ 127 w 171"/>
                  <a:gd name="T17" fmla="*/ 30 h 171"/>
                  <a:gd name="T18" fmla="*/ 132 w 171"/>
                  <a:gd name="T19" fmla="*/ 15 h 171"/>
                  <a:gd name="T20" fmla="*/ 127 w 171"/>
                  <a:gd name="T21" fmla="*/ 14 h 171"/>
                  <a:gd name="T22" fmla="*/ 108 w 171"/>
                  <a:gd name="T23" fmla="*/ 20 h 171"/>
                  <a:gd name="T24" fmla="*/ 108 w 171"/>
                  <a:gd name="T25" fmla="*/ 5 h 171"/>
                  <a:gd name="T26" fmla="*/ 103 w 171"/>
                  <a:gd name="T27" fmla="*/ 4 h 171"/>
                  <a:gd name="T28" fmla="*/ 86 w 171"/>
                  <a:gd name="T29" fmla="*/ 16 h 171"/>
                  <a:gd name="T30" fmla="*/ 79 w 171"/>
                  <a:gd name="T31" fmla="*/ 0 h 171"/>
                  <a:gd name="T32" fmla="*/ 77 w 171"/>
                  <a:gd name="T33" fmla="*/ 3 h 171"/>
                  <a:gd name="T34" fmla="*/ 65 w 171"/>
                  <a:gd name="T35" fmla="*/ 19 h 171"/>
                  <a:gd name="T36" fmla="*/ 53 w 171"/>
                  <a:gd name="T37" fmla="*/ 6 h 171"/>
                  <a:gd name="T38" fmla="*/ 52 w 171"/>
                  <a:gd name="T39" fmla="*/ 10 h 171"/>
                  <a:gd name="T40" fmla="*/ 45 w 171"/>
                  <a:gd name="T41" fmla="*/ 29 h 171"/>
                  <a:gd name="T42" fmla="*/ 30 w 171"/>
                  <a:gd name="T43" fmla="*/ 20 h 171"/>
                  <a:gd name="T44" fmla="*/ 30 w 171"/>
                  <a:gd name="T45" fmla="*/ 24 h 171"/>
                  <a:gd name="T46" fmla="*/ 30 w 171"/>
                  <a:gd name="T47" fmla="*/ 44 h 171"/>
                  <a:gd name="T48" fmla="*/ 13 w 171"/>
                  <a:gd name="T49" fmla="*/ 40 h 171"/>
                  <a:gd name="T50" fmla="*/ 14 w 171"/>
                  <a:gd name="T51" fmla="*/ 44 h 171"/>
                  <a:gd name="T52" fmla="*/ 20 w 171"/>
                  <a:gd name="T53" fmla="*/ 63 h 171"/>
                  <a:gd name="T54" fmla="*/ 2 w 171"/>
                  <a:gd name="T55" fmla="*/ 65 h 171"/>
                  <a:gd name="T56" fmla="*/ 4 w 171"/>
                  <a:gd name="T57" fmla="*/ 68 h 171"/>
                  <a:gd name="T58" fmla="*/ 16 w 171"/>
                  <a:gd name="T59" fmla="*/ 84 h 171"/>
                  <a:gd name="T60" fmla="*/ 0 w 171"/>
                  <a:gd name="T61" fmla="*/ 91 h 171"/>
                  <a:gd name="T62" fmla="*/ 3 w 171"/>
                  <a:gd name="T63" fmla="*/ 94 h 171"/>
                  <a:gd name="T64" fmla="*/ 19 w 171"/>
                  <a:gd name="T65" fmla="*/ 106 h 171"/>
                  <a:gd name="T66" fmla="*/ 6 w 171"/>
                  <a:gd name="T67" fmla="*/ 116 h 171"/>
                  <a:gd name="T68" fmla="*/ 10 w 171"/>
                  <a:gd name="T69" fmla="*/ 119 h 171"/>
                  <a:gd name="T70" fmla="*/ 29 w 171"/>
                  <a:gd name="T71" fmla="*/ 125 h 171"/>
                  <a:gd name="T72" fmla="*/ 19 w 171"/>
                  <a:gd name="T73" fmla="*/ 139 h 171"/>
                  <a:gd name="T74" fmla="*/ 24 w 171"/>
                  <a:gd name="T75" fmla="*/ 141 h 171"/>
                  <a:gd name="T76" fmla="*/ 44 w 171"/>
                  <a:gd name="T77" fmla="*/ 141 h 171"/>
                  <a:gd name="T78" fmla="*/ 39 w 171"/>
                  <a:gd name="T79" fmla="*/ 156 h 171"/>
                  <a:gd name="T80" fmla="*/ 44 w 171"/>
                  <a:gd name="T81" fmla="*/ 157 h 171"/>
                  <a:gd name="T82" fmla="*/ 63 w 171"/>
                  <a:gd name="T83" fmla="*/ 151 h 171"/>
                  <a:gd name="T84" fmla="*/ 63 w 171"/>
                  <a:gd name="T85" fmla="*/ 166 h 171"/>
                  <a:gd name="T86" fmla="*/ 68 w 171"/>
                  <a:gd name="T87" fmla="*/ 166 h 171"/>
                  <a:gd name="T88" fmla="*/ 85 w 171"/>
                  <a:gd name="T89" fmla="*/ 155 h 171"/>
                  <a:gd name="T90" fmla="*/ 91 w 171"/>
                  <a:gd name="T91" fmla="*/ 171 h 171"/>
                  <a:gd name="T92" fmla="*/ 94 w 171"/>
                  <a:gd name="T93" fmla="*/ 168 h 171"/>
                  <a:gd name="T94" fmla="*/ 96 w 171"/>
                  <a:gd name="T95" fmla="*/ 154 h 171"/>
                  <a:gd name="T96" fmla="*/ 114 w 171"/>
                  <a:gd name="T97" fmla="*/ 163 h 171"/>
                  <a:gd name="T98" fmla="*/ 119 w 171"/>
                  <a:gd name="T99" fmla="*/ 162 h 171"/>
                  <a:gd name="T100" fmla="*/ 117 w 171"/>
                  <a:gd name="T101" fmla="*/ 147 h 171"/>
                  <a:gd name="T102" fmla="*/ 137 w 171"/>
                  <a:gd name="T103" fmla="*/ 150 h 171"/>
                  <a:gd name="T104" fmla="*/ 142 w 171"/>
                  <a:gd name="T105" fmla="*/ 149 h 171"/>
                  <a:gd name="T106" fmla="*/ 135 w 171"/>
                  <a:gd name="T107" fmla="*/ 134 h 171"/>
                  <a:gd name="T108" fmla="*/ 154 w 171"/>
                  <a:gd name="T109" fmla="*/ 131 h 171"/>
                  <a:gd name="T110" fmla="*/ 159 w 171"/>
                  <a:gd name="T111" fmla="*/ 129 h 171"/>
                  <a:gd name="T112" fmla="*/ 147 w 171"/>
                  <a:gd name="T113" fmla="*/ 117 h 171"/>
                  <a:gd name="T114" fmla="*/ 165 w 171"/>
                  <a:gd name="T115" fmla="*/ 108 h 171"/>
                  <a:gd name="T116" fmla="*/ 169 w 171"/>
                  <a:gd name="T117" fmla="*/ 105 h 171"/>
                  <a:gd name="T118" fmla="*/ 154 w 171"/>
                  <a:gd name="T119" fmla="*/ 96 h 171"/>
                  <a:gd name="T120" fmla="*/ 168 w 171"/>
                  <a:gd name="T121" fmla="*/ 82 h 171"/>
                  <a:gd name="T122" fmla="*/ 70 w 171"/>
                  <a:gd name="T123" fmla="*/ 85 h 171"/>
                  <a:gd name="T124" fmla="*/ 101 w 171"/>
                  <a:gd name="T125" fmla="*/ 85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400">
                  <a:latin typeface="微软雅黑" panose="020B0503020204020204" pitchFamily="34" charset="-122"/>
                  <a:ea typeface="微软雅黑" panose="020B0503020204020204" pitchFamily="34" charset="-122"/>
                </a:endParaRPr>
              </a:p>
            </p:txBody>
          </p:sp>
          <p:sp>
            <p:nvSpPr>
              <p:cNvPr id="37" name="Freeform 20"/>
              <p:cNvSpPr>
                <a:spLocks noEditPoints="1"/>
              </p:cNvSpPr>
              <p:nvPr/>
            </p:nvSpPr>
            <p:spPr bwMode="auto">
              <a:xfrm>
                <a:off x="-1333500" y="1651000"/>
                <a:ext cx="454025" cy="454025"/>
              </a:xfrm>
              <a:custGeom>
                <a:avLst/>
                <a:gdLst>
                  <a:gd name="T0" fmla="*/ 121 w 121"/>
                  <a:gd name="T1" fmla="*/ 56 h 121"/>
                  <a:gd name="T2" fmla="*/ 119 w 121"/>
                  <a:gd name="T3" fmla="*/ 54 h 121"/>
                  <a:gd name="T4" fmla="*/ 108 w 121"/>
                  <a:gd name="T5" fmla="*/ 46 h 121"/>
                  <a:gd name="T6" fmla="*/ 117 w 121"/>
                  <a:gd name="T7" fmla="*/ 38 h 121"/>
                  <a:gd name="T8" fmla="*/ 115 w 121"/>
                  <a:gd name="T9" fmla="*/ 37 h 121"/>
                  <a:gd name="T10" fmla="*/ 101 w 121"/>
                  <a:gd name="T11" fmla="*/ 32 h 121"/>
                  <a:gd name="T12" fmla="*/ 108 w 121"/>
                  <a:gd name="T13" fmla="*/ 23 h 121"/>
                  <a:gd name="T14" fmla="*/ 105 w 121"/>
                  <a:gd name="T15" fmla="*/ 21 h 121"/>
                  <a:gd name="T16" fmla="*/ 90 w 121"/>
                  <a:gd name="T17" fmla="*/ 21 h 121"/>
                  <a:gd name="T18" fmla="*/ 94 w 121"/>
                  <a:gd name="T19" fmla="*/ 11 h 121"/>
                  <a:gd name="T20" fmla="*/ 90 w 121"/>
                  <a:gd name="T21" fmla="*/ 10 h 121"/>
                  <a:gd name="T22" fmla="*/ 77 w 121"/>
                  <a:gd name="T23" fmla="*/ 14 h 121"/>
                  <a:gd name="T24" fmla="*/ 77 w 121"/>
                  <a:gd name="T25" fmla="*/ 3 h 121"/>
                  <a:gd name="T26" fmla="*/ 73 w 121"/>
                  <a:gd name="T27" fmla="*/ 3 h 121"/>
                  <a:gd name="T28" fmla="*/ 61 w 121"/>
                  <a:gd name="T29" fmla="*/ 11 h 121"/>
                  <a:gd name="T30" fmla="*/ 56 w 121"/>
                  <a:gd name="T31" fmla="*/ 0 h 121"/>
                  <a:gd name="T32" fmla="*/ 55 w 121"/>
                  <a:gd name="T33" fmla="*/ 2 h 121"/>
                  <a:gd name="T34" fmla="*/ 46 w 121"/>
                  <a:gd name="T35" fmla="*/ 13 h 121"/>
                  <a:gd name="T36" fmla="*/ 38 w 121"/>
                  <a:gd name="T37" fmla="*/ 4 h 121"/>
                  <a:gd name="T38" fmla="*/ 37 w 121"/>
                  <a:gd name="T39" fmla="*/ 7 h 121"/>
                  <a:gd name="T40" fmla="*/ 32 w 121"/>
                  <a:gd name="T41" fmla="*/ 20 h 121"/>
                  <a:gd name="T42" fmla="*/ 22 w 121"/>
                  <a:gd name="T43" fmla="*/ 14 h 121"/>
                  <a:gd name="T44" fmla="*/ 21 w 121"/>
                  <a:gd name="T45" fmla="*/ 17 h 121"/>
                  <a:gd name="T46" fmla="*/ 21 w 121"/>
                  <a:gd name="T47" fmla="*/ 31 h 121"/>
                  <a:gd name="T48" fmla="*/ 9 w 121"/>
                  <a:gd name="T49" fmla="*/ 28 h 121"/>
                  <a:gd name="T50" fmla="*/ 10 w 121"/>
                  <a:gd name="T51" fmla="*/ 31 h 121"/>
                  <a:gd name="T52" fmla="*/ 14 w 121"/>
                  <a:gd name="T53" fmla="*/ 45 h 121"/>
                  <a:gd name="T54" fmla="*/ 2 w 121"/>
                  <a:gd name="T55" fmla="*/ 46 h 121"/>
                  <a:gd name="T56" fmla="*/ 3 w 121"/>
                  <a:gd name="T57" fmla="*/ 48 h 121"/>
                  <a:gd name="T58" fmla="*/ 11 w 121"/>
                  <a:gd name="T59" fmla="*/ 60 h 121"/>
                  <a:gd name="T60" fmla="*/ 0 w 121"/>
                  <a:gd name="T61" fmla="*/ 65 h 121"/>
                  <a:gd name="T62" fmla="*/ 2 w 121"/>
                  <a:gd name="T63" fmla="*/ 67 h 121"/>
                  <a:gd name="T64" fmla="*/ 14 w 121"/>
                  <a:gd name="T65" fmla="*/ 75 h 121"/>
                  <a:gd name="T66" fmla="*/ 4 w 121"/>
                  <a:gd name="T67" fmla="*/ 83 h 121"/>
                  <a:gd name="T68" fmla="*/ 7 w 121"/>
                  <a:gd name="T69" fmla="*/ 84 h 121"/>
                  <a:gd name="T70" fmla="*/ 20 w 121"/>
                  <a:gd name="T71" fmla="*/ 89 h 121"/>
                  <a:gd name="T72" fmla="*/ 14 w 121"/>
                  <a:gd name="T73" fmla="*/ 98 h 121"/>
                  <a:gd name="T74" fmla="*/ 17 w 121"/>
                  <a:gd name="T75" fmla="*/ 100 h 121"/>
                  <a:gd name="T76" fmla="*/ 31 w 121"/>
                  <a:gd name="T77" fmla="*/ 100 h 121"/>
                  <a:gd name="T78" fmla="*/ 28 w 121"/>
                  <a:gd name="T79" fmla="*/ 110 h 121"/>
                  <a:gd name="T80" fmla="*/ 31 w 121"/>
                  <a:gd name="T81" fmla="*/ 112 h 121"/>
                  <a:gd name="T82" fmla="*/ 45 w 121"/>
                  <a:gd name="T83" fmla="*/ 107 h 121"/>
                  <a:gd name="T84" fmla="*/ 45 w 121"/>
                  <a:gd name="T85" fmla="*/ 118 h 121"/>
                  <a:gd name="T86" fmla="*/ 49 w 121"/>
                  <a:gd name="T87" fmla="*/ 118 h 121"/>
                  <a:gd name="T88" fmla="*/ 60 w 121"/>
                  <a:gd name="T89" fmla="*/ 110 h 121"/>
                  <a:gd name="T90" fmla="*/ 65 w 121"/>
                  <a:gd name="T91" fmla="*/ 121 h 121"/>
                  <a:gd name="T92" fmla="*/ 67 w 121"/>
                  <a:gd name="T93" fmla="*/ 119 h 121"/>
                  <a:gd name="T94" fmla="*/ 68 w 121"/>
                  <a:gd name="T95" fmla="*/ 109 h 121"/>
                  <a:gd name="T96" fmla="*/ 81 w 121"/>
                  <a:gd name="T97" fmla="*/ 116 h 121"/>
                  <a:gd name="T98" fmla="*/ 85 w 121"/>
                  <a:gd name="T99" fmla="*/ 115 h 121"/>
                  <a:gd name="T100" fmla="*/ 83 w 121"/>
                  <a:gd name="T101" fmla="*/ 104 h 121"/>
                  <a:gd name="T102" fmla="*/ 97 w 121"/>
                  <a:gd name="T103" fmla="*/ 107 h 121"/>
                  <a:gd name="T104" fmla="*/ 101 w 121"/>
                  <a:gd name="T105" fmla="*/ 106 h 121"/>
                  <a:gd name="T106" fmla="*/ 96 w 121"/>
                  <a:gd name="T107" fmla="*/ 95 h 121"/>
                  <a:gd name="T108" fmla="*/ 110 w 121"/>
                  <a:gd name="T109" fmla="*/ 93 h 121"/>
                  <a:gd name="T110" fmla="*/ 113 w 121"/>
                  <a:gd name="T111" fmla="*/ 92 h 121"/>
                  <a:gd name="T112" fmla="*/ 105 w 121"/>
                  <a:gd name="T113" fmla="*/ 83 h 121"/>
                  <a:gd name="T114" fmla="*/ 117 w 121"/>
                  <a:gd name="T115" fmla="*/ 77 h 121"/>
                  <a:gd name="T116" fmla="*/ 120 w 121"/>
                  <a:gd name="T117" fmla="*/ 75 h 121"/>
                  <a:gd name="T118" fmla="*/ 109 w 121"/>
                  <a:gd name="T119" fmla="*/ 68 h 121"/>
                  <a:gd name="T120" fmla="*/ 120 w 121"/>
                  <a:gd name="T121" fmla="*/ 58 h 121"/>
                  <a:gd name="T122" fmla="*/ 50 w 121"/>
                  <a:gd name="T123" fmla="*/ 61 h 121"/>
                  <a:gd name="T124" fmla="*/ 72 w 121"/>
                  <a:gd name="T125" fmla="*/ 6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 h="121">
                    <a:moveTo>
                      <a:pt x="120" y="58"/>
                    </a:moveTo>
                    <a:cubicBezTo>
                      <a:pt x="121" y="58"/>
                      <a:pt x="121" y="57"/>
                      <a:pt x="121" y="56"/>
                    </a:cubicBezTo>
                    <a:cubicBezTo>
                      <a:pt x="121" y="56"/>
                      <a:pt x="121" y="56"/>
                      <a:pt x="121" y="56"/>
                    </a:cubicBezTo>
                    <a:cubicBezTo>
                      <a:pt x="121" y="55"/>
                      <a:pt x="120" y="54"/>
                      <a:pt x="119" y="54"/>
                    </a:cubicBezTo>
                    <a:cubicBezTo>
                      <a:pt x="110" y="53"/>
                      <a:pt x="110" y="53"/>
                      <a:pt x="110" y="53"/>
                    </a:cubicBezTo>
                    <a:cubicBezTo>
                      <a:pt x="109" y="50"/>
                      <a:pt x="109" y="48"/>
                      <a:pt x="108" y="46"/>
                    </a:cubicBezTo>
                    <a:cubicBezTo>
                      <a:pt x="116" y="40"/>
                      <a:pt x="116" y="40"/>
                      <a:pt x="116" y="40"/>
                    </a:cubicBezTo>
                    <a:cubicBezTo>
                      <a:pt x="117" y="40"/>
                      <a:pt x="117" y="39"/>
                      <a:pt x="117" y="38"/>
                    </a:cubicBezTo>
                    <a:cubicBezTo>
                      <a:pt x="117" y="38"/>
                      <a:pt x="117" y="38"/>
                      <a:pt x="117" y="38"/>
                    </a:cubicBezTo>
                    <a:cubicBezTo>
                      <a:pt x="117" y="37"/>
                      <a:pt x="116" y="36"/>
                      <a:pt x="115" y="37"/>
                    </a:cubicBezTo>
                    <a:cubicBezTo>
                      <a:pt x="105" y="38"/>
                      <a:pt x="105" y="38"/>
                      <a:pt x="105" y="38"/>
                    </a:cubicBezTo>
                    <a:cubicBezTo>
                      <a:pt x="104" y="36"/>
                      <a:pt x="102" y="34"/>
                      <a:pt x="101" y="32"/>
                    </a:cubicBezTo>
                    <a:cubicBezTo>
                      <a:pt x="107" y="24"/>
                      <a:pt x="107" y="24"/>
                      <a:pt x="107" y="24"/>
                    </a:cubicBezTo>
                    <a:cubicBezTo>
                      <a:pt x="108" y="24"/>
                      <a:pt x="108" y="23"/>
                      <a:pt x="108" y="23"/>
                    </a:cubicBezTo>
                    <a:cubicBezTo>
                      <a:pt x="108" y="22"/>
                      <a:pt x="108" y="22"/>
                      <a:pt x="107" y="21"/>
                    </a:cubicBezTo>
                    <a:cubicBezTo>
                      <a:pt x="107" y="21"/>
                      <a:pt x="105" y="20"/>
                      <a:pt x="105" y="21"/>
                    </a:cubicBezTo>
                    <a:cubicBezTo>
                      <a:pt x="96" y="26"/>
                      <a:pt x="96" y="26"/>
                      <a:pt x="96" y="26"/>
                    </a:cubicBezTo>
                    <a:cubicBezTo>
                      <a:pt x="94" y="24"/>
                      <a:pt x="92" y="22"/>
                      <a:pt x="90" y="21"/>
                    </a:cubicBezTo>
                    <a:cubicBezTo>
                      <a:pt x="94" y="12"/>
                      <a:pt x="94" y="12"/>
                      <a:pt x="94" y="12"/>
                    </a:cubicBezTo>
                    <a:cubicBezTo>
                      <a:pt x="94" y="11"/>
                      <a:pt x="94" y="11"/>
                      <a:pt x="94" y="11"/>
                    </a:cubicBezTo>
                    <a:cubicBezTo>
                      <a:pt x="94" y="10"/>
                      <a:pt x="94" y="9"/>
                      <a:pt x="93" y="9"/>
                    </a:cubicBezTo>
                    <a:cubicBezTo>
                      <a:pt x="92" y="8"/>
                      <a:pt x="91" y="9"/>
                      <a:pt x="90" y="10"/>
                    </a:cubicBezTo>
                    <a:cubicBezTo>
                      <a:pt x="83" y="17"/>
                      <a:pt x="83" y="17"/>
                      <a:pt x="83" y="17"/>
                    </a:cubicBezTo>
                    <a:cubicBezTo>
                      <a:pt x="81" y="15"/>
                      <a:pt x="79" y="15"/>
                      <a:pt x="77" y="14"/>
                    </a:cubicBezTo>
                    <a:cubicBezTo>
                      <a:pt x="77" y="4"/>
                      <a:pt x="77" y="4"/>
                      <a:pt x="77" y="4"/>
                    </a:cubicBezTo>
                    <a:cubicBezTo>
                      <a:pt x="77" y="4"/>
                      <a:pt x="77" y="4"/>
                      <a:pt x="77" y="3"/>
                    </a:cubicBezTo>
                    <a:cubicBezTo>
                      <a:pt x="77" y="2"/>
                      <a:pt x="76" y="2"/>
                      <a:pt x="75" y="1"/>
                    </a:cubicBezTo>
                    <a:cubicBezTo>
                      <a:pt x="74" y="1"/>
                      <a:pt x="73" y="2"/>
                      <a:pt x="73" y="3"/>
                    </a:cubicBezTo>
                    <a:cubicBezTo>
                      <a:pt x="69" y="12"/>
                      <a:pt x="69" y="12"/>
                      <a:pt x="69" y="12"/>
                    </a:cubicBezTo>
                    <a:cubicBezTo>
                      <a:pt x="66" y="11"/>
                      <a:pt x="64" y="11"/>
                      <a:pt x="61" y="11"/>
                    </a:cubicBezTo>
                    <a:cubicBezTo>
                      <a:pt x="59" y="2"/>
                      <a:pt x="59" y="2"/>
                      <a:pt x="59" y="2"/>
                    </a:cubicBezTo>
                    <a:cubicBezTo>
                      <a:pt x="58" y="1"/>
                      <a:pt x="58" y="0"/>
                      <a:pt x="56" y="0"/>
                    </a:cubicBezTo>
                    <a:cubicBezTo>
                      <a:pt x="55" y="0"/>
                      <a:pt x="55" y="1"/>
                      <a:pt x="55" y="2"/>
                    </a:cubicBezTo>
                    <a:cubicBezTo>
                      <a:pt x="55" y="2"/>
                      <a:pt x="55" y="2"/>
                      <a:pt x="55" y="2"/>
                    </a:cubicBezTo>
                    <a:cubicBezTo>
                      <a:pt x="53" y="12"/>
                      <a:pt x="53" y="12"/>
                      <a:pt x="53" y="12"/>
                    </a:cubicBezTo>
                    <a:cubicBezTo>
                      <a:pt x="51" y="12"/>
                      <a:pt x="48" y="13"/>
                      <a:pt x="46" y="13"/>
                    </a:cubicBezTo>
                    <a:cubicBezTo>
                      <a:pt x="40" y="5"/>
                      <a:pt x="40" y="5"/>
                      <a:pt x="40" y="5"/>
                    </a:cubicBezTo>
                    <a:cubicBezTo>
                      <a:pt x="40" y="4"/>
                      <a:pt x="39" y="4"/>
                      <a:pt x="38" y="4"/>
                    </a:cubicBezTo>
                    <a:cubicBezTo>
                      <a:pt x="37" y="4"/>
                      <a:pt x="37" y="5"/>
                      <a:pt x="37" y="6"/>
                    </a:cubicBezTo>
                    <a:cubicBezTo>
                      <a:pt x="37" y="6"/>
                      <a:pt x="37" y="6"/>
                      <a:pt x="37" y="7"/>
                    </a:cubicBezTo>
                    <a:cubicBezTo>
                      <a:pt x="38" y="17"/>
                      <a:pt x="38" y="17"/>
                      <a:pt x="38" y="17"/>
                    </a:cubicBezTo>
                    <a:cubicBezTo>
                      <a:pt x="36" y="18"/>
                      <a:pt x="34" y="19"/>
                      <a:pt x="32" y="20"/>
                    </a:cubicBezTo>
                    <a:cubicBezTo>
                      <a:pt x="24" y="14"/>
                      <a:pt x="24" y="14"/>
                      <a:pt x="24" y="14"/>
                    </a:cubicBezTo>
                    <a:cubicBezTo>
                      <a:pt x="24" y="13"/>
                      <a:pt x="22" y="13"/>
                      <a:pt x="22" y="14"/>
                    </a:cubicBezTo>
                    <a:cubicBezTo>
                      <a:pt x="21" y="14"/>
                      <a:pt x="21" y="15"/>
                      <a:pt x="21" y="15"/>
                    </a:cubicBezTo>
                    <a:cubicBezTo>
                      <a:pt x="21" y="16"/>
                      <a:pt x="21" y="16"/>
                      <a:pt x="21" y="17"/>
                    </a:cubicBezTo>
                    <a:cubicBezTo>
                      <a:pt x="26" y="26"/>
                      <a:pt x="26" y="26"/>
                      <a:pt x="26" y="26"/>
                    </a:cubicBezTo>
                    <a:cubicBezTo>
                      <a:pt x="24" y="27"/>
                      <a:pt x="23" y="29"/>
                      <a:pt x="21" y="31"/>
                    </a:cubicBezTo>
                    <a:cubicBezTo>
                      <a:pt x="12" y="28"/>
                      <a:pt x="12" y="28"/>
                      <a:pt x="12" y="28"/>
                    </a:cubicBezTo>
                    <a:cubicBezTo>
                      <a:pt x="11" y="27"/>
                      <a:pt x="10" y="27"/>
                      <a:pt x="9" y="28"/>
                    </a:cubicBezTo>
                    <a:cubicBezTo>
                      <a:pt x="9" y="29"/>
                      <a:pt x="9" y="29"/>
                      <a:pt x="9" y="29"/>
                    </a:cubicBezTo>
                    <a:cubicBezTo>
                      <a:pt x="9" y="30"/>
                      <a:pt x="9" y="31"/>
                      <a:pt x="10" y="31"/>
                    </a:cubicBezTo>
                    <a:cubicBezTo>
                      <a:pt x="17" y="38"/>
                      <a:pt x="17" y="38"/>
                      <a:pt x="17" y="38"/>
                    </a:cubicBezTo>
                    <a:cubicBezTo>
                      <a:pt x="16" y="40"/>
                      <a:pt x="15" y="42"/>
                      <a:pt x="14" y="45"/>
                    </a:cubicBezTo>
                    <a:cubicBezTo>
                      <a:pt x="4" y="44"/>
                      <a:pt x="4" y="44"/>
                      <a:pt x="4" y="44"/>
                    </a:cubicBezTo>
                    <a:cubicBezTo>
                      <a:pt x="3" y="44"/>
                      <a:pt x="2" y="45"/>
                      <a:pt x="2" y="46"/>
                    </a:cubicBezTo>
                    <a:cubicBezTo>
                      <a:pt x="2" y="46"/>
                      <a:pt x="2" y="46"/>
                      <a:pt x="2" y="46"/>
                    </a:cubicBezTo>
                    <a:cubicBezTo>
                      <a:pt x="2" y="47"/>
                      <a:pt x="2" y="48"/>
                      <a:pt x="3" y="48"/>
                    </a:cubicBezTo>
                    <a:cubicBezTo>
                      <a:pt x="12" y="53"/>
                      <a:pt x="12" y="53"/>
                      <a:pt x="12" y="53"/>
                    </a:cubicBezTo>
                    <a:cubicBezTo>
                      <a:pt x="12" y="55"/>
                      <a:pt x="11" y="57"/>
                      <a:pt x="11" y="60"/>
                    </a:cubicBezTo>
                    <a:cubicBezTo>
                      <a:pt x="2" y="63"/>
                      <a:pt x="2" y="63"/>
                      <a:pt x="2" y="63"/>
                    </a:cubicBezTo>
                    <a:cubicBezTo>
                      <a:pt x="1" y="63"/>
                      <a:pt x="0" y="64"/>
                      <a:pt x="0" y="65"/>
                    </a:cubicBezTo>
                    <a:cubicBezTo>
                      <a:pt x="0" y="65"/>
                      <a:pt x="0" y="65"/>
                      <a:pt x="0" y="65"/>
                    </a:cubicBezTo>
                    <a:cubicBezTo>
                      <a:pt x="0" y="66"/>
                      <a:pt x="1" y="67"/>
                      <a:pt x="2" y="67"/>
                    </a:cubicBezTo>
                    <a:cubicBezTo>
                      <a:pt x="12" y="68"/>
                      <a:pt x="12" y="68"/>
                      <a:pt x="12" y="68"/>
                    </a:cubicBezTo>
                    <a:cubicBezTo>
                      <a:pt x="12" y="71"/>
                      <a:pt x="13" y="73"/>
                      <a:pt x="14" y="75"/>
                    </a:cubicBezTo>
                    <a:cubicBezTo>
                      <a:pt x="5" y="81"/>
                      <a:pt x="5" y="81"/>
                      <a:pt x="5" y="81"/>
                    </a:cubicBezTo>
                    <a:cubicBezTo>
                      <a:pt x="5" y="81"/>
                      <a:pt x="4" y="82"/>
                      <a:pt x="4" y="83"/>
                    </a:cubicBezTo>
                    <a:cubicBezTo>
                      <a:pt x="4" y="83"/>
                      <a:pt x="4" y="83"/>
                      <a:pt x="4" y="83"/>
                    </a:cubicBezTo>
                    <a:cubicBezTo>
                      <a:pt x="5" y="84"/>
                      <a:pt x="6" y="85"/>
                      <a:pt x="7" y="84"/>
                    </a:cubicBezTo>
                    <a:cubicBezTo>
                      <a:pt x="17" y="83"/>
                      <a:pt x="17" y="83"/>
                      <a:pt x="17" y="83"/>
                    </a:cubicBezTo>
                    <a:cubicBezTo>
                      <a:pt x="18" y="85"/>
                      <a:pt x="19" y="87"/>
                      <a:pt x="20" y="89"/>
                    </a:cubicBezTo>
                    <a:cubicBezTo>
                      <a:pt x="14" y="97"/>
                      <a:pt x="14" y="97"/>
                      <a:pt x="14" y="97"/>
                    </a:cubicBezTo>
                    <a:cubicBezTo>
                      <a:pt x="14" y="97"/>
                      <a:pt x="14" y="98"/>
                      <a:pt x="14" y="98"/>
                    </a:cubicBezTo>
                    <a:cubicBezTo>
                      <a:pt x="14" y="99"/>
                      <a:pt x="14" y="99"/>
                      <a:pt x="14" y="100"/>
                    </a:cubicBezTo>
                    <a:cubicBezTo>
                      <a:pt x="15" y="100"/>
                      <a:pt x="16" y="101"/>
                      <a:pt x="17" y="100"/>
                    </a:cubicBezTo>
                    <a:cubicBezTo>
                      <a:pt x="26" y="95"/>
                      <a:pt x="26" y="95"/>
                      <a:pt x="26" y="95"/>
                    </a:cubicBezTo>
                    <a:cubicBezTo>
                      <a:pt x="28" y="97"/>
                      <a:pt x="29" y="99"/>
                      <a:pt x="31" y="100"/>
                    </a:cubicBezTo>
                    <a:cubicBezTo>
                      <a:pt x="28" y="109"/>
                      <a:pt x="28" y="109"/>
                      <a:pt x="28" y="109"/>
                    </a:cubicBezTo>
                    <a:cubicBezTo>
                      <a:pt x="28" y="110"/>
                      <a:pt x="28" y="110"/>
                      <a:pt x="28" y="110"/>
                    </a:cubicBezTo>
                    <a:cubicBezTo>
                      <a:pt x="28" y="111"/>
                      <a:pt x="28" y="112"/>
                      <a:pt x="29" y="112"/>
                    </a:cubicBezTo>
                    <a:cubicBezTo>
                      <a:pt x="30" y="113"/>
                      <a:pt x="31" y="112"/>
                      <a:pt x="31" y="112"/>
                    </a:cubicBezTo>
                    <a:cubicBezTo>
                      <a:pt x="38" y="104"/>
                      <a:pt x="38" y="104"/>
                      <a:pt x="38" y="104"/>
                    </a:cubicBezTo>
                    <a:cubicBezTo>
                      <a:pt x="40" y="106"/>
                      <a:pt x="43" y="106"/>
                      <a:pt x="45" y="107"/>
                    </a:cubicBezTo>
                    <a:cubicBezTo>
                      <a:pt x="45" y="117"/>
                      <a:pt x="45" y="117"/>
                      <a:pt x="45" y="117"/>
                    </a:cubicBezTo>
                    <a:cubicBezTo>
                      <a:pt x="45" y="117"/>
                      <a:pt x="45" y="117"/>
                      <a:pt x="45" y="118"/>
                    </a:cubicBezTo>
                    <a:cubicBezTo>
                      <a:pt x="45" y="119"/>
                      <a:pt x="45" y="119"/>
                      <a:pt x="46" y="120"/>
                    </a:cubicBezTo>
                    <a:cubicBezTo>
                      <a:pt x="47" y="120"/>
                      <a:pt x="48" y="119"/>
                      <a:pt x="49" y="118"/>
                    </a:cubicBezTo>
                    <a:cubicBezTo>
                      <a:pt x="53" y="109"/>
                      <a:pt x="53" y="109"/>
                      <a:pt x="53" y="109"/>
                    </a:cubicBezTo>
                    <a:cubicBezTo>
                      <a:pt x="55" y="110"/>
                      <a:pt x="58" y="110"/>
                      <a:pt x="60" y="110"/>
                    </a:cubicBezTo>
                    <a:cubicBezTo>
                      <a:pt x="63" y="119"/>
                      <a:pt x="63" y="119"/>
                      <a:pt x="63" y="119"/>
                    </a:cubicBezTo>
                    <a:cubicBezTo>
                      <a:pt x="63" y="120"/>
                      <a:pt x="64" y="121"/>
                      <a:pt x="65" y="121"/>
                    </a:cubicBezTo>
                    <a:cubicBezTo>
                      <a:pt x="65" y="121"/>
                      <a:pt x="65" y="121"/>
                      <a:pt x="65" y="121"/>
                    </a:cubicBezTo>
                    <a:cubicBezTo>
                      <a:pt x="66" y="121"/>
                      <a:pt x="67" y="120"/>
                      <a:pt x="67" y="119"/>
                    </a:cubicBezTo>
                    <a:cubicBezTo>
                      <a:pt x="67" y="119"/>
                      <a:pt x="67" y="119"/>
                      <a:pt x="67" y="119"/>
                    </a:cubicBezTo>
                    <a:cubicBezTo>
                      <a:pt x="68" y="109"/>
                      <a:pt x="68" y="109"/>
                      <a:pt x="68" y="109"/>
                    </a:cubicBezTo>
                    <a:cubicBezTo>
                      <a:pt x="71" y="109"/>
                      <a:pt x="73" y="108"/>
                      <a:pt x="75" y="108"/>
                    </a:cubicBezTo>
                    <a:cubicBezTo>
                      <a:pt x="81" y="116"/>
                      <a:pt x="81" y="116"/>
                      <a:pt x="81" y="116"/>
                    </a:cubicBezTo>
                    <a:cubicBezTo>
                      <a:pt x="82" y="117"/>
                      <a:pt x="83" y="117"/>
                      <a:pt x="84" y="117"/>
                    </a:cubicBezTo>
                    <a:cubicBezTo>
                      <a:pt x="84" y="117"/>
                      <a:pt x="85" y="116"/>
                      <a:pt x="85" y="115"/>
                    </a:cubicBezTo>
                    <a:cubicBezTo>
                      <a:pt x="85" y="115"/>
                      <a:pt x="85" y="115"/>
                      <a:pt x="85" y="114"/>
                    </a:cubicBezTo>
                    <a:cubicBezTo>
                      <a:pt x="83" y="104"/>
                      <a:pt x="83" y="104"/>
                      <a:pt x="83" y="104"/>
                    </a:cubicBezTo>
                    <a:cubicBezTo>
                      <a:pt x="85" y="103"/>
                      <a:pt x="87" y="102"/>
                      <a:pt x="89" y="101"/>
                    </a:cubicBezTo>
                    <a:cubicBezTo>
                      <a:pt x="97" y="107"/>
                      <a:pt x="97" y="107"/>
                      <a:pt x="97" y="107"/>
                    </a:cubicBezTo>
                    <a:cubicBezTo>
                      <a:pt x="98" y="108"/>
                      <a:pt x="99" y="108"/>
                      <a:pt x="100" y="107"/>
                    </a:cubicBezTo>
                    <a:cubicBezTo>
                      <a:pt x="100" y="107"/>
                      <a:pt x="101" y="106"/>
                      <a:pt x="101" y="106"/>
                    </a:cubicBezTo>
                    <a:cubicBezTo>
                      <a:pt x="101" y="105"/>
                      <a:pt x="100" y="105"/>
                      <a:pt x="100" y="104"/>
                    </a:cubicBezTo>
                    <a:cubicBezTo>
                      <a:pt x="96" y="95"/>
                      <a:pt x="96" y="95"/>
                      <a:pt x="96" y="95"/>
                    </a:cubicBezTo>
                    <a:cubicBezTo>
                      <a:pt x="97" y="94"/>
                      <a:pt x="99" y="92"/>
                      <a:pt x="100" y="90"/>
                    </a:cubicBezTo>
                    <a:cubicBezTo>
                      <a:pt x="110" y="93"/>
                      <a:pt x="110" y="93"/>
                      <a:pt x="110" y="93"/>
                    </a:cubicBezTo>
                    <a:cubicBezTo>
                      <a:pt x="111" y="94"/>
                      <a:pt x="112" y="94"/>
                      <a:pt x="112" y="93"/>
                    </a:cubicBezTo>
                    <a:cubicBezTo>
                      <a:pt x="113" y="92"/>
                      <a:pt x="113" y="92"/>
                      <a:pt x="113" y="92"/>
                    </a:cubicBezTo>
                    <a:cubicBezTo>
                      <a:pt x="113" y="91"/>
                      <a:pt x="112" y="90"/>
                      <a:pt x="112" y="90"/>
                    </a:cubicBezTo>
                    <a:cubicBezTo>
                      <a:pt x="105" y="83"/>
                      <a:pt x="105" y="83"/>
                      <a:pt x="105" y="83"/>
                    </a:cubicBezTo>
                    <a:cubicBezTo>
                      <a:pt x="106" y="81"/>
                      <a:pt x="107" y="79"/>
                      <a:pt x="107" y="76"/>
                    </a:cubicBezTo>
                    <a:cubicBezTo>
                      <a:pt x="117" y="77"/>
                      <a:pt x="117" y="77"/>
                      <a:pt x="117" y="77"/>
                    </a:cubicBezTo>
                    <a:cubicBezTo>
                      <a:pt x="118" y="77"/>
                      <a:pt x="120" y="76"/>
                      <a:pt x="120" y="75"/>
                    </a:cubicBezTo>
                    <a:cubicBezTo>
                      <a:pt x="120" y="75"/>
                      <a:pt x="120" y="75"/>
                      <a:pt x="120" y="75"/>
                    </a:cubicBezTo>
                    <a:cubicBezTo>
                      <a:pt x="120" y="74"/>
                      <a:pt x="119" y="73"/>
                      <a:pt x="118" y="73"/>
                    </a:cubicBezTo>
                    <a:cubicBezTo>
                      <a:pt x="109" y="68"/>
                      <a:pt x="109" y="68"/>
                      <a:pt x="109" y="68"/>
                    </a:cubicBezTo>
                    <a:cubicBezTo>
                      <a:pt x="110" y="66"/>
                      <a:pt x="110" y="64"/>
                      <a:pt x="110" y="61"/>
                    </a:cubicBezTo>
                    <a:lnTo>
                      <a:pt x="120" y="58"/>
                    </a:lnTo>
                    <a:close/>
                    <a:moveTo>
                      <a:pt x="61" y="72"/>
                    </a:moveTo>
                    <a:cubicBezTo>
                      <a:pt x="55" y="72"/>
                      <a:pt x="50" y="67"/>
                      <a:pt x="50" y="61"/>
                    </a:cubicBezTo>
                    <a:cubicBezTo>
                      <a:pt x="50" y="54"/>
                      <a:pt x="55" y="49"/>
                      <a:pt x="61" y="49"/>
                    </a:cubicBezTo>
                    <a:cubicBezTo>
                      <a:pt x="67" y="49"/>
                      <a:pt x="72" y="54"/>
                      <a:pt x="72" y="61"/>
                    </a:cubicBezTo>
                    <a:cubicBezTo>
                      <a:pt x="72" y="67"/>
                      <a:pt x="67" y="72"/>
                      <a:pt x="61"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400">
                  <a:latin typeface="微软雅黑" panose="020B0503020204020204" pitchFamily="34" charset="-122"/>
                  <a:ea typeface="微软雅黑" panose="020B0503020204020204" pitchFamily="34" charset="-122"/>
                </a:endParaRPr>
              </a:p>
            </p:txBody>
          </p:sp>
          <p:sp>
            <p:nvSpPr>
              <p:cNvPr id="38" name="Oval 21"/>
              <p:cNvSpPr>
                <a:spLocks noChangeArrowheads="1"/>
              </p:cNvSpPr>
              <p:nvPr/>
            </p:nvSpPr>
            <p:spPr bwMode="auto">
              <a:xfrm>
                <a:off x="-1055688" y="2462213"/>
                <a:ext cx="171450" cy="1714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400">
                  <a:latin typeface="微软雅黑" panose="020B0503020204020204" pitchFamily="34" charset="-122"/>
                  <a:ea typeface="微软雅黑" panose="020B0503020204020204" pitchFamily="34" charset="-122"/>
                </a:endParaRPr>
              </a:p>
            </p:txBody>
          </p:sp>
          <p:sp>
            <p:nvSpPr>
              <p:cNvPr id="39" name="Oval 22"/>
              <p:cNvSpPr>
                <a:spLocks noChangeArrowheads="1"/>
              </p:cNvSpPr>
              <p:nvPr/>
            </p:nvSpPr>
            <p:spPr bwMode="auto">
              <a:xfrm>
                <a:off x="-1776413" y="2792413"/>
                <a:ext cx="115888" cy="1190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400">
                  <a:latin typeface="微软雅黑" panose="020B0503020204020204" pitchFamily="34" charset="-122"/>
                  <a:ea typeface="微软雅黑" panose="020B0503020204020204" pitchFamily="34" charset="-122"/>
                </a:endParaRPr>
              </a:p>
            </p:txBody>
          </p:sp>
          <p:sp>
            <p:nvSpPr>
              <p:cNvPr id="40" name="Freeform 23"/>
              <p:cNvSpPr>
                <a:spLocks noEditPoints="1"/>
              </p:cNvSpPr>
              <p:nvPr/>
            </p:nvSpPr>
            <p:spPr bwMode="auto">
              <a:xfrm>
                <a:off x="-2773363" y="2439988"/>
                <a:ext cx="2692401" cy="2659063"/>
              </a:xfrm>
              <a:custGeom>
                <a:avLst/>
                <a:gdLst>
                  <a:gd name="T0" fmla="*/ 605 w 718"/>
                  <a:gd name="T1" fmla="*/ 20 h 709"/>
                  <a:gd name="T2" fmla="*/ 602 w 718"/>
                  <a:gd name="T3" fmla="*/ 58 h 709"/>
                  <a:gd name="T4" fmla="*/ 587 w 718"/>
                  <a:gd name="T5" fmla="*/ 93 h 709"/>
                  <a:gd name="T6" fmla="*/ 563 w 718"/>
                  <a:gd name="T7" fmla="*/ 121 h 709"/>
                  <a:gd name="T8" fmla="*/ 530 w 718"/>
                  <a:gd name="T9" fmla="*/ 141 h 709"/>
                  <a:gd name="T10" fmla="*/ 493 w 718"/>
                  <a:gd name="T11" fmla="*/ 149 h 709"/>
                  <a:gd name="T12" fmla="*/ 456 w 718"/>
                  <a:gd name="T13" fmla="*/ 147 h 709"/>
                  <a:gd name="T14" fmla="*/ 420 w 718"/>
                  <a:gd name="T15" fmla="*/ 134 h 709"/>
                  <a:gd name="T16" fmla="*/ 391 w 718"/>
                  <a:gd name="T17" fmla="*/ 110 h 709"/>
                  <a:gd name="T18" fmla="*/ 371 w 718"/>
                  <a:gd name="T19" fmla="*/ 78 h 709"/>
                  <a:gd name="T20" fmla="*/ 361 w 718"/>
                  <a:gd name="T21" fmla="*/ 42 h 709"/>
                  <a:gd name="T22" fmla="*/ 363 w 718"/>
                  <a:gd name="T23" fmla="*/ 4 h 709"/>
                  <a:gd name="T24" fmla="*/ 68 w 718"/>
                  <a:gd name="T25" fmla="*/ 221 h 709"/>
                  <a:gd name="T26" fmla="*/ 162 w 718"/>
                  <a:gd name="T27" fmla="*/ 514 h 709"/>
                  <a:gd name="T28" fmla="*/ 334 w 718"/>
                  <a:gd name="T29" fmla="*/ 176 h 709"/>
                  <a:gd name="T30" fmla="*/ 311 w 718"/>
                  <a:gd name="T31" fmla="*/ 189 h 709"/>
                  <a:gd name="T32" fmla="*/ 288 w 718"/>
                  <a:gd name="T33" fmla="*/ 197 h 709"/>
                  <a:gd name="T34" fmla="*/ 258 w 718"/>
                  <a:gd name="T35" fmla="*/ 192 h 709"/>
                  <a:gd name="T36" fmla="*/ 234 w 718"/>
                  <a:gd name="T37" fmla="*/ 181 h 709"/>
                  <a:gd name="T38" fmla="*/ 214 w 718"/>
                  <a:gd name="T39" fmla="*/ 164 h 709"/>
                  <a:gd name="T40" fmla="*/ 201 w 718"/>
                  <a:gd name="T41" fmla="*/ 141 h 709"/>
                  <a:gd name="T42" fmla="*/ 195 w 718"/>
                  <a:gd name="T43" fmla="*/ 116 h 709"/>
                  <a:gd name="T44" fmla="*/ 197 w 718"/>
                  <a:gd name="T45" fmla="*/ 89 h 709"/>
                  <a:gd name="T46" fmla="*/ 207 w 718"/>
                  <a:gd name="T47" fmla="*/ 64 h 709"/>
                  <a:gd name="T48" fmla="*/ 225 w 718"/>
                  <a:gd name="T49" fmla="*/ 43 h 709"/>
                  <a:gd name="T50" fmla="*/ 249 w 718"/>
                  <a:gd name="T51" fmla="*/ 29 h 709"/>
                  <a:gd name="T52" fmla="*/ 275 w 718"/>
                  <a:gd name="T53" fmla="*/ 23 h 709"/>
                  <a:gd name="T54" fmla="*/ 305 w 718"/>
                  <a:gd name="T55" fmla="*/ 28 h 709"/>
                  <a:gd name="T56" fmla="*/ 329 w 718"/>
                  <a:gd name="T57" fmla="*/ 38 h 709"/>
                  <a:gd name="T58" fmla="*/ 349 w 718"/>
                  <a:gd name="T59" fmla="*/ 55 h 709"/>
                  <a:gd name="T60" fmla="*/ 362 w 718"/>
                  <a:gd name="T61" fmla="*/ 78 h 709"/>
                  <a:gd name="T62" fmla="*/ 368 w 718"/>
                  <a:gd name="T63" fmla="*/ 104 h 709"/>
                  <a:gd name="T64" fmla="*/ 366 w 718"/>
                  <a:gd name="T65" fmla="*/ 131 h 709"/>
                  <a:gd name="T66" fmla="*/ 356 w 718"/>
                  <a:gd name="T67" fmla="*/ 156 h 709"/>
                  <a:gd name="T68" fmla="*/ 338 w 718"/>
                  <a:gd name="T69" fmla="*/ 176 h 709"/>
                  <a:gd name="T70" fmla="*/ 451 w 718"/>
                  <a:gd name="T71" fmla="*/ 208 h 709"/>
                  <a:gd name="T72" fmla="*/ 444 w 718"/>
                  <a:gd name="T73" fmla="*/ 224 h 709"/>
                  <a:gd name="T74" fmla="*/ 433 w 718"/>
                  <a:gd name="T75" fmla="*/ 237 h 709"/>
                  <a:gd name="T76" fmla="*/ 418 w 718"/>
                  <a:gd name="T77" fmla="*/ 247 h 709"/>
                  <a:gd name="T78" fmla="*/ 401 w 718"/>
                  <a:gd name="T79" fmla="*/ 251 h 709"/>
                  <a:gd name="T80" fmla="*/ 383 w 718"/>
                  <a:gd name="T81" fmla="*/ 250 h 709"/>
                  <a:gd name="T82" fmla="*/ 367 w 718"/>
                  <a:gd name="T83" fmla="*/ 243 h 709"/>
                  <a:gd name="T84" fmla="*/ 353 w 718"/>
                  <a:gd name="T85" fmla="*/ 232 h 709"/>
                  <a:gd name="T86" fmla="*/ 343 w 718"/>
                  <a:gd name="T87" fmla="*/ 217 h 709"/>
                  <a:gd name="T88" fmla="*/ 339 w 718"/>
                  <a:gd name="T89" fmla="*/ 200 h 709"/>
                  <a:gd name="T90" fmla="*/ 340 w 718"/>
                  <a:gd name="T91" fmla="*/ 183 h 709"/>
                  <a:gd name="T92" fmla="*/ 346 w 718"/>
                  <a:gd name="T93" fmla="*/ 166 h 709"/>
                  <a:gd name="T94" fmla="*/ 357 w 718"/>
                  <a:gd name="T95" fmla="*/ 153 h 709"/>
                  <a:gd name="T96" fmla="*/ 372 w 718"/>
                  <a:gd name="T97" fmla="*/ 143 h 709"/>
                  <a:gd name="T98" fmla="*/ 389 w 718"/>
                  <a:gd name="T99" fmla="*/ 138 h 709"/>
                  <a:gd name="T100" fmla="*/ 407 w 718"/>
                  <a:gd name="T101" fmla="*/ 139 h 709"/>
                  <a:gd name="T102" fmla="*/ 423 w 718"/>
                  <a:gd name="T103" fmla="*/ 146 h 709"/>
                  <a:gd name="T104" fmla="*/ 437 w 718"/>
                  <a:gd name="T105" fmla="*/ 157 h 709"/>
                  <a:gd name="T106" fmla="*/ 446 w 718"/>
                  <a:gd name="T107" fmla="*/ 172 h 709"/>
                  <a:gd name="T108" fmla="*/ 451 w 718"/>
                  <a:gd name="T109" fmla="*/ 18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18" h="709">
                    <a:moveTo>
                      <a:pt x="606" y="330"/>
                    </a:moveTo>
                    <a:cubicBezTo>
                      <a:pt x="718" y="140"/>
                      <a:pt x="627" y="0"/>
                      <a:pt x="627" y="0"/>
                    </a:cubicBezTo>
                    <a:cubicBezTo>
                      <a:pt x="578" y="0"/>
                      <a:pt x="578" y="0"/>
                      <a:pt x="578" y="0"/>
                    </a:cubicBezTo>
                    <a:cubicBezTo>
                      <a:pt x="579" y="4"/>
                      <a:pt x="580" y="9"/>
                      <a:pt x="581" y="13"/>
                    </a:cubicBezTo>
                    <a:cubicBezTo>
                      <a:pt x="601" y="16"/>
                      <a:pt x="601" y="16"/>
                      <a:pt x="601" y="16"/>
                    </a:cubicBezTo>
                    <a:cubicBezTo>
                      <a:pt x="603" y="16"/>
                      <a:pt x="605" y="18"/>
                      <a:pt x="605" y="20"/>
                    </a:cubicBezTo>
                    <a:cubicBezTo>
                      <a:pt x="605" y="20"/>
                      <a:pt x="605" y="20"/>
                      <a:pt x="605" y="20"/>
                    </a:cubicBezTo>
                    <a:cubicBezTo>
                      <a:pt x="605" y="23"/>
                      <a:pt x="604" y="24"/>
                      <a:pt x="601" y="24"/>
                    </a:cubicBezTo>
                    <a:cubicBezTo>
                      <a:pt x="582" y="30"/>
                      <a:pt x="582" y="30"/>
                      <a:pt x="582" y="30"/>
                    </a:cubicBezTo>
                    <a:cubicBezTo>
                      <a:pt x="582" y="35"/>
                      <a:pt x="581" y="40"/>
                      <a:pt x="581" y="45"/>
                    </a:cubicBezTo>
                    <a:cubicBezTo>
                      <a:pt x="599" y="54"/>
                      <a:pt x="599" y="54"/>
                      <a:pt x="599" y="54"/>
                    </a:cubicBezTo>
                    <a:cubicBezTo>
                      <a:pt x="601" y="55"/>
                      <a:pt x="602" y="56"/>
                      <a:pt x="602" y="58"/>
                    </a:cubicBezTo>
                    <a:cubicBezTo>
                      <a:pt x="602" y="58"/>
                      <a:pt x="602" y="59"/>
                      <a:pt x="602" y="59"/>
                    </a:cubicBezTo>
                    <a:cubicBezTo>
                      <a:pt x="601" y="61"/>
                      <a:pt x="599" y="62"/>
                      <a:pt x="597" y="62"/>
                    </a:cubicBezTo>
                    <a:cubicBezTo>
                      <a:pt x="577" y="62"/>
                      <a:pt x="577" y="62"/>
                      <a:pt x="577" y="62"/>
                    </a:cubicBezTo>
                    <a:cubicBezTo>
                      <a:pt x="575" y="66"/>
                      <a:pt x="573" y="71"/>
                      <a:pt x="571" y="75"/>
                    </a:cubicBezTo>
                    <a:cubicBezTo>
                      <a:pt x="585" y="89"/>
                      <a:pt x="585" y="89"/>
                      <a:pt x="585" y="89"/>
                    </a:cubicBezTo>
                    <a:cubicBezTo>
                      <a:pt x="587" y="90"/>
                      <a:pt x="587" y="91"/>
                      <a:pt x="587" y="93"/>
                    </a:cubicBezTo>
                    <a:cubicBezTo>
                      <a:pt x="587" y="94"/>
                      <a:pt x="587" y="94"/>
                      <a:pt x="587" y="95"/>
                    </a:cubicBezTo>
                    <a:cubicBezTo>
                      <a:pt x="585" y="97"/>
                      <a:pt x="583" y="97"/>
                      <a:pt x="581" y="96"/>
                    </a:cubicBezTo>
                    <a:cubicBezTo>
                      <a:pt x="562" y="90"/>
                      <a:pt x="562" y="90"/>
                      <a:pt x="562" y="90"/>
                    </a:cubicBezTo>
                    <a:cubicBezTo>
                      <a:pt x="559" y="94"/>
                      <a:pt x="556" y="97"/>
                      <a:pt x="552" y="101"/>
                    </a:cubicBezTo>
                    <a:cubicBezTo>
                      <a:pt x="562" y="119"/>
                      <a:pt x="562" y="119"/>
                      <a:pt x="562" y="119"/>
                    </a:cubicBezTo>
                    <a:cubicBezTo>
                      <a:pt x="562" y="120"/>
                      <a:pt x="563" y="120"/>
                      <a:pt x="563" y="121"/>
                    </a:cubicBezTo>
                    <a:cubicBezTo>
                      <a:pt x="563" y="122"/>
                      <a:pt x="562" y="124"/>
                      <a:pt x="561" y="124"/>
                    </a:cubicBezTo>
                    <a:cubicBezTo>
                      <a:pt x="559" y="126"/>
                      <a:pt x="557" y="126"/>
                      <a:pt x="555" y="124"/>
                    </a:cubicBezTo>
                    <a:cubicBezTo>
                      <a:pt x="539" y="112"/>
                      <a:pt x="539" y="112"/>
                      <a:pt x="539" y="112"/>
                    </a:cubicBezTo>
                    <a:cubicBezTo>
                      <a:pt x="535" y="114"/>
                      <a:pt x="531" y="117"/>
                      <a:pt x="527" y="119"/>
                    </a:cubicBezTo>
                    <a:cubicBezTo>
                      <a:pt x="530" y="139"/>
                      <a:pt x="530" y="139"/>
                      <a:pt x="530" y="139"/>
                    </a:cubicBezTo>
                    <a:cubicBezTo>
                      <a:pt x="530" y="140"/>
                      <a:pt x="530" y="140"/>
                      <a:pt x="530" y="141"/>
                    </a:cubicBezTo>
                    <a:cubicBezTo>
                      <a:pt x="530" y="142"/>
                      <a:pt x="529" y="144"/>
                      <a:pt x="528" y="145"/>
                    </a:cubicBezTo>
                    <a:cubicBezTo>
                      <a:pt x="526" y="145"/>
                      <a:pt x="523" y="144"/>
                      <a:pt x="522" y="142"/>
                    </a:cubicBezTo>
                    <a:cubicBezTo>
                      <a:pt x="511" y="126"/>
                      <a:pt x="511" y="126"/>
                      <a:pt x="511" y="126"/>
                    </a:cubicBezTo>
                    <a:cubicBezTo>
                      <a:pt x="506" y="127"/>
                      <a:pt x="501" y="128"/>
                      <a:pt x="497" y="129"/>
                    </a:cubicBezTo>
                    <a:cubicBezTo>
                      <a:pt x="493" y="149"/>
                      <a:pt x="493" y="149"/>
                      <a:pt x="493" y="149"/>
                    </a:cubicBezTo>
                    <a:cubicBezTo>
                      <a:pt x="493" y="149"/>
                      <a:pt x="493" y="149"/>
                      <a:pt x="493" y="149"/>
                    </a:cubicBezTo>
                    <a:cubicBezTo>
                      <a:pt x="493" y="151"/>
                      <a:pt x="492" y="153"/>
                      <a:pt x="490" y="153"/>
                    </a:cubicBezTo>
                    <a:cubicBezTo>
                      <a:pt x="490" y="153"/>
                      <a:pt x="490" y="153"/>
                      <a:pt x="489" y="153"/>
                    </a:cubicBezTo>
                    <a:cubicBezTo>
                      <a:pt x="487" y="153"/>
                      <a:pt x="486" y="152"/>
                      <a:pt x="485" y="150"/>
                    </a:cubicBezTo>
                    <a:cubicBezTo>
                      <a:pt x="479" y="130"/>
                      <a:pt x="479" y="130"/>
                      <a:pt x="479" y="130"/>
                    </a:cubicBezTo>
                    <a:cubicBezTo>
                      <a:pt x="475" y="130"/>
                      <a:pt x="470" y="130"/>
                      <a:pt x="465" y="129"/>
                    </a:cubicBezTo>
                    <a:cubicBezTo>
                      <a:pt x="456" y="147"/>
                      <a:pt x="456" y="147"/>
                      <a:pt x="456" y="147"/>
                    </a:cubicBezTo>
                    <a:cubicBezTo>
                      <a:pt x="455" y="149"/>
                      <a:pt x="453" y="151"/>
                      <a:pt x="451" y="150"/>
                    </a:cubicBezTo>
                    <a:cubicBezTo>
                      <a:pt x="449" y="150"/>
                      <a:pt x="448" y="148"/>
                      <a:pt x="448" y="146"/>
                    </a:cubicBezTo>
                    <a:cubicBezTo>
                      <a:pt x="448" y="146"/>
                      <a:pt x="448" y="146"/>
                      <a:pt x="448" y="145"/>
                    </a:cubicBezTo>
                    <a:cubicBezTo>
                      <a:pt x="448" y="125"/>
                      <a:pt x="448" y="125"/>
                      <a:pt x="448" y="125"/>
                    </a:cubicBezTo>
                    <a:cubicBezTo>
                      <a:pt x="444" y="123"/>
                      <a:pt x="439" y="121"/>
                      <a:pt x="435" y="119"/>
                    </a:cubicBezTo>
                    <a:cubicBezTo>
                      <a:pt x="420" y="134"/>
                      <a:pt x="420" y="134"/>
                      <a:pt x="420" y="134"/>
                    </a:cubicBezTo>
                    <a:cubicBezTo>
                      <a:pt x="419" y="135"/>
                      <a:pt x="417" y="136"/>
                      <a:pt x="415" y="135"/>
                    </a:cubicBezTo>
                    <a:cubicBezTo>
                      <a:pt x="414" y="134"/>
                      <a:pt x="413" y="133"/>
                      <a:pt x="413" y="131"/>
                    </a:cubicBezTo>
                    <a:cubicBezTo>
                      <a:pt x="413" y="131"/>
                      <a:pt x="413" y="130"/>
                      <a:pt x="414" y="129"/>
                    </a:cubicBezTo>
                    <a:cubicBezTo>
                      <a:pt x="420" y="110"/>
                      <a:pt x="420" y="110"/>
                      <a:pt x="420" y="110"/>
                    </a:cubicBezTo>
                    <a:cubicBezTo>
                      <a:pt x="416" y="107"/>
                      <a:pt x="413" y="104"/>
                      <a:pt x="409" y="101"/>
                    </a:cubicBezTo>
                    <a:cubicBezTo>
                      <a:pt x="391" y="110"/>
                      <a:pt x="391" y="110"/>
                      <a:pt x="391" y="110"/>
                    </a:cubicBezTo>
                    <a:cubicBezTo>
                      <a:pt x="389" y="111"/>
                      <a:pt x="387" y="111"/>
                      <a:pt x="386" y="109"/>
                    </a:cubicBezTo>
                    <a:cubicBezTo>
                      <a:pt x="385" y="109"/>
                      <a:pt x="385" y="108"/>
                      <a:pt x="385" y="107"/>
                    </a:cubicBezTo>
                    <a:cubicBezTo>
                      <a:pt x="385" y="106"/>
                      <a:pt x="385" y="104"/>
                      <a:pt x="386" y="104"/>
                    </a:cubicBezTo>
                    <a:cubicBezTo>
                      <a:pt x="398" y="87"/>
                      <a:pt x="398" y="87"/>
                      <a:pt x="398" y="87"/>
                    </a:cubicBezTo>
                    <a:cubicBezTo>
                      <a:pt x="395" y="83"/>
                      <a:pt x="393" y="79"/>
                      <a:pt x="391" y="75"/>
                    </a:cubicBezTo>
                    <a:cubicBezTo>
                      <a:pt x="371" y="78"/>
                      <a:pt x="371" y="78"/>
                      <a:pt x="371" y="78"/>
                    </a:cubicBezTo>
                    <a:cubicBezTo>
                      <a:pt x="369" y="79"/>
                      <a:pt x="366" y="78"/>
                      <a:pt x="365" y="76"/>
                    </a:cubicBezTo>
                    <a:cubicBezTo>
                      <a:pt x="365" y="75"/>
                      <a:pt x="365" y="75"/>
                      <a:pt x="365" y="74"/>
                    </a:cubicBezTo>
                    <a:cubicBezTo>
                      <a:pt x="365" y="73"/>
                      <a:pt x="366" y="71"/>
                      <a:pt x="368" y="71"/>
                    </a:cubicBezTo>
                    <a:cubicBezTo>
                      <a:pt x="384" y="59"/>
                      <a:pt x="384" y="59"/>
                      <a:pt x="384" y="59"/>
                    </a:cubicBezTo>
                    <a:cubicBezTo>
                      <a:pt x="383" y="54"/>
                      <a:pt x="382" y="50"/>
                      <a:pt x="381" y="45"/>
                    </a:cubicBezTo>
                    <a:cubicBezTo>
                      <a:pt x="361" y="42"/>
                      <a:pt x="361" y="42"/>
                      <a:pt x="361" y="42"/>
                    </a:cubicBezTo>
                    <a:cubicBezTo>
                      <a:pt x="359" y="42"/>
                      <a:pt x="357" y="40"/>
                      <a:pt x="357" y="38"/>
                    </a:cubicBezTo>
                    <a:cubicBezTo>
                      <a:pt x="357" y="38"/>
                      <a:pt x="357" y="38"/>
                      <a:pt x="357" y="38"/>
                    </a:cubicBezTo>
                    <a:cubicBezTo>
                      <a:pt x="357" y="36"/>
                      <a:pt x="358" y="34"/>
                      <a:pt x="360" y="34"/>
                    </a:cubicBezTo>
                    <a:cubicBezTo>
                      <a:pt x="380" y="28"/>
                      <a:pt x="380" y="28"/>
                      <a:pt x="380" y="28"/>
                    </a:cubicBezTo>
                    <a:cubicBezTo>
                      <a:pt x="380" y="23"/>
                      <a:pt x="380" y="18"/>
                      <a:pt x="381" y="13"/>
                    </a:cubicBezTo>
                    <a:cubicBezTo>
                      <a:pt x="363" y="4"/>
                      <a:pt x="363" y="4"/>
                      <a:pt x="363" y="4"/>
                    </a:cubicBezTo>
                    <a:cubicBezTo>
                      <a:pt x="361" y="4"/>
                      <a:pt x="360" y="2"/>
                      <a:pt x="360" y="0"/>
                    </a:cubicBezTo>
                    <a:cubicBezTo>
                      <a:pt x="360" y="0"/>
                      <a:pt x="360" y="0"/>
                      <a:pt x="360" y="0"/>
                    </a:cubicBezTo>
                    <a:cubicBezTo>
                      <a:pt x="110" y="0"/>
                      <a:pt x="110" y="0"/>
                      <a:pt x="110" y="0"/>
                    </a:cubicBezTo>
                    <a:cubicBezTo>
                      <a:pt x="103" y="41"/>
                      <a:pt x="83" y="85"/>
                      <a:pt x="83" y="85"/>
                    </a:cubicBezTo>
                    <a:cubicBezTo>
                      <a:pt x="71" y="115"/>
                      <a:pt x="79" y="137"/>
                      <a:pt x="79" y="137"/>
                    </a:cubicBezTo>
                    <a:cubicBezTo>
                      <a:pt x="103" y="178"/>
                      <a:pt x="84" y="200"/>
                      <a:pt x="68" y="221"/>
                    </a:cubicBezTo>
                    <a:cubicBezTo>
                      <a:pt x="53" y="242"/>
                      <a:pt x="0" y="315"/>
                      <a:pt x="51" y="317"/>
                    </a:cubicBezTo>
                    <a:cubicBezTo>
                      <a:pt x="99" y="318"/>
                      <a:pt x="84" y="334"/>
                      <a:pt x="84" y="334"/>
                    </a:cubicBezTo>
                    <a:cubicBezTo>
                      <a:pt x="63" y="380"/>
                      <a:pt x="96" y="381"/>
                      <a:pt x="96" y="381"/>
                    </a:cubicBezTo>
                    <a:cubicBezTo>
                      <a:pt x="81" y="408"/>
                      <a:pt x="103" y="409"/>
                      <a:pt x="103" y="409"/>
                    </a:cubicBezTo>
                    <a:cubicBezTo>
                      <a:pt x="135" y="409"/>
                      <a:pt x="118" y="438"/>
                      <a:pt x="118" y="438"/>
                    </a:cubicBezTo>
                    <a:cubicBezTo>
                      <a:pt x="79" y="481"/>
                      <a:pt x="113" y="524"/>
                      <a:pt x="162" y="514"/>
                    </a:cubicBezTo>
                    <a:cubicBezTo>
                      <a:pt x="259" y="494"/>
                      <a:pt x="309" y="527"/>
                      <a:pt x="286" y="597"/>
                    </a:cubicBezTo>
                    <a:cubicBezTo>
                      <a:pt x="263" y="666"/>
                      <a:pt x="232" y="709"/>
                      <a:pt x="232" y="709"/>
                    </a:cubicBezTo>
                    <a:cubicBezTo>
                      <a:pt x="659" y="709"/>
                      <a:pt x="659" y="709"/>
                      <a:pt x="659" y="709"/>
                    </a:cubicBezTo>
                    <a:cubicBezTo>
                      <a:pt x="568" y="521"/>
                      <a:pt x="568" y="521"/>
                      <a:pt x="568" y="521"/>
                    </a:cubicBezTo>
                    <a:cubicBezTo>
                      <a:pt x="540" y="458"/>
                      <a:pt x="606" y="330"/>
                      <a:pt x="606" y="330"/>
                    </a:cubicBezTo>
                    <a:close/>
                    <a:moveTo>
                      <a:pt x="334" y="176"/>
                    </a:moveTo>
                    <a:cubicBezTo>
                      <a:pt x="322" y="168"/>
                      <a:pt x="322" y="168"/>
                      <a:pt x="322" y="168"/>
                    </a:cubicBezTo>
                    <a:cubicBezTo>
                      <a:pt x="320" y="169"/>
                      <a:pt x="317" y="171"/>
                      <a:pt x="314" y="173"/>
                    </a:cubicBezTo>
                    <a:cubicBezTo>
                      <a:pt x="316" y="187"/>
                      <a:pt x="316" y="187"/>
                      <a:pt x="316" y="187"/>
                    </a:cubicBezTo>
                    <a:cubicBezTo>
                      <a:pt x="316" y="187"/>
                      <a:pt x="316" y="188"/>
                      <a:pt x="316" y="188"/>
                    </a:cubicBezTo>
                    <a:cubicBezTo>
                      <a:pt x="316" y="189"/>
                      <a:pt x="315" y="190"/>
                      <a:pt x="314" y="191"/>
                    </a:cubicBezTo>
                    <a:cubicBezTo>
                      <a:pt x="313" y="191"/>
                      <a:pt x="311" y="190"/>
                      <a:pt x="311" y="189"/>
                    </a:cubicBezTo>
                    <a:cubicBezTo>
                      <a:pt x="302" y="177"/>
                      <a:pt x="302" y="177"/>
                      <a:pt x="302" y="177"/>
                    </a:cubicBezTo>
                    <a:cubicBezTo>
                      <a:pt x="299" y="178"/>
                      <a:pt x="296" y="179"/>
                      <a:pt x="293" y="180"/>
                    </a:cubicBezTo>
                    <a:cubicBezTo>
                      <a:pt x="290" y="194"/>
                      <a:pt x="290" y="194"/>
                      <a:pt x="290" y="194"/>
                    </a:cubicBezTo>
                    <a:cubicBezTo>
                      <a:pt x="290" y="194"/>
                      <a:pt x="290" y="194"/>
                      <a:pt x="290" y="194"/>
                    </a:cubicBezTo>
                    <a:cubicBezTo>
                      <a:pt x="290" y="195"/>
                      <a:pt x="289" y="197"/>
                      <a:pt x="288" y="197"/>
                    </a:cubicBezTo>
                    <a:cubicBezTo>
                      <a:pt x="288" y="197"/>
                      <a:pt x="288" y="197"/>
                      <a:pt x="288" y="197"/>
                    </a:cubicBezTo>
                    <a:cubicBezTo>
                      <a:pt x="286" y="197"/>
                      <a:pt x="285" y="196"/>
                      <a:pt x="285" y="194"/>
                    </a:cubicBezTo>
                    <a:cubicBezTo>
                      <a:pt x="281" y="180"/>
                      <a:pt x="281" y="180"/>
                      <a:pt x="281" y="180"/>
                    </a:cubicBezTo>
                    <a:cubicBezTo>
                      <a:pt x="277" y="180"/>
                      <a:pt x="274" y="180"/>
                      <a:pt x="270" y="180"/>
                    </a:cubicBezTo>
                    <a:cubicBezTo>
                      <a:pt x="264" y="192"/>
                      <a:pt x="264" y="192"/>
                      <a:pt x="264" y="192"/>
                    </a:cubicBezTo>
                    <a:cubicBezTo>
                      <a:pt x="264" y="194"/>
                      <a:pt x="262" y="195"/>
                      <a:pt x="261" y="194"/>
                    </a:cubicBezTo>
                    <a:cubicBezTo>
                      <a:pt x="259" y="194"/>
                      <a:pt x="258" y="193"/>
                      <a:pt x="258" y="192"/>
                    </a:cubicBezTo>
                    <a:cubicBezTo>
                      <a:pt x="258" y="191"/>
                      <a:pt x="258" y="191"/>
                      <a:pt x="259" y="191"/>
                    </a:cubicBezTo>
                    <a:cubicBezTo>
                      <a:pt x="259" y="177"/>
                      <a:pt x="259" y="177"/>
                      <a:pt x="259" y="177"/>
                    </a:cubicBezTo>
                    <a:cubicBezTo>
                      <a:pt x="255" y="176"/>
                      <a:pt x="252" y="174"/>
                      <a:pt x="249" y="173"/>
                    </a:cubicBezTo>
                    <a:cubicBezTo>
                      <a:pt x="239" y="183"/>
                      <a:pt x="239" y="183"/>
                      <a:pt x="239" y="183"/>
                    </a:cubicBezTo>
                    <a:cubicBezTo>
                      <a:pt x="238" y="184"/>
                      <a:pt x="237" y="185"/>
                      <a:pt x="235" y="184"/>
                    </a:cubicBezTo>
                    <a:cubicBezTo>
                      <a:pt x="235" y="183"/>
                      <a:pt x="234" y="182"/>
                      <a:pt x="234" y="181"/>
                    </a:cubicBezTo>
                    <a:cubicBezTo>
                      <a:pt x="234" y="181"/>
                      <a:pt x="234" y="180"/>
                      <a:pt x="235" y="180"/>
                    </a:cubicBezTo>
                    <a:cubicBezTo>
                      <a:pt x="239" y="166"/>
                      <a:pt x="239" y="166"/>
                      <a:pt x="239" y="166"/>
                    </a:cubicBezTo>
                    <a:cubicBezTo>
                      <a:pt x="236" y="164"/>
                      <a:pt x="234" y="162"/>
                      <a:pt x="231" y="160"/>
                    </a:cubicBezTo>
                    <a:cubicBezTo>
                      <a:pt x="219" y="166"/>
                      <a:pt x="219" y="166"/>
                      <a:pt x="219" y="166"/>
                    </a:cubicBezTo>
                    <a:cubicBezTo>
                      <a:pt x="218" y="167"/>
                      <a:pt x="216" y="167"/>
                      <a:pt x="215" y="166"/>
                    </a:cubicBezTo>
                    <a:cubicBezTo>
                      <a:pt x="214" y="165"/>
                      <a:pt x="214" y="165"/>
                      <a:pt x="214" y="164"/>
                    </a:cubicBezTo>
                    <a:cubicBezTo>
                      <a:pt x="214" y="163"/>
                      <a:pt x="214" y="163"/>
                      <a:pt x="215" y="162"/>
                    </a:cubicBezTo>
                    <a:cubicBezTo>
                      <a:pt x="224" y="151"/>
                      <a:pt x="224" y="151"/>
                      <a:pt x="224" y="151"/>
                    </a:cubicBezTo>
                    <a:cubicBezTo>
                      <a:pt x="222" y="148"/>
                      <a:pt x="220" y="145"/>
                      <a:pt x="218" y="142"/>
                    </a:cubicBezTo>
                    <a:cubicBezTo>
                      <a:pt x="204" y="144"/>
                      <a:pt x="204" y="144"/>
                      <a:pt x="204" y="144"/>
                    </a:cubicBezTo>
                    <a:cubicBezTo>
                      <a:pt x="203" y="145"/>
                      <a:pt x="201" y="144"/>
                      <a:pt x="201" y="143"/>
                    </a:cubicBezTo>
                    <a:cubicBezTo>
                      <a:pt x="201" y="142"/>
                      <a:pt x="201" y="142"/>
                      <a:pt x="201" y="141"/>
                    </a:cubicBezTo>
                    <a:cubicBezTo>
                      <a:pt x="201" y="140"/>
                      <a:pt x="201" y="139"/>
                      <a:pt x="202" y="139"/>
                    </a:cubicBezTo>
                    <a:cubicBezTo>
                      <a:pt x="214" y="131"/>
                      <a:pt x="214" y="131"/>
                      <a:pt x="214" y="131"/>
                    </a:cubicBezTo>
                    <a:cubicBezTo>
                      <a:pt x="213" y="127"/>
                      <a:pt x="212" y="124"/>
                      <a:pt x="212" y="121"/>
                    </a:cubicBezTo>
                    <a:cubicBezTo>
                      <a:pt x="198" y="119"/>
                      <a:pt x="198" y="119"/>
                      <a:pt x="198" y="119"/>
                    </a:cubicBezTo>
                    <a:cubicBezTo>
                      <a:pt x="196" y="119"/>
                      <a:pt x="195" y="118"/>
                      <a:pt x="195" y="116"/>
                    </a:cubicBezTo>
                    <a:cubicBezTo>
                      <a:pt x="195" y="116"/>
                      <a:pt x="195" y="116"/>
                      <a:pt x="195" y="116"/>
                    </a:cubicBezTo>
                    <a:cubicBezTo>
                      <a:pt x="195" y="114"/>
                      <a:pt x="196" y="113"/>
                      <a:pt x="197" y="113"/>
                    </a:cubicBezTo>
                    <a:cubicBezTo>
                      <a:pt x="211" y="109"/>
                      <a:pt x="211" y="109"/>
                      <a:pt x="211" y="109"/>
                    </a:cubicBezTo>
                    <a:cubicBezTo>
                      <a:pt x="211" y="105"/>
                      <a:pt x="211" y="102"/>
                      <a:pt x="212" y="99"/>
                    </a:cubicBezTo>
                    <a:cubicBezTo>
                      <a:pt x="199" y="92"/>
                      <a:pt x="199" y="92"/>
                      <a:pt x="199" y="92"/>
                    </a:cubicBezTo>
                    <a:cubicBezTo>
                      <a:pt x="198" y="92"/>
                      <a:pt x="197" y="91"/>
                      <a:pt x="197" y="89"/>
                    </a:cubicBezTo>
                    <a:cubicBezTo>
                      <a:pt x="197" y="89"/>
                      <a:pt x="197" y="89"/>
                      <a:pt x="197" y="89"/>
                    </a:cubicBezTo>
                    <a:cubicBezTo>
                      <a:pt x="197" y="87"/>
                      <a:pt x="199" y="86"/>
                      <a:pt x="200" y="87"/>
                    </a:cubicBezTo>
                    <a:cubicBezTo>
                      <a:pt x="215" y="87"/>
                      <a:pt x="215" y="87"/>
                      <a:pt x="215" y="87"/>
                    </a:cubicBezTo>
                    <a:cubicBezTo>
                      <a:pt x="216" y="84"/>
                      <a:pt x="217" y="81"/>
                      <a:pt x="218" y="78"/>
                    </a:cubicBezTo>
                    <a:cubicBezTo>
                      <a:pt x="208" y="68"/>
                      <a:pt x="208" y="68"/>
                      <a:pt x="208" y="68"/>
                    </a:cubicBezTo>
                    <a:cubicBezTo>
                      <a:pt x="208" y="67"/>
                      <a:pt x="207" y="66"/>
                      <a:pt x="207" y="65"/>
                    </a:cubicBezTo>
                    <a:cubicBezTo>
                      <a:pt x="207" y="65"/>
                      <a:pt x="207" y="64"/>
                      <a:pt x="207" y="64"/>
                    </a:cubicBezTo>
                    <a:cubicBezTo>
                      <a:pt x="208" y="62"/>
                      <a:pt x="210" y="62"/>
                      <a:pt x="211" y="63"/>
                    </a:cubicBezTo>
                    <a:cubicBezTo>
                      <a:pt x="225" y="67"/>
                      <a:pt x="225" y="67"/>
                      <a:pt x="225" y="67"/>
                    </a:cubicBezTo>
                    <a:cubicBezTo>
                      <a:pt x="227" y="65"/>
                      <a:pt x="229" y="62"/>
                      <a:pt x="232" y="60"/>
                    </a:cubicBezTo>
                    <a:cubicBezTo>
                      <a:pt x="225" y="47"/>
                      <a:pt x="225" y="47"/>
                      <a:pt x="225" y="47"/>
                    </a:cubicBezTo>
                    <a:cubicBezTo>
                      <a:pt x="225" y="46"/>
                      <a:pt x="224" y="46"/>
                      <a:pt x="224" y="45"/>
                    </a:cubicBezTo>
                    <a:cubicBezTo>
                      <a:pt x="224" y="44"/>
                      <a:pt x="225" y="44"/>
                      <a:pt x="225" y="43"/>
                    </a:cubicBezTo>
                    <a:cubicBezTo>
                      <a:pt x="227" y="42"/>
                      <a:pt x="228" y="42"/>
                      <a:pt x="229" y="43"/>
                    </a:cubicBezTo>
                    <a:cubicBezTo>
                      <a:pt x="241" y="52"/>
                      <a:pt x="241" y="52"/>
                      <a:pt x="241" y="52"/>
                    </a:cubicBezTo>
                    <a:cubicBezTo>
                      <a:pt x="243" y="50"/>
                      <a:pt x="246" y="48"/>
                      <a:pt x="249" y="47"/>
                    </a:cubicBezTo>
                    <a:cubicBezTo>
                      <a:pt x="247" y="33"/>
                      <a:pt x="247" y="33"/>
                      <a:pt x="247" y="33"/>
                    </a:cubicBezTo>
                    <a:cubicBezTo>
                      <a:pt x="247" y="32"/>
                      <a:pt x="247" y="32"/>
                      <a:pt x="247" y="32"/>
                    </a:cubicBezTo>
                    <a:cubicBezTo>
                      <a:pt x="247" y="30"/>
                      <a:pt x="248" y="29"/>
                      <a:pt x="249" y="29"/>
                    </a:cubicBezTo>
                    <a:cubicBezTo>
                      <a:pt x="250" y="28"/>
                      <a:pt x="252" y="29"/>
                      <a:pt x="252" y="31"/>
                    </a:cubicBezTo>
                    <a:cubicBezTo>
                      <a:pt x="261" y="42"/>
                      <a:pt x="261" y="42"/>
                      <a:pt x="261" y="42"/>
                    </a:cubicBezTo>
                    <a:cubicBezTo>
                      <a:pt x="264" y="41"/>
                      <a:pt x="267" y="40"/>
                      <a:pt x="270" y="40"/>
                    </a:cubicBezTo>
                    <a:cubicBezTo>
                      <a:pt x="273" y="26"/>
                      <a:pt x="273" y="26"/>
                      <a:pt x="273" y="26"/>
                    </a:cubicBezTo>
                    <a:cubicBezTo>
                      <a:pt x="273" y="26"/>
                      <a:pt x="273" y="26"/>
                      <a:pt x="273" y="26"/>
                    </a:cubicBezTo>
                    <a:cubicBezTo>
                      <a:pt x="273" y="24"/>
                      <a:pt x="274" y="23"/>
                      <a:pt x="275" y="23"/>
                    </a:cubicBezTo>
                    <a:cubicBezTo>
                      <a:pt x="277" y="23"/>
                      <a:pt x="278" y="24"/>
                      <a:pt x="278" y="25"/>
                    </a:cubicBezTo>
                    <a:cubicBezTo>
                      <a:pt x="282" y="39"/>
                      <a:pt x="282" y="39"/>
                      <a:pt x="282" y="39"/>
                    </a:cubicBezTo>
                    <a:cubicBezTo>
                      <a:pt x="286" y="39"/>
                      <a:pt x="289" y="39"/>
                      <a:pt x="293" y="40"/>
                    </a:cubicBezTo>
                    <a:cubicBezTo>
                      <a:pt x="299" y="27"/>
                      <a:pt x="299" y="27"/>
                      <a:pt x="299" y="27"/>
                    </a:cubicBezTo>
                    <a:cubicBezTo>
                      <a:pt x="299" y="26"/>
                      <a:pt x="301" y="25"/>
                      <a:pt x="302" y="25"/>
                    </a:cubicBezTo>
                    <a:cubicBezTo>
                      <a:pt x="304" y="25"/>
                      <a:pt x="305" y="27"/>
                      <a:pt x="305" y="28"/>
                    </a:cubicBezTo>
                    <a:cubicBezTo>
                      <a:pt x="305" y="28"/>
                      <a:pt x="305" y="28"/>
                      <a:pt x="304" y="29"/>
                    </a:cubicBezTo>
                    <a:cubicBezTo>
                      <a:pt x="304" y="43"/>
                      <a:pt x="304" y="43"/>
                      <a:pt x="304" y="43"/>
                    </a:cubicBezTo>
                    <a:cubicBezTo>
                      <a:pt x="308" y="44"/>
                      <a:pt x="311" y="45"/>
                      <a:pt x="314" y="47"/>
                    </a:cubicBezTo>
                    <a:cubicBezTo>
                      <a:pt x="324" y="37"/>
                      <a:pt x="324" y="37"/>
                      <a:pt x="324" y="37"/>
                    </a:cubicBezTo>
                    <a:cubicBezTo>
                      <a:pt x="325" y="35"/>
                      <a:pt x="326" y="35"/>
                      <a:pt x="328" y="36"/>
                    </a:cubicBezTo>
                    <a:cubicBezTo>
                      <a:pt x="328" y="36"/>
                      <a:pt x="329" y="37"/>
                      <a:pt x="329" y="38"/>
                    </a:cubicBezTo>
                    <a:cubicBezTo>
                      <a:pt x="329" y="39"/>
                      <a:pt x="329" y="39"/>
                      <a:pt x="328" y="40"/>
                    </a:cubicBezTo>
                    <a:cubicBezTo>
                      <a:pt x="324" y="53"/>
                      <a:pt x="324" y="53"/>
                      <a:pt x="324" y="53"/>
                    </a:cubicBezTo>
                    <a:cubicBezTo>
                      <a:pt x="327" y="55"/>
                      <a:pt x="329" y="57"/>
                      <a:pt x="332" y="60"/>
                    </a:cubicBezTo>
                    <a:cubicBezTo>
                      <a:pt x="344" y="53"/>
                      <a:pt x="344" y="53"/>
                      <a:pt x="344" y="53"/>
                    </a:cubicBezTo>
                    <a:cubicBezTo>
                      <a:pt x="345" y="52"/>
                      <a:pt x="347" y="52"/>
                      <a:pt x="348" y="54"/>
                    </a:cubicBezTo>
                    <a:cubicBezTo>
                      <a:pt x="349" y="54"/>
                      <a:pt x="349" y="55"/>
                      <a:pt x="349" y="55"/>
                    </a:cubicBezTo>
                    <a:cubicBezTo>
                      <a:pt x="349" y="56"/>
                      <a:pt x="349" y="57"/>
                      <a:pt x="348" y="58"/>
                    </a:cubicBezTo>
                    <a:cubicBezTo>
                      <a:pt x="339" y="69"/>
                      <a:pt x="339" y="69"/>
                      <a:pt x="339" y="69"/>
                    </a:cubicBezTo>
                    <a:cubicBezTo>
                      <a:pt x="341" y="72"/>
                      <a:pt x="343" y="75"/>
                      <a:pt x="345" y="78"/>
                    </a:cubicBezTo>
                    <a:cubicBezTo>
                      <a:pt x="359" y="75"/>
                      <a:pt x="359" y="75"/>
                      <a:pt x="359" y="75"/>
                    </a:cubicBezTo>
                    <a:cubicBezTo>
                      <a:pt x="360" y="75"/>
                      <a:pt x="362" y="76"/>
                      <a:pt x="362" y="77"/>
                    </a:cubicBezTo>
                    <a:cubicBezTo>
                      <a:pt x="362" y="77"/>
                      <a:pt x="362" y="78"/>
                      <a:pt x="362" y="78"/>
                    </a:cubicBezTo>
                    <a:cubicBezTo>
                      <a:pt x="362" y="79"/>
                      <a:pt x="362" y="80"/>
                      <a:pt x="361" y="81"/>
                    </a:cubicBezTo>
                    <a:cubicBezTo>
                      <a:pt x="349" y="89"/>
                      <a:pt x="349" y="89"/>
                      <a:pt x="349" y="89"/>
                    </a:cubicBezTo>
                    <a:cubicBezTo>
                      <a:pt x="350" y="92"/>
                      <a:pt x="351" y="95"/>
                      <a:pt x="351" y="99"/>
                    </a:cubicBezTo>
                    <a:cubicBezTo>
                      <a:pt x="365" y="101"/>
                      <a:pt x="365" y="101"/>
                      <a:pt x="365" y="101"/>
                    </a:cubicBezTo>
                    <a:cubicBezTo>
                      <a:pt x="367" y="101"/>
                      <a:pt x="368" y="102"/>
                      <a:pt x="368" y="104"/>
                    </a:cubicBezTo>
                    <a:cubicBezTo>
                      <a:pt x="368" y="104"/>
                      <a:pt x="368" y="104"/>
                      <a:pt x="368" y="104"/>
                    </a:cubicBezTo>
                    <a:cubicBezTo>
                      <a:pt x="368" y="105"/>
                      <a:pt x="367" y="106"/>
                      <a:pt x="366" y="107"/>
                    </a:cubicBezTo>
                    <a:cubicBezTo>
                      <a:pt x="352" y="111"/>
                      <a:pt x="352" y="111"/>
                      <a:pt x="352" y="111"/>
                    </a:cubicBezTo>
                    <a:cubicBezTo>
                      <a:pt x="352" y="114"/>
                      <a:pt x="352" y="118"/>
                      <a:pt x="351" y="121"/>
                    </a:cubicBezTo>
                    <a:cubicBezTo>
                      <a:pt x="364" y="127"/>
                      <a:pt x="364" y="127"/>
                      <a:pt x="364" y="127"/>
                    </a:cubicBezTo>
                    <a:cubicBezTo>
                      <a:pt x="365" y="128"/>
                      <a:pt x="366" y="129"/>
                      <a:pt x="366" y="130"/>
                    </a:cubicBezTo>
                    <a:cubicBezTo>
                      <a:pt x="366" y="130"/>
                      <a:pt x="366" y="130"/>
                      <a:pt x="366" y="131"/>
                    </a:cubicBezTo>
                    <a:cubicBezTo>
                      <a:pt x="366" y="132"/>
                      <a:pt x="364" y="133"/>
                      <a:pt x="363" y="133"/>
                    </a:cubicBezTo>
                    <a:cubicBezTo>
                      <a:pt x="348" y="133"/>
                      <a:pt x="348" y="133"/>
                      <a:pt x="348" y="133"/>
                    </a:cubicBezTo>
                    <a:cubicBezTo>
                      <a:pt x="347" y="136"/>
                      <a:pt x="346" y="139"/>
                      <a:pt x="345" y="142"/>
                    </a:cubicBezTo>
                    <a:cubicBezTo>
                      <a:pt x="355" y="152"/>
                      <a:pt x="355" y="152"/>
                      <a:pt x="355" y="152"/>
                    </a:cubicBezTo>
                    <a:cubicBezTo>
                      <a:pt x="355" y="153"/>
                      <a:pt x="356" y="153"/>
                      <a:pt x="356" y="154"/>
                    </a:cubicBezTo>
                    <a:cubicBezTo>
                      <a:pt x="356" y="155"/>
                      <a:pt x="356" y="155"/>
                      <a:pt x="356" y="156"/>
                    </a:cubicBezTo>
                    <a:cubicBezTo>
                      <a:pt x="355" y="157"/>
                      <a:pt x="353" y="158"/>
                      <a:pt x="352" y="157"/>
                    </a:cubicBezTo>
                    <a:cubicBezTo>
                      <a:pt x="338" y="152"/>
                      <a:pt x="338" y="152"/>
                      <a:pt x="338" y="152"/>
                    </a:cubicBezTo>
                    <a:cubicBezTo>
                      <a:pt x="336" y="155"/>
                      <a:pt x="334" y="157"/>
                      <a:pt x="331" y="160"/>
                    </a:cubicBezTo>
                    <a:cubicBezTo>
                      <a:pt x="338" y="173"/>
                      <a:pt x="338" y="173"/>
                      <a:pt x="338" y="173"/>
                    </a:cubicBezTo>
                    <a:cubicBezTo>
                      <a:pt x="338" y="173"/>
                      <a:pt x="339" y="174"/>
                      <a:pt x="339" y="174"/>
                    </a:cubicBezTo>
                    <a:cubicBezTo>
                      <a:pt x="339" y="175"/>
                      <a:pt x="338" y="176"/>
                      <a:pt x="338" y="176"/>
                    </a:cubicBezTo>
                    <a:cubicBezTo>
                      <a:pt x="336" y="177"/>
                      <a:pt x="335" y="177"/>
                      <a:pt x="334" y="176"/>
                    </a:cubicBezTo>
                    <a:close/>
                    <a:moveTo>
                      <a:pt x="451" y="192"/>
                    </a:moveTo>
                    <a:cubicBezTo>
                      <a:pt x="442" y="195"/>
                      <a:pt x="442" y="195"/>
                      <a:pt x="442" y="195"/>
                    </a:cubicBezTo>
                    <a:cubicBezTo>
                      <a:pt x="442" y="197"/>
                      <a:pt x="442" y="200"/>
                      <a:pt x="441" y="202"/>
                    </a:cubicBezTo>
                    <a:cubicBezTo>
                      <a:pt x="450" y="206"/>
                      <a:pt x="450" y="206"/>
                      <a:pt x="450" y="206"/>
                    </a:cubicBezTo>
                    <a:cubicBezTo>
                      <a:pt x="451" y="206"/>
                      <a:pt x="451" y="207"/>
                      <a:pt x="451" y="208"/>
                    </a:cubicBezTo>
                    <a:cubicBezTo>
                      <a:pt x="451" y="208"/>
                      <a:pt x="451" y="208"/>
                      <a:pt x="451" y="208"/>
                    </a:cubicBezTo>
                    <a:cubicBezTo>
                      <a:pt x="451" y="209"/>
                      <a:pt x="450" y="210"/>
                      <a:pt x="449" y="210"/>
                    </a:cubicBezTo>
                    <a:cubicBezTo>
                      <a:pt x="439" y="210"/>
                      <a:pt x="439" y="210"/>
                      <a:pt x="439" y="210"/>
                    </a:cubicBezTo>
                    <a:cubicBezTo>
                      <a:pt x="439" y="212"/>
                      <a:pt x="438" y="214"/>
                      <a:pt x="437" y="216"/>
                    </a:cubicBezTo>
                    <a:cubicBezTo>
                      <a:pt x="444" y="223"/>
                      <a:pt x="444" y="223"/>
                      <a:pt x="444" y="223"/>
                    </a:cubicBezTo>
                    <a:cubicBezTo>
                      <a:pt x="444" y="223"/>
                      <a:pt x="444" y="224"/>
                      <a:pt x="444" y="224"/>
                    </a:cubicBezTo>
                    <a:cubicBezTo>
                      <a:pt x="444" y="225"/>
                      <a:pt x="444" y="225"/>
                      <a:pt x="444" y="225"/>
                    </a:cubicBezTo>
                    <a:cubicBezTo>
                      <a:pt x="444" y="226"/>
                      <a:pt x="443" y="226"/>
                      <a:pt x="442" y="226"/>
                    </a:cubicBezTo>
                    <a:cubicBezTo>
                      <a:pt x="433" y="223"/>
                      <a:pt x="433" y="223"/>
                      <a:pt x="433" y="223"/>
                    </a:cubicBezTo>
                    <a:cubicBezTo>
                      <a:pt x="431" y="224"/>
                      <a:pt x="430" y="226"/>
                      <a:pt x="428" y="228"/>
                    </a:cubicBezTo>
                    <a:cubicBezTo>
                      <a:pt x="433" y="236"/>
                      <a:pt x="433" y="236"/>
                      <a:pt x="433" y="236"/>
                    </a:cubicBezTo>
                    <a:cubicBezTo>
                      <a:pt x="433" y="237"/>
                      <a:pt x="433" y="237"/>
                      <a:pt x="433" y="237"/>
                    </a:cubicBezTo>
                    <a:cubicBezTo>
                      <a:pt x="433" y="238"/>
                      <a:pt x="433" y="239"/>
                      <a:pt x="432" y="239"/>
                    </a:cubicBezTo>
                    <a:cubicBezTo>
                      <a:pt x="431" y="240"/>
                      <a:pt x="430" y="239"/>
                      <a:pt x="430" y="239"/>
                    </a:cubicBezTo>
                    <a:cubicBezTo>
                      <a:pt x="422" y="233"/>
                      <a:pt x="422" y="233"/>
                      <a:pt x="422" y="233"/>
                    </a:cubicBezTo>
                    <a:cubicBezTo>
                      <a:pt x="420" y="234"/>
                      <a:pt x="418" y="235"/>
                      <a:pt x="416" y="236"/>
                    </a:cubicBezTo>
                    <a:cubicBezTo>
                      <a:pt x="418" y="246"/>
                      <a:pt x="418" y="246"/>
                      <a:pt x="418" y="246"/>
                    </a:cubicBezTo>
                    <a:cubicBezTo>
                      <a:pt x="418" y="246"/>
                      <a:pt x="418" y="246"/>
                      <a:pt x="418" y="247"/>
                    </a:cubicBezTo>
                    <a:cubicBezTo>
                      <a:pt x="418" y="247"/>
                      <a:pt x="417" y="248"/>
                      <a:pt x="417" y="248"/>
                    </a:cubicBezTo>
                    <a:cubicBezTo>
                      <a:pt x="416" y="249"/>
                      <a:pt x="415" y="248"/>
                      <a:pt x="414" y="247"/>
                    </a:cubicBezTo>
                    <a:cubicBezTo>
                      <a:pt x="409" y="239"/>
                      <a:pt x="409" y="239"/>
                      <a:pt x="409" y="239"/>
                    </a:cubicBezTo>
                    <a:cubicBezTo>
                      <a:pt x="407" y="240"/>
                      <a:pt x="404" y="241"/>
                      <a:pt x="402" y="241"/>
                    </a:cubicBezTo>
                    <a:cubicBezTo>
                      <a:pt x="401" y="250"/>
                      <a:pt x="401" y="250"/>
                      <a:pt x="401" y="250"/>
                    </a:cubicBezTo>
                    <a:cubicBezTo>
                      <a:pt x="401" y="250"/>
                      <a:pt x="401" y="251"/>
                      <a:pt x="401" y="251"/>
                    </a:cubicBezTo>
                    <a:cubicBezTo>
                      <a:pt x="401" y="252"/>
                      <a:pt x="400" y="252"/>
                      <a:pt x="399" y="252"/>
                    </a:cubicBezTo>
                    <a:cubicBezTo>
                      <a:pt x="399" y="252"/>
                      <a:pt x="399" y="252"/>
                      <a:pt x="399" y="252"/>
                    </a:cubicBezTo>
                    <a:cubicBezTo>
                      <a:pt x="398" y="252"/>
                      <a:pt x="397" y="252"/>
                      <a:pt x="397" y="251"/>
                    </a:cubicBezTo>
                    <a:cubicBezTo>
                      <a:pt x="394" y="242"/>
                      <a:pt x="394" y="242"/>
                      <a:pt x="394" y="242"/>
                    </a:cubicBezTo>
                    <a:cubicBezTo>
                      <a:pt x="392" y="242"/>
                      <a:pt x="390" y="241"/>
                      <a:pt x="387" y="241"/>
                    </a:cubicBezTo>
                    <a:cubicBezTo>
                      <a:pt x="383" y="250"/>
                      <a:pt x="383" y="250"/>
                      <a:pt x="383" y="250"/>
                    </a:cubicBezTo>
                    <a:cubicBezTo>
                      <a:pt x="383" y="251"/>
                      <a:pt x="382" y="251"/>
                      <a:pt x="381" y="251"/>
                    </a:cubicBezTo>
                    <a:cubicBezTo>
                      <a:pt x="380" y="251"/>
                      <a:pt x="379" y="250"/>
                      <a:pt x="379" y="249"/>
                    </a:cubicBezTo>
                    <a:cubicBezTo>
                      <a:pt x="379" y="249"/>
                      <a:pt x="379" y="249"/>
                      <a:pt x="379" y="249"/>
                    </a:cubicBezTo>
                    <a:cubicBezTo>
                      <a:pt x="380" y="239"/>
                      <a:pt x="380" y="239"/>
                      <a:pt x="380" y="239"/>
                    </a:cubicBezTo>
                    <a:cubicBezTo>
                      <a:pt x="377" y="238"/>
                      <a:pt x="375" y="237"/>
                      <a:pt x="373" y="236"/>
                    </a:cubicBezTo>
                    <a:cubicBezTo>
                      <a:pt x="367" y="243"/>
                      <a:pt x="367" y="243"/>
                      <a:pt x="367" y="243"/>
                    </a:cubicBezTo>
                    <a:cubicBezTo>
                      <a:pt x="366" y="244"/>
                      <a:pt x="365" y="244"/>
                      <a:pt x="364" y="244"/>
                    </a:cubicBezTo>
                    <a:cubicBezTo>
                      <a:pt x="364" y="243"/>
                      <a:pt x="363" y="243"/>
                      <a:pt x="363" y="242"/>
                    </a:cubicBezTo>
                    <a:cubicBezTo>
                      <a:pt x="363" y="242"/>
                      <a:pt x="363" y="242"/>
                      <a:pt x="364" y="241"/>
                    </a:cubicBezTo>
                    <a:cubicBezTo>
                      <a:pt x="367" y="232"/>
                      <a:pt x="367" y="232"/>
                      <a:pt x="367" y="232"/>
                    </a:cubicBezTo>
                    <a:cubicBezTo>
                      <a:pt x="365" y="231"/>
                      <a:pt x="363" y="229"/>
                      <a:pt x="361" y="228"/>
                    </a:cubicBezTo>
                    <a:cubicBezTo>
                      <a:pt x="353" y="232"/>
                      <a:pt x="353" y="232"/>
                      <a:pt x="353" y="232"/>
                    </a:cubicBezTo>
                    <a:cubicBezTo>
                      <a:pt x="352" y="233"/>
                      <a:pt x="351" y="233"/>
                      <a:pt x="350" y="232"/>
                    </a:cubicBezTo>
                    <a:cubicBezTo>
                      <a:pt x="350" y="232"/>
                      <a:pt x="350" y="231"/>
                      <a:pt x="350" y="231"/>
                    </a:cubicBezTo>
                    <a:cubicBezTo>
                      <a:pt x="350" y="230"/>
                      <a:pt x="350" y="230"/>
                      <a:pt x="351" y="229"/>
                    </a:cubicBezTo>
                    <a:cubicBezTo>
                      <a:pt x="356" y="222"/>
                      <a:pt x="356" y="222"/>
                      <a:pt x="356" y="222"/>
                    </a:cubicBezTo>
                    <a:cubicBezTo>
                      <a:pt x="355" y="220"/>
                      <a:pt x="354" y="218"/>
                      <a:pt x="353" y="216"/>
                    </a:cubicBezTo>
                    <a:cubicBezTo>
                      <a:pt x="343" y="217"/>
                      <a:pt x="343" y="217"/>
                      <a:pt x="343" y="217"/>
                    </a:cubicBezTo>
                    <a:cubicBezTo>
                      <a:pt x="342" y="218"/>
                      <a:pt x="341" y="217"/>
                      <a:pt x="341" y="216"/>
                    </a:cubicBezTo>
                    <a:cubicBezTo>
                      <a:pt x="341" y="216"/>
                      <a:pt x="341" y="216"/>
                      <a:pt x="341" y="216"/>
                    </a:cubicBezTo>
                    <a:cubicBezTo>
                      <a:pt x="341" y="215"/>
                      <a:pt x="341" y="214"/>
                      <a:pt x="342" y="214"/>
                    </a:cubicBezTo>
                    <a:cubicBezTo>
                      <a:pt x="350" y="208"/>
                      <a:pt x="350" y="208"/>
                      <a:pt x="350" y="208"/>
                    </a:cubicBezTo>
                    <a:cubicBezTo>
                      <a:pt x="349" y="206"/>
                      <a:pt x="349" y="204"/>
                      <a:pt x="348" y="202"/>
                    </a:cubicBezTo>
                    <a:cubicBezTo>
                      <a:pt x="339" y="200"/>
                      <a:pt x="339" y="200"/>
                      <a:pt x="339" y="200"/>
                    </a:cubicBezTo>
                    <a:cubicBezTo>
                      <a:pt x="338" y="200"/>
                      <a:pt x="337" y="200"/>
                      <a:pt x="337" y="199"/>
                    </a:cubicBezTo>
                    <a:cubicBezTo>
                      <a:pt x="337" y="199"/>
                      <a:pt x="337" y="198"/>
                      <a:pt x="337" y="198"/>
                    </a:cubicBezTo>
                    <a:cubicBezTo>
                      <a:pt x="337" y="197"/>
                      <a:pt x="338" y="197"/>
                      <a:pt x="339" y="197"/>
                    </a:cubicBezTo>
                    <a:cubicBezTo>
                      <a:pt x="348" y="194"/>
                      <a:pt x="348" y="194"/>
                      <a:pt x="348" y="194"/>
                    </a:cubicBezTo>
                    <a:cubicBezTo>
                      <a:pt x="348" y="191"/>
                      <a:pt x="348" y="189"/>
                      <a:pt x="348" y="187"/>
                    </a:cubicBezTo>
                    <a:cubicBezTo>
                      <a:pt x="340" y="183"/>
                      <a:pt x="340" y="183"/>
                      <a:pt x="340" y="183"/>
                    </a:cubicBezTo>
                    <a:cubicBezTo>
                      <a:pt x="339" y="182"/>
                      <a:pt x="338" y="182"/>
                      <a:pt x="338" y="181"/>
                    </a:cubicBezTo>
                    <a:cubicBezTo>
                      <a:pt x="338" y="181"/>
                      <a:pt x="338" y="181"/>
                      <a:pt x="338" y="180"/>
                    </a:cubicBezTo>
                    <a:cubicBezTo>
                      <a:pt x="339" y="179"/>
                      <a:pt x="340" y="179"/>
                      <a:pt x="341" y="179"/>
                    </a:cubicBezTo>
                    <a:cubicBezTo>
                      <a:pt x="350" y="179"/>
                      <a:pt x="350" y="179"/>
                      <a:pt x="350" y="179"/>
                    </a:cubicBezTo>
                    <a:cubicBezTo>
                      <a:pt x="351" y="177"/>
                      <a:pt x="352" y="175"/>
                      <a:pt x="353" y="173"/>
                    </a:cubicBezTo>
                    <a:cubicBezTo>
                      <a:pt x="346" y="166"/>
                      <a:pt x="346" y="166"/>
                      <a:pt x="346" y="166"/>
                    </a:cubicBezTo>
                    <a:cubicBezTo>
                      <a:pt x="346" y="166"/>
                      <a:pt x="345" y="165"/>
                      <a:pt x="345" y="165"/>
                    </a:cubicBezTo>
                    <a:cubicBezTo>
                      <a:pt x="345" y="164"/>
                      <a:pt x="345" y="164"/>
                      <a:pt x="345" y="164"/>
                    </a:cubicBezTo>
                    <a:cubicBezTo>
                      <a:pt x="346" y="163"/>
                      <a:pt x="347" y="163"/>
                      <a:pt x="348" y="163"/>
                    </a:cubicBezTo>
                    <a:cubicBezTo>
                      <a:pt x="357" y="166"/>
                      <a:pt x="357" y="166"/>
                      <a:pt x="357" y="166"/>
                    </a:cubicBezTo>
                    <a:cubicBezTo>
                      <a:pt x="358" y="164"/>
                      <a:pt x="360" y="163"/>
                      <a:pt x="361" y="161"/>
                    </a:cubicBezTo>
                    <a:cubicBezTo>
                      <a:pt x="357" y="153"/>
                      <a:pt x="357" y="153"/>
                      <a:pt x="357" y="153"/>
                    </a:cubicBezTo>
                    <a:cubicBezTo>
                      <a:pt x="357" y="152"/>
                      <a:pt x="357" y="152"/>
                      <a:pt x="357" y="151"/>
                    </a:cubicBezTo>
                    <a:cubicBezTo>
                      <a:pt x="357" y="151"/>
                      <a:pt x="357" y="150"/>
                      <a:pt x="357" y="150"/>
                    </a:cubicBezTo>
                    <a:cubicBezTo>
                      <a:pt x="358" y="149"/>
                      <a:pt x="359" y="149"/>
                      <a:pt x="360" y="150"/>
                    </a:cubicBezTo>
                    <a:cubicBezTo>
                      <a:pt x="368" y="156"/>
                      <a:pt x="368" y="156"/>
                      <a:pt x="368" y="156"/>
                    </a:cubicBezTo>
                    <a:cubicBezTo>
                      <a:pt x="369" y="155"/>
                      <a:pt x="371" y="153"/>
                      <a:pt x="373" y="152"/>
                    </a:cubicBezTo>
                    <a:cubicBezTo>
                      <a:pt x="372" y="143"/>
                      <a:pt x="372" y="143"/>
                      <a:pt x="372" y="143"/>
                    </a:cubicBezTo>
                    <a:cubicBezTo>
                      <a:pt x="372" y="143"/>
                      <a:pt x="372" y="143"/>
                      <a:pt x="372" y="142"/>
                    </a:cubicBezTo>
                    <a:cubicBezTo>
                      <a:pt x="372" y="142"/>
                      <a:pt x="372" y="141"/>
                      <a:pt x="373" y="141"/>
                    </a:cubicBezTo>
                    <a:cubicBezTo>
                      <a:pt x="374" y="140"/>
                      <a:pt x="375" y="141"/>
                      <a:pt x="375" y="142"/>
                    </a:cubicBezTo>
                    <a:cubicBezTo>
                      <a:pt x="381" y="149"/>
                      <a:pt x="381" y="149"/>
                      <a:pt x="381" y="149"/>
                    </a:cubicBezTo>
                    <a:cubicBezTo>
                      <a:pt x="383" y="149"/>
                      <a:pt x="385" y="148"/>
                      <a:pt x="387" y="148"/>
                    </a:cubicBezTo>
                    <a:cubicBezTo>
                      <a:pt x="389" y="138"/>
                      <a:pt x="389" y="138"/>
                      <a:pt x="389" y="138"/>
                    </a:cubicBezTo>
                    <a:cubicBezTo>
                      <a:pt x="389" y="138"/>
                      <a:pt x="389" y="138"/>
                      <a:pt x="389" y="138"/>
                    </a:cubicBezTo>
                    <a:cubicBezTo>
                      <a:pt x="389" y="137"/>
                      <a:pt x="390" y="136"/>
                      <a:pt x="391" y="136"/>
                    </a:cubicBezTo>
                    <a:cubicBezTo>
                      <a:pt x="392" y="136"/>
                      <a:pt x="393" y="137"/>
                      <a:pt x="393" y="138"/>
                    </a:cubicBezTo>
                    <a:cubicBezTo>
                      <a:pt x="395" y="147"/>
                      <a:pt x="395" y="147"/>
                      <a:pt x="395" y="147"/>
                    </a:cubicBezTo>
                    <a:cubicBezTo>
                      <a:pt x="398" y="147"/>
                      <a:pt x="400" y="147"/>
                      <a:pt x="402" y="148"/>
                    </a:cubicBezTo>
                    <a:cubicBezTo>
                      <a:pt x="407" y="139"/>
                      <a:pt x="407" y="139"/>
                      <a:pt x="407" y="139"/>
                    </a:cubicBezTo>
                    <a:cubicBezTo>
                      <a:pt x="407" y="138"/>
                      <a:pt x="408" y="138"/>
                      <a:pt x="409" y="138"/>
                    </a:cubicBezTo>
                    <a:cubicBezTo>
                      <a:pt x="410" y="138"/>
                      <a:pt x="410" y="139"/>
                      <a:pt x="410" y="140"/>
                    </a:cubicBezTo>
                    <a:cubicBezTo>
                      <a:pt x="410" y="140"/>
                      <a:pt x="410" y="140"/>
                      <a:pt x="410" y="140"/>
                    </a:cubicBezTo>
                    <a:cubicBezTo>
                      <a:pt x="410" y="150"/>
                      <a:pt x="410" y="150"/>
                      <a:pt x="410" y="150"/>
                    </a:cubicBezTo>
                    <a:cubicBezTo>
                      <a:pt x="412" y="150"/>
                      <a:pt x="414" y="151"/>
                      <a:pt x="416" y="152"/>
                    </a:cubicBezTo>
                    <a:cubicBezTo>
                      <a:pt x="423" y="146"/>
                      <a:pt x="423" y="146"/>
                      <a:pt x="423" y="146"/>
                    </a:cubicBezTo>
                    <a:cubicBezTo>
                      <a:pt x="424" y="145"/>
                      <a:pt x="425" y="145"/>
                      <a:pt x="426" y="145"/>
                    </a:cubicBezTo>
                    <a:cubicBezTo>
                      <a:pt x="426" y="145"/>
                      <a:pt x="426" y="146"/>
                      <a:pt x="426" y="147"/>
                    </a:cubicBezTo>
                    <a:cubicBezTo>
                      <a:pt x="426" y="147"/>
                      <a:pt x="426" y="147"/>
                      <a:pt x="426" y="148"/>
                    </a:cubicBezTo>
                    <a:cubicBezTo>
                      <a:pt x="423" y="157"/>
                      <a:pt x="423" y="157"/>
                      <a:pt x="423" y="157"/>
                    </a:cubicBezTo>
                    <a:cubicBezTo>
                      <a:pt x="425" y="158"/>
                      <a:pt x="427" y="159"/>
                      <a:pt x="428" y="161"/>
                    </a:cubicBezTo>
                    <a:cubicBezTo>
                      <a:pt x="437" y="157"/>
                      <a:pt x="437" y="157"/>
                      <a:pt x="437" y="157"/>
                    </a:cubicBezTo>
                    <a:cubicBezTo>
                      <a:pt x="437" y="156"/>
                      <a:pt x="439" y="156"/>
                      <a:pt x="439" y="157"/>
                    </a:cubicBezTo>
                    <a:cubicBezTo>
                      <a:pt x="440" y="157"/>
                      <a:pt x="440" y="158"/>
                      <a:pt x="440" y="158"/>
                    </a:cubicBezTo>
                    <a:cubicBezTo>
                      <a:pt x="440" y="159"/>
                      <a:pt x="440" y="159"/>
                      <a:pt x="439" y="160"/>
                    </a:cubicBezTo>
                    <a:cubicBezTo>
                      <a:pt x="433" y="167"/>
                      <a:pt x="433" y="167"/>
                      <a:pt x="433" y="167"/>
                    </a:cubicBezTo>
                    <a:cubicBezTo>
                      <a:pt x="435" y="169"/>
                      <a:pt x="436" y="171"/>
                      <a:pt x="437" y="173"/>
                    </a:cubicBezTo>
                    <a:cubicBezTo>
                      <a:pt x="446" y="172"/>
                      <a:pt x="446" y="172"/>
                      <a:pt x="446" y="172"/>
                    </a:cubicBezTo>
                    <a:cubicBezTo>
                      <a:pt x="447" y="171"/>
                      <a:pt x="448" y="172"/>
                      <a:pt x="449" y="173"/>
                    </a:cubicBezTo>
                    <a:cubicBezTo>
                      <a:pt x="449" y="173"/>
                      <a:pt x="449" y="173"/>
                      <a:pt x="449" y="173"/>
                    </a:cubicBezTo>
                    <a:cubicBezTo>
                      <a:pt x="449" y="174"/>
                      <a:pt x="448" y="175"/>
                      <a:pt x="448" y="175"/>
                    </a:cubicBezTo>
                    <a:cubicBezTo>
                      <a:pt x="440" y="180"/>
                      <a:pt x="440" y="180"/>
                      <a:pt x="440" y="180"/>
                    </a:cubicBezTo>
                    <a:cubicBezTo>
                      <a:pt x="441" y="183"/>
                      <a:pt x="441" y="185"/>
                      <a:pt x="441" y="187"/>
                    </a:cubicBezTo>
                    <a:cubicBezTo>
                      <a:pt x="451" y="189"/>
                      <a:pt x="451" y="189"/>
                      <a:pt x="451" y="189"/>
                    </a:cubicBezTo>
                    <a:cubicBezTo>
                      <a:pt x="452" y="188"/>
                      <a:pt x="453" y="189"/>
                      <a:pt x="453" y="190"/>
                    </a:cubicBezTo>
                    <a:cubicBezTo>
                      <a:pt x="453" y="190"/>
                      <a:pt x="453" y="190"/>
                      <a:pt x="453" y="190"/>
                    </a:cubicBezTo>
                    <a:cubicBezTo>
                      <a:pt x="453" y="191"/>
                      <a:pt x="452" y="192"/>
                      <a:pt x="451" y="1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400">
                  <a:latin typeface="微软雅黑" panose="020B0503020204020204" pitchFamily="34" charset="-122"/>
                  <a:ea typeface="微软雅黑" panose="020B0503020204020204" pitchFamily="34" charset="-122"/>
                </a:endParaRPr>
              </a:p>
            </p:txBody>
          </p:sp>
          <p:sp>
            <p:nvSpPr>
              <p:cNvPr id="41" name="Oval 24"/>
              <p:cNvSpPr>
                <a:spLocks noChangeArrowheads="1"/>
              </p:cNvSpPr>
              <p:nvPr/>
            </p:nvSpPr>
            <p:spPr bwMode="auto">
              <a:xfrm>
                <a:off x="-1333500" y="3128963"/>
                <a:ext cx="77788" cy="793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400">
                  <a:latin typeface="微软雅黑" panose="020B0503020204020204" pitchFamily="34" charset="-122"/>
                  <a:ea typeface="微软雅黑" panose="020B0503020204020204" pitchFamily="34" charset="-122"/>
                </a:endParaRPr>
              </a:p>
            </p:txBody>
          </p:sp>
          <p:sp>
            <p:nvSpPr>
              <p:cNvPr id="42" name="Freeform 25"/>
              <p:cNvSpPr/>
              <p:nvPr/>
            </p:nvSpPr>
            <p:spPr bwMode="auto">
              <a:xfrm>
                <a:off x="-1423988" y="2082800"/>
                <a:ext cx="889000" cy="357188"/>
              </a:xfrm>
              <a:custGeom>
                <a:avLst/>
                <a:gdLst>
                  <a:gd name="T0" fmla="*/ 218 w 237"/>
                  <a:gd name="T1" fmla="*/ 95 h 95"/>
                  <a:gd name="T2" fmla="*/ 217 w 237"/>
                  <a:gd name="T3" fmla="*/ 94 h 95"/>
                  <a:gd name="T4" fmla="*/ 234 w 237"/>
                  <a:gd name="T5" fmla="*/ 82 h 95"/>
                  <a:gd name="T6" fmla="*/ 237 w 237"/>
                  <a:gd name="T7" fmla="*/ 79 h 95"/>
                  <a:gd name="T8" fmla="*/ 236 w 237"/>
                  <a:gd name="T9" fmla="*/ 77 h 95"/>
                  <a:gd name="T10" fmla="*/ 231 w 237"/>
                  <a:gd name="T11" fmla="*/ 75 h 95"/>
                  <a:gd name="T12" fmla="*/ 211 w 237"/>
                  <a:gd name="T13" fmla="*/ 78 h 95"/>
                  <a:gd name="T14" fmla="*/ 203 w 237"/>
                  <a:gd name="T15" fmla="*/ 66 h 95"/>
                  <a:gd name="T16" fmla="*/ 216 w 237"/>
                  <a:gd name="T17" fmla="*/ 49 h 95"/>
                  <a:gd name="T18" fmla="*/ 217 w 237"/>
                  <a:gd name="T19" fmla="*/ 46 h 95"/>
                  <a:gd name="T20" fmla="*/ 216 w 237"/>
                  <a:gd name="T21" fmla="*/ 44 h 95"/>
                  <a:gd name="T22" fmla="*/ 211 w 237"/>
                  <a:gd name="T23" fmla="*/ 43 h 95"/>
                  <a:gd name="T24" fmla="*/ 192 w 237"/>
                  <a:gd name="T25" fmla="*/ 53 h 95"/>
                  <a:gd name="T26" fmla="*/ 181 w 237"/>
                  <a:gd name="T27" fmla="*/ 43 h 95"/>
                  <a:gd name="T28" fmla="*/ 188 w 237"/>
                  <a:gd name="T29" fmla="*/ 24 h 95"/>
                  <a:gd name="T30" fmla="*/ 189 w 237"/>
                  <a:gd name="T31" fmla="*/ 22 h 95"/>
                  <a:gd name="T32" fmla="*/ 187 w 237"/>
                  <a:gd name="T33" fmla="*/ 18 h 95"/>
                  <a:gd name="T34" fmla="*/ 181 w 237"/>
                  <a:gd name="T35" fmla="*/ 20 h 95"/>
                  <a:gd name="T36" fmla="*/ 167 w 237"/>
                  <a:gd name="T37" fmla="*/ 34 h 95"/>
                  <a:gd name="T38" fmla="*/ 153 w 237"/>
                  <a:gd name="T39" fmla="*/ 28 h 95"/>
                  <a:gd name="T40" fmla="*/ 154 w 237"/>
                  <a:gd name="T41" fmla="*/ 8 h 95"/>
                  <a:gd name="T42" fmla="*/ 154 w 237"/>
                  <a:gd name="T43" fmla="*/ 7 h 95"/>
                  <a:gd name="T44" fmla="*/ 151 w 237"/>
                  <a:gd name="T45" fmla="*/ 3 h 95"/>
                  <a:gd name="T46" fmla="*/ 146 w 237"/>
                  <a:gd name="T47" fmla="*/ 6 h 95"/>
                  <a:gd name="T48" fmla="*/ 137 w 237"/>
                  <a:gd name="T49" fmla="*/ 24 h 95"/>
                  <a:gd name="T50" fmla="*/ 122 w 237"/>
                  <a:gd name="T51" fmla="*/ 23 h 95"/>
                  <a:gd name="T52" fmla="*/ 116 w 237"/>
                  <a:gd name="T53" fmla="*/ 4 h 95"/>
                  <a:gd name="T54" fmla="*/ 112 w 237"/>
                  <a:gd name="T55" fmla="*/ 0 h 95"/>
                  <a:gd name="T56" fmla="*/ 108 w 237"/>
                  <a:gd name="T57" fmla="*/ 4 h 95"/>
                  <a:gd name="T58" fmla="*/ 108 w 237"/>
                  <a:gd name="T59" fmla="*/ 4 h 95"/>
                  <a:gd name="T60" fmla="*/ 105 w 237"/>
                  <a:gd name="T61" fmla="*/ 24 h 95"/>
                  <a:gd name="T62" fmla="*/ 91 w 237"/>
                  <a:gd name="T63" fmla="*/ 28 h 95"/>
                  <a:gd name="T64" fmla="*/ 79 w 237"/>
                  <a:gd name="T65" fmla="*/ 11 h 95"/>
                  <a:gd name="T66" fmla="*/ 74 w 237"/>
                  <a:gd name="T67" fmla="*/ 9 h 95"/>
                  <a:gd name="T68" fmla="*/ 71 w 237"/>
                  <a:gd name="T69" fmla="*/ 12 h 95"/>
                  <a:gd name="T70" fmla="*/ 72 w 237"/>
                  <a:gd name="T71" fmla="*/ 14 h 95"/>
                  <a:gd name="T72" fmla="*/ 75 w 237"/>
                  <a:gd name="T73" fmla="*/ 34 h 95"/>
                  <a:gd name="T74" fmla="*/ 63 w 237"/>
                  <a:gd name="T75" fmla="*/ 42 h 95"/>
                  <a:gd name="T76" fmla="*/ 46 w 237"/>
                  <a:gd name="T77" fmla="*/ 29 h 95"/>
                  <a:gd name="T78" fmla="*/ 41 w 237"/>
                  <a:gd name="T79" fmla="*/ 29 h 95"/>
                  <a:gd name="T80" fmla="*/ 39 w 237"/>
                  <a:gd name="T81" fmla="*/ 32 h 95"/>
                  <a:gd name="T82" fmla="*/ 40 w 237"/>
                  <a:gd name="T83" fmla="*/ 34 h 95"/>
                  <a:gd name="T84" fmla="*/ 49 w 237"/>
                  <a:gd name="T85" fmla="*/ 53 h 95"/>
                  <a:gd name="T86" fmla="*/ 40 w 237"/>
                  <a:gd name="T87" fmla="*/ 64 h 95"/>
                  <a:gd name="T88" fmla="*/ 21 w 237"/>
                  <a:gd name="T89" fmla="*/ 57 h 95"/>
                  <a:gd name="T90" fmla="*/ 15 w 237"/>
                  <a:gd name="T91" fmla="*/ 58 h 95"/>
                  <a:gd name="T92" fmla="*/ 14 w 237"/>
                  <a:gd name="T93" fmla="*/ 60 h 95"/>
                  <a:gd name="T94" fmla="*/ 16 w 237"/>
                  <a:gd name="T95" fmla="*/ 64 h 95"/>
                  <a:gd name="T96" fmla="*/ 31 w 237"/>
                  <a:gd name="T97" fmla="*/ 78 h 95"/>
                  <a:gd name="T98" fmla="*/ 25 w 237"/>
                  <a:gd name="T99" fmla="*/ 92 h 95"/>
                  <a:gd name="T100" fmla="*/ 5 w 237"/>
                  <a:gd name="T101" fmla="*/ 91 h 95"/>
                  <a:gd name="T102" fmla="*/ 0 w 237"/>
                  <a:gd name="T103" fmla="*/ 94 h 95"/>
                  <a:gd name="T104" fmla="*/ 0 w 237"/>
                  <a:gd name="T105" fmla="*/ 95 h 95"/>
                  <a:gd name="T106" fmla="*/ 218 w 237"/>
                  <a:gd name="T10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7" h="95">
                    <a:moveTo>
                      <a:pt x="218" y="95"/>
                    </a:moveTo>
                    <a:cubicBezTo>
                      <a:pt x="218" y="95"/>
                      <a:pt x="217" y="94"/>
                      <a:pt x="217" y="94"/>
                    </a:cubicBezTo>
                    <a:cubicBezTo>
                      <a:pt x="234" y="82"/>
                      <a:pt x="234" y="82"/>
                      <a:pt x="234" y="82"/>
                    </a:cubicBezTo>
                    <a:cubicBezTo>
                      <a:pt x="236" y="82"/>
                      <a:pt x="237" y="80"/>
                      <a:pt x="237" y="79"/>
                    </a:cubicBezTo>
                    <a:cubicBezTo>
                      <a:pt x="237" y="78"/>
                      <a:pt x="236" y="78"/>
                      <a:pt x="236" y="77"/>
                    </a:cubicBezTo>
                    <a:cubicBezTo>
                      <a:pt x="235" y="75"/>
                      <a:pt x="233" y="74"/>
                      <a:pt x="231" y="75"/>
                    </a:cubicBezTo>
                    <a:cubicBezTo>
                      <a:pt x="211" y="78"/>
                      <a:pt x="211" y="78"/>
                      <a:pt x="211" y="78"/>
                    </a:cubicBezTo>
                    <a:cubicBezTo>
                      <a:pt x="209" y="74"/>
                      <a:pt x="206" y="70"/>
                      <a:pt x="203" y="66"/>
                    </a:cubicBezTo>
                    <a:cubicBezTo>
                      <a:pt x="216" y="49"/>
                      <a:pt x="216" y="49"/>
                      <a:pt x="216" y="49"/>
                    </a:cubicBezTo>
                    <a:cubicBezTo>
                      <a:pt x="217" y="49"/>
                      <a:pt x="217" y="48"/>
                      <a:pt x="217" y="46"/>
                    </a:cubicBezTo>
                    <a:cubicBezTo>
                      <a:pt x="217" y="46"/>
                      <a:pt x="217" y="45"/>
                      <a:pt x="216" y="44"/>
                    </a:cubicBezTo>
                    <a:cubicBezTo>
                      <a:pt x="215" y="42"/>
                      <a:pt x="212" y="42"/>
                      <a:pt x="211" y="43"/>
                    </a:cubicBezTo>
                    <a:cubicBezTo>
                      <a:pt x="192" y="53"/>
                      <a:pt x="192" y="53"/>
                      <a:pt x="192" y="53"/>
                    </a:cubicBezTo>
                    <a:cubicBezTo>
                      <a:pt x="189" y="49"/>
                      <a:pt x="185" y="46"/>
                      <a:pt x="181" y="43"/>
                    </a:cubicBezTo>
                    <a:cubicBezTo>
                      <a:pt x="188" y="24"/>
                      <a:pt x="188" y="24"/>
                      <a:pt x="188" y="24"/>
                    </a:cubicBezTo>
                    <a:cubicBezTo>
                      <a:pt x="188" y="23"/>
                      <a:pt x="189" y="22"/>
                      <a:pt x="189" y="22"/>
                    </a:cubicBezTo>
                    <a:cubicBezTo>
                      <a:pt x="189" y="20"/>
                      <a:pt x="188" y="19"/>
                      <a:pt x="187" y="18"/>
                    </a:cubicBezTo>
                    <a:cubicBezTo>
                      <a:pt x="185" y="17"/>
                      <a:pt x="182" y="18"/>
                      <a:pt x="181" y="20"/>
                    </a:cubicBezTo>
                    <a:cubicBezTo>
                      <a:pt x="167" y="34"/>
                      <a:pt x="167" y="34"/>
                      <a:pt x="167" y="34"/>
                    </a:cubicBezTo>
                    <a:cubicBezTo>
                      <a:pt x="162" y="32"/>
                      <a:pt x="158" y="30"/>
                      <a:pt x="153" y="28"/>
                    </a:cubicBezTo>
                    <a:cubicBezTo>
                      <a:pt x="154" y="8"/>
                      <a:pt x="154" y="8"/>
                      <a:pt x="154" y="8"/>
                    </a:cubicBezTo>
                    <a:cubicBezTo>
                      <a:pt x="154" y="8"/>
                      <a:pt x="154" y="7"/>
                      <a:pt x="154" y="7"/>
                    </a:cubicBezTo>
                    <a:cubicBezTo>
                      <a:pt x="154" y="5"/>
                      <a:pt x="153" y="4"/>
                      <a:pt x="151" y="3"/>
                    </a:cubicBezTo>
                    <a:cubicBezTo>
                      <a:pt x="149" y="3"/>
                      <a:pt x="146" y="4"/>
                      <a:pt x="146" y="6"/>
                    </a:cubicBezTo>
                    <a:cubicBezTo>
                      <a:pt x="137" y="24"/>
                      <a:pt x="137" y="24"/>
                      <a:pt x="137" y="24"/>
                    </a:cubicBezTo>
                    <a:cubicBezTo>
                      <a:pt x="132" y="24"/>
                      <a:pt x="127" y="23"/>
                      <a:pt x="122" y="23"/>
                    </a:cubicBezTo>
                    <a:cubicBezTo>
                      <a:pt x="116" y="4"/>
                      <a:pt x="116" y="4"/>
                      <a:pt x="116" y="4"/>
                    </a:cubicBezTo>
                    <a:cubicBezTo>
                      <a:pt x="116" y="1"/>
                      <a:pt x="114" y="0"/>
                      <a:pt x="112" y="0"/>
                    </a:cubicBezTo>
                    <a:cubicBezTo>
                      <a:pt x="110" y="0"/>
                      <a:pt x="108" y="2"/>
                      <a:pt x="108" y="4"/>
                    </a:cubicBezTo>
                    <a:cubicBezTo>
                      <a:pt x="108" y="4"/>
                      <a:pt x="108" y="4"/>
                      <a:pt x="108" y="4"/>
                    </a:cubicBezTo>
                    <a:cubicBezTo>
                      <a:pt x="105" y="24"/>
                      <a:pt x="105" y="24"/>
                      <a:pt x="105" y="24"/>
                    </a:cubicBezTo>
                    <a:cubicBezTo>
                      <a:pt x="100" y="25"/>
                      <a:pt x="95" y="26"/>
                      <a:pt x="91" y="28"/>
                    </a:cubicBezTo>
                    <a:cubicBezTo>
                      <a:pt x="79" y="11"/>
                      <a:pt x="79" y="11"/>
                      <a:pt x="79" y="11"/>
                    </a:cubicBezTo>
                    <a:cubicBezTo>
                      <a:pt x="78" y="9"/>
                      <a:pt x="76" y="8"/>
                      <a:pt x="74" y="9"/>
                    </a:cubicBezTo>
                    <a:cubicBezTo>
                      <a:pt x="72" y="9"/>
                      <a:pt x="71" y="11"/>
                      <a:pt x="71" y="12"/>
                    </a:cubicBezTo>
                    <a:cubicBezTo>
                      <a:pt x="71" y="13"/>
                      <a:pt x="72" y="13"/>
                      <a:pt x="72" y="14"/>
                    </a:cubicBezTo>
                    <a:cubicBezTo>
                      <a:pt x="75" y="34"/>
                      <a:pt x="75" y="34"/>
                      <a:pt x="75" y="34"/>
                    </a:cubicBezTo>
                    <a:cubicBezTo>
                      <a:pt x="71" y="36"/>
                      <a:pt x="66" y="39"/>
                      <a:pt x="63" y="42"/>
                    </a:cubicBezTo>
                    <a:cubicBezTo>
                      <a:pt x="46" y="29"/>
                      <a:pt x="46" y="29"/>
                      <a:pt x="46" y="29"/>
                    </a:cubicBezTo>
                    <a:cubicBezTo>
                      <a:pt x="45" y="28"/>
                      <a:pt x="42" y="27"/>
                      <a:pt x="41" y="29"/>
                    </a:cubicBezTo>
                    <a:cubicBezTo>
                      <a:pt x="40" y="30"/>
                      <a:pt x="39" y="31"/>
                      <a:pt x="39" y="32"/>
                    </a:cubicBezTo>
                    <a:cubicBezTo>
                      <a:pt x="39" y="33"/>
                      <a:pt x="39" y="34"/>
                      <a:pt x="40" y="34"/>
                    </a:cubicBezTo>
                    <a:cubicBezTo>
                      <a:pt x="49" y="53"/>
                      <a:pt x="49" y="53"/>
                      <a:pt x="49" y="53"/>
                    </a:cubicBezTo>
                    <a:cubicBezTo>
                      <a:pt x="46" y="56"/>
                      <a:pt x="43" y="60"/>
                      <a:pt x="40" y="64"/>
                    </a:cubicBezTo>
                    <a:cubicBezTo>
                      <a:pt x="21" y="57"/>
                      <a:pt x="21" y="57"/>
                      <a:pt x="21" y="57"/>
                    </a:cubicBezTo>
                    <a:cubicBezTo>
                      <a:pt x="19" y="56"/>
                      <a:pt x="16" y="56"/>
                      <a:pt x="15" y="58"/>
                    </a:cubicBezTo>
                    <a:cubicBezTo>
                      <a:pt x="15" y="59"/>
                      <a:pt x="14" y="60"/>
                      <a:pt x="14" y="60"/>
                    </a:cubicBezTo>
                    <a:cubicBezTo>
                      <a:pt x="14" y="62"/>
                      <a:pt x="15" y="63"/>
                      <a:pt x="16" y="64"/>
                    </a:cubicBezTo>
                    <a:cubicBezTo>
                      <a:pt x="31" y="78"/>
                      <a:pt x="31" y="78"/>
                      <a:pt x="31" y="78"/>
                    </a:cubicBezTo>
                    <a:cubicBezTo>
                      <a:pt x="29" y="82"/>
                      <a:pt x="27" y="87"/>
                      <a:pt x="25" y="92"/>
                    </a:cubicBezTo>
                    <a:cubicBezTo>
                      <a:pt x="5" y="91"/>
                      <a:pt x="5" y="91"/>
                      <a:pt x="5" y="91"/>
                    </a:cubicBezTo>
                    <a:cubicBezTo>
                      <a:pt x="3" y="91"/>
                      <a:pt x="0" y="92"/>
                      <a:pt x="0" y="94"/>
                    </a:cubicBezTo>
                    <a:cubicBezTo>
                      <a:pt x="0" y="94"/>
                      <a:pt x="0" y="95"/>
                      <a:pt x="0" y="95"/>
                    </a:cubicBezTo>
                    <a:lnTo>
                      <a:pt x="218" y="9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400">
                  <a:latin typeface="微软雅黑" panose="020B0503020204020204" pitchFamily="34" charset="-122"/>
                  <a:ea typeface="微软雅黑" panose="020B0503020204020204" pitchFamily="34" charset="-122"/>
                </a:endParaRPr>
              </a:p>
            </p:txBody>
          </p:sp>
        </p:grpSp>
      </p:grpSp>
      <p:sp>
        <p:nvSpPr>
          <p:cNvPr id="43" name="椭圆 42"/>
          <p:cNvSpPr/>
          <p:nvPr/>
        </p:nvSpPr>
        <p:spPr>
          <a:xfrm>
            <a:off x="7967477" y="1596110"/>
            <a:ext cx="152380" cy="15243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7" name="文本框 6">
            <a:extLst>
              <a:ext uri="{FF2B5EF4-FFF2-40B4-BE49-F238E27FC236}">
                <a16:creationId xmlns:a16="http://schemas.microsoft.com/office/drawing/2014/main" id="{FDF39C63-E732-F8B7-FCE5-CE39684D69B8}"/>
              </a:ext>
            </a:extLst>
          </p:cNvPr>
          <p:cNvSpPr txBox="1"/>
          <p:nvPr/>
        </p:nvSpPr>
        <p:spPr>
          <a:xfrm>
            <a:off x="1182255" y="2886300"/>
            <a:ext cx="2284019" cy="2308324"/>
          </a:xfrm>
          <a:prstGeom prst="rect">
            <a:avLst/>
          </a:prstGeom>
          <a:noFill/>
        </p:spPr>
        <p:txBody>
          <a:bodyPr wrap="square">
            <a:spAutoFit/>
          </a:bodyPr>
          <a:lstStyle/>
          <a:p>
            <a:r>
              <a:rPr lang="zh-CN" altLang="en-US" dirty="0"/>
              <a:t>经济可及性、空间可及性、可获得性、可负担性、可接受性越好，流动人口的社会融入越高。可见，提升医疗卫生服务的可及性有助于推动流动人口社会融入。</a:t>
            </a:r>
          </a:p>
        </p:txBody>
      </p:sp>
      <p:sp>
        <p:nvSpPr>
          <p:cNvPr id="12" name="文本框 11">
            <a:extLst>
              <a:ext uri="{FF2B5EF4-FFF2-40B4-BE49-F238E27FC236}">
                <a16:creationId xmlns:a16="http://schemas.microsoft.com/office/drawing/2014/main" id="{EE728CA2-477A-B7A4-713A-956CA985E195}"/>
              </a:ext>
            </a:extLst>
          </p:cNvPr>
          <p:cNvSpPr txBox="1"/>
          <p:nvPr/>
        </p:nvSpPr>
        <p:spPr>
          <a:xfrm>
            <a:off x="9023911" y="2926838"/>
            <a:ext cx="2302585" cy="2308324"/>
          </a:xfrm>
          <a:prstGeom prst="rect">
            <a:avLst/>
          </a:prstGeom>
          <a:noFill/>
        </p:spPr>
        <p:txBody>
          <a:bodyPr wrap="square">
            <a:spAutoFit/>
          </a:bodyPr>
          <a:lstStyle/>
          <a:p>
            <a:r>
              <a:rPr lang="zh-CN" altLang="en-US" dirty="0"/>
              <a:t>空间可及性、可负担性、可接受性越好，流动人口社会融入越高；省内流动、年龄高、女性、文化程度高、居住在农村的流动人口，社会融入更高。</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4" name="矩形 3"/>
          <p:cNvSpPr/>
          <p:nvPr/>
        </p:nvSpPr>
        <p:spPr>
          <a:xfrm>
            <a:off x="1322617" y="634737"/>
            <a:ext cx="2800767" cy="892552"/>
          </a:xfrm>
          <a:prstGeom prst="rect">
            <a:avLst/>
          </a:prstGeom>
        </p:spPr>
        <p:txBody>
          <a:bodyPr wrap="none">
            <a:spAutoFit/>
          </a:bodyPr>
          <a:lstStyle/>
          <a:p>
            <a:pPr algn="ctr"/>
            <a:r>
              <a:rPr lang="en-US" altLang="zh-CN" sz="2400" b="1" dirty="0">
                <a:solidFill>
                  <a:schemeClr val="lt1"/>
                </a:solidFill>
              </a:rPr>
              <a:t>3.4 </a:t>
            </a:r>
            <a:r>
              <a:rPr lang="zh-CN" altLang="en-US" sz="2400" b="1" dirty="0">
                <a:solidFill>
                  <a:schemeClr val="lt1"/>
                </a:solidFill>
              </a:rPr>
              <a:t>单因素分析结果</a:t>
            </a:r>
          </a:p>
          <a:p>
            <a:pPr algn="ctr"/>
            <a:endParaRPr lang="zh-CN" sz="2800" b="1" dirty="0">
              <a:solidFill>
                <a:schemeClr val="lt1"/>
              </a:solidFill>
            </a:endParaRPr>
          </a:p>
        </p:txBody>
      </p:sp>
      <p:graphicFrame>
        <p:nvGraphicFramePr>
          <p:cNvPr id="3" name="表格 2">
            <a:extLst>
              <a:ext uri="{FF2B5EF4-FFF2-40B4-BE49-F238E27FC236}">
                <a16:creationId xmlns:a16="http://schemas.microsoft.com/office/drawing/2014/main" id="{9C8C04A4-1644-4809-92D7-E1F806411977}"/>
              </a:ext>
            </a:extLst>
          </p:cNvPr>
          <p:cNvGraphicFramePr>
            <a:graphicFrameLocks noGrp="1"/>
          </p:cNvGraphicFramePr>
          <p:nvPr>
            <p:extLst>
              <p:ext uri="{D42A27DB-BD31-4B8C-83A1-F6EECF244321}">
                <p14:modId xmlns:p14="http://schemas.microsoft.com/office/powerpoint/2010/main" val="3012715939"/>
              </p:ext>
            </p:extLst>
          </p:nvPr>
        </p:nvGraphicFramePr>
        <p:xfrm>
          <a:off x="2722999" y="1447079"/>
          <a:ext cx="6982475" cy="4772691"/>
        </p:xfrm>
        <a:graphic>
          <a:graphicData uri="http://schemas.openxmlformats.org/drawingml/2006/table">
            <a:tbl>
              <a:tblPr>
                <a:tableStyleId>{5C22544A-7EE6-4342-B048-85BDC9FD1C3A}</a:tableStyleId>
              </a:tblPr>
              <a:tblGrid>
                <a:gridCol w="1187759">
                  <a:extLst>
                    <a:ext uri="{9D8B030D-6E8A-4147-A177-3AD203B41FA5}">
                      <a16:colId xmlns:a16="http://schemas.microsoft.com/office/drawing/2014/main" val="1011380282"/>
                    </a:ext>
                  </a:extLst>
                </a:gridCol>
                <a:gridCol w="621520">
                  <a:extLst>
                    <a:ext uri="{9D8B030D-6E8A-4147-A177-3AD203B41FA5}">
                      <a16:colId xmlns:a16="http://schemas.microsoft.com/office/drawing/2014/main" val="2072171934"/>
                    </a:ext>
                  </a:extLst>
                </a:gridCol>
                <a:gridCol w="904640">
                  <a:extLst>
                    <a:ext uri="{9D8B030D-6E8A-4147-A177-3AD203B41FA5}">
                      <a16:colId xmlns:a16="http://schemas.microsoft.com/office/drawing/2014/main" val="1160625096"/>
                    </a:ext>
                  </a:extLst>
                </a:gridCol>
                <a:gridCol w="1111534">
                  <a:extLst>
                    <a:ext uri="{9D8B030D-6E8A-4147-A177-3AD203B41FA5}">
                      <a16:colId xmlns:a16="http://schemas.microsoft.com/office/drawing/2014/main" val="128889877"/>
                    </a:ext>
                  </a:extLst>
                </a:gridCol>
                <a:gridCol w="595554">
                  <a:extLst>
                    <a:ext uri="{9D8B030D-6E8A-4147-A177-3AD203B41FA5}">
                      <a16:colId xmlns:a16="http://schemas.microsoft.com/office/drawing/2014/main" val="3687598725"/>
                    </a:ext>
                  </a:extLst>
                </a:gridCol>
                <a:gridCol w="803286">
                  <a:extLst>
                    <a:ext uri="{9D8B030D-6E8A-4147-A177-3AD203B41FA5}">
                      <a16:colId xmlns:a16="http://schemas.microsoft.com/office/drawing/2014/main" val="4031193711"/>
                    </a:ext>
                  </a:extLst>
                </a:gridCol>
                <a:gridCol w="831765">
                  <a:extLst>
                    <a:ext uri="{9D8B030D-6E8A-4147-A177-3AD203B41FA5}">
                      <a16:colId xmlns:a16="http://schemas.microsoft.com/office/drawing/2014/main" val="3255861099"/>
                    </a:ext>
                  </a:extLst>
                </a:gridCol>
                <a:gridCol w="926417">
                  <a:extLst>
                    <a:ext uri="{9D8B030D-6E8A-4147-A177-3AD203B41FA5}">
                      <a16:colId xmlns:a16="http://schemas.microsoft.com/office/drawing/2014/main" val="1824553431"/>
                    </a:ext>
                  </a:extLst>
                </a:gridCol>
              </a:tblGrid>
              <a:tr h="200691">
                <a:tc>
                  <a:txBody>
                    <a:bodyPr/>
                    <a:lstStyle/>
                    <a:p>
                      <a:pPr algn="ctr"/>
                      <a:r>
                        <a:rPr lang="zh-CN" sz="1200" kern="0">
                          <a:effectLst/>
                          <a:latin typeface="Times New Roman" panose="02020603050405020304" pitchFamily="18" charset="0"/>
                          <a:cs typeface="Times New Roman" panose="02020603050405020304" pitchFamily="18" charset="0"/>
                        </a:rPr>
                        <a:t>变量</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ctr"/>
                </a:tc>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ctr"/>
                      <a:r>
                        <a:rPr lang="zh-CN" sz="1200" kern="0">
                          <a:effectLst/>
                          <a:latin typeface="Times New Roman" panose="02020603050405020304" pitchFamily="18" charset="0"/>
                          <a:cs typeface="Times New Roman" panose="02020603050405020304" pitchFamily="18" charset="0"/>
                        </a:rPr>
                        <a:t>例数</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zh-CN" sz="1200" kern="0" dirty="0">
                          <a:effectLst/>
                          <a:latin typeface="Times New Roman" panose="02020603050405020304" pitchFamily="18" charset="0"/>
                          <a:cs typeface="Times New Roman" panose="02020603050405020304" pitchFamily="18" charset="0"/>
                        </a:rPr>
                        <a:t>社会融入</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ctr"/>
                      <a:r>
                        <a:rPr lang="en-US" sz="1200" kern="0">
                          <a:effectLst/>
                          <a:latin typeface="Times New Roman" panose="02020603050405020304" pitchFamily="18" charset="0"/>
                          <a:cs typeface="Times New Roman" panose="02020603050405020304" pitchFamily="18" charset="0"/>
                        </a:rPr>
                        <a:t>SE</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ctr"/>
                </a:tc>
                <a:tc>
                  <a:txBody>
                    <a:bodyPr/>
                    <a:lstStyle/>
                    <a:p>
                      <a:pPr algn="ctr"/>
                      <a:r>
                        <a:rPr lang="en-US" sz="1200" kern="0">
                          <a:effectLst/>
                          <a:latin typeface="Times New Roman" panose="02020603050405020304" pitchFamily="18" charset="0"/>
                          <a:cs typeface="Times New Roman" panose="02020603050405020304" pitchFamily="18" charset="0"/>
                        </a:rPr>
                        <a:t>F</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ctr"/>
                </a:tc>
                <a:tc>
                  <a:txBody>
                    <a:bodyPr/>
                    <a:lstStyle/>
                    <a:p>
                      <a:pPr algn="ctr"/>
                      <a:r>
                        <a:rPr lang="en-US" sz="1200" kern="0">
                          <a:effectLst/>
                          <a:latin typeface="Times New Roman" panose="02020603050405020304" pitchFamily="18" charset="0"/>
                          <a:cs typeface="Times New Roman" panose="02020603050405020304" pitchFamily="18" charset="0"/>
                        </a:rPr>
                        <a:t>P</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ctr"/>
                </a:tc>
                <a:tc>
                  <a:txBody>
                    <a:bodyPr/>
                    <a:lstStyle/>
                    <a:p>
                      <a:pPr algn="ctr"/>
                      <a:r>
                        <a:rPr lang="en-US" sz="1200" kern="0" dirty="0">
                          <a:effectLst/>
                          <a:latin typeface="Times New Roman" panose="02020603050405020304" pitchFamily="18" charset="0"/>
                          <a:cs typeface="Times New Roman" panose="02020603050405020304" pitchFamily="18" charset="0"/>
                        </a:rPr>
                        <a:t>95%CI</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ctr"/>
                </a:tc>
                <a:extLst>
                  <a:ext uri="{0D108BD9-81ED-4DB2-BD59-A6C34878D82A}">
                    <a16:rowId xmlns:a16="http://schemas.microsoft.com/office/drawing/2014/main" val="1746035517"/>
                  </a:ext>
                </a:extLst>
              </a:tr>
              <a:tr h="164201">
                <a:tc>
                  <a:txBody>
                    <a:bodyPr/>
                    <a:lstStyle/>
                    <a:p>
                      <a:pPr algn="l"/>
                      <a:r>
                        <a:rPr lang="zh-CN" sz="1200" kern="0">
                          <a:effectLst/>
                          <a:latin typeface="Times New Roman" panose="02020603050405020304" pitchFamily="18" charset="0"/>
                          <a:cs typeface="Times New Roman" panose="02020603050405020304" pitchFamily="18" charset="0"/>
                        </a:rPr>
                        <a:t>经济可及性</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zh-CN" sz="1200" kern="0">
                          <a:effectLst/>
                          <a:latin typeface="Times New Roman" panose="02020603050405020304" pitchFamily="18" charset="0"/>
                          <a:cs typeface="Times New Roman" panose="02020603050405020304" pitchFamily="18" charset="0"/>
                        </a:rPr>
                        <a:t>很差</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ctr"/>
                </a:tc>
                <a:tc>
                  <a:txBody>
                    <a:bodyPr/>
                    <a:lstStyle/>
                    <a:p>
                      <a:pPr algn="r"/>
                      <a:r>
                        <a:rPr lang="en-US" sz="1200" kern="0">
                          <a:effectLst/>
                          <a:latin typeface="Times New Roman" panose="02020603050405020304" pitchFamily="18" charset="0"/>
                          <a:cs typeface="Times New Roman" panose="02020603050405020304" pitchFamily="18" charset="0"/>
                        </a:rPr>
                        <a:t>270</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3.19±1.385</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0.084</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dirty="0">
                          <a:effectLst/>
                          <a:latin typeface="Times New Roman" panose="02020603050405020304" pitchFamily="18" charset="0"/>
                          <a:cs typeface="Times New Roman" panose="02020603050405020304" pitchFamily="18" charset="0"/>
                        </a:rPr>
                        <a:t>3.751</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dirty="0">
                          <a:effectLst/>
                          <a:latin typeface="Times New Roman" panose="02020603050405020304" pitchFamily="18" charset="0"/>
                          <a:cs typeface="Times New Roman" panose="02020603050405020304" pitchFamily="18" charset="0"/>
                        </a:rPr>
                        <a:t>0.005</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3.02~3.35</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extLst>
                  <a:ext uri="{0D108BD9-81ED-4DB2-BD59-A6C34878D82A}">
                    <a16:rowId xmlns:a16="http://schemas.microsoft.com/office/drawing/2014/main" val="4102023462"/>
                  </a:ext>
                </a:extLst>
              </a:tr>
              <a:tr h="164201">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zh-CN" sz="1200" kern="0">
                          <a:effectLst/>
                          <a:latin typeface="Times New Roman" panose="02020603050405020304" pitchFamily="18" charset="0"/>
                          <a:cs typeface="Times New Roman" panose="02020603050405020304" pitchFamily="18" charset="0"/>
                        </a:rPr>
                        <a:t>较差</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ctr"/>
                </a:tc>
                <a:tc>
                  <a:txBody>
                    <a:bodyPr/>
                    <a:lstStyle/>
                    <a:p>
                      <a:pPr algn="r"/>
                      <a:r>
                        <a:rPr lang="en-US" sz="1200" kern="0">
                          <a:effectLst/>
                          <a:latin typeface="Times New Roman" panose="02020603050405020304" pitchFamily="18" charset="0"/>
                          <a:cs typeface="Times New Roman" panose="02020603050405020304" pitchFamily="18" charset="0"/>
                        </a:rPr>
                        <a:t>420</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3.20±1.282</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0.063</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3.08~3.33</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extLst>
                  <a:ext uri="{0D108BD9-81ED-4DB2-BD59-A6C34878D82A}">
                    <a16:rowId xmlns:a16="http://schemas.microsoft.com/office/drawing/2014/main" val="202202328"/>
                  </a:ext>
                </a:extLst>
              </a:tr>
              <a:tr h="164201">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zh-CN" sz="1200" kern="0">
                          <a:effectLst/>
                          <a:latin typeface="Times New Roman" panose="02020603050405020304" pitchFamily="18" charset="0"/>
                          <a:cs typeface="Times New Roman" panose="02020603050405020304" pitchFamily="18" charset="0"/>
                        </a:rPr>
                        <a:t>一般</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ctr"/>
                </a:tc>
                <a:tc>
                  <a:txBody>
                    <a:bodyPr/>
                    <a:lstStyle/>
                    <a:p>
                      <a:pPr algn="r"/>
                      <a:r>
                        <a:rPr lang="en-US" sz="1200" kern="0">
                          <a:effectLst/>
                          <a:latin typeface="Times New Roman" panose="02020603050405020304" pitchFamily="18" charset="0"/>
                          <a:cs typeface="Times New Roman" panose="02020603050405020304" pitchFamily="18" charset="0"/>
                        </a:rPr>
                        <a:t>480</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3.26±1.343</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0.061</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3.14~3.38</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extLst>
                  <a:ext uri="{0D108BD9-81ED-4DB2-BD59-A6C34878D82A}">
                    <a16:rowId xmlns:a16="http://schemas.microsoft.com/office/drawing/2014/main" val="2966418108"/>
                  </a:ext>
                </a:extLst>
              </a:tr>
              <a:tr h="164201">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zh-CN" sz="1200" kern="0">
                          <a:effectLst/>
                          <a:latin typeface="Times New Roman" panose="02020603050405020304" pitchFamily="18" charset="0"/>
                          <a:cs typeface="Times New Roman" panose="02020603050405020304" pitchFamily="18" charset="0"/>
                        </a:rPr>
                        <a:t>较好</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ctr"/>
                </a:tc>
                <a:tc>
                  <a:txBody>
                    <a:bodyPr/>
                    <a:lstStyle/>
                    <a:p>
                      <a:pPr algn="r"/>
                      <a:r>
                        <a:rPr lang="en-US" sz="1200" kern="0">
                          <a:effectLst/>
                          <a:latin typeface="Times New Roman" panose="02020603050405020304" pitchFamily="18" charset="0"/>
                          <a:cs typeface="Times New Roman" panose="02020603050405020304" pitchFamily="18" charset="0"/>
                        </a:rPr>
                        <a:t>278</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3.31±1.222</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0.073</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3.16~3.45</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extLst>
                  <a:ext uri="{0D108BD9-81ED-4DB2-BD59-A6C34878D82A}">
                    <a16:rowId xmlns:a16="http://schemas.microsoft.com/office/drawing/2014/main" val="3884591416"/>
                  </a:ext>
                </a:extLst>
              </a:tr>
              <a:tr h="173324">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zh-CN" sz="1200" kern="0">
                          <a:effectLst/>
                          <a:latin typeface="Times New Roman" panose="02020603050405020304" pitchFamily="18" charset="0"/>
                          <a:cs typeface="Times New Roman" panose="02020603050405020304" pitchFamily="18" charset="0"/>
                        </a:rPr>
                        <a:t>很好</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ctr"/>
                </a:tc>
                <a:tc>
                  <a:txBody>
                    <a:bodyPr/>
                    <a:lstStyle/>
                    <a:p>
                      <a:pPr algn="r"/>
                      <a:r>
                        <a:rPr lang="en-US" sz="1200" kern="0">
                          <a:effectLst/>
                          <a:latin typeface="Times New Roman" panose="02020603050405020304" pitchFamily="18" charset="0"/>
                          <a:cs typeface="Times New Roman" panose="02020603050405020304" pitchFamily="18" charset="0"/>
                        </a:rPr>
                        <a:t>474</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3.41±1.228</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0.056</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3.30~3.52</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extLst>
                  <a:ext uri="{0D108BD9-81ED-4DB2-BD59-A6C34878D82A}">
                    <a16:rowId xmlns:a16="http://schemas.microsoft.com/office/drawing/2014/main" val="4226335860"/>
                  </a:ext>
                </a:extLst>
              </a:tr>
              <a:tr h="164201">
                <a:tc>
                  <a:txBody>
                    <a:bodyPr/>
                    <a:lstStyle/>
                    <a:p>
                      <a:pPr algn="l"/>
                      <a:r>
                        <a:rPr lang="zh-CN" sz="1200" kern="0">
                          <a:effectLst/>
                          <a:latin typeface="Times New Roman" panose="02020603050405020304" pitchFamily="18" charset="0"/>
                          <a:cs typeface="Times New Roman" panose="02020603050405020304" pitchFamily="18" charset="0"/>
                        </a:rPr>
                        <a:t>空间可及性</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zh-CN" sz="1200" kern="0">
                          <a:effectLst/>
                          <a:latin typeface="Times New Roman" panose="02020603050405020304" pitchFamily="18" charset="0"/>
                          <a:cs typeface="Times New Roman" panose="02020603050405020304" pitchFamily="18" charset="0"/>
                        </a:rPr>
                        <a:t>很差</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ctr"/>
                </a:tc>
                <a:tc>
                  <a:txBody>
                    <a:bodyPr/>
                    <a:lstStyle/>
                    <a:p>
                      <a:pPr algn="r"/>
                      <a:r>
                        <a:rPr lang="en-US" sz="1200" kern="0">
                          <a:effectLst/>
                          <a:latin typeface="Times New Roman" panose="02020603050405020304" pitchFamily="18" charset="0"/>
                          <a:cs typeface="Times New Roman" panose="02020603050405020304" pitchFamily="18" charset="0"/>
                        </a:rPr>
                        <a:t>202</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3.20±1.361</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0.096</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3.597</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0.006</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3.01~3.38</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extLst>
                  <a:ext uri="{0D108BD9-81ED-4DB2-BD59-A6C34878D82A}">
                    <a16:rowId xmlns:a16="http://schemas.microsoft.com/office/drawing/2014/main" val="3752484272"/>
                  </a:ext>
                </a:extLst>
              </a:tr>
              <a:tr h="164201">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zh-CN" sz="1200" kern="0">
                          <a:effectLst/>
                          <a:latin typeface="Times New Roman" panose="02020603050405020304" pitchFamily="18" charset="0"/>
                          <a:cs typeface="Times New Roman" panose="02020603050405020304" pitchFamily="18" charset="0"/>
                        </a:rPr>
                        <a:t>较差</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ctr"/>
                </a:tc>
                <a:tc>
                  <a:txBody>
                    <a:bodyPr/>
                    <a:lstStyle/>
                    <a:p>
                      <a:pPr algn="r"/>
                      <a:r>
                        <a:rPr lang="en-US" sz="1200" kern="0">
                          <a:effectLst/>
                          <a:latin typeface="Times New Roman" panose="02020603050405020304" pitchFamily="18" charset="0"/>
                          <a:cs typeface="Times New Roman" panose="02020603050405020304" pitchFamily="18" charset="0"/>
                        </a:rPr>
                        <a:t>272</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3.22±1.302</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0.079</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3.07~3.38</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extLst>
                  <a:ext uri="{0D108BD9-81ED-4DB2-BD59-A6C34878D82A}">
                    <a16:rowId xmlns:a16="http://schemas.microsoft.com/office/drawing/2014/main" val="3987374899"/>
                  </a:ext>
                </a:extLst>
              </a:tr>
              <a:tr h="164201">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zh-CN" sz="1200" kern="0">
                          <a:effectLst/>
                          <a:latin typeface="Times New Roman" panose="02020603050405020304" pitchFamily="18" charset="0"/>
                          <a:cs typeface="Times New Roman" panose="02020603050405020304" pitchFamily="18" charset="0"/>
                        </a:rPr>
                        <a:t>一般</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ctr"/>
                </a:tc>
                <a:tc>
                  <a:txBody>
                    <a:bodyPr/>
                    <a:lstStyle/>
                    <a:p>
                      <a:pPr algn="r"/>
                      <a:r>
                        <a:rPr lang="en-US" sz="1200" kern="0">
                          <a:effectLst/>
                          <a:latin typeface="Times New Roman" panose="02020603050405020304" pitchFamily="18" charset="0"/>
                          <a:cs typeface="Times New Roman" panose="02020603050405020304" pitchFamily="18" charset="0"/>
                        </a:rPr>
                        <a:t>510</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3.31±1.322</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0.059</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3.20~3.43</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extLst>
                  <a:ext uri="{0D108BD9-81ED-4DB2-BD59-A6C34878D82A}">
                    <a16:rowId xmlns:a16="http://schemas.microsoft.com/office/drawing/2014/main" val="491594351"/>
                  </a:ext>
                </a:extLst>
              </a:tr>
              <a:tr h="164201">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zh-CN" sz="1200" kern="0">
                          <a:effectLst/>
                          <a:latin typeface="Times New Roman" panose="02020603050405020304" pitchFamily="18" charset="0"/>
                          <a:cs typeface="Times New Roman" panose="02020603050405020304" pitchFamily="18" charset="0"/>
                        </a:rPr>
                        <a:t>较好</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ctr"/>
                </a:tc>
                <a:tc>
                  <a:txBody>
                    <a:bodyPr/>
                    <a:lstStyle/>
                    <a:p>
                      <a:pPr algn="r"/>
                      <a:r>
                        <a:rPr lang="en-US" sz="1200" kern="0">
                          <a:effectLst/>
                          <a:latin typeface="Times New Roman" panose="02020603050405020304" pitchFamily="18" charset="0"/>
                          <a:cs typeface="Times New Roman" panose="02020603050405020304" pitchFamily="18" charset="0"/>
                        </a:rPr>
                        <a:t>516</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3.38±1.219</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0.054</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3.27~3.49</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extLst>
                  <a:ext uri="{0D108BD9-81ED-4DB2-BD59-A6C34878D82A}">
                    <a16:rowId xmlns:a16="http://schemas.microsoft.com/office/drawing/2014/main" val="3376919242"/>
                  </a:ext>
                </a:extLst>
              </a:tr>
              <a:tr h="173324">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zh-CN" sz="1200" kern="0">
                          <a:effectLst/>
                          <a:latin typeface="Times New Roman" panose="02020603050405020304" pitchFamily="18" charset="0"/>
                          <a:cs typeface="Times New Roman" panose="02020603050405020304" pitchFamily="18" charset="0"/>
                        </a:rPr>
                        <a:t>很好</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ctr"/>
                </a:tc>
                <a:tc>
                  <a:txBody>
                    <a:bodyPr/>
                    <a:lstStyle/>
                    <a:p>
                      <a:pPr algn="r"/>
                      <a:r>
                        <a:rPr lang="en-US" sz="1200" kern="0">
                          <a:effectLst/>
                          <a:latin typeface="Times New Roman" panose="02020603050405020304" pitchFamily="18" charset="0"/>
                          <a:cs typeface="Times New Roman" panose="02020603050405020304" pitchFamily="18" charset="0"/>
                        </a:rPr>
                        <a:t>432</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3.49±1.282</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0.062</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3.37~3.61</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extLst>
                  <a:ext uri="{0D108BD9-81ED-4DB2-BD59-A6C34878D82A}">
                    <a16:rowId xmlns:a16="http://schemas.microsoft.com/office/drawing/2014/main" val="1668661609"/>
                  </a:ext>
                </a:extLst>
              </a:tr>
              <a:tr h="164201">
                <a:tc>
                  <a:txBody>
                    <a:bodyPr/>
                    <a:lstStyle/>
                    <a:p>
                      <a:pPr algn="l"/>
                      <a:r>
                        <a:rPr lang="zh-CN" sz="1200" kern="0">
                          <a:effectLst/>
                          <a:latin typeface="Times New Roman" panose="02020603050405020304" pitchFamily="18" charset="0"/>
                          <a:cs typeface="Times New Roman" panose="02020603050405020304" pitchFamily="18" charset="0"/>
                        </a:rPr>
                        <a:t>可获得性</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zh-CN" sz="1200" kern="0">
                          <a:effectLst/>
                          <a:latin typeface="Times New Roman" panose="02020603050405020304" pitchFamily="18" charset="0"/>
                          <a:cs typeface="Times New Roman" panose="02020603050405020304" pitchFamily="18" charset="0"/>
                        </a:rPr>
                        <a:t>很差</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ctr"/>
                </a:tc>
                <a:tc>
                  <a:txBody>
                    <a:bodyPr/>
                    <a:lstStyle/>
                    <a:p>
                      <a:pPr algn="r"/>
                      <a:r>
                        <a:rPr lang="en-US" sz="1200" kern="0">
                          <a:effectLst/>
                          <a:latin typeface="Times New Roman" panose="02020603050405020304" pitchFamily="18" charset="0"/>
                          <a:cs typeface="Times New Roman" panose="02020603050405020304" pitchFamily="18" charset="0"/>
                        </a:rPr>
                        <a:t>40</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3.10±1.374</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0.217</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2.490</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0.041</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2.66~4.04</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extLst>
                  <a:ext uri="{0D108BD9-81ED-4DB2-BD59-A6C34878D82A}">
                    <a16:rowId xmlns:a16="http://schemas.microsoft.com/office/drawing/2014/main" val="759423242"/>
                  </a:ext>
                </a:extLst>
              </a:tr>
              <a:tr h="164201">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zh-CN" sz="1200" kern="0">
                          <a:effectLst/>
                          <a:latin typeface="Times New Roman" panose="02020603050405020304" pitchFamily="18" charset="0"/>
                          <a:cs typeface="Times New Roman" panose="02020603050405020304" pitchFamily="18" charset="0"/>
                        </a:rPr>
                        <a:t>较差</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ctr"/>
                </a:tc>
                <a:tc>
                  <a:txBody>
                    <a:bodyPr/>
                    <a:lstStyle/>
                    <a:p>
                      <a:pPr algn="r"/>
                      <a:r>
                        <a:rPr lang="en-US" sz="1200" kern="0">
                          <a:effectLst/>
                          <a:latin typeface="Times New Roman" panose="02020603050405020304" pitchFamily="18" charset="0"/>
                          <a:cs typeface="Times New Roman" panose="02020603050405020304" pitchFamily="18" charset="0"/>
                        </a:rPr>
                        <a:t>136</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3.09±1.308</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0.112</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2.87~3.31</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extLst>
                  <a:ext uri="{0D108BD9-81ED-4DB2-BD59-A6C34878D82A}">
                    <a16:rowId xmlns:a16="http://schemas.microsoft.com/office/drawing/2014/main" val="3623318424"/>
                  </a:ext>
                </a:extLst>
              </a:tr>
              <a:tr h="164201">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zh-CN" sz="1200" kern="0">
                          <a:effectLst/>
                          <a:latin typeface="Times New Roman" panose="02020603050405020304" pitchFamily="18" charset="0"/>
                          <a:cs typeface="Times New Roman" panose="02020603050405020304" pitchFamily="18" charset="0"/>
                        </a:rPr>
                        <a:t>一般</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ctr"/>
                </a:tc>
                <a:tc>
                  <a:txBody>
                    <a:bodyPr/>
                    <a:lstStyle/>
                    <a:p>
                      <a:pPr algn="r"/>
                      <a:r>
                        <a:rPr lang="en-US" sz="1200" kern="0">
                          <a:effectLst/>
                          <a:latin typeface="Times New Roman" panose="02020603050405020304" pitchFamily="18" charset="0"/>
                          <a:cs typeface="Times New Roman" panose="02020603050405020304" pitchFamily="18" charset="0"/>
                        </a:rPr>
                        <a:t>818</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3.27±1.276</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0.045</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3.18~3.36</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extLst>
                  <a:ext uri="{0D108BD9-81ED-4DB2-BD59-A6C34878D82A}">
                    <a16:rowId xmlns:a16="http://schemas.microsoft.com/office/drawing/2014/main" val="1338907945"/>
                  </a:ext>
                </a:extLst>
              </a:tr>
              <a:tr h="164201">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zh-CN" sz="1200" kern="0">
                          <a:effectLst/>
                          <a:latin typeface="Times New Roman" panose="02020603050405020304" pitchFamily="18" charset="0"/>
                          <a:cs typeface="Times New Roman" panose="02020603050405020304" pitchFamily="18" charset="0"/>
                        </a:rPr>
                        <a:t>较好</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ctr"/>
                </a:tc>
                <a:tc>
                  <a:txBody>
                    <a:bodyPr/>
                    <a:lstStyle/>
                    <a:p>
                      <a:pPr algn="r"/>
                      <a:r>
                        <a:rPr lang="en-US" sz="1200" kern="0">
                          <a:effectLst/>
                          <a:latin typeface="Times New Roman" panose="02020603050405020304" pitchFamily="18" charset="0"/>
                          <a:cs typeface="Times New Roman" panose="02020603050405020304" pitchFamily="18" charset="0"/>
                        </a:rPr>
                        <a:t>662</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3.40±1.270</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0.049</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3.30~3.49</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extLst>
                  <a:ext uri="{0D108BD9-81ED-4DB2-BD59-A6C34878D82A}">
                    <a16:rowId xmlns:a16="http://schemas.microsoft.com/office/drawing/2014/main" val="2165197079"/>
                  </a:ext>
                </a:extLst>
              </a:tr>
              <a:tr h="173324">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zh-CN" sz="1200" kern="0">
                          <a:effectLst/>
                          <a:latin typeface="Times New Roman" panose="02020603050405020304" pitchFamily="18" charset="0"/>
                          <a:cs typeface="Times New Roman" panose="02020603050405020304" pitchFamily="18" charset="0"/>
                        </a:rPr>
                        <a:t>很好</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ctr"/>
                </a:tc>
                <a:tc>
                  <a:txBody>
                    <a:bodyPr/>
                    <a:lstStyle/>
                    <a:p>
                      <a:pPr algn="r"/>
                      <a:r>
                        <a:rPr lang="en-US" sz="1200" kern="0">
                          <a:effectLst/>
                          <a:latin typeface="Times New Roman" panose="02020603050405020304" pitchFamily="18" charset="0"/>
                          <a:cs typeface="Times New Roman" panose="02020603050405020304" pitchFamily="18" charset="0"/>
                        </a:rPr>
                        <a:t>276</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3.49±1.351</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0.081</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3.43~3.75</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extLst>
                  <a:ext uri="{0D108BD9-81ED-4DB2-BD59-A6C34878D82A}">
                    <a16:rowId xmlns:a16="http://schemas.microsoft.com/office/drawing/2014/main" val="180414897"/>
                  </a:ext>
                </a:extLst>
              </a:tr>
              <a:tr h="164201">
                <a:tc>
                  <a:txBody>
                    <a:bodyPr/>
                    <a:lstStyle/>
                    <a:p>
                      <a:pPr algn="l"/>
                      <a:r>
                        <a:rPr lang="zh-CN" sz="1200" kern="0">
                          <a:effectLst/>
                          <a:latin typeface="Times New Roman" panose="02020603050405020304" pitchFamily="18" charset="0"/>
                          <a:cs typeface="Times New Roman" panose="02020603050405020304" pitchFamily="18" charset="0"/>
                        </a:rPr>
                        <a:t>可负担性</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zh-CN" sz="1200" kern="0">
                          <a:effectLst/>
                          <a:latin typeface="Times New Roman" panose="02020603050405020304" pitchFamily="18" charset="0"/>
                          <a:cs typeface="Times New Roman" panose="02020603050405020304" pitchFamily="18" charset="0"/>
                        </a:rPr>
                        <a:t>很差</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ctr"/>
                </a:tc>
                <a:tc>
                  <a:txBody>
                    <a:bodyPr/>
                    <a:lstStyle/>
                    <a:p>
                      <a:pPr algn="r"/>
                      <a:r>
                        <a:rPr lang="en-US" sz="1200" kern="0">
                          <a:effectLst/>
                          <a:latin typeface="Times New Roman" panose="02020603050405020304" pitchFamily="18" charset="0"/>
                          <a:cs typeface="Times New Roman" panose="02020603050405020304" pitchFamily="18" charset="0"/>
                        </a:rPr>
                        <a:t>96</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3.09±1.213</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0.124</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9.539</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zh-CN" sz="1200" kern="0">
                          <a:effectLst/>
                          <a:latin typeface="Times New Roman" panose="02020603050405020304" pitchFamily="18" charset="0"/>
                          <a:cs typeface="Times New Roman" panose="02020603050405020304" pitchFamily="18" charset="0"/>
                        </a:rPr>
                        <a:t>＜</a:t>
                      </a:r>
                      <a:r>
                        <a:rPr lang="en-US" sz="1200" kern="0">
                          <a:effectLst/>
                          <a:latin typeface="Times New Roman" panose="02020603050405020304" pitchFamily="18" charset="0"/>
                          <a:cs typeface="Times New Roman" panose="02020603050405020304" pitchFamily="18" charset="0"/>
                        </a:rPr>
                        <a:t>0.001</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2.85~3.34</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extLst>
                  <a:ext uri="{0D108BD9-81ED-4DB2-BD59-A6C34878D82A}">
                    <a16:rowId xmlns:a16="http://schemas.microsoft.com/office/drawing/2014/main" val="4218728141"/>
                  </a:ext>
                </a:extLst>
              </a:tr>
              <a:tr h="164201">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zh-CN" sz="1200" kern="0">
                          <a:effectLst/>
                          <a:latin typeface="Times New Roman" panose="02020603050405020304" pitchFamily="18" charset="0"/>
                          <a:cs typeface="Times New Roman" panose="02020603050405020304" pitchFamily="18" charset="0"/>
                        </a:rPr>
                        <a:t>较差</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ctr"/>
                </a:tc>
                <a:tc>
                  <a:txBody>
                    <a:bodyPr/>
                    <a:lstStyle/>
                    <a:p>
                      <a:pPr algn="r"/>
                      <a:r>
                        <a:rPr lang="en-US" sz="1200" kern="0">
                          <a:effectLst/>
                          <a:latin typeface="Times New Roman" panose="02020603050405020304" pitchFamily="18" charset="0"/>
                          <a:cs typeface="Times New Roman" panose="02020603050405020304" pitchFamily="18" charset="0"/>
                        </a:rPr>
                        <a:t>222</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3.12±1.318</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0.088</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2.94~3.29</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extLst>
                  <a:ext uri="{0D108BD9-81ED-4DB2-BD59-A6C34878D82A}">
                    <a16:rowId xmlns:a16="http://schemas.microsoft.com/office/drawing/2014/main" val="1176961477"/>
                  </a:ext>
                </a:extLst>
              </a:tr>
              <a:tr h="164201">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zh-CN" sz="1200" kern="0">
                          <a:effectLst/>
                          <a:latin typeface="Times New Roman" panose="02020603050405020304" pitchFamily="18" charset="0"/>
                          <a:cs typeface="Times New Roman" panose="02020603050405020304" pitchFamily="18" charset="0"/>
                        </a:rPr>
                        <a:t>一般</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ctr"/>
                </a:tc>
                <a:tc>
                  <a:txBody>
                    <a:bodyPr/>
                    <a:lstStyle/>
                    <a:p>
                      <a:pPr algn="r"/>
                      <a:r>
                        <a:rPr lang="en-US" sz="1200" kern="0">
                          <a:effectLst/>
                          <a:latin typeface="Times New Roman" panose="02020603050405020304" pitchFamily="18" charset="0"/>
                          <a:cs typeface="Times New Roman" panose="02020603050405020304" pitchFamily="18" charset="0"/>
                        </a:rPr>
                        <a:t>930</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3.19±1.305</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0.043</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3.11~3.27</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extLst>
                  <a:ext uri="{0D108BD9-81ED-4DB2-BD59-A6C34878D82A}">
                    <a16:rowId xmlns:a16="http://schemas.microsoft.com/office/drawing/2014/main" val="698079346"/>
                  </a:ext>
                </a:extLst>
              </a:tr>
              <a:tr h="164201">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zh-CN" sz="1200" kern="0">
                          <a:effectLst/>
                          <a:latin typeface="Times New Roman" panose="02020603050405020304" pitchFamily="18" charset="0"/>
                          <a:cs typeface="Times New Roman" panose="02020603050405020304" pitchFamily="18" charset="0"/>
                        </a:rPr>
                        <a:t>较好</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ctr"/>
                </a:tc>
                <a:tc>
                  <a:txBody>
                    <a:bodyPr/>
                    <a:lstStyle/>
                    <a:p>
                      <a:pPr algn="r"/>
                      <a:r>
                        <a:rPr lang="en-US" sz="1200" kern="0">
                          <a:effectLst/>
                          <a:latin typeface="Times New Roman" panose="02020603050405020304" pitchFamily="18" charset="0"/>
                          <a:cs typeface="Times New Roman" panose="02020603050405020304" pitchFamily="18" charset="0"/>
                        </a:rPr>
                        <a:t>444</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3.50±1.197</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0.057</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3.39~3.62</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extLst>
                  <a:ext uri="{0D108BD9-81ED-4DB2-BD59-A6C34878D82A}">
                    <a16:rowId xmlns:a16="http://schemas.microsoft.com/office/drawing/2014/main" val="976163529"/>
                  </a:ext>
                </a:extLst>
              </a:tr>
              <a:tr h="173324">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zh-CN" sz="1200" kern="0">
                          <a:effectLst/>
                          <a:latin typeface="Times New Roman" panose="02020603050405020304" pitchFamily="18" charset="0"/>
                          <a:cs typeface="Times New Roman" panose="02020603050405020304" pitchFamily="18" charset="0"/>
                        </a:rPr>
                        <a:t>很好</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ctr"/>
                </a:tc>
                <a:tc>
                  <a:txBody>
                    <a:bodyPr/>
                    <a:lstStyle/>
                    <a:p>
                      <a:pPr algn="r"/>
                      <a:r>
                        <a:rPr lang="en-US" sz="1200" kern="0">
                          <a:effectLst/>
                          <a:latin typeface="Times New Roman" panose="02020603050405020304" pitchFamily="18" charset="0"/>
                          <a:cs typeface="Times New Roman" panose="02020603050405020304" pitchFamily="18" charset="0"/>
                        </a:rPr>
                        <a:t>240</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3.55±1.318</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0.085</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3.38~3.72</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extLst>
                  <a:ext uri="{0D108BD9-81ED-4DB2-BD59-A6C34878D82A}">
                    <a16:rowId xmlns:a16="http://schemas.microsoft.com/office/drawing/2014/main" val="883973250"/>
                  </a:ext>
                </a:extLst>
              </a:tr>
              <a:tr h="164201">
                <a:tc>
                  <a:txBody>
                    <a:bodyPr/>
                    <a:lstStyle/>
                    <a:p>
                      <a:pPr algn="l"/>
                      <a:r>
                        <a:rPr lang="zh-CN" sz="1200" kern="0">
                          <a:effectLst/>
                          <a:latin typeface="Times New Roman" panose="02020603050405020304" pitchFamily="18" charset="0"/>
                          <a:cs typeface="Times New Roman" panose="02020603050405020304" pitchFamily="18" charset="0"/>
                        </a:rPr>
                        <a:t>可接受性</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zh-CN" sz="1200" kern="0">
                          <a:effectLst/>
                          <a:latin typeface="Times New Roman" panose="02020603050405020304" pitchFamily="18" charset="0"/>
                          <a:cs typeface="Times New Roman" panose="02020603050405020304" pitchFamily="18" charset="0"/>
                        </a:rPr>
                        <a:t>很差</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ctr"/>
                </a:tc>
                <a:tc>
                  <a:txBody>
                    <a:bodyPr/>
                    <a:lstStyle/>
                    <a:p>
                      <a:pPr algn="r"/>
                      <a:r>
                        <a:rPr lang="en-US" sz="1200" kern="0">
                          <a:effectLst/>
                          <a:latin typeface="Times New Roman" panose="02020603050405020304" pitchFamily="18" charset="0"/>
                          <a:cs typeface="Times New Roman" panose="02020603050405020304" pitchFamily="18" charset="0"/>
                        </a:rPr>
                        <a:t>32</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3.44±1.390</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0.246</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3.281</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0.011</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2.94~3.94</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extLst>
                  <a:ext uri="{0D108BD9-81ED-4DB2-BD59-A6C34878D82A}">
                    <a16:rowId xmlns:a16="http://schemas.microsoft.com/office/drawing/2014/main" val="2413066920"/>
                  </a:ext>
                </a:extLst>
              </a:tr>
              <a:tr h="164201">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zh-CN" sz="1200" kern="0">
                          <a:effectLst/>
                          <a:latin typeface="Times New Roman" panose="02020603050405020304" pitchFamily="18" charset="0"/>
                          <a:cs typeface="Times New Roman" panose="02020603050405020304" pitchFamily="18" charset="0"/>
                        </a:rPr>
                        <a:t>较差</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ctr"/>
                </a:tc>
                <a:tc>
                  <a:txBody>
                    <a:bodyPr/>
                    <a:lstStyle/>
                    <a:p>
                      <a:pPr algn="r"/>
                      <a:r>
                        <a:rPr lang="en-US" sz="1200" kern="0">
                          <a:effectLst/>
                          <a:latin typeface="Times New Roman" panose="02020603050405020304" pitchFamily="18" charset="0"/>
                          <a:cs typeface="Times New Roman" panose="02020603050405020304" pitchFamily="18" charset="0"/>
                        </a:rPr>
                        <a:t>80</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3.75±1.345</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0.15</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3.45~4.05</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extLst>
                  <a:ext uri="{0D108BD9-81ED-4DB2-BD59-A6C34878D82A}">
                    <a16:rowId xmlns:a16="http://schemas.microsoft.com/office/drawing/2014/main" val="2794611268"/>
                  </a:ext>
                </a:extLst>
              </a:tr>
              <a:tr h="164201">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zh-CN" sz="1200" kern="0">
                          <a:effectLst/>
                          <a:latin typeface="Times New Roman" panose="02020603050405020304" pitchFamily="18" charset="0"/>
                          <a:cs typeface="Times New Roman" panose="02020603050405020304" pitchFamily="18" charset="0"/>
                        </a:rPr>
                        <a:t>一般</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ctr"/>
                </a:tc>
                <a:tc>
                  <a:txBody>
                    <a:bodyPr/>
                    <a:lstStyle/>
                    <a:p>
                      <a:pPr algn="r"/>
                      <a:r>
                        <a:rPr lang="en-US" sz="1200" kern="0">
                          <a:effectLst/>
                          <a:latin typeface="Times New Roman" panose="02020603050405020304" pitchFamily="18" charset="0"/>
                          <a:cs typeface="Times New Roman" panose="02020603050405020304" pitchFamily="18" charset="0"/>
                        </a:rPr>
                        <a:t>816</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3.32±1.307</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0.046</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3.23~3.41</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extLst>
                  <a:ext uri="{0D108BD9-81ED-4DB2-BD59-A6C34878D82A}">
                    <a16:rowId xmlns:a16="http://schemas.microsoft.com/office/drawing/2014/main" val="4292050290"/>
                  </a:ext>
                </a:extLst>
              </a:tr>
              <a:tr h="164201">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zh-CN" sz="1200" kern="0">
                          <a:effectLst/>
                          <a:latin typeface="Times New Roman" panose="02020603050405020304" pitchFamily="18" charset="0"/>
                          <a:cs typeface="Times New Roman" panose="02020603050405020304" pitchFamily="18" charset="0"/>
                        </a:rPr>
                        <a:t>较好</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ctr"/>
                </a:tc>
                <a:tc>
                  <a:txBody>
                    <a:bodyPr/>
                    <a:lstStyle/>
                    <a:p>
                      <a:pPr algn="r"/>
                      <a:r>
                        <a:rPr lang="en-US" sz="1200" kern="0">
                          <a:effectLst/>
                          <a:latin typeface="Times New Roman" panose="02020603050405020304" pitchFamily="18" charset="0"/>
                          <a:cs typeface="Times New Roman" panose="02020603050405020304" pitchFamily="18" charset="0"/>
                        </a:rPr>
                        <a:t>750</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3.24±1.257</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0.046</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3.15~3.33</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extLst>
                  <a:ext uri="{0D108BD9-81ED-4DB2-BD59-A6C34878D82A}">
                    <a16:rowId xmlns:a16="http://schemas.microsoft.com/office/drawing/2014/main" val="3859407790"/>
                  </a:ext>
                </a:extLst>
              </a:tr>
              <a:tr h="173324">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zh-CN" sz="1200" kern="0">
                          <a:effectLst/>
                          <a:latin typeface="Times New Roman" panose="02020603050405020304" pitchFamily="18" charset="0"/>
                          <a:cs typeface="Times New Roman" panose="02020603050405020304" pitchFamily="18" charset="0"/>
                        </a:rPr>
                        <a:t>很好</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ctr"/>
                </a:tc>
                <a:tc>
                  <a:txBody>
                    <a:bodyPr/>
                    <a:lstStyle/>
                    <a:p>
                      <a:pPr algn="r"/>
                      <a:r>
                        <a:rPr lang="en-US" sz="1200" kern="0">
                          <a:effectLst/>
                          <a:latin typeface="Times New Roman" panose="02020603050405020304" pitchFamily="18" charset="0"/>
                          <a:cs typeface="Times New Roman" panose="02020603050405020304" pitchFamily="18" charset="0"/>
                        </a:rPr>
                        <a:t>254</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3.21±1.286</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r"/>
                      <a:r>
                        <a:rPr lang="en-US" sz="1200" kern="0">
                          <a:effectLst/>
                          <a:latin typeface="Times New Roman" panose="02020603050405020304" pitchFamily="18" charset="0"/>
                          <a:cs typeface="Times New Roman" panose="02020603050405020304" pitchFamily="18" charset="0"/>
                        </a:rPr>
                        <a:t>0.081</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a:effectLst/>
                          <a:latin typeface="Times New Roman" panose="02020603050405020304" pitchFamily="18" charset="0"/>
                          <a:cs typeface="Times New Roman" panose="02020603050405020304" pitchFamily="18" charset="0"/>
                        </a:rPr>
                        <a:t> </a:t>
                      </a:r>
                      <a:endParaRPr lang="zh-CN" sz="12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tc>
                  <a:txBody>
                    <a:bodyPr/>
                    <a:lstStyle/>
                    <a:p>
                      <a:pPr algn="l"/>
                      <a:r>
                        <a:rPr lang="en-US" sz="1200" kern="0" dirty="0">
                          <a:effectLst/>
                          <a:latin typeface="Times New Roman" panose="02020603050405020304" pitchFamily="18" charset="0"/>
                          <a:cs typeface="Times New Roman" panose="02020603050405020304" pitchFamily="18" charset="0"/>
                        </a:rPr>
                        <a:t>3.05~3.37</a:t>
                      </a:r>
                      <a:endParaRPr lang="zh-CN" sz="12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5681" marR="65681" marT="0" marB="0" anchor="b"/>
                </a:tc>
                <a:extLst>
                  <a:ext uri="{0D108BD9-81ED-4DB2-BD59-A6C34878D82A}">
                    <a16:rowId xmlns:a16="http://schemas.microsoft.com/office/drawing/2014/main" val="2511235263"/>
                  </a:ext>
                </a:extLst>
              </a:tr>
            </a:tbl>
          </a:graphicData>
        </a:graphic>
      </p:graphicFrame>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4" name="矩形 3"/>
          <p:cNvSpPr/>
          <p:nvPr/>
        </p:nvSpPr>
        <p:spPr>
          <a:xfrm>
            <a:off x="1322617" y="634737"/>
            <a:ext cx="2800767" cy="892552"/>
          </a:xfrm>
          <a:prstGeom prst="rect">
            <a:avLst/>
          </a:prstGeom>
        </p:spPr>
        <p:txBody>
          <a:bodyPr wrap="none">
            <a:spAutoFit/>
          </a:bodyPr>
          <a:lstStyle/>
          <a:p>
            <a:pPr algn="ctr"/>
            <a:r>
              <a:rPr lang="en-US" altLang="zh-CN" sz="2400" b="1" dirty="0">
                <a:solidFill>
                  <a:schemeClr val="lt1"/>
                </a:solidFill>
              </a:rPr>
              <a:t>3.4 </a:t>
            </a:r>
            <a:r>
              <a:rPr lang="zh-CN" altLang="en-US" sz="2400" b="1" dirty="0">
                <a:solidFill>
                  <a:schemeClr val="lt1"/>
                </a:solidFill>
              </a:rPr>
              <a:t>多因素分析结果</a:t>
            </a:r>
          </a:p>
          <a:p>
            <a:pPr algn="ctr"/>
            <a:endParaRPr lang="zh-CN" sz="2800" b="1" dirty="0">
              <a:solidFill>
                <a:schemeClr val="lt1"/>
              </a:solidFill>
            </a:endParaRPr>
          </a:p>
        </p:txBody>
      </p:sp>
      <p:graphicFrame>
        <p:nvGraphicFramePr>
          <p:cNvPr id="9" name="表格 8"/>
          <p:cNvGraphicFramePr>
            <a:graphicFrameLocks noGrp="1"/>
          </p:cNvGraphicFramePr>
          <p:nvPr>
            <p:extLst>
              <p:ext uri="{D42A27DB-BD31-4B8C-83A1-F6EECF244321}">
                <p14:modId xmlns:p14="http://schemas.microsoft.com/office/powerpoint/2010/main" val="3695865112"/>
              </p:ext>
            </p:extLst>
          </p:nvPr>
        </p:nvGraphicFramePr>
        <p:xfrm>
          <a:off x="1537020" y="1588844"/>
          <a:ext cx="9005050" cy="4084826"/>
        </p:xfrm>
        <a:graphic>
          <a:graphicData uri="http://schemas.openxmlformats.org/drawingml/2006/table">
            <a:tbl>
              <a:tblPr firstRow="1" firstCol="1" bandRow="1">
                <a:tableStyleId>{5C22544A-7EE6-4342-B048-85BDC9FD1C3A}</a:tableStyleId>
              </a:tblPr>
              <a:tblGrid>
                <a:gridCol w="1674425">
                  <a:extLst>
                    <a:ext uri="{9D8B030D-6E8A-4147-A177-3AD203B41FA5}">
                      <a16:colId xmlns:a16="http://schemas.microsoft.com/office/drawing/2014/main" val="20000"/>
                    </a:ext>
                  </a:extLst>
                </a:gridCol>
                <a:gridCol w="1408736">
                  <a:extLst>
                    <a:ext uri="{9D8B030D-6E8A-4147-A177-3AD203B41FA5}">
                      <a16:colId xmlns:a16="http://schemas.microsoft.com/office/drawing/2014/main" val="20001"/>
                    </a:ext>
                  </a:extLst>
                </a:gridCol>
                <a:gridCol w="1269397">
                  <a:extLst>
                    <a:ext uri="{9D8B030D-6E8A-4147-A177-3AD203B41FA5}">
                      <a16:colId xmlns:a16="http://schemas.microsoft.com/office/drawing/2014/main" val="20002"/>
                    </a:ext>
                  </a:extLst>
                </a:gridCol>
                <a:gridCol w="1706308">
                  <a:extLst>
                    <a:ext uri="{9D8B030D-6E8A-4147-A177-3AD203B41FA5}">
                      <a16:colId xmlns:a16="http://schemas.microsoft.com/office/drawing/2014/main" val="20003"/>
                    </a:ext>
                  </a:extLst>
                </a:gridCol>
                <a:gridCol w="1275301">
                  <a:extLst>
                    <a:ext uri="{9D8B030D-6E8A-4147-A177-3AD203B41FA5}">
                      <a16:colId xmlns:a16="http://schemas.microsoft.com/office/drawing/2014/main" val="20004"/>
                    </a:ext>
                  </a:extLst>
                </a:gridCol>
                <a:gridCol w="1670883">
                  <a:extLst>
                    <a:ext uri="{9D8B030D-6E8A-4147-A177-3AD203B41FA5}">
                      <a16:colId xmlns:a16="http://schemas.microsoft.com/office/drawing/2014/main" val="20005"/>
                    </a:ext>
                  </a:extLst>
                </a:gridCol>
              </a:tblGrid>
              <a:tr h="339026">
                <a:tc>
                  <a:txBody>
                    <a:bodyPr/>
                    <a:lstStyle/>
                    <a:p>
                      <a:pPr algn="ctr"/>
                      <a:r>
                        <a:rPr lang="zh-CN" sz="1800" kern="0" dirty="0">
                          <a:effectLst/>
                          <a:latin typeface="Times New Roman" panose="02020603050405020304" pitchFamily="18" charset="0"/>
                          <a:cs typeface="Times New Roman" panose="02020603050405020304" pitchFamily="18" charset="0"/>
                        </a:rPr>
                        <a:t>变量</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r>
                        <a:rPr lang="en-US" sz="1800" i="1" kern="0" dirty="0">
                          <a:effectLst/>
                          <a:latin typeface="Times New Roman" panose="02020603050405020304" pitchFamily="18" charset="0"/>
                          <a:cs typeface="Times New Roman" panose="02020603050405020304" pitchFamily="18" charset="0"/>
                        </a:rPr>
                        <a:t>    B</a:t>
                      </a:r>
                      <a:endParaRPr lang="zh-CN" sz="1800" i="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r>
                        <a:rPr lang="en-US" sz="1800" i="1" kern="0" dirty="0">
                          <a:effectLst/>
                          <a:latin typeface="Times New Roman" panose="02020603050405020304" pitchFamily="18" charset="0"/>
                          <a:cs typeface="Times New Roman" panose="02020603050405020304" pitchFamily="18" charset="0"/>
                        </a:rPr>
                        <a:t>   SE</a:t>
                      </a:r>
                      <a:endParaRPr lang="zh-CN" sz="1800" i="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latinLnBrk="1"/>
                      <a:r>
                        <a:rPr lang="en-US" sz="1800" i="1" kern="0" dirty="0">
                          <a:effectLst/>
                          <a:latin typeface="Times New Roman" panose="02020603050405020304" pitchFamily="18" charset="0"/>
                          <a:cs typeface="Times New Roman" panose="02020603050405020304" pitchFamily="18" charset="0"/>
                        </a:rPr>
                        <a:t>t  </a:t>
                      </a:r>
                      <a:endParaRPr lang="zh-CN" sz="1800" i="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r>
                        <a:rPr lang="en-US" sz="1800" i="1" kern="0" dirty="0">
                          <a:effectLst/>
                          <a:latin typeface="Times New Roman" panose="02020603050405020304" pitchFamily="18" charset="0"/>
                          <a:cs typeface="Times New Roman" panose="02020603050405020304" pitchFamily="18" charset="0"/>
                        </a:rPr>
                        <a:t>   P</a:t>
                      </a:r>
                      <a:endParaRPr lang="zh-CN" sz="1800" i="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r>
                        <a:rPr lang="en-US" sz="1800" i="1" kern="0" dirty="0">
                          <a:effectLst/>
                          <a:latin typeface="Times New Roman" panose="02020603050405020304" pitchFamily="18" charset="0"/>
                          <a:cs typeface="Times New Roman" panose="02020603050405020304" pitchFamily="18" charset="0"/>
                        </a:rPr>
                        <a:t>95%CI</a:t>
                      </a:r>
                      <a:endParaRPr lang="zh-CN" sz="1800" i="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0000"/>
                  </a:ext>
                </a:extLst>
              </a:tr>
              <a:tr h="305124">
                <a:tc>
                  <a:txBody>
                    <a:bodyPr/>
                    <a:lstStyle/>
                    <a:p>
                      <a:pPr algn="l"/>
                      <a:r>
                        <a:rPr lang="en-US" sz="1800" kern="0" dirty="0">
                          <a:effectLst/>
                          <a:latin typeface="Times New Roman" panose="02020603050405020304" pitchFamily="18" charset="0"/>
                          <a:cs typeface="Times New Roman" panose="02020603050405020304" pitchFamily="18" charset="0"/>
                        </a:rPr>
                        <a:t>(</a:t>
                      </a:r>
                      <a:r>
                        <a:rPr lang="zh-CN" sz="1800" kern="0" dirty="0">
                          <a:effectLst/>
                          <a:latin typeface="Times New Roman" panose="02020603050405020304" pitchFamily="18" charset="0"/>
                          <a:cs typeface="Times New Roman" panose="02020603050405020304" pitchFamily="18" charset="0"/>
                        </a:rPr>
                        <a:t>常量</a:t>
                      </a:r>
                      <a:r>
                        <a:rPr lang="en-US" sz="1800" kern="0" dirty="0">
                          <a:effectLst/>
                          <a:latin typeface="Times New Roman" panose="02020603050405020304" pitchFamily="18" charset="0"/>
                          <a:cs typeface="Times New Roman" panose="02020603050405020304" pitchFamily="18" charset="0"/>
                        </a:rPr>
                        <a:t>)</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2.594</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0.331</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a:effectLst/>
                          <a:latin typeface="Times New Roman" panose="02020603050405020304" pitchFamily="18" charset="0"/>
                          <a:cs typeface="Times New Roman" panose="02020603050405020304" pitchFamily="18" charset="0"/>
                        </a:rPr>
                        <a:t>7.831</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a:effectLst/>
                          <a:latin typeface="Times New Roman" panose="02020603050405020304" pitchFamily="18" charset="0"/>
                          <a:cs typeface="Times New Roman" panose="02020603050405020304" pitchFamily="18" charset="0"/>
                        </a:rPr>
                        <a:t>&lt;0.001</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ctr"/>
                      <a:r>
                        <a:rPr lang="en-US" sz="1800" kern="0">
                          <a:effectLst/>
                          <a:latin typeface="Times New Roman" panose="02020603050405020304" pitchFamily="18" charset="0"/>
                          <a:cs typeface="Times New Roman" panose="02020603050405020304" pitchFamily="18" charset="0"/>
                        </a:rPr>
                        <a:t>1.944~3.244</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10001"/>
                  </a:ext>
                </a:extLst>
              </a:tr>
              <a:tr h="305124">
                <a:tc>
                  <a:txBody>
                    <a:bodyPr/>
                    <a:lstStyle/>
                    <a:p>
                      <a:pPr algn="l"/>
                      <a:r>
                        <a:rPr lang="zh-CN" sz="1800" kern="0" dirty="0">
                          <a:effectLst/>
                          <a:latin typeface="Times New Roman" panose="02020603050405020304" pitchFamily="18" charset="0"/>
                          <a:cs typeface="Times New Roman" panose="02020603050405020304" pitchFamily="18" charset="0"/>
                        </a:rPr>
                        <a:t>经济可及性</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-0.010</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0.026</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a:effectLst/>
                          <a:latin typeface="Times New Roman" panose="02020603050405020304" pitchFamily="18" charset="0"/>
                          <a:cs typeface="Times New Roman" panose="02020603050405020304" pitchFamily="18" charset="0"/>
                        </a:rPr>
                        <a:t>-0.355</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a:effectLst/>
                          <a:latin typeface="Times New Roman" panose="02020603050405020304" pitchFamily="18" charset="0"/>
                          <a:cs typeface="Times New Roman" panose="02020603050405020304" pitchFamily="18" charset="0"/>
                        </a:rPr>
                        <a:t>0.723</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ctr"/>
                      <a:r>
                        <a:rPr lang="en-US" sz="1800" kern="0">
                          <a:effectLst/>
                          <a:latin typeface="Times New Roman" panose="02020603050405020304" pitchFamily="18" charset="0"/>
                          <a:cs typeface="Times New Roman" panose="02020603050405020304" pitchFamily="18" charset="0"/>
                        </a:rPr>
                        <a:t>0.06~0.042</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10002"/>
                  </a:ext>
                </a:extLst>
              </a:tr>
              <a:tr h="305124">
                <a:tc>
                  <a:txBody>
                    <a:bodyPr/>
                    <a:lstStyle/>
                    <a:p>
                      <a:pPr algn="l"/>
                      <a:r>
                        <a:rPr lang="zh-CN" sz="1800" kern="0">
                          <a:effectLst/>
                          <a:latin typeface="Times New Roman" panose="02020603050405020304" pitchFamily="18" charset="0"/>
                          <a:cs typeface="Times New Roman" panose="02020603050405020304" pitchFamily="18" charset="0"/>
                        </a:rPr>
                        <a:t>空间可及性</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a:effectLst/>
                          <a:latin typeface="Times New Roman" panose="02020603050405020304" pitchFamily="18" charset="0"/>
                          <a:cs typeface="Times New Roman" panose="02020603050405020304" pitchFamily="18" charset="0"/>
                        </a:rPr>
                        <a:t>0.059</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0.023</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-2.632</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a:effectLst/>
                          <a:latin typeface="Times New Roman" panose="02020603050405020304" pitchFamily="18" charset="0"/>
                          <a:cs typeface="Times New Roman" panose="02020603050405020304" pitchFamily="18" charset="0"/>
                        </a:rPr>
                        <a:t>0.009</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ctr"/>
                      <a:r>
                        <a:rPr lang="en-US" sz="1800" kern="0">
                          <a:effectLst/>
                          <a:latin typeface="Times New Roman" panose="02020603050405020304" pitchFamily="18" charset="0"/>
                          <a:cs typeface="Times New Roman" panose="02020603050405020304" pitchFamily="18" charset="0"/>
                        </a:rPr>
                        <a:t>0.105~-0.015</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10003"/>
                  </a:ext>
                </a:extLst>
              </a:tr>
              <a:tr h="305124">
                <a:tc>
                  <a:txBody>
                    <a:bodyPr/>
                    <a:lstStyle/>
                    <a:p>
                      <a:pPr algn="l"/>
                      <a:r>
                        <a:rPr lang="zh-CN" sz="1800" kern="0">
                          <a:effectLst/>
                          <a:latin typeface="Times New Roman" panose="02020603050405020304" pitchFamily="18" charset="0"/>
                          <a:cs typeface="Times New Roman" panose="02020603050405020304" pitchFamily="18" charset="0"/>
                        </a:rPr>
                        <a:t>可负担性</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0.133</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0.030</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5.819</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a:effectLst/>
                          <a:latin typeface="Times New Roman" panose="02020603050405020304" pitchFamily="18" charset="0"/>
                          <a:cs typeface="Times New Roman" panose="02020603050405020304" pitchFamily="18" charset="0"/>
                        </a:rPr>
                        <a:t>&lt;0.001</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ctr"/>
                      <a:r>
                        <a:rPr lang="en-US" sz="1800" kern="0">
                          <a:effectLst/>
                          <a:latin typeface="Times New Roman" panose="02020603050405020304" pitchFamily="18" charset="0"/>
                          <a:cs typeface="Times New Roman" panose="02020603050405020304" pitchFamily="18" charset="0"/>
                        </a:rPr>
                        <a:t>0.116~0.233</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10004"/>
                  </a:ext>
                </a:extLst>
              </a:tr>
              <a:tr h="305124">
                <a:tc>
                  <a:txBody>
                    <a:bodyPr/>
                    <a:lstStyle/>
                    <a:p>
                      <a:pPr algn="l"/>
                      <a:r>
                        <a:rPr lang="zh-CN" sz="1800" kern="0">
                          <a:effectLst/>
                          <a:latin typeface="Times New Roman" panose="02020603050405020304" pitchFamily="18" charset="0"/>
                          <a:cs typeface="Times New Roman" panose="02020603050405020304" pitchFamily="18" charset="0"/>
                        </a:rPr>
                        <a:t>可接受性</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a:effectLst/>
                          <a:latin typeface="Times New Roman" panose="02020603050405020304" pitchFamily="18" charset="0"/>
                          <a:cs typeface="Times New Roman" panose="02020603050405020304" pitchFamily="18" charset="0"/>
                        </a:rPr>
                        <a:t>0.083</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0.036</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-3.591</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a:effectLst/>
                          <a:latin typeface="Times New Roman" panose="02020603050405020304" pitchFamily="18" charset="0"/>
                          <a:cs typeface="Times New Roman" panose="02020603050405020304" pitchFamily="18" charset="0"/>
                        </a:rPr>
                        <a:t>&lt;0.001</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ctr"/>
                      <a:r>
                        <a:rPr lang="en-US" sz="1800" kern="0">
                          <a:effectLst/>
                          <a:latin typeface="Times New Roman" panose="02020603050405020304" pitchFamily="18" charset="0"/>
                          <a:cs typeface="Times New Roman" panose="02020603050405020304" pitchFamily="18" charset="0"/>
                        </a:rPr>
                        <a:t>0.200~-0.059</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10005"/>
                  </a:ext>
                </a:extLst>
              </a:tr>
              <a:tr h="305124">
                <a:tc>
                  <a:txBody>
                    <a:bodyPr/>
                    <a:lstStyle/>
                    <a:p>
                      <a:pPr algn="l"/>
                      <a:r>
                        <a:rPr lang="zh-CN" sz="1800" kern="0">
                          <a:effectLst/>
                          <a:latin typeface="Times New Roman" panose="02020603050405020304" pitchFamily="18" charset="0"/>
                          <a:cs typeface="Times New Roman" panose="02020603050405020304" pitchFamily="18" charset="0"/>
                        </a:rPr>
                        <a:t>可获得性</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a:effectLst/>
                          <a:latin typeface="Times New Roman" panose="02020603050405020304" pitchFamily="18" charset="0"/>
                          <a:cs typeface="Times New Roman" panose="02020603050405020304" pitchFamily="18" charset="0"/>
                        </a:rPr>
                        <a:t>0.017</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0.034</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a:effectLst/>
                          <a:latin typeface="Times New Roman" panose="02020603050405020304" pitchFamily="18" charset="0"/>
                          <a:cs typeface="Times New Roman" panose="02020603050405020304" pitchFamily="18" charset="0"/>
                        </a:rPr>
                        <a:t>0.728</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0.467</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ctr"/>
                      <a:r>
                        <a:rPr lang="en-US" sz="1800" kern="0">
                          <a:effectLst/>
                          <a:latin typeface="Times New Roman" panose="02020603050405020304" pitchFamily="18" charset="0"/>
                          <a:cs typeface="Times New Roman" panose="02020603050405020304" pitchFamily="18" charset="0"/>
                        </a:rPr>
                        <a:t>0.042~0.092</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10006"/>
                  </a:ext>
                </a:extLst>
              </a:tr>
              <a:tr h="305124">
                <a:tc>
                  <a:txBody>
                    <a:bodyPr/>
                    <a:lstStyle/>
                    <a:p>
                      <a:pPr algn="l"/>
                      <a:r>
                        <a:rPr lang="zh-CN" sz="1800" kern="0">
                          <a:effectLst/>
                          <a:latin typeface="Times New Roman" panose="02020603050405020304" pitchFamily="18" charset="0"/>
                          <a:cs typeface="Times New Roman" panose="02020603050405020304" pitchFamily="18" charset="0"/>
                        </a:rPr>
                        <a:t>性别</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a:effectLst/>
                          <a:latin typeface="Times New Roman" panose="02020603050405020304" pitchFamily="18" charset="0"/>
                          <a:cs typeface="Times New Roman" panose="02020603050405020304" pitchFamily="18" charset="0"/>
                        </a:rPr>
                        <a:t>-0.021</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a:effectLst/>
                          <a:latin typeface="Times New Roman" panose="02020603050405020304" pitchFamily="18" charset="0"/>
                          <a:cs typeface="Times New Roman" panose="02020603050405020304" pitchFamily="18" charset="0"/>
                        </a:rPr>
                        <a:t>0.059</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-0.892</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0.373</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ctr"/>
                      <a:r>
                        <a:rPr lang="en-US" sz="1800" kern="0">
                          <a:effectLst/>
                          <a:latin typeface="Times New Roman" panose="02020603050405020304" pitchFamily="18" charset="0"/>
                          <a:cs typeface="Times New Roman" panose="02020603050405020304" pitchFamily="18" charset="0"/>
                        </a:rPr>
                        <a:t>0.169~0.064</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10007"/>
                  </a:ext>
                </a:extLst>
              </a:tr>
              <a:tr h="305124">
                <a:tc>
                  <a:txBody>
                    <a:bodyPr/>
                    <a:lstStyle/>
                    <a:p>
                      <a:pPr algn="l"/>
                      <a:r>
                        <a:rPr lang="zh-CN" sz="1800" kern="0">
                          <a:effectLst/>
                          <a:latin typeface="Times New Roman" panose="02020603050405020304" pitchFamily="18" charset="0"/>
                          <a:cs typeface="Times New Roman" panose="02020603050405020304" pitchFamily="18" charset="0"/>
                        </a:rPr>
                        <a:t>年龄</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a:effectLst/>
                          <a:latin typeface="Times New Roman" panose="02020603050405020304" pitchFamily="18" charset="0"/>
                          <a:cs typeface="Times New Roman" panose="02020603050405020304" pitchFamily="18" charset="0"/>
                        </a:rPr>
                        <a:t>0.214</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a:effectLst/>
                          <a:latin typeface="Times New Roman" panose="02020603050405020304" pitchFamily="18" charset="0"/>
                          <a:cs typeface="Times New Roman" panose="02020603050405020304" pitchFamily="18" charset="0"/>
                        </a:rPr>
                        <a:t>0.002</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8.294</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&lt;0.001</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ctr"/>
                      <a:r>
                        <a:rPr lang="en-US" sz="1800" kern="0" dirty="0">
                          <a:effectLst/>
                          <a:latin typeface="Times New Roman" panose="02020603050405020304" pitchFamily="18" charset="0"/>
                          <a:cs typeface="Times New Roman" panose="02020603050405020304" pitchFamily="18" charset="0"/>
                        </a:rPr>
                        <a:t>0.015~0.024</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10008"/>
                  </a:ext>
                </a:extLst>
              </a:tr>
              <a:tr h="372485">
                <a:tc>
                  <a:txBody>
                    <a:bodyPr/>
                    <a:lstStyle/>
                    <a:p>
                      <a:pPr algn="l"/>
                      <a:r>
                        <a:rPr lang="zh-CN" sz="1800" kern="0" dirty="0">
                          <a:effectLst/>
                          <a:latin typeface="Times New Roman" panose="02020603050405020304" pitchFamily="18" charset="0"/>
                          <a:cs typeface="Times New Roman" panose="02020603050405020304" pitchFamily="18" charset="0"/>
                        </a:rPr>
                        <a:t>流动范围</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a:effectLst/>
                          <a:latin typeface="Times New Roman" panose="02020603050405020304" pitchFamily="18" charset="0"/>
                          <a:cs typeface="Times New Roman" panose="02020603050405020304" pitchFamily="18" charset="0"/>
                        </a:rPr>
                        <a:t>-0.079</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a:effectLst/>
                          <a:latin typeface="Times New Roman" panose="02020603050405020304" pitchFamily="18" charset="0"/>
                          <a:cs typeface="Times New Roman" panose="02020603050405020304" pitchFamily="18" charset="0"/>
                        </a:rPr>
                        <a:t>0.061</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-3.568</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&lt;0.001</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ctr"/>
                      <a:r>
                        <a:rPr lang="en-US" sz="1800" kern="0" dirty="0">
                          <a:effectLst/>
                          <a:latin typeface="Times New Roman" panose="02020603050405020304" pitchFamily="18" charset="0"/>
                          <a:cs typeface="Times New Roman" panose="02020603050405020304" pitchFamily="18" charset="0"/>
                        </a:rPr>
                        <a:t>-0.336~-0.098</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10009"/>
                  </a:ext>
                </a:extLst>
              </a:tr>
              <a:tr h="305124">
                <a:tc>
                  <a:txBody>
                    <a:bodyPr/>
                    <a:lstStyle/>
                    <a:p>
                      <a:pPr algn="l"/>
                      <a:r>
                        <a:rPr lang="zh-CN" sz="1800" kern="0">
                          <a:effectLst/>
                          <a:latin typeface="Times New Roman" panose="02020603050405020304" pitchFamily="18" charset="0"/>
                          <a:cs typeface="Times New Roman" panose="02020603050405020304" pitchFamily="18" charset="0"/>
                        </a:rPr>
                        <a:t>文化程度</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a:effectLst/>
                          <a:latin typeface="Times New Roman" panose="02020603050405020304" pitchFamily="18" charset="0"/>
                          <a:cs typeface="Times New Roman" panose="02020603050405020304" pitchFamily="18" charset="0"/>
                        </a:rPr>
                        <a:t>0.075</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a:effectLst/>
                          <a:latin typeface="Times New Roman" panose="02020603050405020304" pitchFamily="18" charset="0"/>
                          <a:cs typeface="Times New Roman" panose="02020603050405020304" pitchFamily="18" charset="0"/>
                        </a:rPr>
                        <a:t>0.019</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a:effectLst/>
                          <a:latin typeface="Times New Roman" panose="02020603050405020304" pitchFamily="18" charset="0"/>
                          <a:cs typeface="Times New Roman" panose="02020603050405020304" pitchFamily="18" charset="0"/>
                        </a:rPr>
                        <a:t>2.618</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0.009</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ctr"/>
                      <a:r>
                        <a:rPr lang="en-US" sz="1800" kern="0" dirty="0">
                          <a:effectLst/>
                          <a:latin typeface="Times New Roman" panose="02020603050405020304" pitchFamily="18" charset="0"/>
                          <a:cs typeface="Times New Roman" panose="02020603050405020304" pitchFamily="18" charset="0"/>
                        </a:rPr>
                        <a:t>0.012~0.085</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10010"/>
                  </a:ext>
                </a:extLst>
              </a:tr>
              <a:tr h="305124">
                <a:tc>
                  <a:txBody>
                    <a:bodyPr/>
                    <a:lstStyle/>
                    <a:p>
                      <a:pPr algn="l"/>
                      <a:r>
                        <a:rPr lang="zh-CN" sz="1800" kern="0">
                          <a:effectLst/>
                          <a:latin typeface="Times New Roman" panose="02020603050405020304" pitchFamily="18" charset="0"/>
                          <a:cs typeface="Times New Roman" panose="02020603050405020304" pitchFamily="18" charset="0"/>
                        </a:rPr>
                        <a:t>现居地</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0.048</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a:effectLst/>
                          <a:latin typeface="Times New Roman" panose="02020603050405020304" pitchFamily="18" charset="0"/>
                          <a:cs typeface="Times New Roman" panose="02020603050405020304" pitchFamily="18" charset="0"/>
                        </a:rPr>
                        <a:t>0.072</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2.003</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0.045</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ctr"/>
                      <a:r>
                        <a:rPr lang="en-US" sz="1800" kern="0" dirty="0">
                          <a:effectLst/>
                          <a:latin typeface="Times New Roman" panose="02020603050405020304" pitchFamily="18" charset="0"/>
                          <a:cs typeface="Times New Roman" panose="02020603050405020304" pitchFamily="18" charset="0"/>
                        </a:rPr>
                        <a:t>0.003~0.284</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10011"/>
                  </a:ext>
                </a:extLst>
              </a:tr>
              <a:tr h="322075">
                <a:tc>
                  <a:txBody>
                    <a:bodyPr/>
                    <a:lstStyle/>
                    <a:p>
                      <a:pPr algn="l"/>
                      <a:r>
                        <a:rPr lang="zh-CN" sz="1800" kern="0">
                          <a:effectLst/>
                          <a:latin typeface="Times New Roman" panose="02020603050405020304" pitchFamily="18" charset="0"/>
                          <a:cs typeface="Times New Roman" panose="02020603050405020304" pitchFamily="18" charset="0"/>
                        </a:rPr>
                        <a:t>婚姻状况</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-0.030</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a:effectLst/>
                          <a:latin typeface="Times New Roman" panose="02020603050405020304" pitchFamily="18" charset="0"/>
                          <a:cs typeface="Times New Roman" panose="02020603050405020304" pitchFamily="18" charset="0"/>
                        </a:rPr>
                        <a:t>0.079</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a:effectLst/>
                          <a:latin typeface="Times New Roman" panose="02020603050405020304" pitchFamily="18" charset="0"/>
                          <a:cs typeface="Times New Roman" panose="02020603050405020304" pitchFamily="18" charset="0"/>
                        </a:rPr>
                        <a:t>-1.302</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0.193</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tc>
                  <a:txBody>
                    <a:bodyPr/>
                    <a:lstStyle/>
                    <a:p>
                      <a:pPr algn="ctr"/>
                      <a:r>
                        <a:rPr lang="en-US" sz="1800" kern="0" dirty="0">
                          <a:effectLst/>
                          <a:latin typeface="Times New Roman" panose="02020603050405020304" pitchFamily="18" charset="0"/>
                          <a:cs typeface="Times New Roman" panose="02020603050405020304" pitchFamily="18" charset="0"/>
                        </a:rPr>
                        <a:t>-0.259~0.052</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b"/>
                </a:tc>
                <a:extLst>
                  <a:ext uri="{0D108BD9-81ED-4DB2-BD59-A6C34878D82A}">
                    <a16:rowId xmlns:a16="http://schemas.microsoft.com/office/drawing/2014/main" val="10012"/>
                  </a:ext>
                </a:extLst>
              </a:tr>
            </a:tbl>
          </a:graphicData>
        </a:graphic>
      </p:graphicFrame>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4" name="矩形 3"/>
          <p:cNvSpPr/>
          <p:nvPr/>
        </p:nvSpPr>
        <p:spPr>
          <a:xfrm>
            <a:off x="1064661" y="634737"/>
            <a:ext cx="3316677" cy="892552"/>
          </a:xfrm>
          <a:prstGeom prst="rect">
            <a:avLst/>
          </a:prstGeom>
        </p:spPr>
        <p:txBody>
          <a:bodyPr wrap="none">
            <a:spAutoFit/>
          </a:bodyPr>
          <a:lstStyle/>
          <a:p>
            <a:pPr algn="ctr"/>
            <a:r>
              <a:rPr lang="en-US" altLang="zh-CN" sz="2400" b="1" dirty="0">
                <a:solidFill>
                  <a:schemeClr val="lt1"/>
                </a:solidFill>
              </a:rPr>
              <a:t>3.4</a:t>
            </a:r>
            <a:r>
              <a:rPr lang="zh-CN" altLang="en-US" sz="2400" b="1" dirty="0">
                <a:solidFill>
                  <a:schemeClr val="lt1"/>
                </a:solidFill>
              </a:rPr>
              <a:t>二元</a:t>
            </a:r>
            <a:r>
              <a:rPr lang="en-US" altLang="zh-CN" sz="2400" b="1" dirty="0">
                <a:solidFill>
                  <a:schemeClr val="lt1"/>
                </a:solidFill>
              </a:rPr>
              <a:t>logistic</a:t>
            </a:r>
            <a:r>
              <a:rPr lang="zh-CN" altLang="en-US" sz="2400" b="1" dirty="0">
                <a:solidFill>
                  <a:schemeClr val="lt1"/>
                </a:solidFill>
              </a:rPr>
              <a:t>回归结果</a:t>
            </a:r>
          </a:p>
          <a:p>
            <a:pPr algn="ctr"/>
            <a:endParaRPr lang="zh-CN" sz="2800" b="1" dirty="0">
              <a:solidFill>
                <a:schemeClr val="lt1"/>
              </a:solidFill>
            </a:endParaRPr>
          </a:p>
        </p:txBody>
      </p:sp>
      <p:graphicFrame>
        <p:nvGraphicFramePr>
          <p:cNvPr id="17" name="表格 16"/>
          <p:cNvGraphicFramePr>
            <a:graphicFrameLocks noGrp="1"/>
          </p:cNvGraphicFramePr>
          <p:nvPr>
            <p:extLst>
              <p:ext uri="{D42A27DB-BD31-4B8C-83A1-F6EECF244321}">
                <p14:modId xmlns:p14="http://schemas.microsoft.com/office/powerpoint/2010/main" val="4013658077"/>
              </p:ext>
            </p:extLst>
          </p:nvPr>
        </p:nvGraphicFramePr>
        <p:xfrm>
          <a:off x="1860431" y="1587872"/>
          <a:ext cx="7904670" cy="4663440"/>
        </p:xfrm>
        <a:graphic>
          <a:graphicData uri="http://schemas.openxmlformats.org/drawingml/2006/table">
            <a:tbl>
              <a:tblPr firstRow="1" firstCol="1" bandRow="1">
                <a:tableStyleId>{5C22544A-7EE6-4342-B048-85BDC9FD1C3A}</a:tableStyleId>
              </a:tblPr>
              <a:tblGrid>
                <a:gridCol w="1292685">
                  <a:extLst>
                    <a:ext uri="{9D8B030D-6E8A-4147-A177-3AD203B41FA5}">
                      <a16:colId xmlns:a16="http://schemas.microsoft.com/office/drawing/2014/main" val="20000"/>
                    </a:ext>
                  </a:extLst>
                </a:gridCol>
                <a:gridCol w="1022388">
                  <a:extLst>
                    <a:ext uri="{9D8B030D-6E8A-4147-A177-3AD203B41FA5}">
                      <a16:colId xmlns:a16="http://schemas.microsoft.com/office/drawing/2014/main" val="20001"/>
                    </a:ext>
                  </a:extLst>
                </a:gridCol>
                <a:gridCol w="710821">
                  <a:extLst>
                    <a:ext uri="{9D8B030D-6E8A-4147-A177-3AD203B41FA5}">
                      <a16:colId xmlns:a16="http://schemas.microsoft.com/office/drawing/2014/main" val="20002"/>
                    </a:ext>
                  </a:extLst>
                </a:gridCol>
                <a:gridCol w="877953">
                  <a:extLst>
                    <a:ext uri="{9D8B030D-6E8A-4147-A177-3AD203B41FA5}">
                      <a16:colId xmlns:a16="http://schemas.microsoft.com/office/drawing/2014/main" val="20003"/>
                    </a:ext>
                  </a:extLst>
                </a:gridCol>
                <a:gridCol w="876921">
                  <a:extLst>
                    <a:ext uri="{9D8B030D-6E8A-4147-A177-3AD203B41FA5}">
                      <a16:colId xmlns:a16="http://schemas.microsoft.com/office/drawing/2014/main" val="20004"/>
                    </a:ext>
                  </a:extLst>
                </a:gridCol>
                <a:gridCol w="731455">
                  <a:extLst>
                    <a:ext uri="{9D8B030D-6E8A-4147-A177-3AD203B41FA5}">
                      <a16:colId xmlns:a16="http://schemas.microsoft.com/office/drawing/2014/main" val="20005"/>
                    </a:ext>
                  </a:extLst>
                </a:gridCol>
                <a:gridCol w="1023419">
                  <a:extLst>
                    <a:ext uri="{9D8B030D-6E8A-4147-A177-3AD203B41FA5}">
                      <a16:colId xmlns:a16="http://schemas.microsoft.com/office/drawing/2014/main" val="20006"/>
                    </a:ext>
                  </a:extLst>
                </a:gridCol>
                <a:gridCol w="1369028">
                  <a:extLst>
                    <a:ext uri="{9D8B030D-6E8A-4147-A177-3AD203B41FA5}">
                      <a16:colId xmlns:a16="http://schemas.microsoft.com/office/drawing/2014/main" val="20007"/>
                    </a:ext>
                  </a:extLst>
                </a:gridCol>
              </a:tblGrid>
              <a:tr h="261910">
                <a:tc>
                  <a:txBody>
                    <a:bodyPr/>
                    <a:lstStyle/>
                    <a:p>
                      <a:pPr algn="ctr"/>
                      <a:r>
                        <a:rPr lang="zh-CN" sz="1800" kern="0" dirty="0">
                          <a:effectLst/>
                          <a:latin typeface="Times New Roman" panose="02020603050405020304" pitchFamily="18" charset="0"/>
                          <a:cs typeface="Times New Roman" panose="02020603050405020304" pitchFamily="18" charset="0"/>
                        </a:rPr>
                        <a:t>变量</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ctr"/>
                </a:tc>
                <a:tc>
                  <a:txBody>
                    <a:bodyPr/>
                    <a:lstStyle/>
                    <a:p>
                      <a:endParaRPr lang="zh-CN" sz="1600">
                        <a:effectLst/>
                        <a:latin typeface="Times New Roman" panose="02020603050405020304" pitchFamily="18" charset="0"/>
                        <a:cs typeface="Times New Roman" panose="02020603050405020304" pitchFamily="18" charset="0"/>
                      </a:endParaRPr>
                    </a:p>
                  </a:txBody>
                  <a:tcPr marL="17780" marR="17780" marT="0" marB="0" anchor="b"/>
                </a:tc>
                <a:tc>
                  <a:txBody>
                    <a:bodyPr/>
                    <a:lstStyle/>
                    <a:p>
                      <a:pPr algn="ctr"/>
                      <a:r>
                        <a:rPr lang="en-US" sz="1800" i="1" kern="0" dirty="0">
                          <a:effectLst/>
                          <a:latin typeface="Times New Roman" panose="02020603050405020304" pitchFamily="18" charset="0"/>
                          <a:cs typeface="Times New Roman" panose="02020603050405020304" pitchFamily="18" charset="0"/>
                        </a:rPr>
                        <a:t>B</a:t>
                      </a:r>
                      <a:endParaRPr lang="zh-CN" sz="1800" i="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ctr"/>
                </a:tc>
                <a:tc>
                  <a:txBody>
                    <a:bodyPr/>
                    <a:lstStyle/>
                    <a:p>
                      <a:pPr algn="ctr"/>
                      <a:r>
                        <a:rPr lang="en-US" sz="1800" i="1" kern="0">
                          <a:effectLst/>
                          <a:latin typeface="Times New Roman" panose="02020603050405020304" pitchFamily="18" charset="0"/>
                          <a:cs typeface="Times New Roman" panose="02020603050405020304" pitchFamily="18" charset="0"/>
                        </a:rPr>
                        <a:t>SE</a:t>
                      </a:r>
                      <a:endParaRPr lang="zh-CN" sz="1800" i="1"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ctr"/>
                </a:tc>
                <a:tc>
                  <a:txBody>
                    <a:bodyPr/>
                    <a:lstStyle/>
                    <a:p>
                      <a:pPr algn="ctr"/>
                      <a:r>
                        <a:rPr lang="en-US" sz="1800" i="1" kern="0">
                          <a:effectLst/>
                          <a:latin typeface="Times New Roman" panose="02020603050405020304" pitchFamily="18" charset="0"/>
                          <a:cs typeface="Times New Roman" panose="02020603050405020304" pitchFamily="18" charset="0"/>
                        </a:rPr>
                        <a:t>Wald χ2</a:t>
                      </a:r>
                      <a:endParaRPr lang="zh-CN" sz="1800" i="1"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ctr"/>
                </a:tc>
                <a:tc>
                  <a:txBody>
                    <a:bodyPr/>
                    <a:lstStyle/>
                    <a:p>
                      <a:pPr algn="ctr"/>
                      <a:r>
                        <a:rPr lang="en-US" sz="1800" i="1" kern="0" dirty="0">
                          <a:effectLst/>
                          <a:latin typeface="Times New Roman" panose="02020603050405020304" pitchFamily="18" charset="0"/>
                          <a:cs typeface="Times New Roman" panose="02020603050405020304" pitchFamily="18" charset="0"/>
                        </a:rPr>
                        <a:t>P</a:t>
                      </a:r>
                      <a:endParaRPr lang="zh-CN" sz="1800" i="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ctr"/>
                </a:tc>
                <a:tc>
                  <a:txBody>
                    <a:bodyPr/>
                    <a:lstStyle/>
                    <a:p>
                      <a:pPr algn="ctr"/>
                      <a:r>
                        <a:rPr lang="en-US" sz="1800" i="1" kern="0" dirty="0">
                          <a:effectLst/>
                          <a:latin typeface="Times New Roman" panose="02020603050405020304" pitchFamily="18" charset="0"/>
                          <a:cs typeface="Times New Roman" panose="02020603050405020304" pitchFamily="18" charset="0"/>
                        </a:rPr>
                        <a:t>OR</a:t>
                      </a:r>
                      <a:endParaRPr lang="zh-CN" sz="1800" i="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ctr"/>
                </a:tc>
                <a:tc>
                  <a:txBody>
                    <a:bodyPr/>
                    <a:lstStyle/>
                    <a:p>
                      <a:pPr algn="ctr"/>
                      <a:r>
                        <a:rPr lang="en-US" sz="1800" i="1" kern="0" dirty="0">
                          <a:effectLst/>
                          <a:latin typeface="Times New Roman" panose="02020603050405020304" pitchFamily="18" charset="0"/>
                          <a:cs typeface="Times New Roman" panose="02020603050405020304" pitchFamily="18" charset="0"/>
                        </a:rPr>
                        <a:t>95%CI</a:t>
                      </a:r>
                      <a:endParaRPr lang="zh-CN" sz="1800" i="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ctr"/>
                </a:tc>
                <a:extLst>
                  <a:ext uri="{0D108BD9-81ED-4DB2-BD59-A6C34878D82A}">
                    <a16:rowId xmlns:a16="http://schemas.microsoft.com/office/drawing/2014/main" val="10000"/>
                  </a:ext>
                </a:extLst>
              </a:tr>
              <a:tr h="261910">
                <a:tc>
                  <a:txBody>
                    <a:bodyPr/>
                    <a:lstStyle/>
                    <a:p>
                      <a:pPr algn="l"/>
                      <a:r>
                        <a:rPr lang="zh-CN" sz="1800" kern="0" dirty="0">
                          <a:effectLst/>
                          <a:latin typeface="Times New Roman" panose="02020603050405020304" pitchFamily="18" charset="0"/>
                          <a:cs typeface="Times New Roman" panose="02020603050405020304" pitchFamily="18" charset="0"/>
                        </a:rPr>
                        <a:t>经济可及性</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endParaRPr lang="zh-CN" sz="1600">
                        <a:effectLst/>
                        <a:latin typeface="Times New Roman" panose="02020603050405020304" pitchFamily="18" charset="0"/>
                        <a:cs typeface="Times New Roman" panose="02020603050405020304" pitchFamily="18" charset="0"/>
                      </a:endParaRPr>
                    </a:p>
                  </a:txBody>
                  <a:tcPr marL="17780" marR="177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0.222</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0.048</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21.072</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&lt;0.001</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ctr"/>
                      <a:r>
                        <a:rPr lang="en-US" sz="1800" kern="0">
                          <a:effectLst/>
                          <a:latin typeface="Times New Roman" panose="02020603050405020304" pitchFamily="18" charset="0"/>
                          <a:cs typeface="Times New Roman" panose="02020603050405020304" pitchFamily="18" charset="0"/>
                        </a:rPr>
                        <a:t>1.249</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l"/>
                      <a:r>
                        <a:rPr lang="en-US" sz="1800" kern="0">
                          <a:effectLst/>
                          <a:latin typeface="Times New Roman" panose="02020603050405020304" pitchFamily="18" charset="0"/>
                          <a:cs typeface="Times New Roman" panose="02020603050405020304" pitchFamily="18" charset="0"/>
                        </a:rPr>
                        <a:t>1.136~1.373</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extLst>
                  <a:ext uri="{0D108BD9-81ED-4DB2-BD59-A6C34878D82A}">
                    <a16:rowId xmlns:a16="http://schemas.microsoft.com/office/drawing/2014/main" val="10001"/>
                  </a:ext>
                </a:extLst>
              </a:tr>
              <a:tr h="261910">
                <a:tc>
                  <a:txBody>
                    <a:bodyPr/>
                    <a:lstStyle/>
                    <a:p>
                      <a:pPr algn="l"/>
                      <a:r>
                        <a:rPr lang="zh-CN" sz="1800" kern="0">
                          <a:effectLst/>
                          <a:latin typeface="Times New Roman" panose="02020603050405020304" pitchFamily="18" charset="0"/>
                          <a:cs typeface="Times New Roman" panose="02020603050405020304" pitchFamily="18" charset="0"/>
                        </a:rPr>
                        <a:t>空间可及性</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endParaRPr lang="zh-CN" sz="1600" dirty="0">
                        <a:effectLst/>
                        <a:latin typeface="Times New Roman" panose="02020603050405020304" pitchFamily="18" charset="0"/>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0.056</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0.042</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1.778</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0.182</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ctr"/>
                      <a:r>
                        <a:rPr lang="en-US" sz="1800" kern="0">
                          <a:effectLst/>
                          <a:latin typeface="Times New Roman" panose="02020603050405020304" pitchFamily="18" charset="0"/>
                          <a:cs typeface="Times New Roman" panose="02020603050405020304" pitchFamily="18" charset="0"/>
                        </a:rPr>
                        <a:t>1.057</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l"/>
                      <a:r>
                        <a:rPr lang="en-US" sz="1800" kern="0">
                          <a:effectLst/>
                          <a:latin typeface="Times New Roman" panose="02020603050405020304" pitchFamily="18" charset="0"/>
                          <a:cs typeface="Times New Roman" panose="02020603050405020304" pitchFamily="18" charset="0"/>
                        </a:rPr>
                        <a:t>0.974~1.148</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extLst>
                  <a:ext uri="{0D108BD9-81ED-4DB2-BD59-A6C34878D82A}">
                    <a16:rowId xmlns:a16="http://schemas.microsoft.com/office/drawing/2014/main" val="10002"/>
                  </a:ext>
                </a:extLst>
              </a:tr>
              <a:tr h="261910">
                <a:tc>
                  <a:txBody>
                    <a:bodyPr/>
                    <a:lstStyle/>
                    <a:p>
                      <a:pPr algn="l"/>
                      <a:r>
                        <a:rPr lang="zh-CN" sz="1800" kern="0">
                          <a:effectLst/>
                          <a:latin typeface="Times New Roman" panose="02020603050405020304" pitchFamily="18" charset="0"/>
                          <a:cs typeface="Times New Roman" panose="02020603050405020304" pitchFamily="18" charset="0"/>
                        </a:rPr>
                        <a:t>可负担性</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endParaRPr lang="zh-CN" sz="1600" dirty="0">
                        <a:effectLst/>
                        <a:latin typeface="Times New Roman" panose="02020603050405020304" pitchFamily="18" charset="0"/>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0.066</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0.055</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1.425</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0.233</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ctr"/>
                      <a:r>
                        <a:rPr lang="en-US" sz="1800" kern="0">
                          <a:effectLst/>
                          <a:latin typeface="Times New Roman" panose="02020603050405020304" pitchFamily="18" charset="0"/>
                          <a:cs typeface="Times New Roman" panose="02020603050405020304" pitchFamily="18" charset="0"/>
                        </a:rPr>
                        <a:t>1.068</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l"/>
                      <a:r>
                        <a:rPr lang="en-US" sz="1800" kern="0">
                          <a:effectLst/>
                          <a:latin typeface="Times New Roman" panose="02020603050405020304" pitchFamily="18" charset="0"/>
                          <a:cs typeface="Times New Roman" panose="02020603050405020304" pitchFamily="18" charset="0"/>
                        </a:rPr>
                        <a:t>0.959~1.189</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extLst>
                  <a:ext uri="{0D108BD9-81ED-4DB2-BD59-A6C34878D82A}">
                    <a16:rowId xmlns:a16="http://schemas.microsoft.com/office/drawing/2014/main" val="10003"/>
                  </a:ext>
                </a:extLst>
              </a:tr>
              <a:tr h="261910">
                <a:tc>
                  <a:txBody>
                    <a:bodyPr/>
                    <a:lstStyle/>
                    <a:p>
                      <a:pPr algn="l"/>
                      <a:r>
                        <a:rPr lang="zh-CN" sz="1800" kern="0">
                          <a:effectLst/>
                          <a:latin typeface="Times New Roman" panose="02020603050405020304" pitchFamily="18" charset="0"/>
                          <a:cs typeface="Times New Roman" panose="02020603050405020304" pitchFamily="18" charset="0"/>
                        </a:rPr>
                        <a:t>可接受性</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endParaRPr lang="zh-CN" sz="1600">
                        <a:effectLst/>
                        <a:latin typeface="Times New Roman" panose="02020603050405020304" pitchFamily="18" charset="0"/>
                        <a:cs typeface="Times New Roman" panose="02020603050405020304" pitchFamily="18" charset="0"/>
                      </a:endParaRPr>
                    </a:p>
                  </a:txBody>
                  <a:tcPr marL="17780" marR="177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-0.271</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0.067</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16.343</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&lt;0.001</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ctr"/>
                      <a:r>
                        <a:rPr lang="en-US" sz="1800" kern="0">
                          <a:effectLst/>
                          <a:latin typeface="Times New Roman" panose="02020603050405020304" pitchFamily="18" charset="0"/>
                          <a:cs typeface="Times New Roman" panose="02020603050405020304" pitchFamily="18" charset="0"/>
                        </a:rPr>
                        <a:t>0.762</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l"/>
                      <a:r>
                        <a:rPr lang="en-US" sz="1800" kern="0">
                          <a:effectLst/>
                          <a:latin typeface="Times New Roman" panose="02020603050405020304" pitchFamily="18" charset="0"/>
                          <a:cs typeface="Times New Roman" panose="02020603050405020304" pitchFamily="18" charset="0"/>
                        </a:rPr>
                        <a:t>0.668~0.870</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extLst>
                  <a:ext uri="{0D108BD9-81ED-4DB2-BD59-A6C34878D82A}">
                    <a16:rowId xmlns:a16="http://schemas.microsoft.com/office/drawing/2014/main" val="10004"/>
                  </a:ext>
                </a:extLst>
              </a:tr>
              <a:tr h="261910">
                <a:tc>
                  <a:txBody>
                    <a:bodyPr/>
                    <a:lstStyle/>
                    <a:p>
                      <a:pPr algn="l"/>
                      <a:r>
                        <a:rPr lang="zh-CN" sz="1800" kern="0">
                          <a:effectLst/>
                          <a:latin typeface="Times New Roman" panose="02020603050405020304" pitchFamily="18" charset="0"/>
                          <a:cs typeface="Times New Roman" panose="02020603050405020304" pitchFamily="18" charset="0"/>
                        </a:rPr>
                        <a:t>可获得性</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endParaRPr lang="zh-CN" sz="1600">
                        <a:effectLst/>
                        <a:latin typeface="Times New Roman" panose="02020603050405020304" pitchFamily="18" charset="0"/>
                        <a:cs typeface="Times New Roman" panose="02020603050405020304" pitchFamily="18" charset="0"/>
                      </a:endParaRPr>
                    </a:p>
                  </a:txBody>
                  <a:tcPr marL="17780" marR="177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0.046</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0.063</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0.546</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0.460</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ctr"/>
                      <a:r>
                        <a:rPr lang="en-US" sz="1800" kern="0">
                          <a:effectLst/>
                          <a:latin typeface="Times New Roman" panose="02020603050405020304" pitchFamily="18" charset="0"/>
                          <a:cs typeface="Times New Roman" panose="02020603050405020304" pitchFamily="18" charset="0"/>
                        </a:rPr>
                        <a:t>1.047</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l"/>
                      <a:r>
                        <a:rPr lang="en-US" sz="1800" kern="0">
                          <a:effectLst/>
                          <a:latin typeface="Times New Roman" panose="02020603050405020304" pitchFamily="18" charset="0"/>
                          <a:cs typeface="Times New Roman" panose="02020603050405020304" pitchFamily="18" charset="0"/>
                        </a:rPr>
                        <a:t>0.926~1.185</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extLst>
                  <a:ext uri="{0D108BD9-81ED-4DB2-BD59-A6C34878D82A}">
                    <a16:rowId xmlns:a16="http://schemas.microsoft.com/office/drawing/2014/main" val="10005"/>
                  </a:ext>
                </a:extLst>
              </a:tr>
              <a:tr h="261910">
                <a:tc gridSpan="2">
                  <a:txBody>
                    <a:bodyPr/>
                    <a:lstStyle/>
                    <a:p>
                      <a:pPr algn="l"/>
                      <a:r>
                        <a:rPr lang="zh-CN" sz="1800" kern="0" dirty="0">
                          <a:effectLst/>
                          <a:latin typeface="Times New Roman" panose="02020603050405020304" pitchFamily="18" charset="0"/>
                          <a:cs typeface="Times New Roman" panose="02020603050405020304" pitchFamily="18" charset="0"/>
                        </a:rPr>
                        <a:t>性别（</a:t>
                      </a:r>
                      <a:r>
                        <a:rPr lang="en-US" altLang="zh-CN" sz="1800" kern="0" dirty="0">
                          <a:effectLst/>
                          <a:latin typeface="Times New Roman" panose="02020603050405020304" pitchFamily="18" charset="0"/>
                          <a:cs typeface="Times New Roman" panose="02020603050405020304" pitchFamily="18" charset="0"/>
                        </a:rPr>
                        <a:t>0</a:t>
                      </a:r>
                      <a:r>
                        <a:rPr lang="en-US" sz="1800" kern="0" dirty="0">
                          <a:effectLst/>
                          <a:latin typeface="Times New Roman" panose="02020603050405020304" pitchFamily="18" charset="0"/>
                          <a:cs typeface="Times New Roman" panose="02020603050405020304" pitchFamily="18" charset="0"/>
                        </a:rPr>
                        <a:t>=</a:t>
                      </a:r>
                      <a:r>
                        <a:rPr lang="zh-CN" sz="1800" kern="0" dirty="0">
                          <a:effectLst/>
                          <a:latin typeface="Times New Roman" panose="02020603050405020304" pitchFamily="18" charset="0"/>
                          <a:cs typeface="Times New Roman" panose="02020603050405020304" pitchFamily="18" charset="0"/>
                        </a:rPr>
                        <a:t>女性）</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hMerge="1">
                  <a:txBody>
                    <a:bodyPr/>
                    <a:lstStyle/>
                    <a:p>
                      <a:endParaRPr lang="zh-CN"/>
                    </a:p>
                  </a:txBody>
                  <a:tcPr/>
                </a:tc>
                <a:tc>
                  <a:txBody>
                    <a:bodyPr/>
                    <a:lstStyle/>
                    <a:p>
                      <a:endParaRPr lang="zh-CN" sz="1600">
                        <a:effectLst/>
                        <a:latin typeface="Times New Roman" panose="02020603050405020304" pitchFamily="18" charset="0"/>
                        <a:cs typeface="Times New Roman" panose="02020603050405020304" pitchFamily="18" charset="0"/>
                      </a:endParaRPr>
                    </a:p>
                  </a:txBody>
                  <a:tcPr marL="17780" marR="17780" marT="0" marB="0" anchor="b"/>
                </a:tc>
                <a:tc>
                  <a:txBody>
                    <a:bodyPr/>
                    <a:lstStyle/>
                    <a:p>
                      <a:endParaRPr lang="zh-CN" sz="1600">
                        <a:effectLst/>
                        <a:latin typeface="Times New Roman" panose="02020603050405020304" pitchFamily="18" charset="0"/>
                        <a:cs typeface="Times New Roman" panose="02020603050405020304" pitchFamily="18" charset="0"/>
                      </a:endParaRPr>
                    </a:p>
                  </a:txBody>
                  <a:tcPr marL="17780" marR="17780" marT="0" marB="0" anchor="b"/>
                </a:tc>
                <a:tc>
                  <a:txBody>
                    <a:bodyPr/>
                    <a:lstStyle/>
                    <a:p>
                      <a:endParaRPr lang="zh-CN" sz="1600">
                        <a:effectLst/>
                        <a:latin typeface="Times New Roman" panose="02020603050405020304" pitchFamily="18" charset="0"/>
                        <a:cs typeface="Times New Roman" panose="02020603050405020304" pitchFamily="18" charset="0"/>
                      </a:endParaRPr>
                    </a:p>
                  </a:txBody>
                  <a:tcPr marL="17780" marR="17780" marT="0" marB="0" anchor="b"/>
                </a:tc>
                <a:tc>
                  <a:txBody>
                    <a:bodyPr/>
                    <a:lstStyle/>
                    <a:p>
                      <a:endParaRPr lang="zh-CN" sz="1600">
                        <a:effectLst/>
                        <a:latin typeface="Times New Roman" panose="02020603050405020304" pitchFamily="18" charset="0"/>
                        <a:cs typeface="Times New Roman" panose="02020603050405020304" pitchFamily="18" charset="0"/>
                      </a:endParaRPr>
                    </a:p>
                  </a:txBody>
                  <a:tcPr marL="17780" marR="17780" marT="0" marB="0" anchor="b"/>
                </a:tc>
                <a:tc>
                  <a:txBody>
                    <a:bodyPr/>
                    <a:lstStyle/>
                    <a:p>
                      <a:endParaRPr lang="zh-CN" sz="1600">
                        <a:effectLst/>
                        <a:latin typeface="Times New Roman" panose="02020603050405020304" pitchFamily="18" charset="0"/>
                        <a:cs typeface="Times New Roman" panose="02020603050405020304" pitchFamily="18" charset="0"/>
                      </a:endParaRPr>
                    </a:p>
                  </a:txBody>
                  <a:tcPr marL="17780" marR="17780" marT="0" marB="0" anchor="b"/>
                </a:tc>
                <a:tc>
                  <a:txBody>
                    <a:bodyPr/>
                    <a:lstStyle/>
                    <a:p>
                      <a:endParaRPr lang="zh-CN" sz="1600">
                        <a:effectLst/>
                        <a:latin typeface="Times New Roman" panose="02020603050405020304" pitchFamily="18" charset="0"/>
                        <a:cs typeface="Times New Roman" panose="02020603050405020304" pitchFamily="18" charset="0"/>
                      </a:endParaRPr>
                    </a:p>
                  </a:txBody>
                  <a:tcPr marL="17780" marR="17780" marT="0" marB="0" anchor="b"/>
                </a:tc>
                <a:extLst>
                  <a:ext uri="{0D108BD9-81ED-4DB2-BD59-A6C34878D82A}">
                    <a16:rowId xmlns:a16="http://schemas.microsoft.com/office/drawing/2014/main" val="10006"/>
                  </a:ext>
                </a:extLst>
              </a:tr>
              <a:tr h="261910">
                <a:tc>
                  <a:txBody>
                    <a:bodyPr/>
                    <a:lstStyle/>
                    <a:p>
                      <a:endParaRPr lang="zh-CN" sz="1600" dirty="0">
                        <a:effectLst/>
                        <a:latin typeface="Times New Roman" panose="02020603050405020304" pitchFamily="18" charset="0"/>
                        <a:cs typeface="Times New Roman" panose="02020603050405020304" pitchFamily="18" charset="0"/>
                      </a:endParaRPr>
                    </a:p>
                  </a:txBody>
                  <a:tcPr marL="17780" marR="17780" marT="0" marB="0" anchor="b"/>
                </a:tc>
                <a:tc>
                  <a:txBody>
                    <a:bodyPr/>
                    <a:lstStyle/>
                    <a:p>
                      <a:pPr algn="l"/>
                      <a:r>
                        <a:rPr lang="zh-CN" sz="1800" kern="0">
                          <a:effectLst/>
                          <a:latin typeface="Times New Roman" panose="02020603050405020304" pitchFamily="18" charset="0"/>
                          <a:cs typeface="Times New Roman" panose="02020603050405020304" pitchFamily="18" charset="0"/>
                        </a:rPr>
                        <a:t>男性</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-0.316</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0.109</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8.436</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0.004</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ctr"/>
                      <a:r>
                        <a:rPr lang="en-US" sz="1800" kern="0">
                          <a:effectLst/>
                          <a:latin typeface="Times New Roman" panose="02020603050405020304" pitchFamily="18" charset="0"/>
                          <a:cs typeface="Times New Roman" panose="02020603050405020304" pitchFamily="18" charset="0"/>
                        </a:rPr>
                        <a:t>0.729</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l"/>
                      <a:r>
                        <a:rPr lang="en-US" sz="1800" kern="0">
                          <a:effectLst/>
                          <a:latin typeface="Times New Roman" panose="02020603050405020304" pitchFamily="18" charset="0"/>
                          <a:cs typeface="Times New Roman" panose="02020603050405020304" pitchFamily="18" charset="0"/>
                        </a:rPr>
                        <a:t>0.589~0.902</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extLst>
                  <a:ext uri="{0D108BD9-81ED-4DB2-BD59-A6C34878D82A}">
                    <a16:rowId xmlns:a16="http://schemas.microsoft.com/office/drawing/2014/main" val="10007"/>
                  </a:ext>
                </a:extLst>
              </a:tr>
              <a:tr h="261910">
                <a:tc>
                  <a:txBody>
                    <a:bodyPr/>
                    <a:lstStyle/>
                    <a:p>
                      <a:pPr algn="l"/>
                      <a:r>
                        <a:rPr lang="zh-CN" sz="1800" kern="0">
                          <a:effectLst/>
                          <a:latin typeface="Times New Roman" panose="02020603050405020304" pitchFamily="18" charset="0"/>
                          <a:cs typeface="Times New Roman" panose="02020603050405020304" pitchFamily="18" charset="0"/>
                        </a:rPr>
                        <a:t>年龄</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endParaRPr lang="zh-CN" sz="1600">
                        <a:effectLst/>
                        <a:latin typeface="Times New Roman" panose="02020603050405020304" pitchFamily="18" charset="0"/>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0.045</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0.005</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91.622</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&lt;0.001</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ctr"/>
                      <a:r>
                        <a:rPr lang="en-US" sz="1800" kern="0">
                          <a:effectLst/>
                          <a:latin typeface="Times New Roman" panose="02020603050405020304" pitchFamily="18" charset="0"/>
                          <a:cs typeface="Times New Roman" panose="02020603050405020304" pitchFamily="18" charset="0"/>
                        </a:rPr>
                        <a:t>1.046</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l"/>
                      <a:r>
                        <a:rPr lang="en-US" sz="1800" kern="0">
                          <a:effectLst/>
                          <a:latin typeface="Times New Roman" panose="02020603050405020304" pitchFamily="18" charset="0"/>
                          <a:cs typeface="Times New Roman" panose="02020603050405020304" pitchFamily="18" charset="0"/>
                        </a:rPr>
                        <a:t>1.037~1.056</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extLst>
                  <a:ext uri="{0D108BD9-81ED-4DB2-BD59-A6C34878D82A}">
                    <a16:rowId xmlns:a16="http://schemas.microsoft.com/office/drawing/2014/main" val="10008"/>
                  </a:ext>
                </a:extLst>
              </a:tr>
              <a:tr h="261910">
                <a:tc>
                  <a:txBody>
                    <a:bodyPr/>
                    <a:lstStyle/>
                    <a:p>
                      <a:pPr algn="l"/>
                      <a:r>
                        <a:rPr lang="zh-CN" sz="1800" kern="0">
                          <a:effectLst/>
                          <a:latin typeface="Times New Roman" panose="02020603050405020304" pitchFamily="18" charset="0"/>
                          <a:cs typeface="Times New Roman" panose="02020603050405020304" pitchFamily="18" charset="0"/>
                        </a:rPr>
                        <a:t>文化程度</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endParaRPr lang="zh-CN" sz="1600" dirty="0">
                        <a:effectLst/>
                        <a:latin typeface="Times New Roman" panose="02020603050405020304" pitchFamily="18" charset="0"/>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-0.117</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0.034</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11.928</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dirty="0">
                          <a:effectLst/>
                          <a:latin typeface="Times New Roman" panose="02020603050405020304" pitchFamily="18" charset="0"/>
                          <a:cs typeface="Times New Roman" panose="02020603050405020304" pitchFamily="18" charset="0"/>
                        </a:rPr>
                        <a:t>0.001</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ctr"/>
                      <a:r>
                        <a:rPr lang="en-US" sz="1800" kern="0">
                          <a:effectLst/>
                          <a:latin typeface="Times New Roman" panose="02020603050405020304" pitchFamily="18" charset="0"/>
                          <a:cs typeface="Times New Roman" panose="02020603050405020304" pitchFamily="18" charset="0"/>
                        </a:rPr>
                        <a:t>0.890</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l"/>
                      <a:r>
                        <a:rPr lang="en-US" sz="1800" kern="0">
                          <a:effectLst/>
                          <a:latin typeface="Times New Roman" panose="02020603050405020304" pitchFamily="18" charset="0"/>
                          <a:cs typeface="Times New Roman" panose="02020603050405020304" pitchFamily="18" charset="0"/>
                        </a:rPr>
                        <a:t>0.832~0.951</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extLst>
                  <a:ext uri="{0D108BD9-81ED-4DB2-BD59-A6C34878D82A}">
                    <a16:rowId xmlns:a16="http://schemas.microsoft.com/office/drawing/2014/main" val="10009"/>
                  </a:ext>
                </a:extLst>
              </a:tr>
              <a:tr h="261910">
                <a:tc gridSpan="3">
                  <a:txBody>
                    <a:bodyPr/>
                    <a:lstStyle/>
                    <a:p>
                      <a:pPr algn="l"/>
                      <a:r>
                        <a:rPr lang="zh-CN" sz="1800" kern="0" dirty="0">
                          <a:effectLst/>
                          <a:latin typeface="Times New Roman" panose="02020603050405020304" pitchFamily="18" charset="0"/>
                          <a:cs typeface="Times New Roman" panose="02020603050405020304" pitchFamily="18" charset="0"/>
                        </a:rPr>
                        <a:t>流动范围（</a:t>
                      </a:r>
                      <a:r>
                        <a:rPr lang="en-US" altLang="zh-CN" sz="1800" kern="0" dirty="0">
                          <a:effectLst/>
                          <a:latin typeface="Times New Roman" panose="02020603050405020304" pitchFamily="18" charset="0"/>
                          <a:cs typeface="Times New Roman" panose="02020603050405020304" pitchFamily="18" charset="0"/>
                        </a:rPr>
                        <a:t>0</a:t>
                      </a:r>
                      <a:r>
                        <a:rPr lang="en-US" sz="1800" kern="0" dirty="0">
                          <a:effectLst/>
                          <a:latin typeface="Times New Roman" panose="02020603050405020304" pitchFamily="18" charset="0"/>
                          <a:cs typeface="Times New Roman" panose="02020603050405020304" pitchFamily="18" charset="0"/>
                        </a:rPr>
                        <a:t>=</a:t>
                      </a:r>
                      <a:r>
                        <a:rPr lang="zh-CN" sz="1800" kern="0" dirty="0">
                          <a:effectLst/>
                          <a:latin typeface="Times New Roman" panose="02020603050405020304" pitchFamily="18" charset="0"/>
                          <a:cs typeface="Times New Roman" panose="02020603050405020304" pitchFamily="18" charset="0"/>
                        </a:rPr>
                        <a:t>跨省流动）</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hMerge="1">
                  <a:txBody>
                    <a:bodyPr/>
                    <a:lstStyle/>
                    <a:p>
                      <a:endParaRPr lang="zh-CN"/>
                    </a:p>
                  </a:txBody>
                  <a:tcPr/>
                </a:tc>
                <a:tc hMerge="1">
                  <a:txBody>
                    <a:bodyPr/>
                    <a:lstStyle/>
                    <a:p>
                      <a:endParaRPr lang="zh-CN"/>
                    </a:p>
                  </a:txBody>
                  <a:tcPr/>
                </a:tc>
                <a:tc>
                  <a:txBody>
                    <a:bodyPr/>
                    <a:lstStyle/>
                    <a:p>
                      <a:endParaRPr lang="zh-CN" sz="1600">
                        <a:effectLst/>
                        <a:latin typeface="Times New Roman" panose="02020603050405020304" pitchFamily="18" charset="0"/>
                        <a:cs typeface="Times New Roman" panose="02020603050405020304" pitchFamily="18" charset="0"/>
                      </a:endParaRPr>
                    </a:p>
                  </a:txBody>
                  <a:tcPr marL="17780" marR="17780" marT="0" marB="0" anchor="b"/>
                </a:tc>
                <a:tc>
                  <a:txBody>
                    <a:bodyPr/>
                    <a:lstStyle/>
                    <a:p>
                      <a:endParaRPr lang="zh-CN" sz="1600">
                        <a:effectLst/>
                        <a:latin typeface="Times New Roman" panose="02020603050405020304" pitchFamily="18" charset="0"/>
                        <a:cs typeface="Times New Roman" panose="02020603050405020304" pitchFamily="18" charset="0"/>
                      </a:endParaRPr>
                    </a:p>
                  </a:txBody>
                  <a:tcPr marL="17780" marR="17780" marT="0" marB="0" anchor="b"/>
                </a:tc>
                <a:tc>
                  <a:txBody>
                    <a:bodyPr/>
                    <a:lstStyle/>
                    <a:p>
                      <a:endParaRPr lang="zh-CN" sz="1600">
                        <a:effectLst/>
                        <a:latin typeface="Times New Roman" panose="02020603050405020304" pitchFamily="18" charset="0"/>
                        <a:cs typeface="Times New Roman" panose="02020603050405020304" pitchFamily="18" charset="0"/>
                      </a:endParaRPr>
                    </a:p>
                  </a:txBody>
                  <a:tcPr marL="17780" marR="17780" marT="0" marB="0" anchor="b"/>
                </a:tc>
                <a:tc>
                  <a:txBody>
                    <a:bodyPr/>
                    <a:lstStyle/>
                    <a:p>
                      <a:endParaRPr lang="zh-CN" sz="1600">
                        <a:effectLst/>
                        <a:latin typeface="Times New Roman" panose="02020603050405020304" pitchFamily="18" charset="0"/>
                        <a:cs typeface="Times New Roman" panose="02020603050405020304" pitchFamily="18" charset="0"/>
                      </a:endParaRPr>
                    </a:p>
                  </a:txBody>
                  <a:tcPr marL="17780" marR="17780" marT="0" marB="0" anchor="b"/>
                </a:tc>
                <a:tc>
                  <a:txBody>
                    <a:bodyPr/>
                    <a:lstStyle/>
                    <a:p>
                      <a:endParaRPr lang="zh-CN" sz="1600">
                        <a:effectLst/>
                        <a:latin typeface="Times New Roman" panose="02020603050405020304" pitchFamily="18" charset="0"/>
                        <a:cs typeface="Times New Roman" panose="02020603050405020304" pitchFamily="18" charset="0"/>
                      </a:endParaRPr>
                    </a:p>
                  </a:txBody>
                  <a:tcPr marL="17780" marR="17780" marT="0" marB="0" anchor="b"/>
                </a:tc>
                <a:extLst>
                  <a:ext uri="{0D108BD9-81ED-4DB2-BD59-A6C34878D82A}">
                    <a16:rowId xmlns:a16="http://schemas.microsoft.com/office/drawing/2014/main" val="10010"/>
                  </a:ext>
                </a:extLst>
              </a:tr>
              <a:tr h="261910">
                <a:tc>
                  <a:txBody>
                    <a:bodyPr/>
                    <a:lstStyle/>
                    <a:p>
                      <a:endParaRPr lang="zh-CN" sz="1600" dirty="0">
                        <a:effectLst/>
                        <a:latin typeface="Times New Roman" panose="02020603050405020304" pitchFamily="18" charset="0"/>
                        <a:cs typeface="Times New Roman" panose="02020603050405020304" pitchFamily="18" charset="0"/>
                      </a:endParaRPr>
                    </a:p>
                  </a:txBody>
                  <a:tcPr marL="17780" marR="17780" marT="0" marB="0" anchor="b"/>
                </a:tc>
                <a:tc>
                  <a:txBody>
                    <a:bodyPr/>
                    <a:lstStyle/>
                    <a:p>
                      <a:pPr algn="l"/>
                      <a:r>
                        <a:rPr lang="zh-CN" sz="1800" kern="0">
                          <a:effectLst/>
                          <a:latin typeface="Times New Roman" panose="02020603050405020304" pitchFamily="18" charset="0"/>
                          <a:cs typeface="Times New Roman" panose="02020603050405020304" pitchFamily="18" charset="0"/>
                        </a:rPr>
                        <a:t>省内流动</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0.619</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0.109</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32.304</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&lt;0.001</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ctr"/>
                      <a:r>
                        <a:rPr lang="en-US" sz="1800" kern="0" dirty="0">
                          <a:effectLst/>
                          <a:latin typeface="Times New Roman" panose="02020603050405020304" pitchFamily="18" charset="0"/>
                          <a:cs typeface="Times New Roman" panose="02020603050405020304" pitchFamily="18" charset="0"/>
                        </a:rPr>
                        <a:t>1.856</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l"/>
                      <a:r>
                        <a:rPr lang="en-US" sz="1800" kern="0">
                          <a:effectLst/>
                          <a:latin typeface="Times New Roman" panose="02020603050405020304" pitchFamily="18" charset="0"/>
                          <a:cs typeface="Times New Roman" panose="02020603050405020304" pitchFamily="18" charset="0"/>
                        </a:rPr>
                        <a:t>1.500~2.298</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extLst>
                  <a:ext uri="{0D108BD9-81ED-4DB2-BD59-A6C34878D82A}">
                    <a16:rowId xmlns:a16="http://schemas.microsoft.com/office/drawing/2014/main" val="10011"/>
                  </a:ext>
                </a:extLst>
              </a:tr>
              <a:tr h="261910">
                <a:tc gridSpan="2">
                  <a:txBody>
                    <a:bodyPr/>
                    <a:lstStyle/>
                    <a:p>
                      <a:pPr algn="l"/>
                      <a:r>
                        <a:rPr lang="zh-CN" sz="1800" kern="0" dirty="0">
                          <a:effectLst/>
                          <a:latin typeface="Times New Roman" panose="02020603050405020304" pitchFamily="18" charset="0"/>
                          <a:cs typeface="Times New Roman" panose="02020603050405020304" pitchFamily="18" charset="0"/>
                        </a:rPr>
                        <a:t>现居地（</a:t>
                      </a:r>
                      <a:r>
                        <a:rPr lang="en-US" altLang="zh-CN" sz="1800" kern="0" dirty="0">
                          <a:effectLst/>
                          <a:latin typeface="Times New Roman" panose="02020603050405020304" pitchFamily="18" charset="0"/>
                          <a:cs typeface="Times New Roman" panose="02020603050405020304" pitchFamily="18" charset="0"/>
                        </a:rPr>
                        <a:t>0</a:t>
                      </a:r>
                      <a:r>
                        <a:rPr lang="en-US" sz="1800" kern="0" dirty="0">
                          <a:effectLst/>
                          <a:latin typeface="Times New Roman" panose="02020603050405020304" pitchFamily="18" charset="0"/>
                          <a:cs typeface="Times New Roman" panose="02020603050405020304" pitchFamily="18" charset="0"/>
                        </a:rPr>
                        <a:t>=</a:t>
                      </a:r>
                      <a:r>
                        <a:rPr lang="zh-CN" sz="1800" kern="0" dirty="0">
                          <a:effectLst/>
                          <a:latin typeface="Times New Roman" panose="02020603050405020304" pitchFamily="18" charset="0"/>
                          <a:cs typeface="Times New Roman" panose="02020603050405020304" pitchFamily="18" charset="0"/>
                        </a:rPr>
                        <a:t>农村）</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hMerge="1">
                  <a:txBody>
                    <a:bodyPr/>
                    <a:lstStyle/>
                    <a:p>
                      <a:endParaRPr lang="zh-CN"/>
                    </a:p>
                  </a:txBody>
                  <a:tcPr/>
                </a:tc>
                <a:tc>
                  <a:txBody>
                    <a:bodyPr/>
                    <a:lstStyle/>
                    <a:p>
                      <a:endParaRPr lang="zh-CN" sz="1600">
                        <a:effectLst/>
                        <a:latin typeface="Times New Roman" panose="02020603050405020304" pitchFamily="18" charset="0"/>
                        <a:cs typeface="Times New Roman" panose="02020603050405020304" pitchFamily="18" charset="0"/>
                      </a:endParaRPr>
                    </a:p>
                  </a:txBody>
                  <a:tcPr marL="17780" marR="17780" marT="0" marB="0" anchor="b"/>
                </a:tc>
                <a:tc>
                  <a:txBody>
                    <a:bodyPr/>
                    <a:lstStyle/>
                    <a:p>
                      <a:endParaRPr lang="zh-CN" sz="1600">
                        <a:effectLst/>
                        <a:latin typeface="Times New Roman" panose="02020603050405020304" pitchFamily="18" charset="0"/>
                        <a:cs typeface="Times New Roman" panose="02020603050405020304" pitchFamily="18" charset="0"/>
                      </a:endParaRPr>
                    </a:p>
                  </a:txBody>
                  <a:tcPr marL="17780" marR="17780" marT="0" marB="0" anchor="b"/>
                </a:tc>
                <a:tc>
                  <a:txBody>
                    <a:bodyPr/>
                    <a:lstStyle/>
                    <a:p>
                      <a:endParaRPr lang="zh-CN" sz="1600">
                        <a:effectLst/>
                        <a:latin typeface="Times New Roman" panose="02020603050405020304" pitchFamily="18" charset="0"/>
                        <a:cs typeface="Times New Roman" panose="02020603050405020304" pitchFamily="18" charset="0"/>
                      </a:endParaRPr>
                    </a:p>
                  </a:txBody>
                  <a:tcPr marL="17780" marR="17780" marT="0" marB="0" anchor="b"/>
                </a:tc>
                <a:tc>
                  <a:txBody>
                    <a:bodyPr/>
                    <a:lstStyle/>
                    <a:p>
                      <a:endParaRPr lang="zh-CN" sz="1600">
                        <a:effectLst/>
                        <a:latin typeface="Times New Roman" panose="02020603050405020304" pitchFamily="18" charset="0"/>
                        <a:cs typeface="Times New Roman" panose="02020603050405020304" pitchFamily="18" charset="0"/>
                      </a:endParaRPr>
                    </a:p>
                  </a:txBody>
                  <a:tcPr marL="17780" marR="17780" marT="0" marB="0" anchor="b"/>
                </a:tc>
                <a:tc>
                  <a:txBody>
                    <a:bodyPr/>
                    <a:lstStyle/>
                    <a:p>
                      <a:endParaRPr lang="zh-CN" sz="1600" dirty="0">
                        <a:effectLst/>
                        <a:latin typeface="Times New Roman" panose="02020603050405020304" pitchFamily="18" charset="0"/>
                        <a:cs typeface="Times New Roman" panose="02020603050405020304" pitchFamily="18" charset="0"/>
                      </a:endParaRPr>
                    </a:p>
                  </a:txBody>
                  <a:tcPr marL="17780" marR="17780" marT="0" marB="0" anchor="b"/>
                </a:tc>
                <a:tc>
                  <a:txBody>
                    <a:bodyPr/>
                    <a:lstStyle/>
                    <a:p>
                      <a:endParaRPr lang="zh-CN" sz="1600" dirty="0">
                        <a:effectLst/>
                        <a:latin typeface="Times New Roman" panose="02020603050405020304" pitchFamily="18" charset="0"/>
                        <a:cs typeface="Times New Roman" panose="02020603050405020304" pitchFamily="18" charset="0"/>
                      </a:endParaRPr>
                    </a:p>
                  </a:txBody>
                  <a:tcPr marL="17780" marR="17780" marT="0" marB="0" anchor="b"/>
                </a:tc>
                <a:extLst>
                  <a:ext uri="{0D108BD9-81ED-4DB2-BD59-A6C34878D82A}">
                    <a16:rowId xmlns:a16="http://schemas.microsoft.com/office/drawing/2014/main" val="10012"/>
                  </a:ext>
                </a:extLst>
              </a:tr>
              <a:tr h="261910">
                <a:tc>
                  <a:txBody>
                    <a:bodyPr/>
                    <a:lstStyle/>
                    <a:p>
                      <a:endParaRPr lang="zh-CN" sz="1600">
                        <a:effectLst/>
                        <a:latin typeface="Times New Roman" panose="02020603050405020304" pitchFamily="18" charset="0"/>
                        <a:cs typeface="Times New Roman" panose="02020603050405020304" pitchFamily="18" charset="0"/>
                      </a:endParaRPr>
                    </a:p>
                  </a:txBody>
                  <a:tcPr marL="17780" marR="17780" marT="0" marB="0" anchor="b"/>
                </a:tc>
                <a:tc>
                  <a:txBody>
                    <a:bodyPr/>
                    <a:lstStyle/>
                    <a:p>
                      <a:pPr algn="l"/>
                      <a:r>
                        <a:rPr lang="zh-CN" sz="1800" kern="0">
                          <a:effectLst/>
                          <a:latin typeface="Times New Roman" panose="02020603050405020304" pitchFamily="18" charset="0"/>
                          <a:cs typeface="Times New Roman" panose="02020603050405020304" pitchFamily="18" charset="0"/>
                        </a:rPr>
                        <a:t>城市</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-0.331</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0.135</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6.021</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0.014</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ctr"/>
                      <a:r>
                        <a:rPr lang="en-US" sz="1800" kern="0">
                          <a:effectLst/>
                          <a:latin typeface="Times New Roman" panose="02020603050405020304" pitchFamily="18" charset="0"/>
                          <a:cs typeface="Times New Roman" panose="02020603050405020304" pitchFamily="18" charset="0"/>
                        </a:rPr>
                        <a:t>0.718</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l"/>
                      <a:r>
                        <a:rPr lang="en-US" sz="1800" kern="0" dirty="0">
                          <a:effectLst/>
                          <a:latin typeface="Times New Roman" panose="02020603050405020304" pitchFamily="18" charset="0"/>
                          <a:cs typeface="Times New Roman" panose="02020603050405020304" pitchFamily="18" charset="0"/>
                        </a:rPr>
                        <a:t>0.551~0.936</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extLst>
                  <a:ext uri="{0D108BD9-81ED-4DB2-BD59-A6C34878D82A}">
                    <a16:rowId xmlns:a16="http://schemas.microsoft.com/office/drawing/2014/main" val="10013"/>
                  </a:ext>
                </a:extLst>
              </a:tr>
              <a:tr h="261910">
                <a:tc gridSpan="3">
                  <a:txBody>
                    <a:bodyPr/>
                    <a:lstStyle/>
                    <a:p>
                      <a:pPr algn="l"/>
                      <a:r>
                        <a:rPr lang="zh-CN" sz="1800" kern="0" dirty="0">
                          <a:effectLst/>
                          <a:latin typeface="Times New Roman" panose="02020603050405020304" pitchFamily="18" charset="0"/>
                          <a:cs typeface="Times New Roman" panose="02020603050405020304" pitchFamily="18" charset="0"/>
                        </a:rPr>
                        <a:t>婚姻状况（</a:t>
                      </a:r>
                      <a:r>
                        <a:rPr lang="en-US" altLang="zh-CN" sz="1800" kern="0" dirty="0">
                          <a:effectLst/>
                          <a:latin typeface="Times New Roman" panose="02020603050405020304" pitchFamily="18" charset="0"/>
                          <a:cs typeface="Times New Roman" panose="02020603050405020304" pitchFamily="18" charset="0"/>
                        </a:rPr>
                        <a:t>0</a:t>
                      </a:r>
                      <a:r>
                        <a:rPr lang="en-US" sz="1800" kern="0" dirty="0">
                          <a:effectLst/>
                          <a:latin typeface="Times New Roman" panose="02020603050405020304" pitchFamily="18" charset="0"/>
                          <a:cs typeface="Times New Roman" panose="02020603050405020304" pitchFamily="18" charset="0"/>
                        </a:rPr>
                        <a:t>=</a:t>
                      </a:r>
                      <a:r>
                        <a:rPr lang="zh-CN" sz="1800" kern="0" dirty="0">
                          <a:effectLst/>
                          <a:latin typeface="Times New Roman" panose="02020603050405020304" pitchFamily="18" charset="0"/>
                          <a:cs typeface="Times New Roman" panose="02020603050405020304" pitchFamily="18" charset="0"/>
                        </a:rPr>
                        <a:t>非在婚）</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hMerge="1">
                  <a:txBody>
                    <a:bodyPr/>
                    <a:lstStyle/>
                    <a:p>
                      <a:endParaRPr lang="zh-CN"/>
                    </a:p>
                  </a:txBody>
                  <a:tcPr/>
                </a:tc>
                <a:tc hMerge="1">
                  <a:txBody>
                    <a:bodyPr/>
                    <a:lstStyle/>
                    <a:p>
                      <a:endParaRPr lang="zh-CN"/>
                    </a:p>
                  </a:txBody>
                  <a:tcPr/>
                </a:tc>
                <a:tc>
                  <a:txBody>
                    <a:bodyPr/>
                    <a:lstStyle/>
                    <a:p>
                      <a:endParaRPr lang="zh-CN" sz="1600">
                        <a:effectLst/>
                        <a:latin typeface="Times New Roman" panose="02020603050405020304" pitchFamily="18" charset="0"/>
                        <a:cs typeface="Times New Roman" panose="02020603050405020304" pitchFamily="18" charset="0"/>
                      </a:endParaRPr>
                    </a:p>
                  </a:txBody>
                  <a:tcPr marL="17780" marR="17780" marT="0" marB="0" anchor="b"/>
                </a:tc>
                <a:tc>
                  <a:txBody>
                    <a:bodyPr/>
                    <a:lstStyle/>
                    <a:p>
                      <a:endParaRPr lang="zh-CN" sz="1600">
                        <a:effectLst/>
                        <a:latin typeface="Times New Roman" panose="02020603050405020304" pitchFamily="18" charset="0"/>
                        <a:cs typeface="Times New Roman" panose="02020603050405020304" pitchFamily="18" charset="0"/>
                      </a:endParaRPr>
                    </a:p>
                  </a:txBody>
                  <a:tcPr marL="17780" marR="17780" marT="0" marB="0" anchor="b"/>
                </a:tc>
                <a:tc>
                  <a:txBody>
                    <a:bodyPr/>
                    <a:lstStyle/>
                    <a:p>
                      <a:endParaRPr lang="zh-CN" sz="1600">
                        <a:effectLst/>
                        <a:latin typeface="Times New Roman" panose="02020603050405020304" pitchFamily="18" charset="0"/>
                        <a:cs typeface="Times New Roman" panose="02020603050405020304" pitchFamily="18" charset="0"/>
                      </a:endParaRPr>
                    </a:p>
                  </a:txBody>
                  <a:tcPr marL="17780" marR="17780" marT="0" marB="0" anchor="b"/>
                </a:tc>
                <a:tc>
                  <a:txBody>
                    <a:bodyPr/>
                    <a:lstStyle/>
                    <a:p>
                      <a:endParaRPr lang="zh-CN" sz="1600">
                        <a:effectLst/>
                        <a:latin typeface="Times New Roman" panose="02020603050405020304" pitchFamily="18" charset="0"/>
                        <a:cs typeface="Times New Roman" panose="02020603050405020304" pitchFamily="18" charset="0"/>
                      </a:endParaRPr>
                    </a:p>
                  </a:txBody>
                  <a:tcPr marL="17780" marR="17780" marT="0" marB="0" anchor="b"/>
                </a:tc>
                <a:tc>
                  <a:txBody>
                    <a:bodyPr/>
                    <a:lstStyle/>
                    <a:p>
                      <a:endParaRPr lang="zh-CN" sz="1600" dirty="0">
                        <a:effectLst/>
                        <a:latin typeface="Times New Roman" panose="02020603050405020304" pitchFamily="18" charset="0"/>
                        <a:cs typeface="Times New Roman" panose="02020603050405020304" pitchFamily="18" charset="0"/>
                      </a:endParaRPr>
                    </a:p>
                  </a:txBody>
                  <a:tcPr marL="17780" marR="17780" marT="0" marB="0" anchor="b"/>
                </a:tc>
                <a:extLst>
                  <a:ext uri="{0D108BD9-81ED-4DB2-BD59-A6C34878D82A}">
                    <a16:rowId xmlns:a16="http://schemas.microsoft.com/office/drawing/2014/main" val="10014"/>
                  </a:ext>
                </a:extLst>
              </a:tr>
              <a:tr h="261910">
                <a:tc>
                  <a:txBody>
                    <a:bodyPr/>
                    <a:lstStyle/>
                    <a:p>
                      <a:endParaRPr lang="zh-CN" sz="1600" dirty="0">
                        <a:effectLst/>
                        <a:latin typeface="Times New Roman" panose="02020603050405020304" pitchFamily="18" charset="0"/>
                        <a:cs typeface="Times New Roman" panose="02020603050405020304" pitchFamily="18" charset="0"/>
                      </a:endParaRPr>
                    </a:p>
                  </a:txBody>
                  <a:tcPr marL="17780" marR="17780" marT="0" marB="0" anchor="b"/>
                </a:tc>
                <a:tc>
                  <a:txBody>
                    <a:bodyPr/>
                    <a:lstStyle/>
                    <a:p>
                      <a:pPr algn="l"/>
                      <a:r>
                        <a:rPr lang="zh-CN" sz="1800" kern="0">
                          <a:effectLst/>
                          <a:latin typeface="Times New Roman" panose="02020603050405020304" pitchFamily="18" charset="0"/>
                          <a:cs typeface="Times New Roman" panose="02020603050405020304" pitchFamily="18" charset="0"/>
                        </a:rPr>
                        <a:t>在婚</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0.851</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0.143</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35.161</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&lt;0.001</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ctr"/>
                      <a:r>
                        <a:rPr lang="en-US" sz="1800" kern="0">
                          <a:effectLst/>
                          <a:latin typeface="Times New Roman" panose="02020603050405020304" pitchFamily="18" charset="0"/>
                          <a:cs typeface="Times New Roman" panose="02020603050405020304" pitchFamily="18" charset="0"/>
                        </a:rPr>
                        <a:t>2.341</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l"/>
                      <a:r>
                        <a:rPr lang="en-US" sz="1800" kern="0" dirty="0">
                          <a:effectLst/>
                          <a:latin typeface="Times New Roman" panose="02020603050405020304" pitchFamily="18" charset="0"/>
                          <a:cs typeface="Times New Roman" panose="02020603050405020304" pitchFamily="18" charset="0"/>
                        </a:rPr>
                        <a:t>1.767~3.102</a:t>
                      </a:r>
                      <a:endParaRPr lang="zh-CN" sz="18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extLst>
                  <a:ext uri="{0D108BD9-81ED-4DB2-BD59-A6C34878D82A}">
                    <a16:rowId xmlns:a16="http://schemas.microsoft.com/office/drawing/2014/main" val="10015"/>
                  </a:ext>
                </a:extLst>
              </a:tr>
              <a:tr h="261910">
                <a:tc>
                  <a:txBody>
                    <a:bodyPr/>
                    <a:lstStyle/>
                    <a:p>
                      <a:pPr algn="l"/>
                      <a:r>
                        <a:rPr lang="zh-CN" sz="1800" kern="0">
                          <a:effectLst/>
                          <a:latin typeface="Times New Roman" panose="02020603050405020304" pitchFamily="18" charset="0"/>
                          <a:cs typeface="Times New Roman" panose="02020603050405020304" pitchFamily="18" charset="0"/>
                        </a:rPr>
                        <a:t>常量</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endParaRPr lang="zh-CN" sz="1600">
                        <a:effectLst/>
                        <a:latin typeface="Times New Roman" panose="02020603050405020304" pitchFamily="18" charset="0"/>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-1.909</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0.459</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17.295</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r"/>
                      <a:r>
                        <a:rPr lang="en-US" sz="1800" kern="0">
                          <a:effectLst/>
                          <a:latin typeface="Times New Roman" panose="02020603050405020304" pitchFamily="18" charset="0"/>
                          <a:cs typeface="Times New Roman" panose="02020603050405020304" pitchFamily="18" charset="0"/>
                        </a:rPr>
                        <a:t>&lt;0.001</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pPr algn="ctr"/>
                      <a:r>
                        <a:rPr lang="en-US" sz="1800" kern="0">
                          <a:effectLst/>
                          <a:latin typeface="Times New Roman" panose="02020603050405020304" pitchFamily="18" charset="0"/>
                          <a:cs typeface="Times New Roman" panose="02020603050405020304" pitchFamily="18" charset="0"/>
                        </a:rPr>
                        <a:t>0.148</a:t>
                      </a:r>
                      <a:endParaRPr lang="zh-CN" sz="18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7780" marR="17780" marT="0" marB="0" anchor="b"/>
                </a:tc>
                <a:tc>
                  <a:txBody>
                    <a:bodyPr/>
                    <a:lstStyle/>
                    <a:p>
                      <a:endParaRPr lang="zh-CN" sz="1600" dirty="0">
                        <a:effectLst/>
                        <a:latin typeface="Times New Roman" panose="02020603050405020304" pitchFamily="18" charset="0"/>
                        <a:cs typeface="Times New Roman" panose="02020603050405020304" pitchFamily="18" charset="0"/>
                      </a:endParaRPr>
                    </a:p>
                  </a:txBody>
                  <a:tcPr marL="17780" marR="17780" marT="0" marB="0" anchor="b"/>
                </a:tc>
                <a:extLst>
                  <a:ext uri="{0D108BD9-81ED-4DB2-BD59-A6C34878D82A}">
                    <a16:rowId xmlns:a16="http://schemas.microsoft.com/office/drawing/2014/main" val="10016"/>
                  </a:ext>
                </a:extLst>
              </a:tr>
            </a:tbl>
          </a:graphicData>
        </a:graphic>
      </p:graphicFrame>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矩形 1"/>
          <p:cNvSpPr/>
          <p:nvPr/>
        </p:nvSpPr>
        <p:spPr>
          <a:xfrm>
            <a:off x="1038285" y="498792"/>
            <a:ext cx="3499676" cy="830997"/>
          </a:xfrm>
          <a:prstGeom prst="rect">
            <a:avLst/>
          </a:prstGeom>
        </p:spPr>
        <p:txBody>
          <a:bodyPr wrap="none">
            <a:spAutoFit/>
          </a:bodyPr>
          <a:lstStyle/>
          <a:p>
            <a:pPr algn="ctr"/>
            <a:r>
              <a:rPr lang="en-US" altLang="zh-CN" sz="2400" b="1" dirty="0">
                <a:solidFill>
                  <a:schemeClr val="lt1"/>
                </a:solidFill>
              </a:rPr>
              <a:t>5.</a:t>
            </a:r>
            <a:r>
              <a:rPr lang="zh-CN" altLang="en-US" sz="2400" b="1" dirty="0">
                <a:solidFill>
                  <a:schemeClr val="lt1"/>
                </a:solidFill>
              </a:rPr>
              <a:t>基于医疗服务可及性的</a:t>
            </a:r>
            <a:endParaRPr lang="en-US" altLang="zh-CN" sz="2400" b="1" dirty="0">
              <a:solidFill>
                <a:schemeClr val="lt1"/>
              </a:solidFill>
            </a:endParaRPr>
          </a:p>
          <a:p>
            <a:pPr algn="ctr"/>
            <a:r>
              <a:rPr lang="zh-CN" altLang="en-US" sz="2400" b="1" dirty="0">
                <a:solidFill>
                  <a:schemeClr val="lt1"/>
                </a:solidFill>
              </a:rPr>
              <a:t>流动人口社会融入对策</a:t>
            </a:r>
          </a:p>
        </p:txBody>
      </p:sp>
      <p:sp>
        <p:nvSpPr>
          <p:cNvPr id="3" name="圆角矩形 12"/>
          <p:cNvSpPr/>
          <p:nvPr>
            <p:custDataLst>
              <p:tags r:id="rId1"/>
            </p:custDataLst>
          </p:nvPr>
        </p:nvSpPr>
        <p:spPr>
          <a:xfrm>
            <a:off x="5200650" y="3917315"/>
            <a:ext cx="5340638" cy="763905"/>
          </a:xfrm>
          <a:prstGeom prst="roundRect">
            <a:avLst>
              <a:gd name="adj" fmla="val 50000"/>
            </a:avLst>
          </a:prstGeom>
          <a:solidFill>
            <a:schemeClr val="accent6">
              <a:lumMod val="7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dk2"/>
              </a:solidFill>
              <a:cs typeface="+mn-ea"/>
              <a:sym typeface="+mn-lt"/>
            </a:endParaRPr>
          </a:p>
        </p:txBody>
      </p:sp>
      <p:sp>
        <p:nvSpPr>
          <p:cNvPr id="5" name="圆角矩形 13"/>
          <p:cNvSpPr/>
          <p:nvPr>
            <p:custDataLst>
              <p:tags r:id="rId2"/>
            </p:custDataLst>
          </p:nvPr>
        </p:nvSpPr>
        <p:spPr>
          <a:xfrm>
            <a:off x="3575050" y="2299335"/>
            <a:ext cx="6120279" cy="763905"/>
          </a:xfrm>
          <a:prstGeom prst="roundRect">
            <a:avLst>
              <a:gd name="adj" fmla="val 50000"/>
            </a:avLst>
          </a:prstGeom>
          <a:solidFill>
            <a:schemeClr val="accent6">
              <a:lumMod val="7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dk2"/>
              </a:solidFill>
              <a:cs typeface="+mn-ea"/>
              <a:sym typeface="+mn-lt"/>
            </a:endParaRPr>
          </a:p>
        </p:txBody>
      </p:sp>
      <p:sp>
        <p:nvSpPr>
          <p:cNvPr id="7" name="任意多边形 15"/>
          <p:cNvSpPr/>
          <p:nvPr>
            <p:custDataLst>
              <p:tags r:id="rId3"/>
            </p:custDataLst>
          </p:nvPr>
        </p:nvSpPr>
        <p:spPr>
          <a:xfrm>
            <a:off x="1457960" y="1273810"/>
            <a:ext cx="951230" cy="1162050"/>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a:solidFill>
                  <a:schemeClr val="lt1"/>
                </a:solidFill>
                <a:cs typeface="+mn-ea"/>
                <a:sym typeface="+mn-lt"/>
              </a:rPr>
              <a:t>1</a:t>
            </a:r>
          </a:p>
        </p:txBody>
      </p:sp>
      <p:sp>
        <p:nvSpPr>
          <p:cNvPr id="11" name="任意多边形 19"/>
          <p:cNvSpPr/>
          <p:nvPr>
            <p:custDataLst>
              <p:tags r:id="rId4"/>
            </p:custDataLst>
          </p:nvPr>
        </p:nvSpPr>
        <p:spPr>
          <a:xfrm flipH="1">
            <a:off x="2412365" y="2195830"/>
            <a:ext cx="830580" cy="1085215"/>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a:solidFill>
                  <a:schemeClr val="lt1"/>
                </a:solidFill>
                <a:cs typeface="+mn-ea"/>
                <a:sym typeface="+mn-lt"/>
              </a:rPr>
              <a:t>2</a:t>
            </a:r>
            <a:endParaRPr lang="en-US" altLang="zh-CN" sz="5400" b="1">
              <a:solidFill>
                <a:schemeClr val="lt1"/>
              </a:solidFill>
              <a:cs typeface="+mn-ea"/>
              <a:sym typeface="+mn-lt"/>
            </a:endParaRPr>
          </a:p>
        </p:txBody>
      </p:sp>
      <p:cxnSp>
        <p:nvCxnSpPr>
          <p:cNvPr id="14" name="直接连接符 13"/>
          <p:cNvCxnSpPr/>
          <p:nvPr>
            <p:custDataLst>
              <p:tags r:id="rId5"/>
            </p:custDataLst>
          </p:nvPr>
        </p:nvCxnSpPr>
        <p:spPr>
          <a:xfrm>
            <a:off x="2272654" y="1822680"/>
            <a:ext cx="972791" cy="0"/>
          </a:xfrm>
          <a:prstGeom prst="line">
            <a:avLst/>
          </a:prstGeom>
          <a:ln>
            <a:solidFill>
              <a:schemeClr val="accent5"/>
            </a:solidFill>
            <a:prstDash val="solid"/>
            <a:tailEnd type="ova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245838" y="2738918"/>
            <a:ext cx="972791" cy="0"/>
          </a:xfrm>
          <a:prstGeom prst="line">
            <a:avLst/>
          </a:prstGeom>
          <a:ln>
            <a:solidFill>
              <a:srgbClr val="1B3378"/>
            </a:solidFill>
            <a:prstDash val="solid"/>
            <a:tailEnd type="ova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078960" y="3508712"/>
            <a:ext cx="972791" cy="0"/>
          </a:xfrm>
          <a:prstGeom prst="line">
            <a:avLst/>
          </a:prstGeom>
          <a:ln>
            <a:solidFill>
              <a:srgbClr val="1B3378"/>
            </a:solidFill>
            <a:prstDash val="solid"/>
            <a:tailEnd type="oval"/>
          </a:ln>
        </p:spPr>
        <p:style>
          <a:lnRef idx="1">
            <a:schemeClr val="accent1"/>
          </a:lnRef>
          <a:fillRef idx="0">
            <a:schemeClr val="accent1"/>
          </a:fillRef>
          <a:effectRef idx="0">
            <a:schemeClr val="accent1"/>
          </a:effectRef>
          <a:fontRef idx="minor">
            <a:schemeClr val="tx1"/>
          </a:fontRef>
        </p:style>
      </p:cxnSp>
      <p:sp>
        <p:nvSpPr>
          <p:cNvPr id="17" name="圆角矩形 25"/>
          <p:cNvSpPr/>
          <p:nvPr>
            <p:custDataLst>
              <p:tags r:id="rId6"/>
            </p:custDataLst>
          </p:nvPr>
        </p:nvSpPr>
        <p:spPr>
          <a:xfrm>
            <a:off x="4537961" y="3108080"/>
            <a:ext cx="5313886" cy="764070"/>
          </a:xfrm>
          <a:prstGeom prst="roundRect">
            <a:avLst>
              <a:gd name="adj" fmla="val 50000"/>
            </a:avLst>
          </a:prstGeom>
          <a:solidFill>
            <a:schemeClr val="accent6">
              <a:lumMod val="7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dk2"/>
              </a:solidFill>
              <a:cs typeface="+mn-ea"/>
              <a:sym typeface="+mn-lt"/>
            </a:endParaRPr>
          </a:p>
        </p:txBody>
      </p:sp>
      <p:sp>
        <p:nvSpPr>
          <p:cNvPr id="18" name="圆角矩形 26"/>
          <p:cNvSpPr/>
          <p:nvPr>
            <p:custDataLst>
              <p:tags r:id="rId7"/>
            </p:custDataLst>
          </p:nvPr>
        </p:nvSpPr>
        <p:spPr>
          <a:xfrm>
            <a:off x="3061273" y="1459662"/>
            <a:ext cx="5804039" cy="764070"/>
          </a:xfrm>
          <a:prstGeom prst="roundRect">
            <a:avLst>
              <a:gd name="adj" fmla="val 50000"/>
            </a:avLst>
          </a:prstGeom>
          <a:solidFill>
            <a:schemeClr val="accent6">
              <a:lumMod val="7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dk2"/>
              </a:solidFill>
              <a:cs typeface="+mn-ea"/>
              <a:sym typeface="+mn-lt"/>
            </a:endParaRPr>
          </a:p>
        </p:txBody>
      </p:sp>
      <p:sp>
        <p:nvSpPr>
          <p:cNvPr id="19" name="文本框 13"/>
          <p:cNvSpPr txBox="1"/>
          <p:nvPr/>
        </p:nvSpPr>
        <p:spPr>
          <a:xfrm>
            <a:off x="3473450" y="1606550"/>
            <a:ext cx="5391862" cy="400110"/>
          </a:xfrm>
          <a:prstGeom prst="rect">
            <a:avLst/>
          </a:prstGeom>
          <a:noFill/>
        </p:spPr>
        <p:txBody>
          <a:bodyPr wrap="square" rtlCol="0">
            <a:spAutoFit/>
          </a:bodyPr>
          <a:lstStyle/>
          <a:p>
            <a:pPr lvl="0" algn="ctr"/>
            <a:r>
              <a:rPr lang="zh-CN" altLang="zh-CN" sz="2000" dirty="0">
                <a:solidFill>
                  <a:srgbClr val="000000"/>
                </a:solidFill>
                <a:cs typeface="+mn-ea"/>
              </a:rPr>
              <a:t>优化医疗资源配置</a:t>
            </a:r>
            <a:endParaRPr lang="zh-CN" altLang="en-US" sz="2000" dirty="0">
              <a:solidFill>
                <a:srgbClr val="000000"/>
              </a:solidFill>
              <a:cs typeface="+mn-ea"/>
            </a:endParaRPr>
          </a:p>
        </p:txBody>
      </p:sp>
      <p:sp>
        <p:nvSpPr>
          <p:cNvPr id="20" name="文本框 89"/>
          <p:cNvSpPr txBox="1"/>
          <p:nvPr/>
        </p:nvSpPr>
        <p:spPr>
          <a:xfrm>
            <a:off x="3962325" y="2459482"/>
            <a:ext cx="5817310" cy="435632"/>
          </a:xfrm>
          <a:prstGeom prst="rect">
            <a:avLst/>
          </a:prstGeom>
          <a:noFill/>
        </p:spPr>
        <p:txBody>
          <a:bodyPr wrap="square" rtlCol="0">
            <a:spAutoFit/>
          </a:bodyPr>
          <a:lstStyle>
            <a:defPPr>
              <a:defRPr lang="zh-CN"/>
            </a:defPPr>
            <a:lvl1pPr>
              <a:lnSpc>
                <a:spcPct val="120000"/>
              </a:lnSpc>
              <a:defRPr sz="1200">
                <a:solidFill>
                  <a:schemeClr val="bg1"/>
                </a:solidFill>
                <a:latin typeface="造字工房悦圆演示版常规体" pitchFamily="50" charset="-122"/>
                <a:ea typeface="造字工房悦圆演示版常规体" pitchFamily="50" charset="-122"/>
              </a:defRPr>
            </a:lvl1pPr>
          </a:lstStyle>
          <a:p>
            <a:pPr algn="ctr"/>
            <a:r>
              <a:rPr lang="zh-CN" altLang="en-US" sz="2000" dirty="0">
                <a:solidFill>
                  <a:srgbClr val="000000"/>
                </a:solidFill>
                <a:latin typeface="+mn-lt"/>
                <a:ea typeface="+mn-ea"/>
                <a:cs typeface="+mn-ea"/>
                <a:sym typeface="+mn-lt"/>
              </a:rPr>
              <a:t>完善异地医保政策</a:t>
            </a:r>
          </a:p>
        </p:txBody>
      </p:sp>
      <p:sp>
        <p:nvSpPr>
          <p:cNvPr id="21" name="文本框 91"/>
          <p:cNvSpPr txBox="1"/>
          <p:nvPr/>
        </p:nvSpPr>
        <p:spPr>
          <a:xfrm>
            <a:off x="5126200" y="3270787"/>
            <a:ext cx="4651197" cy="437043"/>
          </a:xfrm>
          <a:prstGeom prst="rect">
            <a:avLst/>
          </a:prstGeom>
          <a:noFill/>
        </p:spPr>
        <p:txBody>
          <a:bodyPr wrap="square" rtlCol="0">
            <a:spAutoFit/>
          </a:bodyPr>
          <a:lstStyle/>
          <a:p>
            <a:pPr algn="ctr">
              <a:lnSpc>
                <a:spcPct val="120000"/>
              </a:lnSpc>
            </a:pPr>
            <a:r>
              <a:rPr lang="zh-CN" altLang="en-US" sz="2000" dirty="0">
                <a:solidFill>
                  <a:srgbClr val="000000"/>
                </a:solidFill>
                <a:cs typeface="+mn-ea"/>
                <a:sym typeface="+mn-lt"/>
              </a:rPr>
              <a:t>细化医疗服务供给</a:t>
            </a:r>
          </a:p>
        </p:txBody>
      </p:sp>
      <p:cxnSp>
        <p:nvCxnSpPr>
          <p:cNvPr id="26" name="直接连接符 25"/>
          <p:cNvCxnSpPr/>
          <p:nvPr/>
        </p:nvCxnSpPr>
        <p:spPr>
          <a:xfrm>
            <a:off x="4886749" y="4278770"/>
            <a:ext cx="972791" cy="0"/>
          </a:xfrm>
          <a:prstGeom prst="line">
            <a:avLst/>
          </a:prstGeom>
          <a:ln>
            <a:solidFill>
              <a:srgbClr val="1B3378"/>
            </a:solidFill>
            <a:prstDash val="solid"/>
            <a:tailEnd type="oval"/>
          </a:ln>
        </p:spPr>
        <p:style>
          <a:lnRef idx="1">
            <a:schemeClr val="accent1"/>
          </a:lnRef>
          <a:fillRef idx="0">
            <a:schemeClr val="accent1"/>
          </a:fillRef>
          <a:effectRef idx="0">
            <a:schemeClr val="accent1"/>
          </a:effectRef>
          <a:fontRef idx="minor">
            <a:schemeClr val="tx1"/>
          </a:fontRef>
        </p:style>
      </p:cxnSp>
      <p:sp>
        <p:nvSpPr>
          <p:cNvPr id="27" name="文本框 91"/>
          <p:cNvSpPr txBox="1"/>
          <p:nvPr/>
        </p:nvSpPr>
        <p:spPr>
          <a:xfrm>
            <a:off x="5609379" y="4087062"/>
            <a:ext cx="4684731" cy="435632"/>
          </a:xfrm>
          <a:prstGeom prst="rect">
            <a:avLst/>
          </a:prstGeom>
          <a:noFill/>
        </p:spPr>
        <p:txBody>
          <a:bodyPr wrap="square" rtlCol="0">
            <a:spAutoFit/>
          </a:bodyPr>
          <a:lstStyle/>
          <a:p>
            <a:pPr algn="ctr">
              <a:lnSpc>
                <a:spcPct val="120000"/>
              </a:lnSpc>
            </a:pPr>
            <a:r>
              <a:rPr lang="zh-CN" altLang="en-US" sz="2000" dirty="0">
                <a:solidFill>
                  <a:srgbClr val="000000"/>
                </a:solidFill>
                <a:cs typeface="+mn-ea"/>
                <a:sym typeface="+mn-lt"/>
              </a:rPr>
              <a:t>开展多元远程医疗</a:t>
            </a:r>
          </a:p>
        </p:txBody>
      </p:sp>
      <p:sp>
        <p:nvSpPr>
          <p:cNvPr id="30" name="任意多边形 39"/>
          <p:cNvSpPr/>
          <p:nvPr>
            <p:custDataLst>
              <p:tags r:id="rId8"/>
            </p:custDataLst>
          </p:nvPr>
        </p:nvSpPr>
        <p:spPr>
          <a:xfrm flipH="1">
            <a:off x="3245485" y="3117850"/>
            <a:ext cx="831215" cy="1090295"/>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a:solidFill>
                  <a:schemeClr val="lt1"/>
                </a:solidFill>
                <a:cs typeface="+mn-ea"/>
                <a:sym typeface="+mn-lt"/>
              </a:rPr>
              <a:t>3</a:t>
            </a:r>
            <a:endParaRPr lang="en-US" sz="5400" b="1">
              <a:solidFill>
                <a:schemeClr val="lt1"/>
              </a:solidFill>
              <a:cs typeface="+mn-ea"/>
              <a:sym typeface="+mn-lt"/>
            </a:endParaRPr>
          </a:p>
        </p:txBody>
      </p:sp>
      <p:cxnSp>
        <p:nvCxnSpPr>
          <p:cNvPr id="6" name="直接连接符 5"/>
          <p:cNvCxnSpPr/>
          <p:nvPr/>
        </p:nvCxnSpPr>
        <p:spPr>
          <a:xfrm>
            <a:off x="5609379" y="5265560"/>
            <a:ext cx="972791" cy="0"/>
          </a:xfrm>
          <a:prstGeom prst="line">
            <a:avLst/>
          </a:prstGeom>
          <a:ln>
            <a:solidFill>
              <a:srgbClr val="1B3378"/>
            </a:solidFill>
            <a:prstDash val="solid"/>
            <a:tailEnd type="oval"/>
          </a:ln>
        </p:spPr>
        <p:style>
          <a:lnRef idx="1">
            <a:schemeClr val="accent1"/>
          </a:lnRef>
          <a:fillRef idx="0">
            <a:schemeClr val="accent1"/>
          </a:fillRef>
          <a:effectRef idx="0">
            <a:schemeClr val="accent1"/>
          </a:effectRef>
          <a:fontRef idx="minor">
            <a:schemeClr val="tx1"/>
          </a:fontRef>
        </p:style>
      </p:cxnSp>
      <p:sp>
        <p:nvSpPr>
          <p:cNvPr id="8" name="圆角矩形 12"/>
          <p:cNvSpPr/>
          <p:nvPr>
            <p:custDataLst>
              <p:tags r:id="rId9"/>
            </p:custDataLst>
          </p:nvPr>
        </p:nvSpPr>
        <p:spPr>
          <a:xfrm>
            <a:off x="5700072" y="4932236"/>
            <a:ext cx="5449570" cy="763905"/>
          </a:xfrm>
          <a:prstGeom prst="roundRect">
            <a:avLst>
              <a:gd name="adj" fmla="val 50000"/>
            </a:avLst>
          </a:prstGeom>
          <a:solidFill>
            <a:schemeClr val="accent6">
              <a:lumMod val="7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dk1">
                    <a:lumMod val="85000"/>
                    <a:lumOff val="15000"/>
                  </a:schemeClr>
                </a:solidFill>
                <a:cs typeface="+mn-ea"/>
                <a:sym typeface="+mn-lt"/>
              </a:rPr>
              <a:t>  全面减轻医疗负担</a:t>
            </a:r>
          </a:p>
        </p:txBody>
      </p:sp>
      <p:sp>
        <p:nvSpPr>
          <p:cNvPr id="23" name="任意多边形 31"/>
          <p:cNvSpPr/>
          <p:nvPr>
            <p:custDataLst>
              <p:tags r:id="rId10"/>
            </p:custDataLst>
          </p:nvPr>
        </p:nvSpPr>
        <p:spPr>
          <a:xfrm flipH="1">
            <a:off x="4106545" y="3796030"/>
            <a:ext cx="780415" cy="1040130"/>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a:solidFill>
                  <a:schemeClr val="lt1"/>
                </a:solidFill>
                <a:cs typeface="+mn-ea"/>
                <a:sym typeface="+mn-lt"/>
              </a:rPr>
              <a:t>4</a:t>
            </a:r>
            <a:endParaRPr lang="en-US" altLang="zh-CN" sz="5400" b="1">
              <a:solidFill>
                <a:schemeClr val="lt1"/>
              </a:solidFill>
              <a:cs typeface="+mn-ea"/>
              <a:sym typeface="+mn-lt"/>
            </a:endParaRPr>
          </a:p>
        </p:txBody>
      </p:sp>
      <p:sp>
        <p:nvSpPr>
          <p:cNvPr id="4" name="任意多边形 31"/>
          <p:cNvSpPr/>
          <p:nvPr>
            <p:custDataLst>
              <p:tags r:id="rId11"/>
            </p:custDataLst>
          </p:nvPr>
        </p:nvSpPr>
        <p:spPr>
          <a:xfrm flipH="1">
            <a:off x="4896485" y="4685030"/>
            <a:ext cx="736600" cy="1161415"/>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a:solidFill>
                  <a:schemeClr val="lt1"/>
                </a:solidFill>
                <a:cs typeface="+mn-ea"/>
                <a:sym typeface="+mn-lt"/>
              </a:rPr>
              <a:t>5</a:t>
            </a:r>
            <a:endParaRPr lang="en-US" altLang="zh-CN" sz="5400" b="1">
              <a:solidFill>
                <a:schemeClr val="lt1"/>
              </a:solidFill>
              <a:cs typeface="+mn-ea"/>
              <a:sym typeface="+mn-l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4" name="矩形 3"/>
          <p:cNvSpPr/>
          <p:nvPr/>
        </p:nvSpPr>
        <p:spPr>
          <a:xfrm>
            <a:off x="1748878" y="664630"/>
            <a:ext cx="1960793" cy="892552"/>
          </a:xfrm>
          <a:prstGeom prst="rect">
            <a:avLst/>
          </a:prstGeom>
        </p:spPr>
        <p:txBody>
          <a:bodyPr wrap="none">
            <a:spAutoFit/>
          </a:bodyPr>
          <a:lstStyle/>
          <a:p>
            <a:pPr algn="ctr"/>
            <a:r>
              <a:rPr lang="en-US" altLang="zh-CN" sz="2400" b="1" dirty="0">
                <a:solidFill>
                  <a:schemeClr val="lt1"/>
                </a:solidFill>
              </a:rPr>
              <a:t>5.</a:t>
            </a:r>
            <a:r>
              <a:rPr lang="zh-CN" altLang="en-US" sz="2400" b="1" dirty="0">
                <a:solidFill>
                  <a:schemeClr val="lt1"/>
                </a:solidFill>
              </a:rPr>
              <a:t>不足与展望</a:t>
            </a:r>
          </a:p>
          <a:p>
            <a:pPr algn="ctr"/>
            <a:endParaRPr lang="zh-CN" sz="2800" b="1" dirty="0">
              <a:solidFill>
                <a:schemeClr val="lt1"/>
              </a:solidFill>
            </a:endParaRPr>
          </a:p>
        </p:txBody>
      </p:sp>
      <p:sp>
        <p:nvSpPr>
          <p:cNvPr id="2" name="Line 23">
            <a:extLst>
              <a:ext uri="{FF2B5EF4-FFF2-40B4-BE49-F238E27FC236}">
                <a16:creationId xmlns:a16="http://schemas.microsoft.com/office/drawing/2014/main" id="{1CDEA26B-0F8C-350B-83A0-A974213EA808}"/>
              </a:ext>
            </a:extLst>
          </p:cNvPr>
          <p:cNvSpPr>
            <a:spLocks noChangeShapeType="1"/>
          </p:cNvSpPr>
          <p:nvPr/>
        </p:nvSpPr>
        <p:spPr bwMode="auto">
          <a:xfrm flipH="1">
            <a:off x="1071191" y="1923099"/>
            <a:ext cx="3162941" cy="0"/>
          </a:xfrm>
          <a:prstGeom prst="line">
            <a:avLst/>
          </a:prstGeom>
          <a:noFill/>
          <a:ln w="5" cap="flat">
            <a:solidFill>
              <a:srgbClr val="C00000"/>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75493" tIns="37746" rIns="75493" bIns="37746" numCol="1" anchor="t" anchorCtr="0" compatLnSpc="1"/>
          <a:lstStyle/>
          <a:p>
            <a:endParaRPr lang="zh-CN" altLang="en-US">
              <a:solidFill>
                <a:schemeClr val="tx1">
                  <a:lumMod val="75000"/>
                  <a:lumOff val="25000"/>
                </a:schemeClr>
              </a:solidFill>
            </a:endParaRPr>
          </a:p>
        </p:txBody>
      </p:sp>
      <p:sp>
        <p:nvSpPr>
          <p:cNvPr id="3" name="Freeform 24">
            <a:extLst>
              <a:ext uri="{FF2B5EF4-FFF2-40B4-BE49-F238E27FC236}">
                <a16:creationId xmlns:a16="http://schemas.microsoft.com/office/drawing/2014/main" id="{5B096E07-FD96-D957-DB57-102807AE3685}"/>
              </a:ext>
            </a:extLst>
          </p:cNvPr>
          <p:cNvSpPr>
            <a:spLocks noEditPoints="1"/>
          </p:cNvSpPr>
          <p:nvPr/>
        </p:nvSpPr>
        <p:spPr bwMode="auto">
          <a:xfrm>
            <a:off x="3278392" y="1745086"/>
            <a:ext cx="367084" cy="365918"/>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rgbClr val="C00000"/>
          </a:solidFill>
          <a:ln>
            <a:noFill/>
          </a:ln>
        </p:spPr>
        <p:txBody>
          <a:bodyPr vert="horz" wrap="square" lIns="75493" tIns="37746" rIns="75493" bIns="37746" numCol="1" anchor="t" anchorCtr="0" compatLnSpc="1"/>
          <a:lstStyle/>
          <a:p>
            <a:endParaRPr lang="zh-CN" altLang="en-US">
              <a:solidFill>
                <a:schemeClr val="tx1">
                  <a:lumMod val="75000"/>
                  <a:lumOff val="25000"/>
                </a:schemeClr>
              </a:solidFill>
            </a:endParaRPr>
          </a:p>
        </p:txBody>
      </p:sp>
      <p:sp>
        <p:nvSpPr>
          <p:cNvPr id="5" name="Freeform 25">
            <a:extLst>
              <a:ext uri="{FF2B5EF4-FFF2-40B4-BE49-F238E27FC236}">
                <a16:creationId xmlns:a16="http://schemas.microsoft.com/office/drawing/2014/main" id="{7EA1C125-426B-ADC5-1A78-5396D05369BD}"/>
              </a:ext>
            </a:extLst>
          </p:cNvPr>
          <p:cNvSpPr>
            <a:spLocks noEditPoints="1"/>
          </p:cNvSpPr>
          <p:nvPr/>
        </p:nvSpPr>
        <p:spPr bwMode="auto">
          <a:xfrm>
            <a:off x="2418557" y="1745086"/>
            <a:ext cx="370391" cy="365918"/>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rgbClr val="C00000"/>
          </a:solidFill>
          <a:ln>
            <a:noFill/>
          </a:ln>
        </p:spPr>
        <p:txBody>
          <a:bodyPr vert="horz" wrap="square" lIns="75493" tIns="37746" rIns="75493" bIns="37746" numCol="1" anchor="t" anchorCtr="0" compatLnSpc="1"/>
          <a:lstStyle/>
          <a:p>
            <a:endParaRPr lang="zh-CN" altLang="en-US">
              <a:solidFill>
                <a:schemeClr val="tx1">
                  <a:lumMod val="75000"/>
                  <a:lumOff val="25000"/>
                </a:schemeClr>
              </a:solidFill>
            </a:endParaRPr>
          </a:p>
        </p:txBody>
      </p:sp>
      <p:sp>
        <p:nvSpPr>
          <p:cNvPr id="7" name="Freeform 27">
            <a:extLst>
              <a:ext uri="{FF2B5EF4-FFF2-40B4-BE49-F238E27FC236}">
                <a16:creationId xmlns:a16="http://schemas.microsoft.com/office/drawing/2014/main" id="{0FDEE395-5400-0132-F11F-1B676EB5D3DF}"/>
              </a:ext>
            </a:extLst>
          </p:cNvPr>
          <p:cNvSpPr/>
          <p:nvPr/>
        </p:nvSpPr>
        <p:spPr bwMode="auto">
          <a:xfrm>
            <a:off x="3387222" y="2025182"/>
            <a:ext cx="1438910" cy="1307465"/>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rgbClr val="C00000"/>
          </a:solidFill>
          <a:ln>
            <a:noFill/>
          </a:ln>
        </p:spPr>
        <p:txBody>
          <a:bodyPr vert="horz" wrap="square" lIns="75493" tIns="37746" rIns="75493" bIns="37746" numCol="1" anchor="t" anchorCtr="0" compatLnSpc="1"/>
          <a:lstStyle/>
          <a:p>
            <a:endParaRPr lang="zh-CN" altLang="en-US">
              <a:solidFill>
                <a:schemeClr val="tx1">
                  <a:lumMod val="75000"/>
                  <a:lumOff val="25000"/>
                </a:schemeClr>
              </a:solidFill>
            </a:endParaRPr>
          </a:p>
        </p:txBody>
      </p:sp>
      <p:sp>
        <p:nvSpPr>
          <p:cNvPr id="8" name="Freeform 28">
            <a:extLst>
              <a:ext uri="{FF2B5EF4-FFF2-40B4-BE49-F238E27FC236}">
                <a16:creationId xmlns:a16="http://schemas.microsoft.com/office/drawing/2014/main" id="{D91FCAE6-6128-3791-D832-7B7F1D6EB199}"/>
              </a:ext>
            </a:extLst>
          </p:cNvPr>
          <p:cNvSpPr/>
          <p:nvPr/>
        </p:nvSpPr>
        <p:spPr bwMode="auto">
          <a:xfrm>
            <a:off x="2504572" y="2025182"/>
            <a:ext cx="2272030" cy="2249170"/>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rgbClr val="C00000"/>
          </a:solidFill>
          <a:ln>
            <a:noFill/>
          </a:ln>
        </p:spPr>
        <p:txBody>
          <a:bodyPr vert="horz" wrap="square" lIns="75493" tIns="37746" rIns="75493" bIns="37746" numCol="1" anchor="t" anchorCtr="0" compatLnSpc="1"/>
          <a:lstStyle/>
          <a:p>
            <a:endParaRPr lang="zh-CN" altLang="en-US">
              <a:solidFill>
                <a:schemeClr val="tx1">
                  <a:lumMod val="75000"/>
                  <a:lumOff val="25000"/>
                </a:schemeClr>
              </a:solidFill>
            </a:endParaRPr>
          </a:p>
        </p:txBody>
      </p:sp>
      <p:sp>
        <p:nvSpPr>
          <p:cNvPr id="10" name="TextBox 34">
            <a:extLst>
              <a:ext uri="{FF2B5EF4-FFF2-40B4-BE49-F238E27FC236}">
                <a16:creationId xmlns:a16="http://schemas.microsoft.com/office/drawing/2014/main" id="{6F91B8C8-94B5-ECF5-67E3-810F32D1AF24}"/>
              </a:ext>
            </a:extLst>
          </p:cNvPr>
          <p:cNvSpPr txBox="1"/>
          <p:nvPr/>
        </p:nvSpPr>
        <p:spPr>
          <a:xfrm>
            <a:off x="4867143" y="2432733"/>
            <a:ext cx="639789" cy="767080"/>
          </a:xfrm>
          <a:prstGeom prst="rect">
            <a:avLst/>
          </a:prstGeom>
          <a:solidFill>
            <a:srgbClr val="C00000"/>
          </a:solidFill>
        </p:spPr>
        <p:txBody>
          <a:bodyPr wrap="square" lIns="75493" tIns="37746" rIns="75493" bIns="37746" rtlCol="0" anchor="ctr">
            <a:spAutoFit/>
          </a:bodyPr>
          <a:lstStyle/>
          <a:p>
            <a:r>
              <a:rPr lang="en-US" altLang="zh-CN" sz="4500" dirty="0">
                <a:solidFill>
                  <a:schemeClr val="bg1"/>
                </a:solidFill>
                <a:latin typeface="微软雅黑" panose="020B0503020204020204" pitchFamily="34" charset="-122"/>
                <a:ea typeface="微软雅黑" panose="020B0503020204020204" pitchFamily="34" charset="-122"/>
              </a:rPr>
              <a:t>1</a:t>
            </a:r>
          </a:p>
        </p:txBody>
      </p:sp>
      <p:sp>
        <p:nvSpPr>
          <p:cNvPr id="11" name="TextBox 35">
            <a:extLst>
              <a:ext uri="{FF2B5EF4-FFF2-40B4-BE49-F238E27FC236}">
                <a16:creationId xmlns:a16="http://schemas.microsoft.com/office/drawing/2014/main" id="{BF6573C8-6D16-09E9-855B-5F27D6D896DB}"/>
              </a:ext>
            </a:extLst>
          </p:cNvPr>
          <p:cNvSpPr txBox="1"/>
          <p:nvPr/>
        </p:nvSpPr>
        <p:spPr>
          <a:xfrm>
            <a:off x="4867143" y="4041727"/>
            <a:ext cx="639789" cy="767080"/>
          </a:xfrm>
          <a:prstGeom prst="rect">
            <a:avLst/>
          </a:prstGeom>
          <a:solidFill>
            <a:srgbClr val="C00000"/>
          </a:solidFill>
        </p:spPr>
        <p:txBody>
          <a:bodyPr wrap="square" lIns="75493" tIns="37746" rIns="75493" bIns="37746" rtlCol="0" anchor="ctr">
            <a:spAutoFit/>
          </a:bodyPr>
          <a:lstStyle/>
          <a:p>
            <a:r>
              <a:rPr lang="en-US" altLang="zh-CN" sz="4500" dirty="0">
                <a:solidFill>
                  <a:schemeClr val="bg1"/>
                </a:solidFill>
                <a:latin typeface="微软雅黑" panose="020B0503020204020204" pitchFamily="34" charset="-122"/>
                <a:ea typeface="微软雅黑" panose="020B0503020204020204" pitchFamily="34" charset="-122"/>
              </a:rPr>
              <a:t>2</a:t>
            </a:r>
          </a:p>
        </p:txBody>
      </p:sp>
      <p:sp>
        <p:nvSpPr>
          <p:cNvPr id="13" name="TextBox 37">
            <a:extLst>
              <a:ext uri="{FF2B5EF4-FFF2-40B4-BE49-F238E27FC236}">
                <a16:creationId xmlns:a16="http://schemas.microsoft.com/office/drawing/2014/main" id="{83691158-84E1-8690-1402-5B245A82BBA8}"/>
              </a:ext>
            </a:extLst>
          </p:cNvPr>
          <p:cNvSpPr txBox="1"/>
          <p:nvPr/>
        </p:nvSpPr>
        <p:spPr>
          <a:xfrm>
            <a:off x="5715193" y="2411021"/>
            <a:ext cx="5114360" cy="937619"/>
          </a:xfrm>
          <a:prstGeom prst="rect">
            <a:avLst/>
          </a:prstGeom>
          <a:noFill/>
        </p:spPr>
        <p:txBody>
          <a:bodyPr wrap="square" lIns="75493" tIns="37746" rIns="75493" bIns="37746" rtlCol="0">
            <a:spAutoFit/>
          </a:bodyPr>
          <a:lstStyle/>
          <a:p>
            <a:pPr>
              <a:lnSpc>
                <a:spcPct val="120000"/>
              </a:lnSpc>
              <a:spcBef>
                <a:spcPct val="0"/>
              </a:spcBef>
              <a:buNone/>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受疫情影响，样本均来自</a:t>
            </a:r>
            <a:r>
              <a:rPr lang="zh-CN" altLang="en-US" sz="1600" b="1" dirty="0">
                <a:solidFill>
                  <a:srgbClr val="FFC000"/>
                </a:solidFill>
                <a:latin typeface="微软雅黑" panose="020B0503020204020204" pitchFamily="34" charset="-122"/>
                <a:ea typeface="微软雅黑" panose="020B0503020204020204" pitchFamily="34" charset="-122"/>
              </a:rPr>
              <a:t>江苏</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，后续研究将进一步提高研究对象覆盖省份，进一步提升研究的</a:t>
            </a:r>
            <a:r>
              <a:rPr lang="zh-CN" altLang="en-US" sz="1600" b="1" dirty="0">
                <a:solidFill>
                  <a:srgbClr val="FFC000"/>
                </a:solidFill>
                <a:latin typeface="微软雅黑" panose="020B0503020204020204" pitchFamily="34" charset="-122"/>
                <a:ea typeface="微软雅黑" panose="020B0503020204020204" pitchFamily="34" charset="-122"/>
              </a:rPr>
              <a:t>代表性</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a:t>
            </a:r>
          </a:p>
          <a:p>
            <a:pPr>
              <a:lnSpc>
                <a:spcPct val="120000"/>
              </a:lnSpc>
              <a:spcBef>
                <a:spcPct val="0"/>
              </a:spcBef>
              <a:buNone/>
            </a:pP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TextBox 38">
            <a:extLst>
              <a:ext uri="{FF2B5EF4-FFF2-40B4-BE49-F238E27FC236}">
                <a16:creationId xmlns:a16="http://schemas.microsoft.com/office/drawing/2014/main" id="{35C81833-D237-2336-5103-43A8C9C1A8E8}"/>
              </a:ext>
            </a:extLst>
          </p:cNvPr>
          <p:cNvSpPr txBox="1"/>
          <p:nvPr/>
        </p:nvSpPr>
        <p:spPr>
          <a:xfrm>
            <a:off x="5715193" y="3998511"/>
            <a:ext cx="5114360" cy="937619"/>
          </a:xfrm>
          <a:prstGeom prst="rect">
            <a:avLst/>
          </a:prstGeom>
          <a:noFill/>
        </p:spPr>
        <p:txBody>
          <a:bodyPr wrap="square" lIns="75493" tIns="37746" rIns="75493" bIns="37746" rtlCol="0">
            <a:spAutoFit/>
          </a:bodyPr>
          <a:lstStyle/>
          <a:p>
            <a:pPr>
              <a:lnSpc>
                <a:spcPct val="120000"/>
              </a:lnSpc>
              <a:spcBef>
                <a:spcPct val="0"/>
              </a:spcBef>
              <a:buNone/>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后续有待进一步定期完善数据，进行</a:t>
            </a:r>
            <a:r>
              <a:rPr lang="zh-CN" altLang="en-US" sz="1600" b="1" dirty="0">
                <a:solidFill>
                  <a:srgbClr val="FFC000"/>
                </a:solidFill>
                <a:latin typeface="微软雅黑" panose="020B0503020204020204" pitchFamily="34" charset="-122"/>
                <a:ea typeface="微软雅黑" panose="020B0503020204020204" pitchFamily="34" charset="-122"/>
              </a:rPr>
              <a:t>时间序列分析</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，验证相关研究的时间效应和政策干预效果，为我国全社会流动人口全面有机契合所在地的发展提供政策支撑。</a:t>
            </a:r>
          </a:p>
        </p:txBody>
      </p:sp>
    </p:spTree>
    <p:extLst>
      <p:ext uri="{BB962C8B-B14F-4D97-AF65-F5344CB8AC3E}">
        <p14:creationId xmlns:p14="http://schemas.microsoft.com/office/powerpoint/2010/main" val="2014145738"/>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矩形 1"/>
          <p:cNvSpPr/>
          <p:nvPr/>
        </p:nvSpPr>
        <p:spPr>
          <a:xfrm>
            <a:off x="1861229" y="620132"/>
            <a:ext cx="1723550" cy="461665"/>
          </a:xfrm>
          <a:prstGeom prst="rect">
            <a:avLst/>
          </a:prstGeom>
        </p:spPr>
        <p:txBody>
          <a:bodyPr wrap="none">
            <a:spAutoFit/>
          </a:bodyPr>
          <a:lstStyle/>
          <a:p>
            <a:pPr algn="ctr"/>
            <a:r>
              <a:rPr lang="zh-CN" altLang="en-US" sz="2400" b="1" dirty="0">
                <a:solidFill>
                  <a:schemeClr val="lt1"/>
                </a:solidFill>
              </a:rPr>
              <a:t>作品的特性</a:t>
            </a:r>
          </a:p>
        </p:txBody>
      </p:sp>
      <p:cxnSp>
        <p:nvCxnSpPr>
          <p:cNvPr id="5" name="直接连接符 4">
            <a:extLst>
              <a:ext uri="{FF2B5EF4-FFF2-40B4-BE49-F238E27FC236}">
                <a16:creationId xmlns:a16="http://schemas.microsoft.com/office/drawing/2014/main" id="{43135FD9-F904-5E21-CF41-8B197DD09D90}"/>
              </a:ext>
            </a:extLst>
          </p:cNvPr>
          <p:cNvCxnSpPr/>
          <p:nvPr>
            <p:custDataLst>
              <p:tags r:id="rId1"/>
            </p:custDataLst>
          </p:nvPr>
        </p:nvCxnSpPr>
        <p:spPr>
          <a:xfrm>
            <a:off x="2947043" y="3669782"/>
            <a:ext cx="1264920" cy="0"/>
          </a:xfrm>
          <a:prstGeom prst="line">
            <a:avLst/>
          </a:prstGeom>
          <a:ln w="25400">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a16="http://schemas.microsoft.com/office/drawing/2014/main" id="{51AE0ED4-C332-8335-5B97-AA37DE61D83F}"/>
              </a:ext>
            </a:extLst>
          </p:cNvPr>
          <p:cNvSpPr/>
          <p:nvPr>
            <p:custDataLst>
              <p:tags r:id="rId2"/>
            </p:custDataLst>
          </p:nvPr>
        </p:nvSpPr>
        <p:spPr>
          <a:xfrm rot="2700000">
            <a:off x="1747887" y="3098019"/>
            <a:ext cx="1146223" cy="1146223"/>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7" name="矩形 6">
            <a:extLst>
              <a:ext uri="{FF2B5EF4-FFF2-40B4-BE49-F238E27FC236}">
                <a16:creationId xmlns:a16="http://schemas.microsoft.com/office/drawing/2014/main" id="{7BD95559-715A-BE70-F5F1-02DCB745C59E}"/>
              </a:ext>
            </a:extLst>
          </p:cNvPr>
          <p:cNvSpPr/>
          <p:nvPr>
            <p:custDataLst>
              <p:tags r:id="rId3"/>
            </p:custDataLst>
          </p:nvPr>
        </p:nvSpPr>
        <p:spPr>
          <a:xfrm>
            <a:off x="1509471" y="3410401"/>
            <a:ext cx="1622029" cy="521457"/>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dk1">
                    <a:lumMod val="95000"/>
                    <a:lumOff val="5000"/>
                  </a:schemeClr>
                </a:solidFill>
                <a:latin typeface="+mn-ea"/>
              </a:rPr>
              <a:t>科学性</a:t>
            </a:r>
          </a:p>
        </p:txBody>
      </p:sp>
      <p:sp>
        <p:nvSpPr>
          <p:cNvPr id="8" name="矩形 7">
            <a:extLst>
              <a:ext uri="{FF2B5EF4-FFF2-40B4-BE49-F238E27FC236}">
                <a16:creationId xmlns:a16="http://schemas.microsoft.com/office/drawing/2014/main" id="{7C3FD0DB-23A2-1987-1437-42C70ECC1D7D}"/>
              </a:ext>
            </a:extLst>
          </p:cNvPr>
          <p:cNvSpPr/>
          <p:nvPr>
            <p:custDataLst>
              <p:tags r:id="rId4"/>
            </p:custDataLst>
          </p:nvPr>
        </p:nvSpPr>
        <p:spPr>
          <a:xfrm rot="2700000">
            <a:off x="4264896" y="3098019"/>
            <a:ext cx="1146223" cy="1146223"/>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10" name="矩形 9">
            <a:extLst>
              <a:ext uri="{FF2B5EF4-FFF2-40B4-BE49-F238E27FC236}">
                <a16:creationId xmlns:a16="http://schemas.microsoft.com/office/drawing/2014/main" id="{BB05CC92-1DC1-4530-815F-8E8DA07AB236}"/>
              </a:ext>
            </a:extLst>
          </p:cNvPr>
          <p:cNvSpPr/>
          <p:nvPr>
            <p:custDataLst>
              <p:tags r:id="rId5"/>
            </p:custDataLst>
          </p:nvPr>
        </p:nvSpPr>
        <p:spPr>
          <a:xfrm>
            <a:off x="4026481" y="3410401"/>
            <a:ext cx="1622029" cy="521457"/>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dk1">
                    <a:lumMod val="95000"/>
                    <a:lumOff val="5000"/>
                  </a:schemeClr>
                </a:solidFill>
                <a:latin typeface="+mn-ea"/>
              </a:rPr>
              <a:t>先进性</a:t>
            </a:r>
          </a:p>
        </p:txBody>
      </p:sp>
      <p:sp>
        <p:nvSpPr>
          <p:cNvPr id="14" name="矩形 13">
            <a:extLst>
              <a:ext uri="{FF2B5EF4-FFF2-40B4-BE49-F238E27FC236}">
                <a16:creationId xmlns:a16="http://schemas.microsoft.com/office/drawing/2014/main" id="{A8D54C0B-707E-E6F2-9F1A-7D33F708A972}"/>
              </a:ext>
            </a:extLst>
          </p:cNvPr>
          <p:cNvSpPr/>
          <p:nvPr>
            <p:custDataLst>
              <p:tags r:id="rId6"/>
            </p:custDataLst>
          </p:nvPr>
        </p:nvSpPr>
        <p:spPr>
          <a:xfrm rot="2700000">
            <a:off x="6781906" y="3098019"/>
            <a:ext cx="1146223" cy="1146223"/>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15" name="矩形 14">
            <a:extLst>
              <a:ext uri="{FF2B5EF4-FFF2-40B4-BE49-F238E27FC236}">
                <a16:creationId xmlns:a16="http://schemas.microsoft.com/office/drawing/2014/main" id="{77E2ECB8-1EC0-8AD3-9E2D-6CD258789D4A}"/>
              </a:ext>
            </a:extLst>
          </p:cNvPr>
          <p:cNvSpPr/>
          <p:nvPr>
            <p:custDataLst>
              <p:tags r:id="rId7"/>
            </p:custDataLst>
          </p:nvPr>
        </p:nvSpPr>
        <p:spPr>
          <a:xfrm>
            <a:off x="6543491" y="3410401"/>
            <a:ext cx="1622029" cy="521457"/>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dk1">
                    <a:lumMod val="95000"/>
                    <a:lumOff val="5000"/>
                  </a:schemeClr>
                </a:solidFill>
                <a:latin typeface="+mn-ea"/>
              </a:rPr>
              <a:t>独特性</a:t>
            </a:r>
          </a:p>
        </p:txBody>
      </p:sp>
      <p:sp>
        <p:nvSpPr>
          <p:cNvPr id="16" name="矩形 15">
            <a:extLst>
              <a:ext uri="{FF2B5EF4-FFF2-40B4-BE49-F238E27FC236}">
                <a16:creationId xmlns:a16="http://schemas.microsoft.com/office/drawing/2014/main" id="{87FDEF71-5837-DED9-6A7F-2C1A30B2E729}"/>
              </a:ext>
            </a:extLst>
          </p:cNvPr>
          <p:cNvSpPr/>
          <p:nvPr>
            <p:custDataLst>
              <p:tags r:id="rId8"/>
            </p:custDataLst>
          </p:nvPr>
        </p:nvSpPr>
        <p:spPr>
          <a:xfrm rot="2700000">
            <a:off x="9298917" y="3098019"/>
            <a:ext cx="1146223" cy="1146223"/>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17" name="矩形 16">
            <a:extLst>
              <a:ext uri="{FF2B5EF4-FFF2-40B4-BE49-F238E27FC236}">
                <a16:creationId xmlns:a16="http://schemas.microsoft.com/office/drawing/2014/main" id="{119C1AD3-1B7E-537E-41CD-9C7B56AED15F}"/>
              </a:ext>
            </a:extLst>
          </p:cNvPr>
          <p:cNvSpPr/>
          <p:nvPr>
            <p:custDataLst>
              <p:tags r:id="rId9"/>
            </p:custDataLst>
          </p:nvPr>
        </p:nvSpPr>
        <p:spPr>
          <a:xfrm>
            <a:off x="9060501" y="3410401"/>
            <a:ext cx="1622029" cy="521457"/>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dk1">
                    <a:lumMod val="95000"/>
                    <a:lumOff val="5000"/>
                  </a:schemeClr>
                </a:solidFill>
                <a:latin typeface="+mn-ea"/>
              </a:rPr>
              <a:t>创新性</a:t>
            </a:r>
          </a:p>
        </p:txBody>
      </p:sp>
      <p:cxnSp>
        <p:nvCxnSpPr>
          <p:cNvPr id="18" name="直接连接符 17">
            <a:extLst>
              <a:ext uri="{FF2B5EF4-FFF2-40B4-BE49-F238E27FC236}">
                <a16:creationId xmlns:a16="http://schemas.microsoft.com/office/drawing/2014/main" id="{D56896B6-E136-50B4-B323-55EAE45A906A}"/>
              </a:ext>
            </a:extLst>
          </p:cNvPr>
          <p:cNvCxnSpPr/>
          <p:nvPr>
            <p:custDataLst>
              <p:tags r:id="rId10"/>
            </p:custDataLst>
          </p:nvPr>
        </p:nvCxnSpPr>
        <p:spPr>
          <a:xfrm>
            <a:off x="5464053" y="3669782"/>
            <a:ext cx="1264920" cy="0"/>
          </a:xfrm>
          <a:prstGeom prst="line">
            <a:avLst/>
          </a:prstGeom>
          <a:ln w="25400">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a16="http://schemas.microsoft.com/office/drawing/2014/main" id="{33C78C1C-C8E8-6848-F0FB-E7EFA2178C48}"/>
              </a:ext>
            </a:extLst>
          </p:cNvPr>
          <p:cNvCxnSpPr/>
          <p:nvPr>
            <p:custDataLst>
              <p:tags r:id="rId11"/>
            </p:custDataLst>
          </p:nvPr>
        </p:nvCxnSpPr>
        <p:spPr>
          <a:xfrm>
            <a:off x="7981062" y="3669782"/>
            <a:ext cx="1264920" cy="0"/>
          </a:xfrm>
          <a:prstGeom prst="line">
            <a:avLst/>
          </a:prstGeom>
          <a:ln w="25400">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6" name="矩形 25">
            <a:extLst>
              <a:ext uri="{FF2B5EF4-FFF2-40B4-BE49-F238E27FC236}">
                <a16:creationId xmlns:a16="http://schemas.microsoft.com/office/drawing/2014/main" id="{6263DD6F-BB43-E614-3E79-4840E440F552}"/>
              </a:ext>
            </a:extLst>
          </p:cNvPr>
          <p:cNvSpPr/>
          <p:nvPr>
            <p:custDataLst>
              <p:tags r:id="rId12"/>
            </p:custDataLst>
          </p:nvPr>
        </p:nvSpPr>
        <p:spPr>
          <a:xfrm>
            <a:off x="1168400" y="4478655"/>
            <a:ext cx="2556510" cy="1644650"/>
          </a:xfrm>
          <a:prstGeom prst="rect">
            <a:avLst/>
          </a:prstGeom>
          <a:no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r>
              <a:rPr lang="zh-CN" altLang="en-US" sz="1600" dirty="0">
                <a:solidFill>
                  <a:schemeClr val="dk1">
                    <a:lumMod val="75000"/>
                    <a:lumOff val="25000"/>
                  </a:schemeClr>
                </a:solidFill>
                <a:latin typeface="+mn-ea"/>
              </a:rPr>
              <a:t>在医疗服务可及性分析框架的基础上，依托健康、人力资本理论和健康资本理论，丰富国内研究内容。</a:t>
            </a:r>
            <a:endParaRPr lang="zh-CN" sz="1600" dirty="0">
              <a:solidFill>
                <a:schemeClr val="dk1">
                  <a:lumMod val="75000"/>
                  <a:lumOff val="25000"/>
                </a:schemeClr>
              </a:solidFill>
              <a:latin typeface="+mn-ea"/>
            </a:endParaRPr>
          </a:p>
        </p:txBody>
      </p:sp>
      <p:sp>
        <p:nvSpPr>
          <p:cNvPr id="27" name="矩形 26">
            <a:extLst>
              <a:ext uri="{FF2B5EF4-FFF2-40B4-BE49-F238E27FC236}">
                <a16:creationId xmlns:a16="http://schemas.microsoft.com/office/drawing/2014/main" id="{7A2F4B54-D904-0AA0-2E2B-DD685F316B26}"/>
              </a:ext>
            </a:extLst>
          </p:cNvPr>
          <p:cNvSpPr/>
          <p:nvPr>
            <p:custDataLst>
              <p:tags r:id="rId13"/>
            </p:custDataLst>
          </p:nvPr>
        </p:nvSpPr>
        <p:spPr>
          <a:xfrm>
            <a:off x="3317305" y="1688900"/>
            <a:ext cx="2666636" cy="986514"/>
          </a:xfrm>
          <a:prstGeom prst="rect">
            <a:avLst/>
          </a:prstGeom>
          <a:no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r>
              <a:rPr lang="zh-CN" altLang="en-US" sz="1600" dirty="0">
                <a:solidFill>
                  <a:schemeClr val="dk1">
                    <a:lumMod val="75000"/>
                    <a:lumOff val="25000"/>
                  </a:schemeClr>
                </a:solidFill>
                <a:latin typeface="+mn-ea"/>
              </a:rPr>
              <a:t>为流入地促进流动人口社会融入问题提供新视角和新思路。</a:t>
            </a:r>
            <a:endParaRPr lang="zh-CN" sz="1600" dirty="0">
              <a:solidFill>
                <a:schemeClr val="dk1">
                  <a:lumMod val="75000"/>
                  <a:lumOff val="25000"/>
                </a:schemeClr>
              </a:solidFill>
              <a:latin typeface="+mn-ea"/>
            </a:endParaRPr>
          </a:p>
        </p:txBody>
      </p:sp>
      <p:sp>
        <p:nvSpPr>
          <p:cNvPr id="28" name="矩形 27">
            <a:extLst>
              <a:ext uri="{FF2B5EF4-FFF2-40B4-BE49-F238E27FC236}">
                <a16:creationId xmlns:a16="http://schemas.microsoft.com/office/drawing/2014/main" id="{BE07267A-5A7F-EF35-3147-6A38BB9C3A7E}"/>
              </a:ext>
            </a:extLst>
          </p:cNvPr>
          <p:cNvSpPr/>
          <p:nvPr>
            <p:custDataLst>
              <p:tags r:id="rId14"/>
            </p:custDataLst>
          </p:nvPr>
        </p:nvSpPr>
        <p:spPr>
          <a:xfrm>
            <a:off x="5800585" y="4602125"/>
            <a:ext cx="3107839" cy="1397710"/>
          </a:xfrm>
          <a:prstGeom prst="rect">
            <a:avLst/>
          </a:prstGeom>
          <a:no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r>
              <a:rPr lang="zh-CN" altLang="en-US" sz="1600" dirty="0">
                <a:solidFill>
                  <a:schemeClr val="dk1">
                    <a:lumMod val="75000"/>
                    <a:lumOff val="25000"/>
                  </a:schemeClr>
                </a:solidFill>
                <a:latin typeface="+mn-ea"/>
              </a:rPr>
              <a:t>从流动人口健康行为及医疗服务可及性角度出发，分析流动人口社会融入、身份认同感及其影响因素，保障流动人口平等享有各项公共服务，促进流动人口更好的社会融入。</a:t>
            </a:r>
            <a:endParaRPr sz="1600" dirty="0">
              <a:solidFill>
                <a:schemeClr val="dk1">
                  <a:lumMod val="75000"/>
                  <a:lumOff val="25000"/>
                </a:schemeClr>
              </a:solidFill>
              <a:latin typeface="+mn-ea"/>
            </a:endParaRPr>
          </a:p>
        </p:txBody>
      </p:sp>
      <p:sp>
        <p:nvSpPr>
          <p:cNvPr id="29" name="矩形 28">
            <a:extLst>
              <a:ext uri="{FF2B5EF4-FFF2-40B4-BE49-F238E27FC236}">
                <a16:creationId xmlns:a16="http://schemas.microsoft.com/office/drawing/2014/main" id="{26D38B5B-9F52-261A-A2F6-B2D852DA49F5}"/>
              </a:ext>
            </a:extLst>
          </p:cNvPr>
          <p:cNvSpPr/>
          <p:nvPr>
            <p:custDataLst>
              <p:tags r:id="rId15"/>
            </p:custDataLst>
          </p:nvPr>
        </p:nvSpPr>
        <p:spPr>
          <a:xfrm rot="2700000">
            <a:off x="2229122" y="3047492"/>
            <a:ext cx="176046" cy="176046"/>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30" name="矩形 29">
            <a:extLst>
              <a:ext uri="{FF2B5EF4-FFF2-40B4-BE49-F238E27FC236}">
                <a16:creationId xmlns:a16="http://schemas.microsoft.com/office/drawing/2014/main" id="{B7928543-1DFC-D01A-A439-7AD64B9835BD}"/>
              </a:ext>
            </a:extLst>
          </p:cNvPr>
          <p:cNvSpPr/>
          <p:nvPr>
            <p:custDataLst>
              <p:tags r:id="rId16"/>
            </p:custDataLst>
          </p:nvPr>
        </p:nvSpPr>
        <p:spPr>
          <a:xfrm rot="2700000">
            <a:off x="4749473" y="4118723"/>
            <a:ext cx="176046" cy="176046"/>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31" name="矩形 30">
            <a:extLst>
              <a:ext uri="{FF2B5EF4-FFF2-40B4-BE49-F238E27FC236}">
                <a16:creationId xmlns:a16="http://schemas.microsoft.com/office/drawing/2014/main" id="{07A9A8FC-8EA5-A848-5684-07AF3C2F8F3C}"/>
              </a:ext>
            </a:extLst>
          </p:cNvPr>
          <p:cNvSpPr/>
          <p:nvPr>
            <p:custDataLst>
              <p:tags r:id="rId17"/>
            </p:custDataLst>
          </p:nvPr>
        </p:nvSpPr>
        <p:spPr>
          <a:xfrm rot="2700000">
            <a:off x="7271138" y="3047493"/>
            <a:ext cx="176046" cy="176046"/>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32" name="矩形 31">
            <a:extLst>
              <a:ext uri="{FF2B5EF4-FFF2-40B4-BE49-F238E27FC236}">
                <a16:creationId xmlns:a16="http://schemas.microsoft.com/office/drawing/2014/main" id="{FF6ABA1D-96F4-5597-222F-19CECC2CB81A}"/>
              </a:ext>
            </a:extLst>
          </p:cNvPr>
          <p:cNvSpPr/>
          <p:nvPr>
            <p:custDataLst>
              <p:tags r:id="rId18"/>
            </p:custDataLst>
          </p:nvPr>
        </p:nvSpPr>
        <p:spPr>
          <a:xfrm rot="2700000">
            <a:off x="9791489" y="4118724"/>
            <a:ext cx="176046" cy="176046"/>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33" name="矩形 32">
            <a:extLst>
              <a:ext uri="{FF2B5EF4-FFF2-40B4-BE49-F238E27FC236}">
                <a16:creationId xmlns:a16="http://schemas.microsoft.com/office/drawing/2014/main" id="{4C9D5D34-65B7-B4DB-300F-7F5D05085B67}"/>
              </a:ext>
            </a:extLst>
          </p:cNvPr>
          <p:cNvSpPr/>
          <p:nvPr>
            <p:custDataLst>
              <p:tags r:id="rId19"/>
            </p:custDataLst>
          </p:nvPr>
        </p:nvSpPr>
        <p:spPr>
          <a:xfrm>
            <a:off x="7234555" y="1391285"/>
            <a:ext cx="4187825" cy="1400175"/>
          </a:xfrm>
          <a:prstGeom prst="rect">
            <a:avLst/>
          </a:prstGeom>
          <a:no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r>
              <a:rPr sz="1600" dirty="0">
                <a:solidFill>
                  <a:schemeClr val="dk1">
                    <a:lumMod val="75000"/>
                    <a:lumOff val="25000"/>
                  </a:schemeClr>
                </a:solidFill>
                <a:latin typeface="+mn-ea"/>
              </a:rPr>
              <a:t>研究对象围绕现实问题，有前沿性和针对性，结合地方实践，突出原创性，针对性多措并举，推进流动人口从“流”变为“留”，</a:t>
            </a:r>
            <a:r>
              <a:rPr sz="1600" dirty="0" err="1">
                <a:solidFill>
                  <a:schemeClr val="dk1">
                    <a:lumMod val="75000"/>
                    <a:lumOff val="25000"/>
                  </a:schemeClr>
                </a:solidFill>
                <a:latin typeface="+mn-ea"/>
              </a:rPr>
              <a:t>提升流入地</a:t>
            </a:r>
            <a:r>
              <a:rPr lang="zh-CN" altLang="en-US" sz="1600" dirty="0">
                <a:solidFill>
                  <a:schemeClr val="dk1">
                    <a:lumMod val="75000"/>
                    <a:lumOff val="25000"/>
                  </a:schemeClr>
                </a:solidFill>
                <a:latin typeface="+mn-ea"/>
              </a:rPr>
              <a:t>社会融入，</a:t>
            </a:r>
            <a:r>
              <a:rPr sz="1600" dirty="0" err="1">
                <a:solidFill>
                  <a:schemeClr val="dk1">
                    <a:lumMod val="75000"/>
                    <a:lumOff val="25000"/>
                  </a:schemeClr>
                </a:solidFill>
                <a:latin typeface="+mn-ea"/>
              </a:rPr>
              <a:t>促进人才空间扩展</a:t>
            </a:r>
            <a:r>
              <a:rPr lang="zh-CN" sz="1600" dirty="0">
                <a:solidFill>
                  <a:schemeClr val="dk1">
                    <a:lumMod val="75000"/>
                    <a:lumOff val="25000"/>
                  </a:schemeClr>
                </a:solidFill>
                <a:latin typeface="+mn-ea"/>
              </a:rPr>
              <a:t>。</a:t>
            </a:r>
          </a:p>
        </p:txBody>
      </p:sp>
    </p:spTree>
    <p:extLst>
      <p:ext uri="{BB962C8B-B14F-4D97-AF65-F5344CB8AC3E}">
        <p14:creationId xmlns:p14="http://schemas.microsoft.com/office/powerpoint/2010/main" val="29501644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58" name="平行四边形 57"/>
          <p:cNvSpPr/>
          <p:nvPr>
            <p:custDataLst>
              <p:tags r:id="rId1"/>
            </p:custDataLst>
          </p:nvPr>
        </p:nvSpPr>
        <p:spPr>
          <a:xfrm flipV="1">
            <a:off x="4960213" y="1219188"/>
            <a:ext cx="6386916" cy="4634597"/>
          </a:xfrm>
          <a:prstGeom prst="parallelogram">
            <a:avLst>
              <a:gd name="adj" fmla="val 11388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endParaRPr>
          </a:p>
        </p:txBody>
      </p:sp>
      <p:sp>
        <p:nvSpPr>
          <p:cNvPr id="57" name="平行四边形 56"/>
          <p:cNvSpPr/>
          <p:nvPr>
            <p:custDataLst>
              <p:tags r:id="rId2"/>
            </p:custDataLst>
          </p:nvPr>
        </p:nvSpPr>
        <p:spPr>
          <a:xfrm rot="5400000" flipH="1">
            <a:off x="4599158" y="4621429"/>
            <a:ext cx="917516" cy="195404"/>
          </a:xfrm>
          <a:prstGeom prst="parallelogram">
            <a:avLst>
              <a:gd name="adj" fmla="val 8127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endParaRPr>
          </a:p>
        </p:txBody>
      </p:sp>
      <p:sp>
        <p:nvSpPr>
          <p:cNvPr id="8" name="平行四边形 7"/>
          <p:cNvSpPr/>
          <p:nvPr>
            <p:custDataLst>
              <p:tags r:id="rId3"/>
            </p:custDataLst>
          </p:nvPr>
        </p:nvSpPr>
        <p:spPr>
          <a:xfrm flipV="1">
            <a:off x="579015" y="2413556"/>
            <a:ext cx="2790755" cy="1561736"/>
          </a:xfrm>
          <a:prstGeom prst="parallelogram">
            <a:avLst>
              <a:gd name="adj" fmla="val 94693"/>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3" name="矩形 12"/>
          <p:cNvSpPr/>
          <p:nvPr/>
        </p:nvSpPr>
        <p:spPr>
          <a:xfrm>
            <a:off x="582514" y="2590177"/>
            <a:ext cx="3252401" cy="1208495"/>
          </a:xfrm>
          <a:prstGeom prst="rect">
            <a:avLst/>
          </a:prstGeom>
          <a:solidFill>
            <a:schemeClr val="accent2">
              <a:alpha val="70000"/>
            </a:schemeClr>
          </a:solidFill>
          <a:ln w="76200">
            <a:solidFill>
              <a:schemeClr val="bg1">
                <a:lumMod val="85000"/>
                <a:alpha val="80000"/>
              </a:schemeClr>
            </a:solidFill>
          </a:ln>
          <a:effectLst>
            <a:outerShdw blurRad="190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a:solidFill>
                  <a:schemeClr val="lt1"/>
                </a:solidFill>
              </a:rPr>
              <a:t>目录</a:t>
            </a:r>
          </a:p>
        </p:txBody>
      </p:sp>
      <p:sp>
        <p:nvSpPr>
          <p:cNvPr id="3" name="等腰三角形 2"/>
          <p:cNvSpPr/>
          <p:nvPr>
            <p:custDataLst>
              <p:tags r:id="rId4"/>
            </p:custDataLst>
          </p:nvPr>
        </p:nvSpPr>
        <p:spPr>
          <a:xfrm rot="16200000">
            <a:off x="3379103" y="2511312"/>
            <a:ext cx="540000" cy="540000"/>
          </a:xfrm>
          <a:prstGeom prst="triangle">
            <a:avLst>
              <a:gd name="adj" fmla="val 100000"/>
            </a:avLst>
          </a:prstGeom>
          <a:solidFill>
            <a:schemeClr val="accent1"/>
          </a:solidFill>
          <a:ln>
            <a:noFill/>
          </a:ln>
          <a:effectLst>
            <a:outerShdw blurRad="127000" dist="63500" dir="5400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lt1"/>
              </a:solidFill>
            </a:endParaRPr>
          </a:p>
        </p:txBody>
      </p:sp>
      <p:sp>
        <p:nvSpPr>
          <p:cNvPr id="15" name="等腰三角形 14"/>
          <p:cNvSpPr/>
          <p:nvPr>
            <p:custDataLst>
              <p:tags r:id="rId5"/>
            </p:custDataLst>
          </p:nvPr>
        </p:nvSpPr>
        <p:spPr>
          <a:xfrm rot="5400000">
            <a:off x="498326" y="3337536"/>
            <a:ext cx="540000" cy="540000"/>
          </a:xfrm>
          <a:prstGeom prst="triangle">
            <a:avLst>
              <a:gd name="adj" fmla="val 100000"/>
            </a:avLst>
          </a:prstGeom>
          <a:solidFill>
            <a:schemeClr val="accent1"/>
          </a:solidFill>
          <a:ln>
            <a:noFill/>
          </a:ln>
          <a:effectLst>
            <a:outerShdw blurRad="127000" dist="63500" dir="5400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lt1"/>
              </a:solidFill>
            </a:endParaRPr>
          </a:p>
        </p:txBody>
      </p:sp>
      <p:sp>
        <p:nvSpPr>
          <p:cNvPr id="12" name="平行四边形 11"/>
          <p:cNvSpPr/>
          <p:nvPr>
            <p:custDataLst>
              <p:tags r:id="rId6"/>
            </p:custDataLst>
          </p:nvPr>
        </p:nvSpPr>
        <p:spPr>
          <a:xfrm flipH="1" flipV="1">
            <a:off x="5622131" y="5662345"/>
            <a:ext cx="917516" cy="195404"/>
          </a:xfrm>
          <a:prstGeom prst="parallelogram">
            <a:avLst>
              <a:gd name="adj" fmla="val 8127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endParaRPr>
          </a:p>
        </p:txBody>
      </p:sp>
      <p:sp>
        <p:nvSpPr>
          <p:cNvPr id="5" name="矩形 4"/>
          <p:cNvSpPr/>
          <p:nvPr>
            <p:custDataLst>
              <p:tags r:id="rId7"/>
            </p:custDataLst>
          </p:nvPr>
        </p:nvSpPr>
        <p:spPr>
          <a:xfrm>
            <a:off x="5155618" y="1308225"/>
            <a:ext cx="5987144" cy="4277360"/>
          </a:xfrm>
          <a:prstGeom prst="rect">
            <a:avLst/>
          </a:prstGeom>
          <a:solidFill>
            <a:schemeClr val="lt1">
              <a:alpha val="65000"/>
            </a:schemeClr>
          </a:solidFill>
          <a:ln>
            <a:noFill/>
          </a:ln>
          <a:effectLst>
            <a:outerShdw blurRad="190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endParaRPr>
          </a:p>
        </p:txBody>
      </p:sp>
      <p:sp>
        <p:nvSpPr>
          <p:cNvPr id="10" name="梯形 9"/>
          <p:cNvSpPr/>
          <p:nvPr>
            <p:custDataLst>
              <p:tags r:id="rId8"/>
            </p:custDataLst>
          </p:nvPr>
        </p:nvSpPr>
        <p:spPr>
          <a:xfrm rot="13523432" flipH="1">
            <a:off x="4471705" y="5063356"/>
            <a:ext cx="2011700" cy="538935"/>
          </a:xfrm>
          <a:prstGeom prst="trapezoid">
            <a:avLst>
              <a:gd name="adj" fmla="val 98929"/>
            </a:avLst>
          </a:prstGeom>
          <a:solidFill>
            <a:schemeClr val="accent1"/>
          </a:solidFill>
          <a:ln>
            <a:noFill/>
          </a:ln>
          <a:effectLst>
            <a:outerShdw blurRad="1270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9" name="直角三角形 28"/>
          <p:cNvSpPr/>
          <p:nvPr>
            <p:custDataLst>
              <p:tags r:id="rId9"/>
            </p:custDataLst>
          </p:nvPr>
        </p:nvSpPr>
        <p:spPr>
          <a:xfrm flipH="1">
            <a:off x="10264451" y="4773945"/>
            <a:ext cx="1080000" cy="1080000"/>
          </a:xfrm>
          <a:prstGeom prst="rtTriangle">
            <a:avLst/>
          </a:prstGeom>
          <a:solidFill>
            <a:schemeClr val="accent1"/>
          </a:solidFill>
          <a:ln>
            <a:noFill/>
          </a:ln>
          <a:effectLst>
            <a:outerShdw blurRad="127000" dist="63500" dir="5400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lt1"/>
              </a:solidFill>
            </a:endParaRPr>
          </a:p>
        </p:txBody>
      </p:sp>
      <p:sp>
        <p:nvSpPr>
          <p:cNvPr id="30" name="直角三角形 29"/>
          <p:cNvSpPr/>
          <p:nvPr>
            <p:custDataLst>
              <p:tags r:id="rId10"/>
            </p:custDataLst>
          </p:nvPr>
        </p:nvSpPr>
        <p:spPr>
          <a:xfrm rot="10800000" flipH="1">
            <a:off x="4960212" y="1215224"/>
            <a:ext cx="1080000" cy="1080000"/>
          </a:xfrm>
          <a:prstGeom prst="rtTriangle">
            <a:avLst/>
          </a:prstGeom>
          <a:solidFill>
            <a:schemeClr val="accent1"/>
          </a:solidFill>
          <a:ln>
            <a:noFill/>
          </a:ln>
          <a:effectLst>
            <a:outerShdw blurRad="127000" dist="63500" dir="5400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0045" algn="ctr"/>
            <a:endParaRPr lang="zh-CN" altLang="en-US" sz="2400" b="1" dirty="0">
              <a:solidFill>
                <a:schemeClr val="lt1"/>
              </a:solidFill>
            </a:endParaRPr>
          </a:p>
        </p:txBody>
      </p:sp>
      <p:sp>
        <p:nvSpPr>
          <p:cNvPr id="9" name="矩形 8"/>
          <p:cNvSpPr/>
          <p:nvPr>
            <p:custDataLst>
              <p:tags r:id="rId11"/>
            </p:custDataLst>
          </p:nvPr>
        </p:nvSpPr>
        <p:spPr>
          <a:xfrm>
            <a:off x="6765394" y="1637008"/>
            <a:ext cx="3686629" cy="64588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a:solidFill>
                  <a:schemeClr val="dk1">
                    <a:lumMod val="75000"/>
                    <a:lumOff val="25000"/>
                  </a:schemeClr>
                </a:solidFill>
              </a:rPr>
              <a:t>人口流动趋势与价值</a:t>
            </a:r>
          </a:p>
        </p:txBody>
      </p:sp>
      <p:sp>
        <p:nvSpPr>
          <p:cNvPr id="2" name="文本框 1"/>
          <p:cNvSpPr txBox="1"/>
          <p:nvPr/>
        </p:nvSpPr>
        <p:spPr>
          <a:xfrm>
            <a:off x="5761537" y="1680855"/>
            <a:ext cx="373820" cy="461665"/>
          </a:xfrm>
          <a:prstGeom prst="rect">
            <a:avLst/>
          </a:prstGeom>
          <a:noFill/>
        </p:spPr>
        <p:txBody>
          <a:bodyPr wrap="none" rtlCol="0" anchor="ctr">
            <a:spAutoFit/>
          </a:bodyPr>
          <a:lstStyle/>
          <a:p>
            <a:pPr algn="ctr"/>
            <a:r>
              <a:rPr lang="en-US" altLang="zh-CN" sz="2400" b="1" dirty="0">
                <a:solidFill>
                  <a:srgbClr val="000000"/>
                </a:solidFill>
                <a:latin typeface="微软雅黑" panose="020B0503020204020204" pitchFamily="34" charset="-122"/>
                <a:ea typeface="微软雅黑" panose="020B0503020204020204" pitchFamily="34" charset="-122"/>
              </a:rPr>
              <a:t>1</a:t>
            </a:r>
          </a:p>
        </p:txBody>
      </p:sp>
      <p:cxnSp>
        <p:nvCxnSpPr>
          <p:cNvPr id="18" name="直接连接符 17"/>
          <p:cNvCxnSpPr>
            <a:stCxn id="2" idx="3"/>
          </p:cNvCxnSpPr>
          <p:nvPr>
            <p:custDataLst>
              <p:tags r:id="rId12"/>
            </p:custDataLst>
          </p:nvPr>
        </p:nvCxnSpPr>
        <p:spPr>
          <a:xfrm>
            <a:off x="6135357" y="1911688"/>
            <a:ext cx="499350" cy="0"/>
          </a:xfrm>
          <a:prstGeom prst="line">
            <a:avLst/>
          </a:prstGeom>
          <a:ln w="25400">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41" name="矩形 40"/>
          <p:cNvSpPr/>
          <p:nvPr>
            <p:custDataLst>
              <p:tags r:id="rId13"/>
            </p:custDataLst>
          </p:nvPr>
        </p:nvSpPr>
        <p:spPr>
          <a:xfrm>
            <a:off x="6798582" y="2270530"/>
            <a:ext cx="3686629" cy="64588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a:solidFill>
                  <a:schemeClr val="dk1">
                    <a:lumMod val="75000"/>
                    <a:lumOff val="25000"/>
                  </a:schemeClr>
                </a:solidFill>
              </a:rPr>
              <a:t>研究相关概念及理论</a:t>
            </a:r>
          </a:p>
        </p:txBody>
      </p:sp>
      <p:sp>
        <p:nvSpPr>
          <p:cNvPr id="42" name="文本框 41"/>
          <p:cNvSpPr txBox="1"/>
          <p:nvPr/>
        </p:nvSpPr>
        <p:spPr>
          <a:xfrm>
            <a:off x="5780860" y="2396745"/>
            <a:ext cx="373820" cy="461665"/>
          </a:xfrm>
          <a:prstGeom prst="rect">
            <a:avLst/>
          </a:prstGeom>
          <a:noFill/>
        </p:spPr>
        <p:txBody>
          <a:bodyPr wrap="none" rtlCol="0" anchor="ctr">
            <a:spAutoFit/>
          </a:bodyPr>
          <a:lstStyle/>
          <a:p>
            <a:pPr algn="ctr"/>
            <a:r>
              <a:rPr lang="en-US" altLang="zh-CN" sz="2400" b="1" dirty="0">
                <a:solidFill>
                  <a:srgbClr val="000000"/>
                </a:solidFill>
                <a:latin typeface="微软雅黑" panose="020B0503020204020204" pitchFamily="34" charset="-122"/>
                <a:ea typeface="微软雅黑" panose="020B0503020204020204" pitchFamily="34" charset="-122"/>
              </a:rPr>
              <a:t>2</a:t>
            </a:r>
          </a:p>
        </p:txBody>
      </p:sp>
      <p:cxnSp>
        <p:nvCxnSpPr>
          <p:cNvPr id="43" name="直接连接符 42"/>
          <p:cNvCxnSpPr>
            <a:stCxn id="42" idx="3"/>
          </p:cNvCxnSpPr>
          <p:nvPr>
            <p:custDataLst>
              <p:tags r:id="rId14"/>
            </p:custDataLst>
          </p:nvPr>
        </p:nvCxnSpPr>
        <p:spPr>
          <a:xfrm>
            <a:off x="6154680" y="2627578"/>
            <a:ext cx="499350" cy="0"/>
          </a:xfrm>
          <a:prstGeom prst="line">
            <a:avLst/>
          </a:prstGeom>
          <a:ln w="25400">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45" name="矩形 44"/>
          <p:cNvSpPr/>
          <p:nvPr>
            <p:custDataLst>
              <p:tags r:id="rId15"/>
            </p:custDataLst>
          </p:nvPr>
        </p:nvSpPr>
        <p:spPr>
          <a:xfrm>
            <a:off x="6804070" y="3900878"/>
            <a:ext cx="3945294" cy="64588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zh-CN" altLang="en-US" sz="2400" b="1" dirty="0">
                <a:solidFill>
                  <a:schemeClr val="dk1">
                    <a:lumMod val="75000"/>
                    <a:lumOff val="25000"/>
                  </a:schemeClr>
                </a:solidFill>
              </a:rPr>
              <a:t>基于务可及性的流动人口社会融合对策</a:t>
            </a:r>
          </a:p>
        </p:txBody>
      </p:sp>
      <p:sp>
        <p:nvSpPr>
          <p:cNvPr id="46" name="文本框 45"/>
          <p:cNvSpPr txBox="1"/>
          <p:nvPr/>
        </p:nvSpPr>
        <p:spPr>
          <a:xfrm>
            <a:off x="5759027" y="3178879"/>
            <a:ext cx="373820" cy="461665"/>
          </a:xfrm>
          <a:prstGeom prst="rect">
            <a:avLst/>
          </a:prstGeom>
          <a:noFill/>
        </p:spPr>
        <p:txBody>
          <a:bodyPr wrap="none" rtlCol="0" anchor="ctr">
            <a:spAutoFit/>
          </a:bodyPr>
          <a:lstStyle/>
          <a:p>
            <a:pPr algn="ctr"/>
            <a:r>
              <a:rPr lang="en-US" altLang="zh-CN" sz="2400" b="1" dirty="0">
                <a:solidFill>
                  <a:srgbClr val="000000"/>
                </a:solidFill>
                <a:latin typeface="微软雅黑" panose="020B0503020204020204" pitchFamily="34" charset="-122"/>
                <a:ea typeface="微软雅黑" panose="020B0503020204020204" pitchFamily="34" charset="-122"/>
              </a:rPr>
              <a:t>3</a:t>
            </a:r>
          </a:p>
        </p:txBody>
      </p:sp>
      <p:cxnSp>
        <p:nvCxnSpPr>
          <p:cNvPr id="47" name="直接连接符 46"/>
          <p:cNvCxnSpPr>
            <a:stCxn id="46" idx="3"/>
          </p:cNvCxnSpPr>
          <p:nvPr>
            <p:custDataLst>
              <p:tags r:id="rId16"/>
            </p:custDataLst>
          </p:nvPr>
        </p:nvCxnSpPr>
        <p:spPr>
          <a:xfrm>
            <a:off x="6132847" y="3409712"/>
            <a:ext cx="499350" cy="0"/>
          </a:xfrm>
          <a:prstGeom prst="line">
            <a:avLst/>
          </a:prstGeom>
          <a:ln w="25400">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64" name="平行四边形 63"/>
          <p:cNvSpPr/>
          <p:nvPr>
            <p:custDataLst>
              <p:tags r:id="rId17"/>
            </p:custDataLst>
          </p:nvPr>
        </p:nvSpPr>
        <p:spPr>
          <a:xfrm rot="16200000" flipH="1">
            <a:off x="10787991" y="2230193"/>
            <a:ext cx="917516" cy="195404"/>
          </a:xfrm>
          <a:prstGeom prst="parallelogram">
            <a:avLst>
              <a:gd name="adj" fmla="val 8127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endParaRPr>
          </a:p>
        </p:txBody>
      </p:sp>
      <p:sp>
        <p:nvSpPr>
          <p:cNvPr id="65" name="平行四边形 64"/>
          <p:cNvSpPr/>
          <p:nvPr>
            <p:custDataLst>
              <p:tags r:id="rId18"/>
            </p:custDataLst>
          </p:nvPr>
        </p:nvSpPr>
        <p:spPr>
          <a:xfrm rot="10800000" flipH="1" flipV="1">
            <a:off x="9765018" y="1189277"/>
            <a:ext cx="917516" cy="195404"/>
          </a:xfrm>
          <a:prstGeom prst="parallelogram">
            <a:avLst>
              <a:gd name="adj" fmla="val 8127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endParaRPr>
          </a:p>
        </p:txBody>
      </p:sp>
      <p:sp>
        <p:nvSpPr>
          <p:cNvPr id="66" name="梯形 65"/>
          <p:cNvSpPr/>
          <p:nvPr>
            <p:custDataLst>
              <p:tags r:id="rId19"/>
            </p:custDataLst>
          </p:nvPr>
        </p:nvSpPr>
        <p:spPr>
          <a:xfrm rot="2723432" flipH="1">
            <a:off x="9821260" y="1444735"/>
            <a:ext cx="2011700" cy="538935"/>
          </a:xfrm>
          <a:prstGeom prst="trapezoid">
            <a:avLst>
              <a:gd name="adj" fmla="val 98929"/>
            </a:avLst>
          </a:prstGeom>
          <a:solidFill>
            <a:schemeClr val="accent1"/>
          </a:solidFill>
          <a:ln>
            <a:noFill/>
          </a:ln>
          <a:effectLst>
            <a:outerShdw blurRad="1270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 name="文本框 3"/>
          <p:cNvSpPr txBox="1"/>
          <p:nvPr/>
        </p:nvSpPr>
        <p:spPr>
          <a:xfrm>
            <a:off x="5761537" y="3961013"/>
            <a:ext cx="373820" cy="461665"/>
          </a:xfrm>
          <a:prstGeom prst="rect">
            <a:avLst/>
          </a:prstGeom>
          <a:noFill/>
        </p:spPr>
        <p:txBody>
          <a:bodyPr wrap="none" rtlCol="0" anchor="ctr">
            <a:spAutoFit/>
          </a:bodyPr>
          <a:lstStyle/>
          <a:p>
            <a:pPr algn="ctr"/>
            <a:r>
              <a:rPr lang="en-US" altLang="zh-CN" sz="2400" b="1" dirty="0">
                <a:solidFill>
                  <a:srgbClr val="000000"/>
                </a:solidFill>
                <a:latin typeface="微软雅黑" panose="020B0503020204020204" pitchFamily="34" charset="-122"/>
                <a:ea typeface="微软雅黑" panose="020B0503020204020204" pitchFamily="34" charset="-122"/>
              </a:rPr>
              <a:t>4</a:t>
            </a:r>
          </a:p>
        </p:txBody>
      </p:sp>
      <p:sp>
        <p:nvSpPr>
          <p:cNvPr id="6" name="文本框 5"/>
          <p:cNvSpPr txBox="1"/>
          <p:nvPr/>
        </p:nvSpPr>
        <p:spPr>
          <a:xfrm>
            <a:off x="5774558" y="4658345"/>
            <a:ext cx="373820" cy="461665"/>
          </a:xfrm>
          <a:prstGeom prst="rect">
            <a:avLst/>
          </a:prstGeom>
          <a:noFill/>
        </p:spPr>
        <p:txBody>
          <a:bodyPr wrap="none" rtlCol="0" anchor="ctr">
            <a:spAutoFit/>
          </a:bodyPr>
          <a:lstStyle/>
          <a:p>
            <a:pPr algn="ctr"/>
            <a:r>
              <a:rPr lang="en-US" altLang="zh-CN" sz="2400" b="1" dirty="0">
                <a:solidFill>
                  <a:srgbClr val="000000"/>
                </a:solidFill>
                <a:latin typeface="微软雅黑" panose="020B0503020204020204" pitchFamily="34" charset="-122"/>
                <a:ea typeface="微软雅黑" panose="020B0503020204020204" pitchFamily="34" charset="-122"/>
              </a:rPr>
              <a:t>5</a:t>
            </a:r>
          </a:p>
        </p:txBody>
      </p:sp>
      <p:cxnSp>
        <p:nvCxnSpPr>
          <p:cNvPr id="7" name="直接连接符 6"/>
          <p:cNvCxnSpPr/>
          <p:nvPr>
            <p:custDataLst>
              <p:tags r:id="rId20"/>
            </p:custDataLst>
          </p:nvPr>
        </p:nvCxnSpPr>
        <p:spPr>
          <a:xfrm>
            <a:off x="6132847" y="4133894"/>
            <a:ext cx="499350" cy="0"/>
          </a:xfrm>
          <a:prstGeom prst="line">
            <a:avLst/>
          </a:prstGeom>
          <a:ln w="25400">
            <a:solidFill>
              <a:schemeClr val="accent4"/>
            </a:solidFill>
            <a:tailEnd type="ova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21"/>
            </p:custDataLst>
          </p:nvPr>
        </p:nvCxnSpPr>
        <p:spPr>
          <a:xfrm>
            <a:off x="6177342" y="4867136"/>
            <a:ext cx="499350" cy="0"/>
          </a:xfrm>
          <a:prstGeom prst="line">
            <a:avLst/>
          </a:prstGeom>
          <a:ln w="25400">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16" name="矩形 15"/>
          <p:cNvSpPr/>
          <p:nvPr>
            <p:custDataLst>
              <p:tags r:id="rId22"/>
            </p:custDataLst>
          </p:nvPr>
        </p:nvSpPr>
        <p:spPr>
          <a:xfrm>
            <a:off x="6791264" y="3039319"/>
            <a:ext cx="3686629" cy="64588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a:solidFill>
                  <a:schemeClr val="dk1">
                    <a:lumMod val="75000"/>
                    <a:lumOff val="25000"/>
                  </a:schemeClr>
                </a:solidFill>
              </a:rPr>
              <a:t>医疗服务可及性对流动人口的影响</a:t>
            </a:r>
          </a:p>
        </p:txBody>
      </p:sp>
      <p:sp>
        <p:nvSpPr>
          <p:cNvPr id="17" name="矩形 16"/>
          <p:cNvSpPr/>
          <p:nvPr>
            <p:custDataLst>
              <p:tags r:id="rId23"/>
            </p:custDataLst>
          </p:nvPr>
        </p:nvSpPr>
        <p:spPr>
          <a:xfrm>
            <a:off x="6765394" y="4544194"/>
            <a:ext cx="4557807" cy="64588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a:solidFill>
                  <a:schemeClr val="dk1">
                    <a:lumMod val="75000"/>
                    <a:lumOff val="25000"/>
                  </a:schemeClr>
                </a:solidFill>
              </a:rPr>
              <a:t>结论与展望</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61000">
              <a:srgbClr val="F6EDE1"/>
            </a:gs>
            <a:gs pos="0">
              <a:srgbClr val="F9F3EB"/>
            </a:gs>
            <a:gs pos="100000">
              <a:schemeClr val="accent4">
                <a:lumMod val="20000"/>
                <a:lumOff val="80000"/>
                <a:alpha val="82000"/>
              </a:schemeClr>
            </a:gs>
          </a:gsLst>
          <a:lin ang="0" scaled="0"/>
        </a:gradFill>
        <a:effectLst/>
      </p:bgPr>
    </p:bg>
    <p:spTree>
      <p:nvGrpSpPr>
        <p:cNvPr id="1" name=""/>
        <p:cNvGrpSpPr/>
        <p:nvPr/>
      </p:nvGrpSpPr>
      <p:grpSpPr>
        <a:xfrm>
          <a:off x="0" y="0"/>
          <a:ext cx="0" cy="0"/>
          <a:chOff x="0" y="0"/>
          <a:chExt cx="0" cy="0"/>
        </a:xfrm>
      </p:grpSpPr>
      <p:sp>
        <p:nvSpPr>
          <p:cNvPr id="2" name="平行四边形 1"/>
          <p:cNvSpPr/>
          <p:nvPr>
            <p:custDataLst>
              <p:tags r:id="rId1"/>
            </p:custDataLst>
          </p:nvPr>
        </p:nvSpPr>
        <p:spPr>
          <a:xfrm>
            <a:off x="7361646" y="2289548"/>
            <a:ext cx="2540616" cy="1935702"/>
          </a:xfrm>
          <a:prstGeom prst="parallelogram">
            <a:avLst>
              <a:gd name="adj" fmla="val 8127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 name="平行四边形 2"/>
          <p:cNvSpPr/>
          <p:nvPr>
            <p:custDataLst>
              <p:tags r:id="rId2"/>
            </p:custDataLst>
          </p:nvPr>
        </p:nvSpPr>
        <p:spPr>
          <a:xfrm>
            <a:off x="4278163" y="2177144"/>
            <a:ext cx="3234733" cy="1970693"/>
          </a:xfrm>
          <a:prstGeom prst="parallelogram">
            <a:avLst>
              <a:gd name="adj" fmla="val 8127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3" name="任意多边形 12"/>
          <p:cNvSpPr/>
          <p:nvPr>
            <p:custDataLst>
              <p:tags r:id="rId3"/>
            </p:custDataLst>
          </p:nvPr>
        </p:nvSpPr>
        <p:spPr>
          <a:xfrm flipV="1">
            <a:off x="2323934" y="1860448"/>
            <a:ext cx="4773549" cy="3001839"/>
          </a:xfrm>
          <a:custGeom>
            <a:avLst/>
            <a:gdLst>
              <a:gd name="connsiteX0" fmla="*/ 654431 w 4773549"/>
              <a:gd name="connsiteY0" fmla="*/ 2196642 h 3001839"/>
              <a:gd name="connsiteX1" fmla="*/ 2901122 w 4773549"/>
              <a:gd name="connsiteY1" fmla="*/ 2196642 h 3001839"/>
              <a:gd name="connsiteX2" fmla="*/ 2902697 w 4773549"/>
              <a:gd name="connsiteY2" fmla="*/ 2196642 h 3001839"/>
              <a:gd name="connsiteX3" fmla="*/ 2988206 w 4773549"/>
              <a:gd name="connsiteY3" fmla="*/ 2196642 h 3001839"/>
              <a:gd name="connsiteX4" fmla="*/ 2989410 w 4773549"/>
              <a:gd name="connsiteY4" fmla="*/ 2195161 h 3001839"/>
              <a:gd name="connsiteX5" fmla="*/ 4773549 w 4773549"/>
              <a:gd name="connsiteY5" fmla="*/ 0 h 3001839"/>
              <a:gd name="connsiteX6" fmla="*/ 2439774 w 4773549"/>
              <a:gd name="connsiteY6" fmla="*/ 0 h 3001839"/>
              <a:gd name="connsiteX7" fmla="*/ 2439652 w 4773549"/>
              <a:gd name="connsiteY7" fmla="*/ 151 h 3001839"/>
              <a:gd name="connsiteX8" fmla="*/ 0 w 4773549"/>
              <a:gd name="connsiteY8" fmla="*/ 3001839 h 3001839"/>
              <a:gd name="connsiteX9" fmla="*/ 2333775 w 4773549"/>
              <a:gd name="connsiteY9" fmla="*/ 3001839 h 3001839"/>
              <a:gd name="connsiteX10" fmla="*/ 2988206 w 4773549"/>
              <a:gd name="connsiteY10" fmla="*/ 2196643 h 3001839"/>
              <a:gd name="connsiteX11" fmla="*/ 654431 w 4773549"/>
              <a:gd name="connsiteY11" fmla="*/ 2196643 h 3001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773549" h="3001839">
                <a:moveTo>
                  <a:pt x="654431" y="2196642"/>
                </a:moveTo>
                <a:lnTo>
                  <a:pt x="2901122" y="2196642"/>
                </a:lnTo>
                <a:lnTo>
                  <a:pt x="2902697" y="2196642"/>
                </a:lnTo>
                <a:lnTo>
                  <a:pt x="2988206" y="2196642"/>
                </a:lnTo>
                <a:lnTo>
                  <a:pt x="2989410" y="2195161"/>
                </a:lnTo>
                <a:lnTo>
                  <a:pt x="4773549" y="0"/>
                </a:lnTo>
                <a:lnTo>
                  <a:pt x="2439774" y="0"/>
                </a:lnTo>
                <a:lnTo>
                  <a:pt x="2439652" y="151"/>
                </a:lnTo>
                <a:close/>
                <a:moveTo>
                  <a:pt x="0" y="3001839"/>
                </a:moveTo>
                <a:lnTo>
                  <a:pt x="2333775" y="3001839"/>
                </a:lnTo>
                <a:lnTo>
                  <a:pt x="2988206" y="2196643"/>
                </a:lnTo>
                <a:lnTo>
                  <a:pt x="654431" y="219664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endParaRPr>
          </a:p>
        </p:txBody>
      </p:sp>
      <p:sp>
        <p:nvSpPr>
          <p:cNvPr id="8" name="矩形 7"/>
          <p:cNvSpPr/>
          <p:nvPr/>
        </p:nvSpPr>
        <p:spPr>
          <a:xfrm>
            <a:off x="2506232" y="2615468"/>
            <a:ext cx="7179536" cy="1195440"/>
          </a:xfrm>
          <a:prstGeom prst="rect">
            <a:avLst/>
          </a:prstGeom>
          <a:solidFill>
            <a:schemeClr val="accent2">
              <a:alpha val="70000"/>
            </a:schemeClr>
          </a:solidFill>
          <a:ln w="76200">
            <a:solidFill>
              <a:schemeClr val="bg1">
                <a:lumMod val="85000"/>
                <a:alpha val="80000"/>
              </a:schemeClr>
            </a:solidFill>
          </a:ln>
          <a:effectLst>
            <a:outerShdw blurRad="190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b="1" dirty="0">
                <a:solidFill>
                  <a:schemeClr val="lt1"/>
                </a:solidFill>
              </a:rPr>
              <a:t>恳请各位专家批评指正</a:t>
            </a:r>
          </a:p>
        </p:txBody>
      </p:sp>
      <p:sp>
        <p:nvSpPr>
          <p:cNvPr id="9" name="等腰三角形 8"/>
          <p:cNvSpPr/>
          <p:nvPr>
            <p:custDataLst>
              <p:tags r:id="rId4"/>
            </p:custDataLst>
          </p:nvPr>
        </p:nvSpPr>
        <p:spPr>
          <a:xfrm rot="16200000">
            <a:off x="8906866" y="2289547"/>
            <a:ext cx="933801" cy="933801"/>
          </a:xfrm>
          <a:prstGeom prst="triangle">
            <a:avLst>
              <a:gd name="adj" fmla="val 100000"/>
            </a:avLst>
          </a:prstGeom>
          <a:solidFill>
            <a:schemeClr val="accent1"/>
          </a:solidFill>
          <a:ln>
            <a:noFill/>
          </a:ln>
          <a:effectLst>
            <a:outerShdw blurRad="127000" dist="63500" dir="5400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lt1"/>
              </a:solidFill>
            </a:endParaRPr>
          </a:p>
        </p:txBody>
      </p:sp>
      <p:sp>
        <p:nvSpPr>
          <p:cNvPr id="10" name="等腰三角形 9"/>
          <p:cNvSpPr/>
          <p:nvPr>
            <p:custDataLst>
              <p:tags r:id="rId5"/>
            </p:custDataLst>
          </p:nvPr>
        </p:nvSpPr>
        <p:spPr>
          <a:xfrm rot="5400000">
            <a:off x="2391338" y="3213823"/>
            <a:ext cx="933801" cy="933801"/>
          </a:xfrm>
          <a:prstGeom prst="triangle">
            <a:avLst>
              <a:gd name="adj" fmla="val 100000"/>
            </a:avLst>
          </a:prstGeom>
          <a:solidFill>
            <a:schemeClr val="accent1"/>
          </a:solidFill>
          <a:ln>
            <a:noFill/>
          </a:ln>
          <a:effectLst>
            <a:outerShdw blurRad="127000" dist="63500" dir="5400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lt1"/>
              </a:solidFill>
            </a:endParaRPr>
          </a:p>
        </p:txBody>
      </p:sp>
      <p:sp>
        <p:nvSpPr>
          <p:cNvPr id="12" name="平行四边形 11"/>
          <p:cNvSpPr/>
          <p:nvPr>
            <p:custDataLst>
              <p:tags r:id="rId6"/>
            </p:custDataLst>
          </p:nvPr>
        </p:nvSpPr>
        <p:spPr>
          <a:xfrm>
            <a:off x="4090674" y="3995000"/>
            <a:ext cx="4395462" cy="653624"/>
          </a:xfrm>
          <a:prstGeom prst="parallelogram">
            <a:avLst>
              <a:gd name="adj" fmla="val 81276"/>
            </a:avLst>
          </a:prstGeom>
          <a:solidFill>
            <a:schemeClr val="lt1">
              <a:alpha val="80000"/>
            </a:schemeClr>
          </a:solidFill>
          <a:ln>
            <a:noFill/>
          </a:ln>
          <a:effectLst>
            <a:outerShdw blurRad="190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2400" b="1" dirty="0">
                <a:solidFill>
                  <a:schemeClr val="dk1">
                    <a:lumMod val="75000"/>
                    <a:lumOff val="25000"/>
                  </a:schemeClr>
                </a:solidFill>
                <a:latin typeface="+mn-ea"/>
              </a:rPr>
              <a:t>2023</a:t>
            </a:r>
            <a:r>
              <a:rPr lang="zh-CN" altLang="en-US" sz="2400" b="1" dirty="0">
                <a:solidFill>
                  <a:schemeClr val="dk1">
                    <a:lumMod val="75000"/>
                    <a:lumOff val="25000"/>
                  </a:schemeClr>
                </a:solidFill>
                <a:latin typeface="+mn-ea"/>
              </a:rPr>
              <a:t>年</a:t>
            </a:r>
            <a:r>
              <a:rPr lang="en-US" altLang="zh-CN" sz="2400" b="1" dirty="0">
                <a:solidFill>
                  <a:schemeClr val="dk1">
                    <a:lumMod val="75000"/>
                    <a:lumOff val="25000"/>
                  </a:schemeClr>
                </a:solidFill>
                <a:latin typeface="+mn-ea"/>
              </a:rPr>
              <a:t>2</a:t>
            </a:r>
            <a:r>
              <a:rPr lang="zh-CN" altLang="en-US" sz="2400" b="1" dirty="0">
                <a:solidFill>
                  <a:schemeClr val="dk1">
                    <a:lumMod val="75000"/>
                    <a:lumOff val="25000"/>
                  </a:schemeClr>
                </a:solidFill>
                <a:latin typeface="+mn-ea"/>
              </a:rPr>
              <a:t>月</a:t>
            </a:r>
            <a:r>
              <a:rPr lang="en-US" altLang="zh-CN" sz="2400" b="1" dirty="0">
                <a:solidFill>
                  <a:schemeClr val="dk1">
                    <a:lumMod val="75000"/>
                    <a:lumOff val="25000"/>
                  </a:schemeClr>
                </a:solidFill>
                <a:latin typeface="+mn-ea"/>
              </a:rPr>
              <a:t>27</a:t>
            </a:r>
            <a:r>
              <a:rPr lang="zh-CN" altLang="en-US" sz="2400" b="1" dirty="0">
                <a:solidFill>
                  <a:schemeClr val="dk1">
                    <a:lumMod val="75000"/>
                    <a:lumOff val="25000"/>
                  </a:schemeClr>
                </a:solidFill>
                <a:latin typeface="+mn-ea"/>
              </a:rPr>
              <a:t>日</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矩形 1"/>
          <p:cNvSpPr/>
          <p:nvPr/>
        </p:nvSpPr>
        <p:spPr>
          <a:xfrm>
            <a:off x="1322618" y="620132"/>
            <a:ext cx="2800767" cy="954107"/>
          </a:xfrm>
          <a:prstGeom prst="rect">
            <a:avLst/>
          </a:prstGeom>
        </p:spPr>
        <p:txBody>
          <a:bodyPr wrap="none">
            <a:spAutoFit/>
          </a:bodyPr>
          <a:lstStyle/>
          <a:p>
            <a:pPr algn="ctr"/>
            <a:r>
              <a:rPr lang="en-US" altLang="zh-CN" sz="2800" b="1" dirty="0">
                <a:solidFill>
                  <a:schemeClr val="lt1"/>
                </a:solidFill>
              </a:rPr>
              <a:t>1.1</a:t>
            </a:r>
            <a:r>
              <a:rPr lang="zh-CN" altLang="en-US" sz="2800" b="1" dirty="0">
                <a:solidFill>
                  <a:schemeClr val="lt1"/>
                </a:solidFill>
              </a:rPr>
              <a:t>流动人口状况</a:t>
            </a:r>
          </a:p>
          <a:p>
            <a:pPr algn="ctr"/>
            <a:r>
              <a:rPr lang="en-US" altLang="zh-CN" sz="2800" b="1" dirty="0">
                <a:solidFill>
                  <a:schemeClr val="lt1"/>
                </a:solidFill>
              </a:rPr>
              <a:t>.</a:t>
            </a:r>
            <a:endParaRPr lang="zh-CN" altLang="en-US" sz="2800" b="1" dirty="0">
              <a:solidFill>
                <a:schemeClr val="lt1"/>
              </a:solidFill>
            </a:endParaRPr>
          </a:p>
        </p:txBody>
      </p:sp>
      <p:sp>
        <p:nvSpPr>
          <p:cNvPr id="5" name="文本框 4"/>
          <p:cNvSpPr txBox="1"/>
          <p:nvPr>
            <p:custDataLst>
              <p:tags r:id="rId1"/>
            </p:custDataLst>
          </p:nvPr>
        </p:nvSpPr>
        <p:spPr>
          <a:xfrm>
            <a:off x="7294760" y="1733803"/>
            <a:ext cx="4115435" cy="500380"/>
          </a:xfrm>
          <a:prstGeom prst="rect">
            <a:avLst/>
          </a:prstGeom>
          <a:noFill/>
        </p:spPr>
        <p:txBody>
          <a:bodyPr wrap="square" rtlCol="0" anchor="t">
            <a:noAutofit/>
          </a:bodyPr>
          <a:lstStyle/>
          <a:p>
            <a:r>
              <a:rPr lang="zh-CN" altLang="en-US" sz="2000" dirty="0">
                <a:solidFill>
                  <a:schemeClr val="dk1"/>
                </a:solidFill>
              </a:rPr>
              <a:t>自</a:t>
            </a:r>
            <a:r>
              <a:rPr lang="en-US" altLang="zh-CN" sz="2000" dirty="0">
                <a:solidFill>
                  <a:schemeClr val="dk1"/>
                </a:solidFill>
              </a:rPr>
              <a:t>1984</a:t>
            </a:r>
            <a:r>
              <a:rPr lang="zh-CN" altLang="en-US" sz="2000" dirty="0">
                <a:solidFill>
                  <a:schemeClr val="dk1"/>
                </a:solidFill>
              </a:rPr>
              <a:t>年</a:t>
            </a:r>
            <a:r>
              <a:rPr lang="en-US" altLang="zh-CN" sz="2000" dirty="0">
                <a:solidFill>
                  <a:schemeClr val="dk1"/>
                </a:solidFill>
              </a:rPr>
              <a:t>《</a:t>
            </a:r>
            <a:r>
              <a:rPr lang="zh-CN" altLang="en-US" sz="2000" dirty="0">
                <a:solidFill>
                  <a:schemeClr val="dk1"/>
                </a:solidFill>
              </a:rPr>
              <a:t>国务院关于农民进入集镇落户问题的通知</a:t>
            </a:r>
            <a:r>
              <a:rPr lang="en-US" altLang="zh-CN" sz="2000" dirty="0">
                <a:solidFill>
                  <a:schemeClr val="dk1"/>
                </a:solidFill>
              </a:rPr>
              <a:t>》</a:t>
            </a:r>
            <a:r>
              <a:rPr lang="zh-CN" altLang="en-US" sz="2000" dirty="0">
                <a:solidFill>
                  <a:schemeClr val="dk1"/>
                </a:solidFill>
              </a:rPr>
              <a:t>发布以来，国家逐步放宽农村劳动力和农村人口进入中小城镇务工和生活的要求，在很大程度上促进了农村人口向城镇的转移。</a:t>
            </a:r>
          </a:p>
          <a:p>
            <a:endParaRPr lang="zh-CN" altLang="en-US" sz="2400" dirty="0">
              <a:solidFill>
                <a:schemeClr val="dk1"/>
              </a:solidFill>
            </a:endParaRPr>
          </a:p>
          <a:p>
            <a:endParaRPr lang="zh-CN" altLang="en-US" sz="2400" dirty="0">
              <a:solidFill>
                <a:schemeClr val="dk1"/>
              </a:solidFill>
            </a:endParaRPr>
          </a:p>
        </p:txBody>
      </p:sp>
      <p:sp>
        <p:nvSpPr>
          <p:cNvPr id="6" name="文本框 5"/>
          <p:cNvSpPr txBox="1"/>
          <p:nvPr>
            <p:custDataLst>
              <p:tags r:id="rId2"/>
            </p:custDataLst>
          </p:nvPr>
        </p:nvSpPr>
        <p:spPr>
          <a:xfrm>
            <a:off x="1182370" y="5093335"/>
            <a:ext cx="6096000" cy="369332"/>
          </a:xfrm>
          <a:prstGeom prst="rect">
            <a:avLst/>
          </a:prstGeom>
          <a:noFill/>
        </p:spPr>
        <p:txBody>
          <a:bodyPr wrap="square" rtlCol="0" anchor="t">
            <a:spAutoFit/>
          </a:bodyPr>
          <a:lstStyle/>
          <a:p>
            <a:r>
              <a:rPr lang="zh-CN" altLang="en-US" dirty="0">
                <a:solidFill>
                  <a:schemeClr val="dk1"/>
                </a:solidFill>
              </a:rPr>
              <a:t>图</a:t>
            </a:r>
            <a:r>
              <a:rPr lang="en-US" altLang="zh-CN" dirty="0">
                <a:solidFill>
                  <a:schemeClr val="dk1"/>
                </a:solidFill>
              </a:rPr>
              <a:t>1 1982-2020</a:t>
            </a:r>
            <a:r>
              <a:rPr lang="zh-CN" altLang="en-US" dirty="0">
                <a:solidFill>
                  <a:schemeClr val="dk1"/>
                </a:solidFill>
              </a:rPr>
              <a:t>年我国流动人口规模变化 （单位：万人）</a:t>
            </a:r>
          </a:p>
        </p:txBody>
      </p:sp>
      <p:grpSp>
        <p:nvGrpSpPr>
          <p:cNvPr id="66" name="组合 65"/>
          <p:cNvGrpSpPr/>
          <p:nvPr/>
        </p:nvGrpSpPr>
        <p:grpSpPr>
          <a:xfrm>
            <a:off x="6623565" y="1795361"/>
            <a:ext cx="478790" cy="508000"/>
            <a:chOff x="838702" y="2412317"/>
            <a:chExt cx="711200" cy="711200"/>
          </a:xfrm>
          <a:solidFill>
            <a:srgbClr val="FF0000"/>
          </a:solidFill>
        </p:grpSpPr>
        <p:sp>
          <p:nvSpPr>
            <p:cNvPr id="62" name="椭圆 61"/>
            <p:cNvSpPr/>
            <p:nvPr/>
          </p:nvSpPr>
          <p:spPr>
            <a:xfrm>
              <a:off x="838702" y="2412317"/>
              <a:ext cx="711200" cy="711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a:blip r:embed="rId4"/>
            <a:stretch>
              <a:fillRect/>
            </a:stretch>
          </p:blipFill>
          <p:spPr>
            <a:xfrm>
              <a:off x="963677" y="2509167"/>
              <a:ext cx="461250" cy="517500"/>
            </a:xfrm>
            <a:prstGeom prst="rect">
              <a:avLst/>
            </a:prstGeom>
            <a:grpFill/>
          </p:spPr>
        </p:pic>
      </p:grpSp>
      <p:sp>
        <p:nvSpPr>
          <p:cNvPr id="14" name="文本框 13"/>
          <p:cNvSpPr txBox="1"/>
          <p:nvPr/>
        </p:nvSpPr>
        <p:spPr>
          <a:xfrm>
            <a:off x="7278370" y="3869247"/>
            <a:ext cx="4223385" cy="789940"/>
          </a:xfrm>
          <a:prstGeom prst="rect">
            <a:avLst/>
          </a:prstGeom>
          <a:noFill/>
        </p:spPr>
        <p:txBody>
          <a:bodyPr wrap="square" rtlCol="0">
            <a:noAutofit/>
          </a:bodyPr>
          <a:lstStyle/>
          <a:p>
            <a:r>
              <a:rPr lang="zh-CN" altLang="en-US" sz="2000" dirty="0">
                <a:solidFill>
                  <a:schemeClr val="dk1"/>
                </a:solidFill>
                <a:sym typeface="+mn-ea"/>
              </a:rPr>
              <a:t>在此背景下，流动人口的规模不断增加。</a:t>
            </a:r>
            <a:endParaRPr lang="zh-CN" altLang="en-US" sz="2000" dirty="0">
              <a:solidFill>
                <a:schemeClr val="dk1"/>
              </a:solidFill>
            </a:endParaRPr>
          </a:p>
          <a:p>
            <a:endParaRPr lang="zh-CN" altLang="en-US" sz="2000" dirty="0"/>
          </a:p>
        </p:txBody>
      </p:sp>
      <p:grpSp>
        <p:nvGrpSpPr>
          <p:cNvPr id="16" name="组合 15"/>
          <p:cNvGrpSpPr/>
          <p:nvPr/>
        </p:nvGrpSpPr>
        <p:grpSpPr>
          <a:xfrm>
            <a:off x="6623565" y="3869247"/>
            <a:ext cx="478790" cy="508000"/>
            <a:chOff x="838702" y="2412317"/>
            <a:chExt cx="711200" cy="711200"/>
          </a:xfrm>
          <a:solidFill>
            <a:srgbClr val="FF0000"/>
          </a:solidFill>
        </p:grpSpPr>
        <p:sp>
          <p:nvSpPr>
            <p:cNvPr id="17" name="椭圆 16"/>
            <p:cNvSpPr/>
            <p:nvPr/>
          </p:nvSpPr>
          <p:spPr>
            <a:xfrm>
              <a:off x="838702" y="2412317"/>
              <a:ext cx="711200" cy="711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p:cNvPicPr>
              <a:picLocks noChangeAspect="1"/>
            </p:cNvPicPr>
            <p:nvPr/>
          </p:nvPicPr>
          <p:blipFill>
            <a:blip r:embed="rId4"/>
            <a:stretch>
              <a:fillRect/>
            </a:stretch>
          </p:blipFill>
          <p:spPr>
            <a:xfrm>
              <a:off x="963677" y="2509167"/>
              <a:ext cx="461250" cy="517500"/>
            </a:xfrm>
            <a:prstGeom prst="rect">
              <a:avLst/>
            </a:prstGeom>
            <a:grpFill/>
          </p:spPr>
        </p:pic>
      </p:grpSp>
      <p:pic>
        <p:nvPicPr>
          <p:cNvPr id="1026" name="图片 2" descr="IMG_25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8634" y="1748077"/>
            <a:ext cx="5720796" cy="3027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矩形 1"/>
          <p:cNvSpPr/>
          <p:nvPr/>
        </p:nvSpPr>
        <p:spPr>
          <a:xfrm>
            <a:off x="1322622" y="620132"/>
            <a:ext cx="2800767" cy="523220"/>
          </a:xfrm>
          <a:prstGeom prst="rect">
            <a:avLst/>
          </a:prstGeom>
        </p:spPr>
        <p:txBody>
          <a:bodyPr wrap="none">
            <a:spAutoFit/>
          </a:bodyPr>
          <a:lstStyle/>
          <a:p>
            <a:pPr algn="ctr"/>
            <a:r>
              <a:rPr lang="en-US" altLang="zh-CN" sz="2800" b="1" dirty="0">
                <a:solidFill>
                  <a:schemeClr val="lt1"/>
                </a:solidFill>
              </a:rPr>
              <a:t>1.1</a:t>
            </a:r>
            <a:r>
              <a:rPr lang="zh-CN" altLang="en-US" sz="2800" b="1" dirty="0">
                <a:solidFill>
                  <a:schemeClr val="lt1"/>
                </a:solidFill>
              </a:rPr>
              <a:t>流动人口状况</a:t>
            </a:r>
          </a:p>
        </p:txBody>
      </p:sp>
      <p:sp>
        <p:nvSpPr>
          <p:cNvPr id="14" name="文本框 13"/>
          <p:cNvSpPr txBox="1"/>
          <p:nvPr/>
        </p:nvSpPr>
        <p:spPr>
          <a:xfrm>
            <a:off x="7294759" y="4556413"/>
            <a:ext cx="4223385" cy="789940"/>
          </a:xfrm>
          <a:prstGeom prst="rect">
            <a:avLst/>
          </a:prstGeom>
          <a:noFill/>
        </p:spPr>
        <p:txBody>
          <a:bodyPr wrap="square" rtlCol="0">
            <a:noAutofit/>
          </a:bodyPr>
          <a:lstStyle/>
          <a:p>
            <a:endParaRPr lang="zh-CN" altLang="en-US" sz="2000" dirty="0"/>
          </a:p>
        </p:txBody>
      </p:sp>
      <p:pic>
        <p:nvPicPr>
          <p:cNvPr id="3" name="图片 2">
            <a:extLst>
              <a:ext uri="{FF2B5EF4-FFF2-40B4-BE49-F238E27FC236}">
                <a16:creationId xmlns:a16="http://schemas.microsoft.com/office/drawing/2014/main" id="{AEE5E5A9-37C2-ED82-E982-9E8F7E63F6FF}"/>
              </a:ext>
            </a:extLst>
          </p:cNvPr>
          <p:cNvPicPr>
            <a:picLocks noChangeAspect="1"/>
          </p:cNvPicPr>
          <p:nvPr/>
        </p:nvPicPr>
        <p:blipFill>
          <a:blip r:embed="rId2"/>
          <a:stretch>
            <a:fillRect/>
          </a:stretch>
        </p:blipFill>
        <p:spPr>
          <a:xfrm>
            <a:off x="6832123" y="1219199"/>
            <a:ext cx="3853130" cy="4899659"/>
          </a:xfrm>
          <a:prstGeom prst="rect">
            <a:avLst/>
          </a:prstGeom>
        </p:spPr>
      </p:pic>
      <p:pic>
        <p:nvPicPr>
          <p:cNvPr id="7" name="图片 6">
            <a:extLst>
              <a:ext uri="{FF2B5EF4-FFF2-40B4-BE49-F238E27FC236}">
                <a16:creationId xmlns:a16="http://schemas.microsoft.com/office/drawing/2014/main" id="{FE97DC49-CD3F-A736-3EB3-AFF99AC03B07}"/>
              </a:ext>
            </a:extLst>
          </p:cNvPr>
          <p:cNvPicPr>
            <a:picLocks noChangeAspect="1"/>
          </p:cNvPicPr>
          <p:nvPr/>
        </p:nvPicPr>
        <p:blipFill>
          <a:blip r:embed="rId3"/>
          <a:stretch>
            <a:fillRect/>
          </a:stretch>
        </p:blipFill>
        <p:spPr>
          <a:xfrm>
            <a:off x="1010839" y="1972573"/>
            <a:ext cx="5479787" cy="3074027"/>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矩形 1"/>
          <p:cNvSpPr/>
          <p:nvPr/>
        </p:nvSpPr>
        <p:spPr>
          <a:xfrm>
            <a:off x="1065020" y="620132"/>
            <a:ext cx="3315970" cy="460375"/>
          </a:xfrm>
          <a:prstGeom prst="rect">
            <a:avLst/>
          </a:prstGeom>
        </p:spPr>
        <p:txBody>
          <a:bodyPr wrap="none">
            <a:spAutoFit/>
          </a:bodyPr>
          <a:lstStyle/>
          <a:p>
            <a:pPr algn="ctr"/>
            <a:r>
              <a:rPr lang="en-US" altLang="zh-CN" sz="2400" b="1" dirty="0">
                <a:solidFill>
                  <a:schemeClr val="lt1"/>
                </a:solidFill>
              </a:rPr>
              <a:t>1.2</a:t>
            </a:r>
            <a:r>
              <a:rPr lang="zh-CN" altLang="en-US" sz="2400" b="1" dirty="0">
                <a:solidFill>
                  <a:schemeClr val="lt1"/>
                </a:solidFill>
              </a:rPr>
              <a:t>人口流动的社会价值</a:t>
            </a:r>
          </a:p>
        </p:txBody>
      </p:sp>
      <p:sp>
        <p:nvSpPr>
          <p:cNvPr id="4" name="椭圆 1"/>
          <p:cNvSpPr/>
          <p:nvPr/>
        </p:nvSpPr>
        <p:spPr>
          <a:xfrm>
            <a:off x="5855498" y="2210153"/>
            <a:ext cx="1654845" cy="1654323"/>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C00000"/>
          </a:solidFill>
          <a:ln w="25400" cap="flat" cmpd="sng" algn="ctr">
            <a:noFill/>
            <a:prstDash val="solid"/>
          </a:ln>
          <a:effectLst/>
        </p:spPr>
        <p:txBody>
          <a:bodyPr lIns="121917" tIns="60958" rIns="121917" bIns="60958" rtlCol="0" anchor="ctr"/>
          <a:lstStyle/>
          <a:p>
            <a:pPr algn="ctr"/>
            <a:endParaRPr lang="zh-CN" altLang="en-US" b="1" kern="0">
              <a:solidFill>
                <a:sysClr val="window" lastClr="FFFFFF"/>
              </a:solidFill>
              <a:latin typeface="微软雅黑" panose="020B0503020204020204" pitchFamily="34" charset="-122"/>
              <a:ea typeface="微软雅黑" panose="020B0503020204020204" pitchFamily="34" charset="-122"/>
            </a:endParaRPr>
          </a:p>
        </p:txBody>
      </p:sp>
      <p:sp>
        <p:nvSpPr>
          <p:cNvPr id="9" name="椭圆 1"/>
          <p:cNvSpPr/>
          <p:nvPr/>
        </p:nvSpPr>
        <p:spPr>
          <a:xfrm rot="10800000">
            <a:off x="4385334" y="1973303"/>
            <a:ext cx="1654845" cy="1654323"/>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C00000"/>
          </a:solidFill>
          <a:ln w="25400" cap="flat" cmpd="sng" algn="ctr">
            <a:noFill/>
            <a:prstDash val="solid"/>
          </a:ln>
          <a:effectLst/>
        </p:spPr>
        <p:txBody>
          <a:bodyPr lIns="121917" tIns="60958" rIns="121917" bIns="60958" rtlCol="0" anchor="ctr"/>
          <a:lstStyle/>
          <a:p>
            <a:pPr algn="ctr">
              <a:defRPr/>
            </a:pPr>
            <a:endParaRPr lang="zh-CN" altLang="en-US" sz="2200" kern="0">
              <a:solidFill>
                <a:sysClr val="window" lastClr="FFFFFF"/>
              </a:solidFill>
            </a:endParaRPr>
          </a:p>
        </p:txBody>
      </p:sp>
      <p:sp>
        <p:nvSpPr>
          <p:cNvPr id="11" name="TextBox 45"/>
          <p:cNvSpPr txBox="1"/>
          <p:nvPr/>
        </p:nvSpPr>
        <p:spPr>
          <a:xfrm>
            <a:off x="6294333" y="2552915"/>
            <a:ext cx="608362" cy="935990"/>
          </a:xfrm>
          <a:prstGeom prst="rect">
            <a:avLst/>
          </a:prstGeom>
          <a:noFill/>
        </p:spPr>
        <p:txBody>
          <a:bodyPr wrap="square" lIns="121917" tIns="60958" rIns="121917" bIns="60958" rtlCol="0">
            <a:spAutoFit/>
          </a:bodyPr>
          <a:lstStyle/>
          <a:p>
            <a:pPr>
              <a:defRPr/>
            </a:pPr>
            <a:r>
              <a:rPr lang="en-US" altLang="zh-CN" sz="5300" b="1" kern="0" dirty="0">
                <a:solidFill>
                  <a:schemeClr val="bg1">
                    <a:lumMod val="50000"/>
                  </a:schemeClr>
                </a:solidFill>
                <a:latin typeface="Arial Black" panose="020B0A04020102020204" pitchFamily="34" charset="0"/>
                <a:ea typeface="微软雅黑" panose="020B0503020204020204" pitchFamily="34" charset="-122"/>
              </a:rPr>
              <a:t>1</a:t>
            </a:r>
          </a:p>
        </p:txBody>
      </p:sp>
      <p:sp>
        <p:nvSpPr>
          <p:cNvPr id="12" name="TextBox 46"/>
          <p:cNvSpPr txBox="1"/>
          <p:nvPr/>
        </p:nvSpPr>
        <p:spPr>
          <a:xfrm>
            <a:off x="4799348" y="2387251"/>
            <a:ext cx="608362" cy="935990"/>
          </a:xfrm>
          <a:prstGeom prst="rect">
            <a:avLst/>
          </a:prstGeom>
          <a:noFill/>
        </p:spPr>
        <p:txBody>
          <a:bodyPr wrap="square" lIns="121917" tIns="60958" rIns="121917" bIns="60958" rtlCol="0">
            <a:spAutoFit/>
          </a:bodyPr>
          <a:lstStyle/>
          <a:p>
            <a:pPr>
              <a:defRPr/>
            </a:pPr>
            <a:r>
              <a:rPr lang="en-US" altLang="zh-CN" sz="5300" b="1" kern="0" dirty="0">
                <a:solidFill>
                  <a:schemeClr val="bg1">
                    <a:lumMod val="50000"/>
                  </a:schemeClr>
                </a:solidFill>
                <a:latin typeface="Arial Black" panose="020B0A04020102020204" pitchFamily="34" charset="0"/>
                <a:ea typeface="微软雅黑" panose="020B0503020204020204" pitchFamily="34" charset="-122"/>
              </a:rPr>
              <a:t>2</a:t>
            </a:r>
          </a:p>
        </p:txBody>
      </p:sp>
      <p:sp>
        <p:nvSpPr>
          <p:cNvPr id="13" name="TextBox 46"/>
          <p:cNvSpPr txBox="1"/>
          <p:nvPr/>
        </p:nvSpPr>
        <p:spPr>
          <a:xfrm>
            <a:off x="6197600" y="4011281"/>
            <a:ext cx="608362" cy="935990"/>
          </a:xfrm>
          <a:prstGeom prst="rect">
            <a:avLst/>
          </a:prstGeom>
          <a:noFill/>
        </p:spPr>
        <p:txBody>
          <a:bodyPr wrap="square" lIns="121917" tIns="60958" rIns="121917" bIns="60958" rtlCol="0">
            <a:spAutoFit/>
          </a:bodyPr>
          <a:lstStyle/>
          <a:p>
            <a:pPr>
              <a:defRPr/>
            </a:pPr>
            <a:r>
              <a:rPr lang="en-US" altLang="zh-CN" sz="5300" b="1" kern="0" dirty="0">
                <a:solidFill>
                  <a:schemeClr val="bg1">
                    <a:lumMod val="50000"/>
                  </a:schemeClr>
                </a:solidFill>
                <a:latin typeface="Arial Black" panose="020B0A04020102020204" pitchFamily="34" charset="0"/>
                <a:ea typeface="微软雅黑" panose="020B0503020204020204" pitchFamily="34" charset="-122"/>
              </a:rPr>
              <a:t>3</a:t>
            </a:r>
          </a:p>
        </p:txBody>
      </p:sp>
      <p:sp>
        <p:nvSpPr>
          <p:cNvPr id="19" name="文本框 18"/>
          <p:cNvSpPr txBox="1"/>
          <p:nvPr/>
        </p:nvSpPr>
        <p:spPr>
          <a:xfrm>
            <a:off x="7758715" y="1876951"/>
            <a:ext cx="3588978" cy="830997"/>
          </a:xfrm>
          <a:prstGeom prst="rect">
            <a:avLst/>
          </a:prstGeom>
          <a:noFill/>
        </p:spPr>
        <p:txBody>
          <a:bodyPr wrap="square" rtlCol="0" anchor="t">
            <a:spAutoFit/>
          </a:bodyPr>
          <a:lstStyle/>
          <a:p>
            <a:pPr marL="342900" indent="-342900">
              <a:buFont typeface="Arial" panose="020B0604020202020204" pitchFamily="34" charset="0"/>
              <a:buChar char="•"/>
            </a:pPr>
            <a:r>
              <a:rPr lang="zh-CN" altLang="en-US" sz="2400" b="1" dirty="0">
                <a:solidFill>
                  <a:srgbClr val="000000"/>
                </a:solidFill>
                <a:ea typeface="宋体" panose="02010600030101010101" pitchFamily="2" charset="-122"/>
                <a:sym typeface="+mn-ea"/>
              </a:rPr>
              <a:t>促进流入地迸发新的经济发展活力</a:t>
            </a:r>
          </a:p>
        </p:txBody>
      </p:sp>
      <p:sp>
        <p:nvSpPr>
          <p:cNvPr id="20" name="文本框 19"/>
          <p:cNvSpPr txBox="1"/>
          <p:nvPr/>
        </p:nvSpPr>
        <p:spPr>
          <a:xfrm>
            <a:off x="994913" y="2477116"/>
            <a:ext cx="4272280" cy="461665"/>
          </a:xfrm>
          <a:prstGeom prst="rect">
            <a:avLst/>
          </a:prstGeom>
          <a:noFill/>
        </p:spPr>
        <p:txBody>
          <a:bodyPr wrap="square" rtlCol="0" anchor="t">
            <a:spAutoFit/>
          </a:bodyPr>
          <a:lstStyle/>
          <a:p>
            <a:pPr marL="342900" indent="-342900">
              <a:buFont typeface="Arial" panose="020B0604020202020204" pitchFamily="34" charset="0"/>
              <a:buChar char="•"/>
            </a:pPr>
            <a:r>
              <a:rPr lang="zh-CN" altLang="en-US" sz="2400" b="1" dirty="0">
                <a:solidFill>
                  <a:srgbClr val="000000"/>
                </a:solidFill>
                <a:ea typeface="宋体" panose="02010600030101010101" pitchFamily="2" charset="-122"/>
                <a:sym typeface="+mn-ea"/>
              </a:rPr>
              <a:t>推动人力资源整合</a:t>
            </a:r>
          </a:p>
        </p:txBody>
      </p:sp>
      <p:sp>
        <p:nvSpPr>
          <p:cNvPr id="21" name="文本框 20"/>
          <p:cNvSpPr txBox="1"/>
          <p:nvPr/>
        </p:nvSpPr>
        <p:spPr>
          <a:xfrm>
            <a:off x="7212344" y="3776837"/>
            <a:ext cx="4272280" cy="461665"/>
          </a:xfrm>
          <a:prstGeom prst="rect">
            <a:avLst/>
          </a:prstGeom>
          <a:noFill/>
        </p:spPr>
        <p:txBody>
          <a:bodyPr wrap="square" rtlCol="0" anchor="t">
            <a:spAutoFit/>
          </a:bodyPr>
          <a:lstStyle/>
          <a:p>
            <a:pPr marL="342900" indent="-342900">
              <a:buFont typeface="Arial" panose="020B0604020202020204" pitchFamily="34" charset="0"/>
              <a:buChar char="•"/>
            </a:pPr>
            <a:r>
              <a:rPr lang="zh-CN" altLang="en-US" sz="2400" b="1" dirty="0">
                <a:solidFill>
                  <a:srgbClr val="000000"/>
                </a:solidFill>
                <a:ea typeface="宋体" panose="02010600030101010101" pitchFamily="2" charset="-122"/>
                <a:sym typeface="+mn-ea"/>
              </a:rPr>
              <a:t>促进文化融合</a:t>
            </a:r>
          </a:p>
        </p:txBody>
      </p:sp>
      <p:pic>
        <p:nvPicPr>
          <p:cNvPr id="22" name="图片 21"/>
          <p:cNvPicPr>
            <a:picLocks noChangeAspect="1"/>
          </p:cNvPicPr>
          <p:nvPr/>
        </p:nvPicPr>
        <p:blipFill>
          <a:blip r:embed="rId3"/>
          <a:stretch>
            <a:fillRect/>
          </a:stretch>
        </p:blipFill>
        <p:spPr>
          <a:xfrm>
            <a:off x="7758430" y="4436110"/>
            <a:ext cx="1988820" cy="1306195"/>
          </a:xfrm>
          <a:prstGeom prst="rect">
            <a:avLst/>
          </a:prstGeom>
          <a:ln>
            <a:noFill/>
          </a:ln>
          <a:effectLst>
            <a:softEdge rad="112500"/>
          </a:effectLst>
        </p:spPr>
      </p:pic>
      <p:sp>
        <p:nvSpPr>
          <p:cNvPr id="23" name="星形: 五角 22"/>
          <p:cNvSpPr/>
          <p:nvPr/>
        </p:nvSpPr>
        <p:spPr>
          <a:xfrm>
            <a:off x="10160178" y="2280583"/>
            <a:ext cx="444561" cy="39306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p:cNvPicPr>
            <a:picLocks noChangeAspect="1"/>
          </p:cNvPicPr>
          <p:nvPr/>
        </p:nvPicPr>
        <p:blipFill rotWithShape="1">
          <a:blip r:embed="rId4"/>
          <a:srcRect t="9280"/>
          <a:stretch>
            <a:fillRect/>
          </a:stretch>
        </p:blipFill>
        <p:spPr>
          <a:xfrm>
            <a:off x="1088854" y="3232853"/>
            <a:ext cx="3173907" cy="2011258"/>
          </a:xfrm>
          <a:prstGeom prst="rect">
            <a:avLst/>
          </a:prstGeom>
          <a:ln>
            <a:noFill/>
          </a:ln>
          <a:effectLst>
            <a:softEdge rad="112500"/>
          </a:effectLst>
        </p:spPr>
      </p:pic>
      <p:sp>
        <p:nvSpPr>
          <p:cNvPr id="3" name="椭圆 1"/>
          <p:cNvSpPr/>
          <p:nvPr>
            <p:custDataLst>
              <p:tags r:id="rId1"/>
            </p:custDataLst>
          </p:nvPr>
        </p:nvSpPr>
        <p:spPr>
          <a:xfrm rot="10800000">
            <a:off x="5566434" y="3652243"/>
            <a:ext cx="1654845" cy="1654323"/>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C00000"/>
          </a:solidFill>
          <a:ln w="25400" cap="flat" cmpd="sng" algn="ctr">
            <a:noFill/>
            <a:prstDash val="solid"/>
          </a:ln>
          <a:effectLst/>
        </p:spPr>
        <p:txBody>
          <a:bodyPr lIns="121917" tIns="60958" rIns="121917" bIns="60958" rtlCol="0" anchor="ctr"/>
          <a:lstStyle/>
          <a:p>
            <a:pPr algn="ctr">
              <a:defRPr/>
            </a:pPr>
            <a:endParaRPr lang="zh-CN" altLang="en-US" sz="2200" kern="0">
              <a:solidFill>
                <a:sysClr val="window" lastClr="FFFFFF"/>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矩形 1"/>
          <p:cNvSpPr/>
          <p:nvPr/>
        </p:nvSpPr>
        <p:spPr>
          <a:xfrm>
            <a:off x="1049310" y="620132"/>
            <a:ext cx="3347390" cy="461665"/>
          </a:xfrm>
          <a:prstGeom prst="rect">
            <a:avLst/>
          </a:prstGeom>
        </p:spPr>
        <p:txBody>
          <a:bodyPr wrap="none">
            <a:spAutoFit/>
          </a:bodyPr>
          <a:lstStyle/>
          <a:p>
            <a:pPr algn="ctr"/>
            <a:r>
              <a:rPr lang="en-US" altLang="zh-CN" sz="2400" b="1" dirty="0">
                <a:solidFill>
                  <a:schemeClr val="lt1"/>
                </a:solidFill>
              </a:rPr>
              <a:t>1.2</a:t>
            </a:r>
            <a:r>
              <a:rPr lang="zh-CN" altLang="en-US" sz="2400" b="1" dirty="0">
                <a:solidFill>
                  <a:schemeClr val="lt1"/>
                </a:solidFill>
              </a:rPr>
              <a:t>人口流动的社会价值</a:t>
            </a:r>
          </a:p>
        </p:txBody>
      </p:sp>
      <p:sp>
        <p:nvSpPr>
          <p:cNvPr id="14" name="文本框 13"/>
          <p:cNvSpPr txBox="1"/>
          <p:nvPr/>
        </p:nvSpPr>
        <p:spPr>
          <a:xfrm>
            <a:off x="7294759" y="4556413"/>
            <a:ext cx="4223385" cy="789940"/>
          </a:xfrm>
          <a:prstGeom prst="rect">
            <a:avLst/>
          </a:prstGeom>
          <a:noFill/>
        </p:spPr>
        <p:txBody>
          <a:bodyPr wrap="square" rtlCol="0">
            <a:noAutofit/>
          </a:bodyPr>
          <a:lstStyle/>
          <a:p>
            <a:endParaRPr lang="zh-CN" altLang="en-US" sz="2000" dirty="0"/>
          </a:p>
        </p:txBody>
      </p:sp>
      <p:pic>
        <p:nvPicPr>
          <p:cNvPr id="4" name="图片 3">
            <a:extLst>
              <a:ext uri="{FF2B5EF4-FFF2-40B4-BE49-F238E27FC236}">
                <a16:creationId xmlns:a16="http://schemas.microsoft.com/office/drawing/2014/main" id="{00F76683-650D-9CFF-4C16-A66C09B4A016}"/>
              </a:ext>
            </a:extLst>
          </p:cNvPr>
          <p:cNvPicPr>
            <a:picLocks noChangeAspect="1"/>
          </p:cNvPicPr>
          <p:nvPr/>
        </p:nvPicPr>
        <p:blipFill>
          <a:blip r:embed="rId2"/>
          <a:stretch>
            <a:fillRect/>
          </a:stretch>
        </p:blipFill>
        <p:spPr>
          <a:xfrm>
            <a:off x="1049309" y="1880820"/>
            <a:ext cx="4165261" cy="3530817"/>
          </a:xfrm>
          <a:prstGeom prst="rect">
            <a:avLst/>
          </a:prstGeom>
        </p:spPr>
      </p:pic>
      <p:pic>
        <p:nvPicPr>
          <p:cNvPr id="6" name="图片 5">
            <a:extLst>
              <a:ext uri="{FF2B5EF4-FFF2-40B4-BE49-F238E27FC236}">
                <a16:creationId xmlns:a16="http://schemas.microsoft.com/office/drawing/2014/main" id="{D7AD9EF7-33BA-8D29-41A0-5F7C99B39669}"/>
              </a:ext>
            </a:extLst>
          </p:cNvPr>
          <p:cNvPicPr>
            <a:picLocks noChangeAspect="1"/>
          </p:cNvPicPr>
          <p:nvPr/>
        </p:nvPicPr>
        <p:blipFill>
          <a:blip r:embed="rId3"/>
          <a:stretch>
            <a:fillRect/>
          </a:stretch>
        </p:blipFill>
        <p:spPr>
          <a:xfrm>
            <a:off x="5856953" y="1830771"/>
            <a:ext cx="5327697" cy="3672882"/>
          </a:xfrm>
          <a:prstGeom prst="rect">
            <a:avLst/>
          </a:prstGeom>
        </p:spPr>
      </p:pic>
    </p:spTree>
    <p:extLst>
      <p:ext uri="{BB962C8B-B14F-4D97-AF65-F5344CB8AC3E}">
        <p14:creationId xmlns:p14="http://schemas.microsoft.com/office/powerpoint/2010/main" val="1149785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withEffect" nodePh="1">
                                  <p:stCondLst>
                                    <p:cond delay="0"/>
                                  </p:stCondLst>
                                  <p:endCondLst>
                                    <p:cond evt="begin" delay="0">
                                      <p:tn val="5"/>
                                    </p:cond>
                                  </p:endCondLst>
                                  <p:iterate type="lt">
                                    <p:tmPct val="50000"/>
                                  </p:iterate>
                                  <p:childTnLst>
                                    <p:set>
                                      <p:cBhvr>
                                        <p:cTn id="6" dur="1" fill="hold">
                                          <p:stCondLst>
                                            <p:cond delay="0"/>
                                          </p:stCondLst>
                                        </p:cTn>
                                        <p:tgtEl>
                                          <p:spTgt spid="14"/>
                                        </p:tgtEl>
                                        <p:attrNameLst>
                                          <p:attrName>style.visibility</p:attrName>
                                        </p:attrNameLst>
                                      </p:cBhvr>
                                      <p:to>
                                        <p:strVal val="visible"/>
                                      </p:to>
                                    </p:set>
                                    <p:anim calcmode="discrete" valueType="clr">
                                      <p:cBhvr override="childStyle">
                                        <p:cTn id="7" dur="80"/>
                                        <p:tgtEl>
                                          <p:spTgt spid="1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4"/>
                                        </p:tgtEl>
                                        <p:attrNameLst>
                                          <p:attrName>fillcolor</p:attrName>
                                        </p:attrNameLst>
                                      </p:cBhvr>
                                      <p:tavLst>
                                        <p:tav tm="0">
                                          <p:val>
                                            <p:clrVal>
                                              <a:schemeClr val="accent2"/>
                                            </p:clrVal>
                                          </p:val>
                                        </p:tav>
                                        <p:tav tm="50000">
                                          <p:val>
                                            <p:clrVal>
                                              <a:schemeClr val="hlink"/>
                                            </p:clrVal>
                                          </p:val>
                                        </p:tav>
                                      </p:tavLst>
                                    </p:anim>
                                    <p:set>
                                      <p:cBhvr>
                                        <p:cTn id="9" dur="80"/>
                                        <p:tgtEl>
                                          <p:spTgt spid="1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4" name="矩形 3"/>
          <p:cNvSpPr/>
          <p:nvPr/>
        </p:nvSpPr>
        <p:spPr>
          <a:xfrm>
            <a:off x="1692400" y="634737"/>
            <a:ext cx="2061210" cy="521970"/>
          </a:xfrm>
          <a:prstGeom prst="rect">
            <a:avLst/>
          </a:prstGeom>
        </p:spPr>
        <p:txBody>
          <a:bodyPr wrap="none">
            <a:spAutoFit/>
          </a:bodyPr>
          <a:lstStyle/>
          <a:p>
            <a:pPr algn="ctr"/>
            <a:r>
              <a:rPr lang="en-US" altLang="zh-CN" sz="2800" b="1" dirty="0">
                <a:solidFill>
                  <a:schemeClr val="lt1"/>
                </a:solidFill>
              </a:rPr>
              <a:t>2.1</a:t>
            </a:r>
            <a:r>
              <a:rPr lang="zh-CN" altLang="en-US" sz="2800" b="1" dirty="0">
                <a:solidFill>
                  <a:schemeClr val="lt1"/>
                </a:solidFill>
              </a:rPr>
              <a:t>相关概念</a:t>
            </a:r>
            <a:endParaRPr lang="zh-CN" sz="2800" b="1" dirty="0">
              <a:solidFill>
                <a:schemeClr val="lt1"/>
              </a:solidFill>
            </a:endParaRPr>
          </a:p>
        </p:txBody>
      </p:sp>
      <p:sp>
        <p:nvSpPr>
          <p:cNvPr id="5" name="矩形 4"/>
          <p:cNvSpPr/>
          <p:nvPr>
            <p:custDataLst>
              <p:tags r:id="rId1"/>
            </p:custDataLst>
          </p:nvPr>
        </p:nvSpPr>
        <p:spPr>
          <a:xfrm rot="2700000">
            <a:off x="5437340" y="3522398"/>
            <a:ext cx="1375858" cy="1375858"/>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11" name="矩形 10"/>
          <p:cNvSpPr/>
          <p:nvPr>
            <p:custDataLst>
              <p:tags r:id="rId2"/>
            </p:custDataLst>
          </p:nvPr>
        </p:nvSpPr>
        <p:spPr>
          <a:xfrm>
            <a:off x="5152390" y="3949599"/>
            <a:ext cx="1945758" cy="521457"/>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dk1">
                    <a:lumMod val="95000"/>
                    <a:lumOff val="5000"/>
                  </a:schemeClr>
                </a:solidFill>
                <a:latin typeface="+mn-ea"/>
              </a:rPr>
              <a:t>相关概念</a:t>
            </a:r>
          </a:p>
        </p:txBody>
      </p:sp>
      <p:sp>
        <p:nvSpPr>
          <p:cNvPr id="17" name="矩形 16"/>
          <p:cNvSpPr/>
          <p:nvPr>
            <p:custDataLst>
              <p:tags r:id="rId3"/>
            </p:custDataLst>
          </p:nvPr>
        </p:nvSpPr>
        <p:spPr>
          <a:xfrm rot="2700000">
            <a:off x="5551134" y="3636191"/>
            <a:ext cx="1148270" cy="1148270"/>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24" name="矩形 23"/>
          <p:cNvSpPr/>
          <p:nvPr>
            <p:custDataLst>
              <p:tags r:id="rId4"/>
            </p:custDataLst>
          </p:nvPr>
        </p:nvSpPr>
        <p:spPr>
          <a:xfrm rot="2700000">
            <a:off x="4581011" y="2666067"/>
            <a:ext cx="1146223" cy="1146223"/>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26" name="矩形 25"/>
          <p:cNvSpPr/>
          <p:nvPr>
            <p:custDataLst>
              <p:tags r:id="rId5"/>
            </p:custDataLst>
          </p:nvPr>
        </p:nvSpPr>
        <p:spPr>
          <a:xfrm rot="2700000">
            <a:off x="6541951" y="2643385"/>
            <a:ext cx="1116965" cy="1168400"/>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16" name="矩形 15"/>
          <p:cNvSpPr/>
          <p:nvPr>
            <p:custDataLst>
              <p:tags r:id="rId6"/>
            </p:custDataLst>
          </p:nvPr>
        </p:nvSpPr>
        <p:spPr>
          <a:xfrm>
            <a:off x="4343865" y="2978449"/>
            <a:ext cx="1622029" cy="521457"/>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dk1"/>
                </a:solidFill>
                <a:sym typeface="+mn-ea"/>
              </a:rPr>
              <a:t>医疗服务</a:t>
            </a:r>
          </a:p>
          <a:p>
            <a:pPr algn="ctr"/>
            <a:r>
              <a:rPr lang="zh-CN" altLang="en-US" sz="2000" dirty="0">
                <a:solidFill>
                  <a:schemeClr val="dk1"/>
                </a:solidFill>
                <a:sym typeface="+mn-ea"/>
              </a:rPr>
              <a:t>可及性模型</a:t>
            </a:r>
            <a:endParaRPr lang="zh-CN" altLang="en-US" sz="2000" dirty="0">
              <a:solidFill>
                <a:schemeClr val="dk1"/>
              </a:solidFill>
              <a:latin typeface="+mn-ea"/>
              <a:sym typeface="+mn-ea"/>
            </a:endParaRPr>
          </a:p>
        </p:txBody>
      </p:sp>
      <p:sp>
        <p:nvSpPr>
          <p:cNvPr id="28" name="矩形 27"/>
          <p:cNvSpPr/>
          <p:nvPr>
            <p:custDataLst>
              <p:tags r:id="rId7"/>
            </p:custDataLst>
          </p:nvPr>
        </p:nvSpPr>
        <p:spPr>
          <a:xfrm>
            <a:off x="6292434" y="3089592"/>
            <a:ext cx="1618958" cy="521457"/>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dk1"/>
                </a:solidFill>
                <a:sym typeface="+mn-ea"/>
              </a:rPr>
              <a:t>流动人口</a:t>
            </a:r>
            <a:endParaRPr lang="zh-CN" altLang="en-US" sz="2000" dirty="0">
              <a:solidFill>
                <a:schemeClr val="dk1"/>
              </a:solidFill>
            </a:endParaRPr>
          </a:p>
          <a:p>
            <a:pPr algn="ctr"/>
            <a:endParaRPr lang="zh-CN" altLang="en-US" sz="2000" dirty="0">
              <a:solidFill>
                <a:schemeClr val="dk1"/>
              </a:solidFill>
              <a:latin typeface="+mn-ea"/>
            </a:endParaRPr>
          </a:p>
        </p:txBody>
      </p:sp>
      <p:sp>
        <p:nvSpPr>
          <p:cNvPr id="48" name="平行四边形 47"/>
          <p:cNvSpPr/>
          <p:nvPr>
            <p:custDataLst>
              <p:tags r:id="rId8"/>
            </p:custDataLst>
          </p:nvPr>
        </p:nvSpPr>
        <p:spPr>
          <a:xfrm flipH="1" flipV="1">
            <a:off x="7663175" y="2437952"/>
            <a:ext cx="2679701" cy="422702"/>
          </a:xfrm>
          <a:custGeom>
            <a:avLst/>
            <a:gdLst>
              <a:gd name="connsiteX0" fmla="*/ 0 w 2679701"/>
              <a:gd name="connsiteY0" fmla="*/ 422702 h 422702"/>
              <a:gd name="connsiteX1" fmla="*/ 410642 w 2679701"/>
              <a:gd name="connsiteY1" fmla="*/ 0 h 422702"/>
              <a:gd name="connsiteX2" fmla="*/ 2679701 w 2679701"/>
              <a:gd name="connsiteY2" fmla="*/ 0 h 422702"/>
              <a:gd name="connsiteX3" fmla="*/ 2269059 w 2679701"/>
              <a:gd name="connsiteY3" fmla="*/ 422702 h 422702"/>
              <a:gd name="connsiteX4" fmla="*/ 0 w 2679701"/>
              <a:gd name="connsiteY4" fmla="*/ 422702 h 422702"/>
              <a:gd name="connsiteX0-1" fmla="*/ 410642 w 2679701"/>
              <a:gd name="connsiteY0-2" fmla="*/ 0 h 422702"/>
              <a:gd name="connsiteX1-3" fmla="*/ 2679701 w 2679701"/>
              <a:gd name="connsiteY1-4" fmla="*/ 0 h 422702"/>
              <a:gd name="connsiteX2-5" fmla="*/ 2269059 w 2679701"/>
              <a:gd name="connsiteY2-6" fmla="*/ 422702 h 422702"/>
              <a:gd name="connsiteX3-7" fmla="*/ 0 w 2679701"/>
              <a:gd name="connsiteY3-8" fmla="*/ 422702 h 422702"/>
              <a:gd name="connsiteX4-9" fmla="*/ 502082 w 2679701"/>
              <a:gd name="connsiteY4-10" fmla="*/ 91440 h 422702"/>
              <a:gd name="connsiteX0-11" fmla="*/ 410642 w 2679701"/>
              <a:gd name="connsiteY0-12" fmla="*/ 0 h 422702"/>
              <a:gd name="connsiteX1-13" fmla="*/ 2679701 w 2679701"/>
              <a:gd name="connsiteY1-14" fmla="*/ 0 h 422702"/>
              <a:gd name="connsiteX2-15" fmla="*/ 2269059 w 2679701"/>
              <a:gd name="connsiteY2-16" fmla="*/ 422702 h 422702"/>
              <a:gd name="connsiteX3-17" fmla="*/ 0 w 2679701"/>
              <a:gd name="connsiteY3-18" fmla="*/ 422702 h 422702"/>
              <a:gd name="connsiteX0-19" fmla="*/ 2679701 w 2679701"/>
              <a:gd name="connsiteY0-20" fmla="*/ 0 h 422702"/>
              <a:gd name="connsiteX1-21" fmla="*/ 2269059 w 2679701"/>
              <a:gd name="connsiteY1-22" fmla="*/ 422702 h 422702"/>
              <a:gd name="connsiteX2-23" fmla="*/ 0 w 2679701"/>
              <a:gd name="connsiteY2-24" fmla="*/ 422702 h 422702"/>
            </a:gdLst>
            <a:ahLst/>
            <a:cxnLst>
              <a:cxn ang="0">
                <a:pos x="connsiteX0-1" y="connsiteY0-2"/>
              </a:cxn>
              <a:cxn ang="0">
                <a:pos x="connsiteX1-3" y="connsiteY1-4"/>
              </a:cxn>
              <a:cxn ang="0">
                <a:pos x="connsiteX2-5" y="connsiteY2-6"/>
              </a:cxn>
            </a:cxnLst>
            <a:rect l="l" t="t" r="r" b="b"/>
            <a:pathLst>
              <a:path w="2679701" h="422702">
                <a:moveTo>
                  <a:pt x="2679701" y="0"/>
                </a:moveTo>
                <a:lnTo>
                  <a:pt x="2269059" y="422702"/>
                </a:lnTo>
                <a:lnTo>
                  <a:pt x="0" y="422702"/>
                </a:lnTo>
              </a:path>
            </a:pathLst>
          </a:custGeom>
          <a:ln w="25400">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dk1"/>
              </a:solidFill>
            </a:endParaRPr>
          </a:p>
        </p:txBody>
      </p:sp>
      <p:sp>
        <p:nvSpPr>
          <p:cNvPr id="49" name="矩形 48"/>
          <p:cNvSpPr/>
          <p:nvPr>
            <p:custDataLst>
              <p:tags r:id="rId9"/>
            </p:custDataLst>
          </p:nvPr>
        </p:nvSpPr>
        <p:spPr>
          <a:xfrm>
            <a:off x="8038646" y="2761495"/>
            <a:ext cx="2495550" cy="1274089"/>
          </a:xfrm>
          <a:prstGeom prst="rect">
            <a:avLst/>
          </a:prstGeom>
          <a:no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20000"/>
              </a:lnSpc>
            </a:pPr>
            <a:r>
              <a:rPr lang="zh-CN" altLang="zh-CN" sz="2000" dirty="0">
                <a:solidFill>
                  <a:schemeClr val="dk1">
                    <a:lumMod val="75000"/>
                    <a:lumOff val="25000"/>
                  </a:schemeClr>
                </a:solidFill>
                <a:latin typeface="Times New Roman" panose="02020603050405020304" pitchFamily="18" charset="0"/>
                <a:cs typeface="Times New Roman" panose="02020603050405020304" pitchFamily="18" charset="0"/>
              </a:rPr>
              <a:t>人户分离人口中不包括市辖区内人户分离的人口</a:t>
            </a:r>
            <a:r>
              <a:rPr lang="zh-CN" altLang="en-US" sz="2000" dirty="0">
                <a:solidFill>
                  <a:schemeClr val="dk1">
                    <a:lumMod val="75000"/>
                    <a:lumOff val="25000"/>
                  </a:schemeClr>
                </a:solidFill>
                <a:latin typeface="Times New Roman" panose="02020603050405020304" pitchFamily="18" charset="0"/>
                <a:cs typeface="Times New Roman" panose="02020603050405020304" pitchFamily="18" charset="0"/>
              </a:rPr>
              <a:t>。</a:t>
            </a:r>
          </a:p>
        </p:txBody>
      </p:sp>
      <p:sp>
        <p:nvSpPr>
          <p:cNvPr id="52" name="平行四边形 47"/>
          <p:cNvSpPr/>
          <p:nvPr>
            <p:custDataLst>
              <p:tags r:id="rId10"/>
            </p:custDataLst>
          </p:nvPr>
        </p:nvSpPr>
        <p:spPr>
          <a:xfrm flipV="1">
            <a:off x="1906637" y="2429062"/>
            <a:ext cx="2679701" cy="422702"/>
          </a:xfrm>
          <a:custGeom>
            <a:avLst/>
            <a:gdLst>
              <a:gd name="connsiteX0" fmla="*/ 0 w 2679701"/>
              <a:gd name="connsiteY0" fmla="*/ 422702 h 422702"/>
              <a:gd name="connsiteX1" fmla="*/ 410642 w 2679701"/>
              <a:gd name="connsiteY1" fmla="*/ 0 h 422702"/>
              <a:gd name="connsiteX2" fmla="*/ 2679701 w 2679701"/>
              <a:gd name="connsiteY2" fmla="*/ 0 h 422702"/>
              <a:gd name="connsiteX3" fmla="*/ 2269059 w 2679701"/>
              <a:gd name="connsiteY3" fmla="*/ 422702 h 422702"/>
              <a:gd name="connsiteX4" fmla="*/ 0 w 2679701"/>
              <a:gd name="connsiteY4" fmla="*/ 422702 h 422702"/>
              <a:gd name="connsiteX0-1" fmla="*/ 410642 w 2679701"/>
              <a:gd name="connsiteY0-2" fmla="*/ 0 h 422702"/>
              <a:gd name="connsiteX1-3" fmla="*/ 2679701 w 2679701"/>
              <a:gd name="connsiteY1-4" fmla="*/ 0 h 422702"/>
              <a:gd name="connsiteX2-5" fmla="*/ 2269059 w 2679701"/>
              <a:gd name="connsiteY2-6" fmla="*/ 422702 h 422702"/>
              <a:gd name="connsiteX3-7" fmla="*/ 0 w 2679701"/>
              <a:gd name="connsiteY3-8" fmla="*/ 422702 h 422702"/>
              <a:gd name="connsiteX4-9" fmla="*/ 502082 w 2679701"/>
              <a:gd name="connsiteY4-10" fmla="*/ 91440 h 422702"/>
              <a:gd name="connsiteX0-11" fmla="*/ 410642 w 2679701"/>
              <a:gd name="connsiteY0-12" fmla="*/ 0 h 422702"/>
              <a:gd name="connsiteX1-13" fmla="*/ 2679701 w 2679701"/>
              <a:gd name="connsiteY1-14" fmla="*/ 0 h 422702"/>
              <a:gd name="connsiteX2-15" fmla="*/ 2269059 w 2679701"/>
              <a:gd name="connsiteY2-16" fmla="*/ 422702 h 422702"/>
              <a:gd name="connsiteX3-17" fmla="*/ 0 w 2679701"/>
              <a:gd name="connsiteY3-18" fmla="*/ 422702 h 422702"/>
              <a:gd name="connsiteX0-19" fmla="*/ 2679701 w 2679701"/>
              <a:gd name="connsiteY0-20" fmla="*/ 0 h 422702"/>
              <a:gd name="connsiteX1-21" fmla="*/ 2269059 w 2679701"/>
              <a:gd name="connsiteY1-22" fmla="*/ 422702 h 422702"/>
              <a:gd name="connsiteX2-23" fmla="*/ 0 w 2679701"/>
              <a:gd name="connsiteY2-24" fmla="*/ 422702 h 422702"/>
            </a:gdLst>
            <a:ahLst/>
            <a:cxnLst>
              <a:cxn ang="0">
                <a:pos x="connsiteX0-1" y="connsiteY0-2"/>
              </a:cxn>
              <a:cxn ang="0">
                <a:pos x="connsiteX1-3" y="connsiteY1-4"/>
              </a:cxn>
              <a:cxn ang="0">
                <a:pos x="connsiteX2-5" y="connsiteY2-6"/>
              </a:cxn>
            </a:cxnLst>
            <a:rect l="l" t="t" r="r" b="b"/>
            <a:pathLst>
              <a:path w="2679701" h="422702">
                <a:moveTo>
                  <a:pt x="2679701" y="0"/>
                </a:moveTo>
                <a:lnTo>
                  <a:pt x="2269059" y="422702"/>
                </a:lnTo>
                <a:lnTo>
                  <a:pt x="0" y="422702"/>
                </a:lnTo>
              </a:path>
            </a:pathLst>
          </a:custGeom>
          <a:ln w="25400">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dk1"/>
              </a:solidFill>
            </a:endParaRPr>
          </a:p>
        </p:txBody>
      </p:sp>
      <p:sp>
        <p:nvSpPr>
          <p:cNvPr id="53" name="矩形 52"/>
          <p:cNvSpPr/>
          <p:nvPr>
            <p:custDataLst>
              <p:tags r:id="rId11"/>
            </p:custDataLst>
          </p:nvPr>
        </p:nvSpPr>
        <p:spPr>
          <a:xfrm flipH="1">
            <a:off x="1264466" y="2761495"/>
            <a:ext cx="2865120" cy="1918081"/>
          </a:xfrm>
          <a:prstGeom prst="rect">
            <a:avLst/>
          </a:prstGeom>
          <a:no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20000"/>
              </a:lnSpc>
            </a:pPr>
            <a:r>
              <a:rPr sz="2000" dirty="0">
                <a:solidFill>
                  <a:schemeClr val="dk1">
                    <a:lumMod val="75000"/>
                    <a:lumOff val="25000"/>
                  </a:schemeClr>
                </a:solidFill>
                <a:latin typeface="Times New Roman" panose="02020603050405020304" pitchFamily="18" charset="0"/>
                <a:cs typeface="Times New Roman" panose="02020603050405020304" pitchFamily="18" charset="0"/>
              </a:rPr>
              <a:t>Penchansky and Thomas提出的5A分析框架</a:t>
            </a:r>
            <a:r>
              <a:rPr lang="zh-CN" sz="2000" dirty="0">
                <a:solidFill>
                  <a:schemeClr val="dk1">
                    <a:lumMod val="75000"/>
                    <a:lumOff val="25000"/>
                  </a:schemeClr>
                </a:solidFill>
                <a:latin typeface="Times New Roman" panose="02020603050405020304" pitchFamily="18" charset="0"/>
                <a:cs typeface="Times New Roman" panose="02020603050405020304" pitchFamily="18" charset="0"/>
              </a:rPr>
              <a:t>，其包括</a:t>
            </a:r>
            <a:r>
              <a:rPr lang="zh-CN" sz="2000" b="1" dirty="0">
                <a:solidFill>
                  <a:schemeClr val="accent2">
                    <a:lumMod val="60000"/>
                    <a:lumOff val="40000"/>
                  </a:schemeClr>
                </a:solidFill>
                <a:latin typeface="Times New Roman" panose="02020603050405020304" pitchFamily="18" charset="0"/>
                <a:cs typeface="Times New Roman" panose="02020603050405020304" pitchFamily="18" charset="0"/>
              </a:rPr>
              <a:t>可获得性、空间可达性、可负担性、适切性、可接受性</a:t>
            </a:r>
            <a:r>
              <a:rPr lang="zh-CN" altLang="en-US" sz="2000" b="1" dirty="0">
                <a:solidFill>
                  <a:schemeClr val="accent2">
                    <a:lumMod val="60000"/>
                    <a:lumOff val="40000"/>
                  </a:schemeClr>
                </a:solidFill>
                <a:latin typeface="Times New Roman" panose="02020603050405020304" pitchFamily="18" charset="0"/>
                <a:cs typeface="Times New Roman" panose="02020603050405020304" pitchFamily="18" charset="0"/>
              </a:rPr>
              <a:t>。</a:t>
            </a:r>
            <a:endParaRPr lang="zh-CN" sz="2000" b="1" dirty="0">
              <a:solidFill>
                <a:schemeClr val="accent2">
                  <a:lumMod val="60000"/>
                  <a:lumOff val="40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4" name="矩形 3"/>
          <p:cNvSpPr/>
          <p:nvPr/>
        </p:nvSpPr>
        <p:spPr>
          <a:xfrm>
            <a:off x="1692401" y="634737"/>
            <a:ext cx="2061210" cy="521970"/>
          </a:xfrm>
          <a:prstGeom prst="rect">
            <a:avLst/>
          </a:prstGeom>
        </p:spPr>
        <p:txBody>
          <a:bodyPr wrap="none">
            <a:spAutoFit/>
          </a:bodyPr>
          <a:lstStyle/>
          <a:p>
            <a:pPr algn="ctr"/>
            <a:r>
              <a:rPr lang="en-US" altLang="zh-CN" sz="2800" b="1" dirty="0">
                <a:solidFill>
                  <a:schemeClr val="lt1"/>
                </a:solidFill>
              </a:rPr>
              <a:t>2.2</a:t>
            </a:r>
            <a:r>
              <a:rPr lang="zh-CN" altLang="en-US" sz="2800" b="1" dirty="0">
                <a:solidFill>
                  <a:schemeClr val="lt1"/>
                </a:solidFill>
              </a:rPr>
              <a:t>相关理论</a:t>
            </a:r>
            <a:endParaRPr lang="zh-CN" sz="2800" b="1" dirty="0">
              <a:solidFill>
                <a:schemeClr val="lt1"/>
              </a:solidFill>
            </a:endParaRPr>
          </a:p>
        </p:txBody>
      </p:sp>
      <p:sp>
        <p:nvSpPr>
          <p:cNvPr id="5" name="矩形 4"/>
          <p:cNvSpPr/>
          <p:nvPr>
            <p:custDataLst>
              <p:tags r:id="rId1"/>
            </p:custDataLst>
          </p:nvPr>
        </p:nvSpPr>
        <p:spPr>
          <a:xfrm rot="2700000">
            <a:off x="5408584" y="3033568"/>
            <a:ext cx="1375858" cy="1375858"/>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11" name="矩形 10"/>
          <p:cNvSpPr/>
          <p:nvPr>
            <p:custDataLst>
              <p:tags r:id="rId2"/>
            </p:custDataLst>
          </p:nvPr>
        </p:nvSpPr>
        <p:spPr>
          <a:xfrm>
            <a:off x="5123634" y="3460769"/>
            <a:ext cx="1945758" cy="521457"/>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dk1">
                    <a:lumMod val="95000"/>
                    <a:lumOff val="5000"/>
                  </a:schemeClr>
                </a:solidFill>
                <a:latin typeface="+mn-ea"/>
              </a:rPr>
              <a:t>相关理论</a:t>
            </a:r>
          </a:p>
        </p:txBody>
      </p:sp>
      <p:sp>
        <p:nvSpPr>
          <p:cNvPr id="17" name="矩形 16"/>
          <p:cNvSpPr/>
          <p:nvPr>
            <p:custDataLst>
              <p:tags r:id="rId3"/>
            </p:custDataLst>
          </p:nvPr>
        </p:nvSpPr>
        <p:spPr>
          <a:xfrm rot="2700000">
            <a:off x="5522378" y="3147361"/>
            <a:ext cx="1148270" cy="1148270"/>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24" name="矩形 23"/>
          <p:cNvSpPr/>
          <p:nvPr>
            <p:custDataLst>
              <p:tags r:id="rId4"/>
            </p:custDataLst>
          </p:nvPr>
        </p:nvSpPr>
        <p:spPr>
          <a:xfrm rot="2700000">
            <a:off x="4552255" y="2177237"/>
            <a:ext cx="1146223" cy="1146223"/>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25" name="矩形 24"/>
          <p:cNvSpPr/>
          <p:nvPr>
            <p:custDataLst>
              <p:tags r:id="rId5"/>
            </p:custDataLst>
          </p:nvPr>
        </p:nvSpPr>
        <p:spPr>
          <a:xfrm rot="2700000">
            <a:off x="4552255" y="4063015"/>
            <a:ext cx="1146223" cy="1146223"/>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26" name="矩形 25"/>
          <p:cNvSpPr/>
          <p:nvPr>
            <p:custDataLst>
              <p:tags r:id="rId6"/>
            </p:custDataLst>
          </p:nvPr>
        </p:nvSpPr>
        <p:spPr>
          <a:xfrm rot="2700000">
            <a:off x="6513195" y="2154555"/>
            <a:ext cx="1116965" cy="1168400"/>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27" name="矩形 26"/>
          <p:cNvSpPr/>
          <p:nvPr>
            <p:custDataLst>
              <p:tags r:id="rId7"/>
            </p:custDataLst>
          </p:nvPr>
        </p:nvSpPr>
        <p:spPr>
          <a:xfrm rot="2700000">
            <a:off x="6494548" y="4119530"/>
            <a:ext cx="1146223" cy="1146223"/>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16" name="矩形 15"/>
          <p:cNvSpPr/>
          <p:nvPr>
            <p:custDataLst>
              <p:tags r:id="rId8"/>
            </p:custDataLst>
          </p:nvPr>
        </p:nvSpPr>
        <p:spPr>
          <a:xfrm>
            <a:off x="4315109" y="2489619"/>
            <a:ext cx="1622029" cy="521457"/>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dk1"/>
                </a:solidFill>
                <a:sym typeface="+mn-ea"/>
              </a:rPr>
              <a:t>人才流动</a:t>
            </a:r>
          </a:p>
        </p:txBody>
      </p:sp>
      <p:sp>
        <p:nvSpPr>
          <p:cNvPr id="28" name="矩形 27"/>
          <p:cNvSpPr/>
          <p:nvPr>
            <p:custDataLst>
              <p:tags r:id="rId9"/>
            </p:custDataLst>
          </p:nvPr>
        </p:nvSpPr>
        <p:spPr>
          <a:xfrm>
            <a:off x="6257060" y="2725641"/>
            <a:ext cx="1618958" cy="521457"/>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dk1"/>
                </a:solidFill>
                <a:sym typeface="+mn-ea"/>
              </a:rPr>
              <a:t>人力资本</a:t>
            </a:r>
            <a:endParaRPr lang="zh-CN" altLang="en-US" sz="2000" dirty="0">
              <a:solidFill>
                <a:schemeClr val="dk1"/>
              </a:solidFill>
            </a:endParaRPr>
          </a:p>
          <a:p>
            <a:pPr algn="ctr"/>
            <a:endParaRPr lang="zh-CN" altLang="en-US" sz="2000" dirty="0">
              <a:solidFill>
                <a:schemeClr val="dk1"/>
              </a:solidFill>
              <a:latin typeface="+mn-ea"/>
            </a:endParaRPr>
          </a:p>
        </p:txBody>
      </p:sp>
      <p:sp>
        <p:nvSpPr>
          <p:cNvPr id="29" name="矩形 28"/>
          <p:cNvSpPr/>
          <p:nvPr>
            <p:custDataLst>
              <p:tags r:id="rId10"/>
            </p:custDataLst>
          </p:nvPr>
        </p:nvSpPr>
        <p:spPr>
          <a:xfrm>
            <a:off x="4313349" y="4647318"/>
            <a:ext cx="1622029" cy="521457"/>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dk1"/>
                </a:solidFill>
                <a:sym typeface="+mn-ea"/>
              </a:rPr>
              <a:t>健康人力</a:t>
            </a:r>
            <a:endParaRPr lang="en-US" altLang="zh-CN" sz="2000" dirty="0">
              <a:solidFill>
                <a:schemeClr val="dk1"/>
              </a:solidFill>
              <a:sym typeface="+mn-ea"/>
            </a:endParaRPr>
          </a:p>
          <a:p>
            <a:pPr algn="ctr"/>
            <a:r>
              <a:rPr lang="zh-CN" altLang="en-US" sz="2000" dirty="0">
                <a:solidFill>
                  <a:schemeClr val="dk1"/>
                </a:solidFill>
                <a:sym typeface="+mn-ea"/>
              </a:rPr>
              <a:t>资本</a:t>
            </a:r>
          </a:p>
          <a:p>
            <a:pPr algn="ctr"/>
            <a:endParaRPr lang="zh-CN" altLang="en-US" sz="2000" dirty="0">
              <a:solidFill>
                <a:schemeClr val="dk1"/>
              </a:solidFill>
              <a:latin typeface="+mn-ea"/>
              <a:sym typeface="+mn-ea"/>
            </a:endParaRPr>
          </a:p>
        </p:txBody>
      </p:sp>
      <p:sp>
        <p:nvSpPr>
          <p:cNvPr id="30" name="矩形 29"/>
          <p:cNvSpPr/>
          <p:nvPr>
            <p:custDataLst>
              <p:tags r:id="rId11"/>
            </p:custDataLst>
          </p:nvPr>
        </p:nvSpPr>
        <p:spPr>
          <a:xfrm>
            <a:off x="6263678" y="4304326"/>
            <a:ext cx="1619885" cy="74612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dk1"/>
                </a:solidFill>
                <a:sym typeface="+mn-ea"/>
              </a:rPr>
              <a:t>健康投入</a:t>
            </a:r>
          </a:p>
        </p:txBody>
      </p:sp>
      <p:sp>
        <p:nvSpPr>
          <p:cNvPr id="48" name="平行四边形 47"/>
          <p:cNvSpPr/>
          <p:nvPr>
            <p:custDataLst>
              <p:tags r:id="rId12"/>
            </p:custDataLst>
          </p:nvPr>
        </p:nvSpPr>
        <p:spPr>
          <a:xfrm flipH="1" flipV="1">
            <a:off x="7634419" y="1949122"/>
            <a:ext cx="2679701" cy="422702"/>
          </a:xfrm>
          <a:custGeom>
            <a:avLst/>
            <a:gdLst>
              <a:gd name="connsiteX0" fmla="*/ 0 w 2679701"/>
              <a:gd name="connsiteY0" fmla="*/ 422702 h 422702"/>
              <a:gd name="connsiteX1" fmla="*/ 410642 w 2679701"/>
              <a:gd name="connsiteY1" fmla="*/ 0 h 422702"/>
              <a:gd name="connsiteX2" fmla="*/ 2679701 w 2679701"/>
              <a:gd name="connsiteY2" fmla="*/ 0 h 422702"/>
              <a:gd name="connsiteX3" fmla="*/ 2269059 w 2679701"/>
              <a:gd name="connsiteY3" fmla="*/ 422702 h 422702"/>
              <a:gd name="connsiteX4" fmla="*/ 0 w 2679701"/>
              <a:gd name="connsiteY4" fmla="*/ 422702 h 422702"/>
              <a:gd name="connsiteX0-1" fmla="*/ 410642 w 2679701"/>
              <a:gd name="connsiteY0-2" fmla="*/ 0 h 422702"/>
              <a:gd name="connsiteX1-3" fmla="*/ 2679701 w 2679701"/>
              <a:gd name="connsiteY1-4" fmla="*/ 0 h 422702"/>
              <a:gd name="connsiteX2-5" fmla="*/ 2269059 w 2679701"/>
              <a:gd name="connsiteY2-6" fmla="*/ 422702 h 422702"/>
              <a:gd name="connsiteX3-7" fmla="*/ 0 w 2679701"/>
              <a:gd name="connsiteY3-8" fmla="*/ 422702 h 422702"/>
              <a:gd name="connsiteX4-9" fmla="*/ 502082 w 2679701"/>
              <a:gd name="connsiteY4-10" fmla="*/ 91440 h 422702"/>
              <a:gd name="connsiteX0-11" fmla="*/ 410642 w 2679701"/>
              <a:gd name="connsiteY0-12" fmla="*/ 0 h 422702"/>
              <a:gd name="connsiteX1-13" fmla="*/ 2679701 w 2679701"/>
              <a:gd name="connsiteY1-14" fmla="*/ 0 h 422702"/>
              <a:gd name="connsiteX2-15" fmla="*/ 2269059 w 2679701"/>
              <a:gd name="connsiteY2-16" fmla="*/ 422702 h 422702"/>
              <a:gd name="connsiteX3-17" fmla="*/ 0 w 2679701"/>
              <a:gd name="connsiteY3-18" fmla="*/ 422702 h 422702"/>
              <a:gd name="connsiteX0-19" fmla="*/ 2679701 w 2679701"/>
              <a:gd name="connsiteY0-20" fmla="*/ 0 h 422702"/>
              <a:gd name="connsiteX1-21" fmla="*/ 2269059 w 2679701"/>
              <a:gd name="connsiteY1-22" fmla="*/ 422702 h 422702"/>
              <a:gd name="connsiteX2-23" fmla="*/ 0 w 2679701"/>
              <a:gd name="connsiteY2-24" fmla="*/ 422702 h 422702"/>
            </a:gdLst>
            <a:ahLst/>
            <a:cxnLst>
              <a:cxn ang="0">
                <a:pos x="connsiteX0-1" y="connsiteY0-2"/>
              </a:cxn>
              <a:cxn ang="0">
                <a:pos x="connsiteX1-3" y="connsiteY1-4"/>
              </a:cxn>
              <a:cxn ang="0">
                <a:pos x="connsiteX2-5" y="connsiteY2-6"/>
              </a:cxn>
            </a:cxnLst>
            <a:rect l="l" t="t" r="r" b="b"/>
            <a:pathLst>
              <a:path w="2679701" h="422702">
                <a:moveTo>
                  <a:pt x="2679701" y="0"/>
                </a:moveTo>
                <a:lnTo>
                  <a:pt x="2269059" y="422702"/>
                </a:lnTo>
                <a:lnTo>
                  <a:pt x="0" y="422702"/>
                </a:lnTo>
              </a:path>
            </a:pathLst>
          </a:custGeom>
          <a:ln w="25400">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dk1"/>
              </a:solidFill>
            </a:endParaRPr>
          </a:p>
        </p:txBody>
      </p:sp>
      <p:sp>
        <p:nvSpPr>
          <p:cNvPr id="49" name="矩形 48"/>
          <p:cNvSpPr/>
          <p:nvPr>
            <p:custDataLst>
              <p:tags r:id="rId13"/>
            </p:custDataLst>
          </p:nvPr>
        </p:nvSpPr>
        <p:spPr>
          <a:xfrm>
            <a:off x="7981148" y="2031644"/>
            <a:ext cx="2495550" cy="1515110"/>
          </a:xfrm>
          <a:prstGeom prst="rect">
            <a:avLst/>
          </a:prstGeom>
          <a:no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20000"/>
              </a:lnSpc>
            </a:pPr>
            <a:r>
              <a:rPr lang="zh-CN" altLang="en-US" sz="2000" dirty="0">
                <a:solidFill>
                  <a:schemeClr val="dk1"/>
                </a:solidFill>
                <a:latin typeface="+mn-ea"/>
              </a:rPr>
              <a:t>对生产者进行教育、职业培训等支出及其在接受教育时的机会成本等的总和</a:t>
            </a:r>
            <a:r>
              <a:rPr lang="zh-CN" altLang="en-US" sz="1600" dirty="0">
                <a:solidFill>
                  <a:schemeClr val="dk1"/>
                </a:solidFill>
                <a:latin typeface="+mn-ea"/>
              </a:rPr>
              <a:t>。</a:t>
            </a:r>
          </a:p>
        </p:txBody>
      </p:sp>
      <p:sp>
        <p:nvSpPr>
          <p:cNvPr id="50" name="平行四边形 47"/>
          <p:cNvSpPr/>
          <p:nvPr>
            <p:custDataLst>
              <p:tags r:id="rId14"/>
            </p:custDataLst>
          </p:nvPr>
        </p:nvSpPr>
        <p:spPr>
          <a:xfrm flipH="1">
            <a:off x="7633149" y="5095160"/>
            <a:ext cx="2679701" cy="422702"/>
          </a:xfrm>
          <a:custGeom>
            <a:avLst/>
            <a:gdLst>
              <a:gd name="connsiteX0" fmla="*/ 0 w 2679701"/>
              <a:gd name="connsiteY0" fmla="*/ 422702 h 422702"/>
              <a:gd name="connsiteX1" fmla="*/ 410642 w 2679701"/>
              <a:gd name="connsiteY1" fmla="*/ 0 h 422702"/>
              <a:gd name="connsiteX2" fmla="*/ 2679701 w 2679701"/>
              <a:gd name="connsiteY2" fmla="*/ 0 h 422702"/>
              <a:gd name="connsiteX3" fmla="*/ 2269059 w 2679701"/>
              <a:gd name="connsiteY3" fmla="*/ 422702 h 422702"/>
              <a:gd name="connsiteX4" fmla="*/ 0 w 2679701"/>
              <a:gd name="connsiteY4" fmla="*/ 422702 h 422702"/>
              <a:gd name="connsiteX0-1" fmla="*/ 410642 w 2679701"/>
              <a:gd name="connsiteY0-2" fmla="*/ 0 h 422702"/>
              <a:gd name="connsiteX1-3" fmla="*/ 2679701 w 2679701"/>
              <a:gd name="connsiteY1-4" fmla="*/ 0 h 422702"/>
              <a:gd name="connsiteX2-5" fmla="*/ 2269059 w 2679701"/>
              <a:gd name="connsiteY2-6" fmla="*/ 422702 h 422702"/>
              <a:gd name="connsiteX3-7" fmla="*/ 0 w 2679701"/>
              <a:gd name="connsiteY3-8" fmla="*/ 422702 h 422702"/>
              <a:gd name="connsiteX4-9" fmla="*/ 502082 w 2679701"/>
              <a:gd name="connsiteY4-10" fmla="*/ 91440 h 422702"/>
              <a:gd name="connsiteX0-11" fmla="*/ 410642 w 2679701"/>
              <a:gd name="connsiteY0-12" fmla="*/ 0 h 422702"/>
              <a:gd name="connsiteX1-13" fmla="*/ 2679701 w 2679701"/>
              <a:gd name="connsiteY1-14" fmla="*/ 0 h 422702"/>
              <a:gd name="connsiteX2-15" fmla="*/ 2269059 w 2679701"/>
              <a:gd name="connsiteY2-16" fmla="*/ 422702 h 422702"/>
              <a:gd name="connsiteX3-17" fmla="*/ 0 w 2679701"/>
              <a:gd name="connsiteY3-18" fmla="*/ 422702 h 422702"/>
              <a:gd name="connsiteX0-19" fmla="*/ 2679701 w 2679701"/>
              <a:gd name="connsiteY0-20" fmla="*/ 0 h 422702"/>
              <a:gd name="connsiteX1-21" fmla="*/ 2269059 w 2679701"/>
              <a:gd name="connsiteY1-22" fmla="*/ 422702 h 422702"/>
              <a:gd name="connsiteX2-23" fmla="*/ 0 w 2679701"/>
              <a:gd name="connsiteY2-24" fmla="*/ 422702 h 422702"/>
            </a:gdLst>
            <a:ahLst/>
            <a:cxnLst>
              <a:cxn ang="0">
                <a:pos x="connsiteX0-1" y="connsiteY0-2"/>
              </a:cxn>
              <a:cxn ang="0">
                <a:pos x="connsiteX1-3" y="connsiteY1-4"/>
              </a:cxn>
              <a:cxn ang="0">
                <a:pos x="connsiteX2-5" y="connsiteY2-6"/>
              </a:cxn>
            </a:cxnLst>
            <a:rect l="l" t="t" r="r" b="b"/>
            <a:pathLst>
              <a:path w="2679701" h="422702">
                <a:moveTo>
                  <a:pt x="2679701" y="0"/>
                </a:moveTo>
                <a:lnTo>
                  <a:pt x="2269059" y="422702"/>
                </a:lnTo>
                <a:lnTo>
                  <a:pt x="0" y="422702"/>
                </a:lnTo>
              </a:path>
            </a:pathLst>
          </a:custGeom>
          <a:ln w="25400">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dk1"/>
              </a:solidFill>
            </a:endParaRPr>
          </a:p>
        </p:txBody>
      </p:sp>
      <p:sp>
        <p:nvSpPr>
          <p:cNvPr id="51" name="矩形 50"/>
          <p:cNvSpPr/>
          <p:nvPr>
            <p:custDataLst>
              <p:tags r:id="rId15"/>
            </p:custDataLst>
          </p:nvPr>
        </p:nvSpPr>
        <p:spPr>
          <a:xfrm>
            <a:off x="7960511" y="3905929"/>
            <a:ext cx="2536825" cy="1196340"/>
          </a:xfrm>
          <a:prstGeom prst="rect">
            <a:avLst/>
          </a:prstGeom>
          <a:no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20000"/>
              </a:lnSpc>
            </a:pPr>
            <a:r>
              <a:rPr lang="zh-CN" altLang="en-US" sz="2000" dirty="0">
                <a:solidFill>
                  <a:schemeClr val="dk1">
                    <a:lumMod val="75000"/>
                    <a:lumOff val="25000"/>
                  </a:schemeClr>
                </a:solidFill>
                <a:latin typeface="+mn-ea"/>
              </a:rPr>
              <a:t>人们为了获得良好的健康而消费的食品、衣物、健身时间和医疗服务等资源。</a:t>
            </a:r>
            <a:endParaRPr sz="2000" dirty="0">
              <a:solidFill>
                <a:schemeClr val="dk1">
                  <a:lumMod val="75000"/>
                  <a:lumOff val="25000"/>
                </a:schemeClr>
              </a:solidFill>
              <a:latin typeface="+mn-ea"/>
            </a:endParaRPr>
          </a:p>
        </p:txBody>
      </p:sp>
      <p:sp>
        <p:nvSpPr>
          <p:cNvPr id="52" name="平行四边形 47"/>
          <p:cNvSpPr/>
          <p:nvPr>
            <p:custDataLst>
              <p:tags r:id="rId16"/>
            </p:custDataLst>
          </p:nvPr>
        </p:nvSpPr>
        <p:spPr>
          <a:xfrm flipV="1">
            <a:off x="1877881" y="1940232"/>
            <a:ext cx="2679701" cy="422702"/>
          </a:xfrm>
          <a:custGeom>
            <a:avLst/>
            <a:gdLst>
              <a:gd name="connsiteX0" fmla="*/ 0 w 2679701"/>
              <a:gd name="connsiteY0" fmla="*/ 422702 h 422702"/>
              <a:gd name="connsiteX1" fmla="*/ 410642 w 2679701"/>
              <a:gd name="connsiteY1" fmla="*/ 0 h 422702"/>
              <a:gd name="connsiteX2" fmla="*/ 2679701 w 2679701"/>
              <a:gd name="connsiteY2" fmla="*/ 0 h 422702"/>
              <a:gd name="connsiteX3" fmla="*/ 2269059 w 2679701"/>
              <a:gd name="connsiteY3" fmla="*/ 422702 h 422702"/>
              <a:gd name="connsiteX4" fmla="*/ 0 w 2679701"/>
              <a:gd name="connsiteY4" fmla="*/ 422702 h 422702"/>
              <a:gd name="connsiteX0-1" fmla="*/ 410642 w 2679701"/>
              <a:gd name="connsiteY0-2" fmla="*/ 0 h 422702"/>
              <a:gd name="connsiteX1-3" fmla="*/ 2679701 w 2679701"/>
              <a:gd name="connsiteY1-4" fmla="*/ 0 h 422702"/>
              <a:gd name="connsiteX2-5" fmla="*/ 2269059 w 2679701"/>
              <a:gd name="connsiteY2-6" fmla="*/ 422702 h 422702"/>
              <a:gd name="connsiteX3-7" fmla="*/ 0 w 2679701"/>
              <a:gd name="connsiteY3-8" fmla="*/ 422702 h 422702"/>
              <a:gd name="connsiteX4-9" fmla="*/ 502082 w 2679701"/>
              <a:gd name="connsiteY4-10" fmla="*/ 91440 h 422702"/>
              <a:gd name="connsiteX0-11" fmla="*/ 410642 w 2679701"/>
              <a:gd name="connsiteY0-12" fmla="*/ 0 h 422702"/>
              <a:gd name="connsiteX1-13" fmla="*/ 2679701 w 2679701"/>
              <a:gd name="connsiteY1-14" fmla="*/ 0 h 422702"/>
              <a:gd name="connsiteX2-15" fmla="*/ 2269059 w 2679701"/>
              <a:gd name="connsiteY2-16" fmla="*/ 422702 h 422702"/>
              <a:gd name="connsiteX3-17" fmla="*/ 0 w 2679701"/>
              <a:gd name="connsiteY3-18" fmla="*/ 422702 h 422702"/>
              <a:gd name="connsiteX0-19" fmla="*/ 2679701 w 2679701"/>
              <a:gd name="connsiteY0-20" fmla="*/ 0 h 422702"/>
              <a:gd name="connsiteX1-21" fmla="*/ 2269059 w 2679701"/>
              <a:gd name="connsiteY1-22" fmla="*/ 422702 h 422702"/>
              <a:gd name="connsiteX2-23" fmla="*/ 0 w 2679701"/>
              <a:gd name="connsiteY2-24" fmla="*/ 422702 h 422702"/>
            </a:gdLst>
            <a:ahLst/>
            <a:cxnLst>
              <a:cxn ang="0">
                <a:pos x="connsiteX0-1" y="connsiteY0-2"/>
              </a:cxn>
              <a:cxn ang="0">
                <a:pos x="connsiteX1-3" y="connsiteY1-4"/>
              </a:cxn>
              <a:cxn ang="0">
                <a:pos x="connsiteX2-5" y="connsiteY2-6"/>
              </a:cxn>
            </a:cxnLst>
            <a:rect l="l" t="t" r="r" b="b"/>
            <a:pathLst>
              <a:path w="2679701" h="422702">
                <a:moveTo>
                  <a:pt x="2679701" y="0"/>
                </a:moveTo>
                <a:lnTo>
                  <a:pt x="2269059" y="422702"/>
                </a:lnTo>
                <a:lnTo>
                  <a:pt x="0" y="422702"/>
                </a:lnTo>
              </a:path>
            </a:pathLst>
          </a:custGeom>
          <a:ln w="25400">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dk1"/>
              </a:solidFill>
            </a:endParaRPr>
          </a:p>
        </p:txBody>
      </p:sp>
      <p:sp>
        <p:nvSpPr>
          <p:cNvPr id="53" name="矩形 52"/>
          <p:cNvSpPr/>
          <p:nvPr>
            <p:custDataLst>
              <p:tags r:id="rId17"/>
            </p:custDataLst>
          </p:nvPr>
        </p:nvSpPr>
        <p:spPr>
          <a:xfrm flipH="1">
            <a:off x="1313644" y="2031645"/>
            <a:ext cx="2726912" cy="877902"/>
          </a:xfrm>
          <a:prstGeom prst="rect">
            <a:avLst/>
          </a:prstGeom>
          <a:no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20000"/>
              </a:lnSpc>
            </a:pPr>
            <a:r>
              <a:rPr lang="zh-CN" altLang="zh-CN" sz="2000" dirty="0">
                <a:solidFill>
                  <a:schemeClr val="dk1">
                    <a:lumMod val="75000"/>
                    <a:lumOff val="25000"/>
                  </a:schemeClr>
                </a:solidFill>
                <a:latin typeface="Times New Roman" panose="02020603050405020304" pitchFamily="18" charset="0"/>
                <a:cs typeface="Times New Roman" panose="02020603050405020304" pitchFamily="18" charset="0"/>
              </a:rPr>
              <a:t>人才在地区、行业、岗位等方面的变动</a:t>
            </a:r>
            <a:r>
              <a:rPr lang="zh-CN" altLang="en-US" sz="2000" dirty="0">
                <a:solidFill>
                  <a:schemeClr val="dk1">
                    <a:lumMod val="75000"/>
                    <a:lumOff val="25000"/>
                  </a:schemeClr>
                </a:solidFill>
                <a:latin typeface="Times New Roman" panose="02020603050405020304" pitchFamily="18" charset="0"/>
                <a:cs typeface="Times New Roman" panose="02020603050405020304" pitchFamily="18" charset="0"/>
              </a:rPr>
              <a:t>。</a:t>
            </a:r>
          </a:p>
        </p:txBody>
      </p:sp>
      <p:sp>
        <p:nvSpPr>
          <p:cNvPr id="54" name="平行四边形 47"/>
          <p:cNvSpPr/>
          <p:nvPr>
            <p:custDataLst>
              <p:tags r:id="rId18"/>
            </p:custDataLst>
          </p:nvPr>
        </p:nvSpPr>
        <p:spPr>
          <a:xfrm>
            <a:off x="1877881" y="5023405"/>
            <a:ext cx="2679701" cy="422702"/>
          </a:xfrm>
          <a:custGeom>
            <a:avLst/>
            <a:gdLst>
              <a:gd name="connsiteX0" fmla="*/ 0 w 2679701"/>
              <a:gd name="connsiteY0" fmla="*/ 422702 h 422702"/>
              <a:gd name="connsiteX1" fmla="*/ 410642 w 2679701"/>
              <a:gd name="connsiteY1" fmla="*/ 0 h 422702"/>
              <a:gd name="connsiteX2" fmla="*/ 2679701 w 2679701"/>
              <a:gd name="connsiteY2" fmla="*/ 0 h 422702"/>
              <a:gd name="connsiteX3" fmla="*/ 2269059 w 2679701"/>
              <a:gd name="connsiteY3" fmla="*/ 422702 h 422702"/>
              <a:gd name="connsiteX4" fmla="*/ 0 w 2679701"/>
              <a:gd name="connsiteY4" fmla="*/ 422702 h 422702"/>
              <a:gd name="connsiteX0-1" fmla="*/ 410642 w 2679701"/>
              <a:gd name="connsiteY0-2" fmla="*/ 0 h 422702"/>
              <a:gd name="connsiteX1-3" fmla="*/ 2679701 w 2679701"/>
              <a:gd name="connsiteY1-4" fmla="*/ 0 h 422702"/>
              <a:gd name="connsiteX2-5" fmla="*/ 2269059 w 2679701"/>
              <a:gd name="connsiteY2-6" fmla="*/ 422702 h 422702"/>
              <a:gd name="connsiteX3-7" fmla="*/ 0 w 2679701"/>
              <a:gd name="connsiteY3-8" fmla="*/ 422702 h 422702"/>
              <a:gd name="connsiteX4-9" fmla="*/ 502082 w 2679701"/>
              <a:gd name="connsiteY4-10" fmla="*/ 91440 h 422702"/>
              <a:gd name="connsiteX0-11" fmla="*/ 410642 w 2679701"/>
              <a:gd name="connsiteY0-12" fmla="*/ 0 h 422702"/>
              <a:gd name="connsiteX1-13" fmla="*/ 2679701 w 2679701"/>
              <a:gd name="connsiteY1-14" fmla="*/ 0 h 422702"/>
              <a:gd name="connsiteX2-15" fmla="*/ 2269059 w 2679701"/>
              <a:gd name="connsiteY2-16" fmla="*/ 422702 h 422702"/>
              <a:gd name="connsiteX3-17" fmla="*/ 0 w 2679701"/>
              <a:gd name="connsiteY3-18" fmla="*/ 422702 h 422702"/>
              <a:gd name="connsiteX0-19" fmla="*/ 2679701 w 2679701"/>
              <a:gd name="connsiteY0-20" fmla="*/ 0 h 422702"/>
              <a:gd name="connsiteX1-21" fmla="*/ 2269059 w 2679701"/>
              <a:gd name="connsiteY1-22" fmla="*/ 422702 h 422702"/>
              <a:gd name="connsiteX2-23" fmla="*/ 0 w 2679701"/>
              <a:gd name="connsiteY2-24" fmla="*/ 422702 h 422702"/>
            </a:gdLst>
            <a:ahLst/>
            <a:cxnLst>
              <a:cxn ang="0">
                <a:pos x="connsiteX0-1" y="connsiteY0-2"/>
              </a:cxn>
              <a:cxn ang="0">
                <a:pos x="connsiteX1-3" y="connsiteY1-4"/>
              </a:cxn>
              <a:cxn ang="0">
                <a:pos x="connsiteX2-5" y="connsiteY2-6"/>
              </a:cxn>
            </a:cxnLst>
            <a:rect l="l" t="t" r="r" b="b"/>
            <a:pathLst>
              <a:path w="2679701" h="422702">
                <a:moveTo>
                  <a:pt x="2679701" y="0"/>
                </a:moveTo>
                <a:lnTo>
                  <a:pt x="2269059" y="422702"/>
                </a:lnTo>
                <a:lnTo>
                  <a:pt x="0" y="422702"/>
                </a:lnTo>
              </a:path>
            </a:pathLst>
          </a:custGeom>
          <a:ln w="25400">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dk1"/>
              </a:solidFill>
            </a:endParaRPr>
          </a:p>
        </p:txBody>
      </p:sp>
      <p:sp>
        <p:nvSpPr>
          <p:cNvPr id="55" name="矩形 54"/>
          <p:cNvSpPr/>
          <p:nvPr>
            <p:custDataLst>
              <p:tags r:id="rId19"/>
            </p:custDataLst>
          </p:nvPr>
        </p:nvSpPr>
        <p:spPr>
          <a:xfrm flipH="1">
            <a:off x="1326177" y="3729856"/>
            <a:ext cx="2947670" cy="1548486"/>
          </a:xfrm>
          <a:prstGeom prst="rect">
            <a:avLst/>
          </a:prstGeom>
          <a:no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20000"/>
              </a:lnSpc>
            </a:pPr>
            <a:r>
              <a:rPr lang="zh-CN" altLang="en-US" sz="2000" dirty="0">
                <a:solidFill>
                  <a:schemeClr val="dk1">
                    <a:lumMod val="75000"/>
                    <a:lumOff val="25000"/>
                  </a:schemeClr>
                </a:solidFill>
                <a:latin typeface="+mn-ea"/>
              </a:rPr>
              <a:t>通过医疗保健费用支出投资于人力资源从而凝结在劳动者身上的健康状况的总和。</a:t>
            </a:r>
            <a:endParaRPr sz="2000" dirty="0">
              <a:solidFill>
                <a:schemeClr val="dk1">
                  <a:lumMod val="75000"/>
                  <a:lumOff val="25000"/>
                </a:schemeClr>
              </a:solidFill>
              <a:latin typeface="+mn-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矩形 1"/>
          <p:cNvSpPr/>
          <p:nvPr/>
        </p:nvSpPr>
        <p:spPr>
          <a:xfrm>
            <a:off x="1594778" y="641833"/>
            <a:ext cx="2085825" cy="523220"/>
          </a:xfrm>
          <a:prstGeom prst="rect">
            <a:avLst/>
          </a:prstGeom>
        </p:spPr>
        <p:txBody>
          <a:bodyPr wrap="square">
            <a:spAutoFit/>
          </a:bodyPr>
          <a:lstStyle/>
          <a:p>
            <a:pPr algn="ctr"/>
            <a:r>
              <a:rPr lang="en-US" altLang="zh-CN" sz="2800" b="1" dirty="0">
                <a:solidFill>
                  <a:schemeClr val="lt1"/>
                </a:solidFill>
              </a:rPr>
              <a:t>3.1</a:t>
            </a:r>
            <a:r>
              <a:rPr lang="zh-CN" altLang="en-US" sz="2800" b="1" dirty="0">
                <a:solidFill>
                  <a:schemeClr val="lt1"/>
                </a:solidFill>
              </a:rPr>
              <a:t>现存问题</a:t>
            </a:r>
          </a:p>
        </p:txBody>
      </p:sp>
      <p:sp>
        <p:nvSpPr>
          <p:cNvPr id="28" name="TextBox 10"/>
          <p:cNvSpPr txBox="1"/>
          <p:nvPr>
            <p:custDataLst>
              <p:tags r:id="rId1"/>
            </p:custDataLst>
          </p:nvPr>
        </p:nvSpPr>
        <p:spPr>
          <a:xfrm>
            <a:off x="1255236" y="3717684"/>
            <a:ext cx="2292243" cy="464185"/>
          </a:xfrm>
          <a:prstGeom prst="rect">
            <a:avLst/>
          </a:prstGeom>
          <a:noFill/>
        </p:spPr>
        <p:txBody>
          <a:bodyPr wrap="square" lIns="0" tIns="0" rIns="0" bIns="0" rtlCol="0">
            <a:noAutofit/>
          </a:bodyPr>
          <a:lstStyle>
            <a:defPPr>
              <a:defRPr lang="zh-CN"/>
            </a:defPPr>
            <a:lvl1pPr algn="ctr">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buClrTx/>
              <a:buSzTx/>
              <a:buFontTx/>
            </a:pPr>
            <a:r>
              <a:rPr lang="zh-CN" altLang="en-US" sz="2400" b="1" dirty="0">
                <a:solidFill>
                  <a:schemeClr val="dk1">
                    <a:lumMod val="65000"/>
                    <a:lumOff val="35000"/>
                  </a:schemeClr>
                </a:solidFill>
                <a:cs typeface="+mn-ea"/>
                <a:sym typeface="+mn-ea"/>
              </a:rPr>
              <a:t>流动人口“流”而不“留”</a:t>
            </a:r>
            <a:endParaRPr lang="zh-CN" altLang="en-US" sz="1600" b="1" dirty="0">
              <a:solidFill>
                <a:schemeClr val="dk1">
                  <a:lumMod val="65000"/>
                  <a:lumOff val="35000"/>
                </a:schemeClr>
              </a:solidFill>
              <a:cs typeface="+mn-ea"/>
              <a:sym typeface="+mn-ea"/>
            </a:endParaRPr>
          </a:p>
        </p:txBody>
      </p:sp>
      <p:sp>
        <p:nvSpPr>
          <p:cNvPr id="29" name="TextBox 16"/>
          <p:cNvSpPr txBox="1"/>
          <p:nvPr>
            <p:custDataLst>
              <p:tags r:id="rId2"/>
            </p:custDataLst>
          </p:nvPr>
        </p:nvSpPr>
        <p:spPr>
          <a:xfrm>
            <a:off x="4355223" y="3724034"/>
            <a:ext cx="3031490" cy="596265"/>
          </a:xfrm>
          <a:prstGeom prst="rect">
            <a:avLst/>
          </a:prstGeom>
          <a:noFill/>
        </p:spPr>
        <p:txBody>
          <a:bodyPr wrap="square" lIns="0" tIns="0" rIns="0" bIns="0" rtlCol="0">
            <a:noAutofit/>
          </a:bodyPr>
          <a:lstStyle>
            <a:defPPr>
              <a:defRPr lang="zh-CN"/>
            </a:defPPr>
            <a:lvl1pPr algn="ctr">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buClrTx/>
              <a:buSzTx/>
              <a:buFontTx/>
            </a:pPr>
            <a:r>
              <a:rPr lang="zh-CN" altLang="en-US" sz="2400" b="1" dirty="0">
                <a:solidFill>
                  <a:schemeClr val="dk1">
                    <a:lumMod val="65000"/>
                    <a:lumOff val="35000"/>
                  </a:schemeClr>
                </a:solidFill>
                <a:cs typeface="+mn-ea"/>
                <a:sym typeface="+mn-ea"/>
              </a:rPr>
              <a:t>流动人口社会融入需要软条件的支持</a:t>
            </a:r>
          </a:p>
        </p:txBody>
      </p:sp>
      <p:sp>
        <p:nvSpPr>
          <p:cNvPr id="30" name="TextBox 22"/>
          <p:cNvSpPr txBox="1"/>
          <p:nvPr>
            <p:custDataLst>
              <p:tags r:id="rId3"/>
            </p:custDataLst>
          </p:nvPr>
        </p:nvSpPr>
        <p:spPr>
          <a:xfrm>
            <a:off x="8126112" y="3717684"/>
            <a:ext cx="2843070" cy="457835"/>
          </a:xfrm>
          <a:prstGeom prst="rect">
            <a:avLst/>
          </a:prstGeom>
          <a:noFill/>
        </p:spPr>
        <p:txBody>
          <a:bodyPr wrap="square" lIns="0" tIns="0" rIns="0" bIns="0" rtlCol="0">
            <a:noAutofit/>
          </a:bodyPr>
          <a:lstStyle>
            <a:defPPr>
              <a:defRPr lang="zh-CN"/>
            </a:defPPr>
            <a:lvl1pPr algn="ctr">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2400" b="1" dirty="0">
                <a:solidFill>
                  <a:schemeClr val="dk1">
                    <a:lumMod val="65000"/>
                    <a:lumOff val="35000"/>
                  </a:schemeClr>
                </a:solidFill>
                <a:cs typeface="+mn-ea"/>
                <a:sym typeface="+mn-lt"/>
              </a:rPr>
              <a:t>健康与流动人口</a:t>
            </a:r>
            <a:endParaRPr lang="zh-CN" sz="2400" b="1" dirty="0">
              <a:solidFill>
                <a:schemeClr val="dk1">
                  <a:lumMod val="65000"/>
                  <a:lumOff val="35000"/>
                </a:schemeClr>
              </a:solidFill>
              <a:cs typeface="+mn-ea"/>
              <a:sym typeface="+mn-lt"/>
            </a:endParaRPr>
          </a:p>
          <a:p>
            <a:pPr algn="just"/>
            <a:endParaRPr lang="zh-CN" sz="1400" b="1" dirty="0">
              <a:solidFill>
                <a:schemeClr val="dk1">
                  <a:lumMod val="65000"/>
                  <a:lumOff val="35000"/>
                </a:schemeClr>
              </a:solidFill>
              <a:cs typeface="+mn-ea"/>
              <a:sym typeface="+mn-lt"/>
            </a:endParaRPr>
          </a:p>
        </p:txBody>
      </p:sp>
      <p:grpSp>
        <p:nvGrpSpPr>
          <p:cNvPr id="35" name="组合 34"/>
          <p:cNvGrpSpPr/>
          <p:nvPr/>
        </p:nvGrpSpPr>
        <p:grpSpPr>
          <a:xfrm>
            <a:off x="5012390" y="1652254"/>
            <a:ext cx="1728000" cy="1844394"/>
            <a:chOff x="3616599" y="1270281"/>
            <a:chExt cx="1728000" cy="1844394"/>
          </a:xfrm>
          <a:solidFill>
            <a:schemeClr val="accent1"/>
          </a:solidFill>
        </p:grpSpPr>
        <p:sp>
          <p:nvSpPr>
            <p:cNvPr id="36" name="椭圆 35"/>
            <p:cNvSpPr/>
            <p:nvPr>
              <p:custDataLst>
                <p:tags r:id="rId10"/>
              </p:custDataLst>
            </p:nvPr>
          </p:nvSpPr>
          <p:spPr>
            <a:xfrm>
              <a:off x="3616599" y="1270281"/>
              <a:ext cx="1728000" cy="1728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lt1"/>
                </a:solidFill>
              </a:endParaRPr>
            </a:p>
          </p:txBody>
        </p:sp>
        <p:sp>
          <p:nvSpPr>
            <p:cNvPr id="37" name="TextBox 31"/>
            <p:cNvSpPr txBox="1"/>
            <p:nvPr>
              <p:custDataLst>
                <p:tags r:id="rId11"/>
              </p:custDataLst>
            </p:nvPr>
          </p:nvSpPr>
          <p:spPr>
            <a:xfrm>
              <a:off x="3813489" y="1845852"/>
              <a:ext cx="1323376" cy="553998"/>
            </a:xfrm>
            <a:prstGeom prst="rect">
              <a:avLst/>
            </a:prstGeom>
            <a:solidFill>
              <a:schemeClr val="accent1"/>
            </a:solid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algn="ctr">
                <a:buClrTx/>
                <a:buSzTx/>
                <a:buFontTx/>
              </a:pPr>
              <a:r>
                <a:rPr lang="zh-CN" altLang="en-US" sz="3600" dirty="0">
                  <a:solidFill>
                    <a:schemeClr val="lt1"/>
                  </a:solidFill>
                </a:rPr>
                <a:t>（二）</a:t>
              </a:r>
              <a:endParaRPr lang="en-US" altLang="zh-CN" sz="3600" dirty="0">
                <a:solidFill>
                  <a:schemeClr val="lt1"/>
                </a:solidFill>
              </a:endParaRPr>
            </a:p>
          </p:txBody>
        </p:sp>
        <p:sp>
          <p:nvSpPr>
            <p:cNvPr id="38" name="等腰三角形 37"/>
            <p:cNvSpPr/>
            <p:nvPr>
              <p:custDataLst>
                <p:tags r:id="rId12"/>
              </p:custDataLst>
            </p:nvPr>
          </p:nvSpPr>
          <p:spPr>
            <a:xfrm flipV="1">
              <a:off x="4379998" y="2975421"/>
              <a:ext cx="218634" cy="13925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lt1"/>
                </a:solidFill>
              </a:endParaRPr>
            </a:p>
          </p:txBody>
        </p:sp>
      </p:grpSp>
      <p:grpSp>
        <p:nvGrpSpPr>
          <p:cNvPr id="39" name="组合 38"/>
          <p:cNvGrpSpPr/>
          <p:nvPr/>
        </p:nvGrpSpPr>
        <p:grpSpPr>
          <a:xfrm>
            <a:off x="8683980" y="1652859"/>
            <a:ext cx="1728000" cy="1837439"/>
            <a:chOff x="5990153" y="1277236"/>
            <a:chExt cx="1728000" cy="1837439"/>
          </a:xfrm>
          <a:solidFill>
            <a:schemeClr val="accent5"/>
          </a:solidFill>
        </p:grpSpPr>
        <p:sp>
          <p:nvSpPr>
            <p:cNvPr id="40" name="椭圆 39"/>
            <p:cNvSpPr/>
            <p:nvPr>
              <p:custDataLst>
                <p:tags r:id="rId7"/>
              </p:custDataLst>
            </p:nvPr>
          </p:nvSpPr>
          <p:spPr>
            <a:xfrm>
              <a:off x="5990153" y="1277236"/>
              <a:ext cx="1728000" cy="1728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lt1"/>
                </a:solidFill>
              </a:endParaRPr>
            </a:p>
          </p:txBody>
        </p:sp>
        <p:sp>
          <p:nvSpPr>
            <p:cNvPr id="41" name="TextBox 32"/>
            <p:cNvSpPr txBox="1"/>
            <p:nvPr>
              <p:custDataLst>
                <p:tags r:id="rId8"/>
              </p:custDataLst>
            </p:nvPr>
          </p:nvSpPr>
          <p:spPr>
            <a:xfrm>
              <a:off x="6188721" y="1849330"/>
              <a:ext cx="1330199" cy="55399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3600" dirty="0">
                  <a:solidFill>
                    <a:schemeClr val="lt1"/>
                  </a:solidFill>
                </a:rPr>
                <a:t>（三）</a:t>
              </a:r>
              <a:endParaRPr lang="en-US" altLang="zh-CN" sz="3600" dirty="0">
                <a:solidFill>
                  <a:schemeClr val="lt1"/>
                </a:solidFill>
              </a:endParaRPr>
            </a:p>
          </p:txBody>
        </p:sp>
        <p:sp>
          <p:nvSpPr>
            <p:cNvPr id="42" name="等腰三角形 41"/>
            <p:cNvSpPr/>
            <p:nvPr>
              <p:custDataLst>
                <p:tags r:id="rId9"/>
              </p:custDataLst>
            </p:nvPr>
          </p:nvSpPr>
          <p:spPr>
            <a:xfrm flipV="1">
              <a:off x="6744504" y="2975421"/>
              <a:ext cx="218634" cy="139254"/>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lt1"/>
                </a:solidFill>
              </a:endParaRPr>
            </a:p>
          </p:txBody>
        </p:sp>
      </p:grpSp>
      <p:grpSp>
        <p:nvGrpSpPr>
          <p:cNvPr id="3" name="组合 2"/>
          <p:cNvGrpSpPr/>
          <p:nvPr/>
        </p:nvGrpSpPr>
        <p:grpSpPr>
          <a:xfrm>
            <a:off x="1537690" y="1652859"/>
            <a:ext cx="1728000" cy="1837439"/>
            <a:chOff x="5990153" y="1277236"/>
            <a:chExt cx="1728000" cy="1837439"/>
          </a:xfrm>
          <a:solidFill>
            <a:schemeClr val="accent5"/>
          </a:solidFill>
        </p:grpSpPr>
        <p:sp>
          <p:nvSpPr>
            <p:cNvPr id="4" name="椭圆 3"/>
            <p:cNvSpPr/>
            <p:nvPr>
              <p:custDataLst>
                <p:tags r:id="rId4"/>
              </p:custDataLst>
            </p:nvPr>
          </p:nvSpPr>
          <p:spPr>
            <a:xfrm>
              <a:off x="5990153" y="1277236"/>
              <a:ext cx="1728000" cy="1728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lt1"/>
                </a:solidFill>
              </a:endParaRPr>
            </a:p>
          </p:txBody>
        </p:sp>
        <p:sp>
          <p:nvSpPr>
            <p:cNvPr id="5" name="TextBox 32"/>
            <p:cNvSpPr txBox="1"/>
            <p:nvPr>
              <p:custDataLst>
                <p:tags r:id="rId5"/>
              </p:custDataLst>
            </p:nvPr>
          </p:nvSpPr>
          <p:spPr>
            <a:xfrm>
              <a:off x="6232483" y="1863552"/>
              <a:ext cx="1330199" cy="55399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3600" dirty="0">
                  <a:solidFill>
                    <a:schemeClr val="lt1"/>
                  </a:solidFill>
                </a:rPr>
                <a:t>（一）</a:t>
              </a:r>
              <a:endParaRPr lang="en-US" altLang="zh-CN" sz="3600" dirty="0">
                <a:solidFill>
                  <a:schemeClr val="lt1"/>
                </a:solidFill>
              </a:endParaRPr>
            </a:p>
          </p:txBody>
        </p:sp>
        <p:sp>
          <p:nvSpPr>
            <p:cNvPr id="6" name="等腰三角形 5"/>
            <p:cNvSpPr/>
            <p:nvPr>
              <p:custDataLst>
                <p:tags r:id="rId6"/>
              </p:custDataLst>
            </p:nvPr>
          </p:nvSpPr>
          <p:spPr>
            <a:xfrm flipV="1">
              <a:off x="6744504" y="2975421"/>
              <a:ext cx="218634" cy="139254"/>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lt1"/>
                </a:solidFill>
              </a:endParaRPr>
            </a:p>
          </p:txBody>
        </p:sp>
      </p:gr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PP_MARK_KEY" val="9eba2ece-b31b-4101-8614-21e7feec2166"/>
  <p:tag name="COMMONDATA" val="eyJoZGlkIjoiNGUzZGI3ZDdjZmMwZmU0YTI2ODM4YzUzZWFkM2UyNjQifQ=="/>
</p:tagLst>
</file>

<file path=ppt/tags/tag10.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Lst>
</file>

<file path=ppt/tags/tag100.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6"/>
  <p:tag name="KSO_WM_UNIT_LINE_FILL_TYPE" val="2"/>
</p:tagLst>
</file>

<file path=ppt/tags/tag101.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6"/>
  <p:tag name="KSO_WM_UNIT_LINE_FILL_TYPE" val="2"/>
</p:tagLst>
</file>

<file path=ppt/tags/tag10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25"/>
  <p:tag name="KSO_WM_UNIT_TEXT_FILL_FORE_SCHEMECOLOR_INDEX" val="13"/>
  <p:tag name="KSO_WM_UNIT_TEXT_FILL_TYPE" val="1"/>
</p:tagLst>
</file>

<file path=ppt/tags/tag10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25"/>
  <p:tag name="KSO_WM_UNIT_TEXT_FILL_FORE_SCHEMECOLOR_INDEX" val="13"/>
  <p:tag name="KSO_WM_UNIT_TEXT_FILL_TYPE" val="1"/>
</p:tagLst>
</file>

<file path=ppt/tags/tag10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25"/>
  <p:tag name="KSO_WM_UNIT_TEXT_FILL_FORE_SCHEMECOLOR_INDEX" val="13"/>
  <p:tag name="KSO_WM_UNIT_TEXT_FILL_TYPE" val="1"/>
</p:tagLst>
</file>

<file path=ppt/tags/tag105.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2"/>
  <p:tag name="KSO_WM_UNIT_TEXT_FILL_TYPE" val="1"/>
</p:tagLst>
</file>

<file path=ppt/tags/tag106.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2"/>
  <p:tag name="KSO_WM_UNIT_TEXT_FILL_TYPE" val="1"/>
</p:tagLst>
</file>

<file path=ppt/tags/tag107.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2"/>
  <p:tag name="KSO_WM_UNIT_TEXT_FILL_TYPE" val="1"/>
</p:tagLst>
</file>

<file path=ppt/tags/tag108.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2"/>
  <p:tag name="KSO_WM_UNIT_TEXT_FILL_TYPE" val="1"/>
</p:tagLst>
</file>

<file path=ppt/tags/tag10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25"/>
  <p:tag name="KSO_WM_UNIT_TEXT_FILL_FORE_SCHEMECOLOR_INDEX" val="13"/>
  <p:tag name="KSO_WM_UNIT_TEXT_FILL_TYPE" val="1"/>
</p:tagLst>
</file>

<file path=ppt/tags/tag11.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10.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111.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Lst>
</file>

<file path=ppt/tags/tag112.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113.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14.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15.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14"/>
  <p:tag name="KSO_WM_UNIT_FILL_TYPE" val="1"/>
  <p:tag name="KSO_WM_UNIT_TEXT_FILL_FORE_SCHEMECOLOR_INDEX_BRIGHTNESS" val="0.25"/>
  <p:tag name="KSO_WM_UNIT_TEXT_FILL_FORE_SCHEMECOLOR_INDEX" val="13"/>
  <p:tag name="KSO_WM_UNIT_TEXT_FILL_TYPE" val="1"/>
</p:tagLst>
</file>

<file path=ppt/tags/tag12.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3.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Lst>
</file>

<file path=ppt/tags/tag14.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5.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25"/>
  <p:tag name="KSO_WM_UNIT_TEXT_FILL_FORE_SCHEMECOLOR_INDEX" val="13"/>
  <p:tag name="KSO_WM_UNIT_TEXT_FILL_TYPE" val="1"/>
</p:tagLst>
</file>

<file path=ppt/tags/tag19.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8"/>
  <p:tag name="KSO_WM_UNIT_LINE_FILL_TYPE" val="2"/>
</p:tagLst>
</file>

<file path=ppt/tags/tag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2"/>
  <p:tag name="KSO_WM_UNIT_TEXT_FILL_TYPE" val="1"/>
</p:tagLst>
</file>

<file path=ppt/tags/tag2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25"/>
  <p:tag name="KSO_WM_UNIT_TEXT_FILL_FORE_SCHEMECOLOR_INDEX" val="13"/>
  <p:tag name="KSO_WM_UNIT_TEXT_FILL_TYPE" val="1"/>
</p:tagLst>
</file>

<file path=ppt/tags/tag21.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8"/>
  <p:tag name="KSO_WM_UNIT_LINE_FILL_TYPE" val="2"/>
</p:tagLst>
</file>

<file path=ppt/tags/tag2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25"/>
  <p:tag name="KSO_WM_UNIT_TEXT_FILL_FORE_SCHEMECOLOR_INDEX" val="13"/>
  <p:tag name="KSO_WM_UNIT_TEXT_FILL_TYPE" val="1"/>
</p:tagLst>
</file>

<file path=ppt/tags/tag23.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8"/>
  <p:tag name="KSO_WM_UNIT_LINE_FILL_TYPE" val="2"/>
</p:tagLst>
</file>

<file path=ppt/tags/tag24.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Lst>
</file>

<file path=ppt/tags/tag25.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Lst>
</file>

<file path=ppt/tags/tag26.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8"/>
  <p:tag name="KSO_WM_UNIT_LINE_FILL_TYPE" val="2"/>
</p:tagLst>
</file>

<file path=ppt/tags/tag28.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8"/>
  <p:tag name="KSO_WM_UNIT_LINE_FILL_TYPE" val="2"/>
</p:tagLst>
</file>

<file path=ppt/tags/tag2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25"/>
  <p:tag name="KSO_WM_UNIT_TEXT_FILL_FORE_SCHEMECOLOR_INDEX" val="13"/>
  <p:tag name="KSO_WM_UNIT_TEXT_FILL_TYPE" val="1"/>
</p:tagLst>
</file>

<file path=ppt/tags/tag3.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3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25"/>
  <p:tag name="KSO_WM_UNIT_TEXT_FILL_FORE_SCHEMECOLOR_INDEX" val="13"/>
  <p:tag name="KSO_WM_UNIT_TEXT_FILL_TYPE" val="1"/>
</p:tagLst>
</file>

<file path=ppt/tags/tag3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2"/>
  <p:tag name="KSO_WM_UNIT_TEXT_FILL_TYPE" val="1"/>
</p:tagLst>
</file>

<file path=ppt/tags/tag3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05"/>
  <p:tag name="KSO_WM_UNIT_TEXT_FILL_FORE_SCHEMECOLOR_INDEX" val="13"/>
  <p:tag name="KSO_WM_UNIT_TEXT_FILL_TYPE" val="1"/>
</p:tagLst>
</file>

<file path=ppt/tags/tag36.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2"/>
  <p:tag name="KSO_WM_UNIT_TEXT_FILL_TYPE" val="1"/>
</p:tagLst>
</file>

<file path=ppt/tags/tag37.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2"/>
  <p:tag name="KSO_WM_UNIT_TEXT_FILL_TYPE" val="1"/>
</p:tagLst>
</file>

<file path=ppt/tags/tag38.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2"/>
  <p:tag name="KSO_WM_UNIT_TEXT_FILL_TYPE" val="1"/>
</p:tagLst>
</file>

<file path=ppt/tags/tag3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4.xml><?xml version="1.0" encoding="utf-8"?>
<p:tagLst xmlns:a="http://schemas.openxmlformats.org/drawingml/2006/main" xmlns:r="http://schemas.openxmlformats.org/officeDocument/2006/relationships" xmlns:p="http://schemas.openxmlformats.org/presentationml/2006/main">
  <p:tag name="KSO_WM_UNIT_LINE_FORE_SCHEMECOLOR_INDEX_BRIGHTNESS" val="-0.15"/>
  <p:tag name="KSO_WM_UNIT_LINE_FORE_SCHEMECOLOR_INDEX" val="14"/>
  <p:tag name="KSO_WM_UNIT_LINE_FILL_TYPE" val="2"/>
  <p:tag name="KSO_WM_UNIT_TEXT_FILL_FORE_SCHEMECOLOR_INDEX_BRIGHTNESS" val="-0.05"/>
  <p:tag name="KSO_WM_UNIT_TEXT_FILL_FORE_SCHEMECOLOR_INDEX" val="14"/>
  <p:tag name="KSO_WM_UNIT_TEXT_FILL_TYPE" val="1"/>
</p:tagLst>
</file>

<file path=ppt/tags/tag4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41.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13"/>
  <p:tag name="KSO_WM_UNIT_TEXT_FILL_TYPE" val="1"/>
</p:tagLst>
</file>

<file path=ppt/tags/tag4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43.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13"/>
  <p:tag name="KSO_WM_UNIT_TEXT_FILL_TYPE" val="1"/>
</p:tagLst>
</file>

<file path=ppt/tags/tag4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25"/>
  <p:tag name="KSO_WM_UNIT_TEXT_FILL_FORE_SCHEMECOLOR_INDEX" val="13"/>
  <p:tag name="KSO_WM_UNIT_TEXT_FILL_TYPE" val="1"/>
</p:tagLst>
</file>

<file path=ppt/tags/tag45.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2"/>
  <p:tag name="KSO_WM_UNIT_TEXT_FILL_TYPE" val="1"/>
</p:tagLst>
</file>

<file path=ppt/tags/tag4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05"/>
  <p:tag name="KSO_WM_UNIT_TEXT_FILL_FORE_SCHEMECOLOR_INDEX" val="13"/>
  <p:tag name="KSO_WM_UNIT_TEXT_FILL_TYPE" val="1"/>
</p:tagLst>
</file>

<file path=ppt/tags/tag47.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2"/>
  <p:tag name="KSO_WM_UNIT_TEXT_FILL_TYPE" val="1"/>
</p:tagLst>
</file>

<file path=ppt/tags/tag48.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2"/>
  <p:tag name="KSO_WM_UNIT_TEXT_FILL_TYPE" val="1"/>
</p:tagLst>
</file>

<file path=ppt/tags/tag49.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2"/>
  <p:tag name="KSO_WM_UNIT_TEXT_FILL_TYPE" val="1"/>
</p:tagLst>
</file>

<file path=ppt/tags/tag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2"/>
  <p:tag name="KSO_WM_UNIT_TEXT_FILL_TYPE" val="1"/>
</p:tagLst>
</file>

<file path=ppt/tags/tag50.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2"/>
  <p:tag name="KSO_WM_UNIT_TEXT_FILL_TYPE" val="1"/>
</p:tagLst>
</file>

<file path=ppt/tags/tag51.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2"/>
  <p:tag name="KSO_WM_UNIT_TEXT_FILL_TYPE" val="1"/>
</p:tagLst>
</file>

<file path=ppt/tags/tag5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6.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13"/>
  <p:tag name="KSO_WM_UNIT_TEXT_FILL_TYPE" val="1"/>
</p:tagLst>
</file>

<file path=ppt/tags/tag5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8.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13"/>
  <p:tag name="KSO_WM_UNIT_TEXT_FILL_TYPE" val="1"/>
</p:tagLst>
</file>

<file path=ppt/tags/tag5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25"/>
  <p:tag name="KSO_WM_UNIT_TEXT_FILL_FORE_SCHEMECOLOR_INDEX" val="13"/>
  <p:tag name="KSO_WM_UNIT_TEXT_FILL_TYPE" val="1"/>
</p:tagLst>
</file>

<file path=ppt/tags/tag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2"/>
  <p:tag name="KSO_WM_UNIT_TEXT_FILL_TYPE" val="1"/>
</p:tagLst>
</file>

<file path=ppt/tags/tag60.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13"/>
  <p:tag name="KSO_WM_UNIT_TEXT_FILL_TYPE" val="1"/>
</p:tagLst>
</file>

<file path=ppt/tags/tag6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25"/>
  <p:tag name="KSO_WM_UNIT_TEXT_FILL_FORE_SCHEMECOLOR_INDEX" val="13"/>
  <p:tag name="KSO_WM_UNIT_TEXT_FILL_TYPE" val="1"/>
</p:tagLst>
</file>

<file path=ppt/tags/tag62.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13"/>
  <p:tag name="KSO_WM_UNIT_TEXT_FILL_TYPE" val="1"/>
</p:tagLst>
</file>

<file path=ppt/tags/tag6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25"/>
  <p:tag name="KSO_WM_UNIT_TEXT_FILL_FORE_SCHEMECOLOR_INDEX" val="13"/>
  <p:tag name="KSO_WM_UNIT_TEXT_FILL_TYPE" val="1"/>
</p:tagLst>
</file>

<file path=ppt/tags/tag6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35"/>
  <p:tag name="KSO_WM_UNIT_TEXT_FILL_FORE_SCHEMECOLOR_INDEX" val="13"/>
  <p:tag name="KSO_WM_UNIT_TEXT_FILL_TYPE" val="1"/>
</p:tagLst>
</file>

<file path=ppt/tags/tag6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35"/>
  <p:tag name="KSO_WM_UNIT_TEXT_FILL_FORE_SCHEMECOLOR_INDEX" val="13"/>
  <p:tag name="KSO_WM_UNIT_TEXT_FILL_TYPE" val="1"/>
</p:tagLst>
</file>

<file path=ppt/tags/tag6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35"/>
  <p:tag name="KSO_WM_UNIT_TEXT_FILL_FORE_SCHEMECOLOR_INDEX" val="13"/>
  <p:tag name="KSO_WM_UNIT_TEXT_FILL_TYPE" val="1"/>
</p:tagLst>
</file>

<file path=ppt/tags/tag67.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9"/>
  <p:tag name="KSO_WM_UNIT_FILL_TYPE" val="1"/>
  <p:tag name="KSO_WM_UNIT_TEXT_FILL_FORE_SCHEMECOLOR_INDEX_BRIGHTNESS" val="0"/>
  <p:tag name="KSO_WM_UNIT_TEXT_FILL_FORE_SCHEMECOLOR_INDEX" val="2"/>
  <p:tag name="KSO_WM_UNIT_TEXT_FILL_TYPE" val="1"/>
</p:tagLst>
</file>

<file path=ppt/tags/tag6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4"/>
  <p:tag name="KSO_WM_UNIT_TEXT_FILL_TYPE" val="1"/>
</p:tagLst>
</file>

<file path=ppt/tags/tag69.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9"/>
  <p:tag name="KSO_WM_UNIT_FILL_TYPE" val="1"/>
  <p:tag name="KSO_WM_UNIT_TEXT_FILL_FORE_SCHEMECOLOR_INDEX_BRIGHTNESS" val="0"/>
  <p:tag name="KSO_WM_UNIT_TEXT_FILL_FORE_SCHEMECOLOR_INDEX" val="2"/>
  <p:tag name="KSO_WM_UNIT_TEXT_FILL_TYPE" val="1"/>
</p:tagLst>
</file>

<file path=ppt/tags/tag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05"/>
  <p:tag name="KSO_WM_UNIT_TEXT_FILL_FORE_SCHEMECOLOR_INDEX" val="14"/>
  <p:tag name="KSO_WM_UNIT_TEXT_FILL_TYPE" val="1"/>
</p:tagLst>
</file>

<file path=ppt/tags/tag70.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9"/>
  <p:tag name="KSO_WM_UNIT_FILL_TYPE" val="1"/>
  <p:tag name="KSO_WM_UNIT_TEXT_FILL_FORE_SCHEMECOLOR_INDEX_BRIGHTNESS" val="0"/>
  <p:tag name="KSO_WM_UNIT_TEXT_FILL_FORE_SCHEMECOLOR_INDEX" val="2"/>
  <p:tag name="KSO_WM_UNIT_TEXT_FILL_TYPE" val="1"/>
</p:tagLst>
</file>

<file path=ppt/tags/tag7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4"/>
  <p:tag name="KSO_WM_UNIT_TEXT_FILL_TYPE" val="1"/>
</p:tagLst>
</file>

<file path=ppt/tags/tag72.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9"/>
  <p:tag name="KSO_WM_UNIT_FILL_TYPE" val="1"/>
  <p:tag name="KSO_WM_UNIT_TEXT_FILL_FORE_SCHEMECOLOR_INDEX_BRIGHTNESS" val="0"/>
  <p:tag name="KSO_WM_UNIT_TEXT_FILL_FORE_SCHEMECOLOR_INDEX" val="2"/>
  <p:tag name="KSO_WM_UNIT_TEXT_FILL_TYPE" val="1"/>
</p:tagLst>
</file>

<file path=ppt/tags/tag73.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4.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Lst>
</file>

<file path=ppt/tags/tag75.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76.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7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2"/>
  <p:tag name="KSO_WM_UNIT_TEXT_FILL_TYPE" val="1"/>
</p:tagLst>
</file>

<file path=ppt/tags/tag7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9.xml><?xml version="1.0" encoding="utf-8"?>
<p:tagLst xmlns:a="http://schemas.openxmlformats.org/drawingml/2006/main" xmlns:r="http://schemas.openxmlformats.org/officeDocument/2006/relationships" xmlns:p="http://schemas.openxmlformats.org/presentationml/2006/main">
  <p:tag name="KSO_WM_UNIT_TABLE_BEAUTIFY" val="smartTable{66c349d3-3354-43a0-9842-2db37d07589c}"/>
  <p:tag name="TABLE_ENDDRAG_ORIGIN_RECT" val="399*344"/>
  <p:tag name="TABLE_ENDDRAG_RECT" val="466*105*399*344"/>
</p:tagLst>
</file>

<file path=ppt/tags/tag8.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Lst>
</file>

<file path=ppt/tags/tag80.xml><?xml version="1.0" encoding="utf-8"?>
<p:tagLst xmlns:a="http://schemas.openxmlformats.org/drawingml/2006/main" xmlns:r="http://schemas.openxmlformats.org/officeDocument/2006/relationships" xmlns:p="http://schemas.openxmlformats.org/presentationml/2006/main">
  <p:tag name="KSO_WM_UNIT_FILL_FORE_SCHEMECOLOR_INDEX_BRIGHTNESS" val="-0.25"/>
  <p:tag name="KSO_WM_UNIT_FILL_FORE_SCHEMECOLOR_INDEX" val="10"/>
  <p:tag name="KSO_WM_UNIT_FILL_TYPE" val="1"/>
  <p:tag name="KSO_WM_UNIT_TEXT_FILL_FORE_SCHEMECOLOR_INDEX_BRIGHTNESS" val="-0.5"/>
  <p:tag name="KSO_WM_UNIT_TEXT_FILL_FORE_SCHEMECOLOR_INDEX" val="15"/>
  <p:tag name="KSO_WM_UNIT_TEXT_FILL_TYPE" val="1"/>
</p:tagLst>
</file>

<file path=ppt/tags/tag81.xml><?xml version="1.0" encoding="utf-8"?>
<p:tagLst xmlns:a="http://schemas.openxmlformats.org/drawingml/2006/main" xmlns:r="http://schemas.openxmlformats.org/officeDocument/2006/relationships" xmlns:p="http://schemas.openxmlformats.org/presentationml/2006/main">
  <p:tag name="KSO_WM_UNIT_FILL_FORE_SCHEMECOLOR_INDEX_BRIGHTNESS" val="-0.25"/>
  <p:tag name="KSO_WM_UNIT_FILL_FORE_SCHEMECOLOR_INDEX" val="10"/>
  <p:tag name="KSO_WM_UNIT_FILL_TYPE" val="1"/>
  <p:tag name="KSO_WM_UNIT_TEXT_FILL_FORE_SCHEMECOLOR_INDEX_BRIGHTNESS" val="-0.5"/>
  <p:tag name="KSO_WM_UNIT_TEXT_FILL_FORE_SCHEMECOLOR_INDEX" val="15"/>
  <p:tag name="KSO_WM_UNIT_TEXT_FILL_TYPE" val="1"/>
</p:tagLst>
</file>

<file path=ppt/tags/tag82.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9"/>
  <p:tag name="KSO_WM_UNIT_FILL_TYPE" val="1"/>
  <p:tag name="KSO_WM_UNIT_TEXT_FILL_FORE_SCHEMECOLOR_INDEX_BRIGHTNESS" val="0"/>
  <p:tag name="KSO_WM_UNIT_TEXT_FILL_FORE_SCHEMECOLOR_INDEX" val="2"/>
  <p:tag name="KSO_WM_UNIT_TEXT_FILL_TYPE" val="1"/>
</p:tagLst>
</file>

<file path=ppt/tags/tag83.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84.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9"/>
  <p:tag name="KSO_WM_UNIT_LINE_FILL_TYPE" val="2"/>
</p:tagLst>
</file>

<file path=ppt/tags/tag85.xml><?xml version="1.0" encoding="utf-8"?>
<p:tagLst xmlns:a="http://schemas.openxmlformats.org/drawingml/2006/main" xmlns:r="http://schemas.openxmlformats.org/officeDocument/2006/relationships" xmlns:p="http://schemas.openxmlformats.org/presentationml/2006/main">
  <p:tag name="KSO_WM_UNIT_FILL_FORE_SCHEMECOLOR_INDEX_BRIGHTNESS" val="-0.25"/>
  <p:tag name="KSO_WM_UNIT_FILL_FORE_SCHEMECOLOR_INDEX" val="10"/>
  <p:tag name="KSO_WM_UNIT_FILL_TYPE" val="1"/>
  <p:tag name="KSO_WM_UNIT_TEXT_FILL_FORE_SCHEMECOLOR_INDEX_BRIGHTNESS" val="-0.5"/>
  <p:tag name="KSO_WM_UNIT_TEXT_FILL_FORE_SCHEMECOLOR_INDEX" val="15"/>
  <p:tag name="KSO_WM_UNIT_TEXT_FILL_TYPE" val="1"/>
</p:tagLst>
</file>

<file path=ppt/tags/tag86.xml><?xml version="1.0" encoding="utf-8"?>
<p:tagLst xmlns:a="http://schemas.openxmlformats.org/drawingml/2006/main" xmlns:r="http://schemas.openxmlformats.org/officeDocument/2006/relationships" xmlns:p="http://schemas.openxmlformats.org/presentationml/2006/main">
  <p:tag name="KSO_WM_UNIT_FILL_FORE_SCHEMECOLOR_INDEX_BRIGHTNESS" val="-0.25"/>
  <p:tag name="KSO_WM_UNIT_FILL_FORE_SCHEMECOLOR_INDEX" val="10"/>
  <p:tag name="KSO_WM_UNIT_FILL_TYPE" val="1"/>
  <p:tag name="KSO_WM_UNIT_TEXT_FILL_FORE_SCHEMECOLOR_INDEX_BRIGHTNESS" val="-0.5"/>
  <p:tag name="KSO_WM_UNIT_TEXT_FILL_FORE_SCHEMECOLOR_INDEX" val="15"/>
  <p:tag name="KSO_WM_UNIT_TEXT_FILL_TYPE" val="1"/>
</p:tagLst>
</file>

<file path=ppt/tags/tag87.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9"/>
  <p:tag name="KSO_WM_UNIT_FILL_TYPE" val="1"/>
  <p:tag name="KSO_WM_UNIT_TEXT_FILL_FORE_SCHEMECOLOR_INDEX_BRIGHTNESS" val="0"/>
  <p:tag name="KSO_WM_UNIT_TEXT_FILL_FORE_SCHEMECOLOR_INDEX" val="2"/>
  <p:tag name="KSO_WM_UNIT_TEXT_FILL_TYPE" val="1"/>
</p:tagLst>
</file>

<file path=ppt/tags/tag88.xml><?xml version="1.0" encoding="utf-8"?>
<p:tagLst xmlns:a="http://schemas.openxmlformats.org/drawingml/2006/main" xmlns:r="http://schemas.openxmlformats.org/officeDocument/2006/relationships" xmlns:p="http://schemas.openxmlformats.org/presentationml/2006/main">
  <p:tag name="KSO_WM_UNIT_FILL_FORE_SCHEMECOLOR_INDEX_BRIGHTNESS" val="-0.25"/>
  <p:tag name="KSO_WM_UNIT_FILL_FORE_SCHEMECOLOR_INDEX" val="10"/>
  <p:tag name="KSO_WM_UNIT_FILL_TYPE" val="1"/>
  <p:tag name="KSO_WM_UNIT_TEXT_FILL_FORE_SCHEMECOLOR_INDEX_BRIGHTNESS" val="-0.5"/>
  <p:tag name="KSO_WM_UNIT_TEXT_FILL_FORE_SCHEMECOLOR_INDEX" val="15"/>
  <p:tag name="KSO_WM_UNIT_TEXT_FILL_TYPE" val="1"/>
</p:tagLst>
</file>

<file path=ppt/tags/tag89.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Lst>
</file>

<file path=ppt/tags/tag90.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91.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6"/>
  <p:tag name="KSO_WM_UNIT_LINE_FILL_TYPE" val="2"/>
</p:tagLst>
</file>

<file path=ppt/tags/tag92.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2"/>
  <p:tag name="KSO_WM_UNIT_TEXT_FILL_TYPE" val="1"/>
</p:tagLst>
</file>

<file path=ppt/tags/tag9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05"/>
  <p:tag name="KSO_WM_UNIT_TEXT_FILL_FORE_SCHEMECOLOR_INDEX" val="13"/>
  <p:tag name="KSO_WM_UNIT_TEXT_FILL_TYPE" val="1"/>
</p:tagLst>
</file>

<file path=ppt/tags/tag94.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2"/>
  <p:tag name="KSO_WM_UNIT_TEXT_FILL_TYPE" val="1"/>
</p:tagLst>
</file>

<file path=ppt/tags/tag9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05"/>
  <p:tag name="KSO_WM_UNIT_TEXT_FILL_FORE_SCHEMECOLOR_INDEX" val="13"/>
  <p:tag name="KSO_WM_UNIT_TEXT_FILL_TYPE" val="1"/>
</p:tagLst>
</file>

<file path=ppt/tags/tag96.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2"/>
  <p:tag name="KSO_WM_UNIT_TEXT_FILL_TYPE" val="1"/>
</p:tagLst>
</file>

<file path=ppt/tags/tag9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05"/>
  <p:tag name="KSO_WM_UNIT_TEXT_FILL_FORE_SCHEMECOLOR_INDEX" val="13"/>
  <p:tag name="KSO_WM_UNIT_TEXT_FILL_TYPE" val="1"/>
</p:tagLst>
</file>

<file path=ppt/tags/tag98.xml><?xml version="1.0" encoding="utf-8"?>
<p:tagLst xmlns:a="http://schemas.openxmlformats.org/drawingml/2006/main" xmlns:r="http://schemas.openxmlformats.org/officeDocument/2006/relationships" xmlns:p="http://schemas.openxmlformats.org/presentationml/2006/main">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2"/>
  <p:tag name="KSO_WM_UNIT_TEXT_FILL_TYPE" val="1"/>
</p:tagLst>
</file>

<file path=ppt/tags/tag9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05"/>
  <p:tag name="KSO_WM_UNIT_TEXT_FILL_FORE_SCHEMECOLOR_INDEX" val="13"/>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Calibri Light"/>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
      <a:dk1>
        <a:srgbClr val="000000"/>
      </a:dk1>
      <a:lt1>
        <a:srgbClr val="FFFFFF"/>
      </a:lt1>
      <a:dk2>
        <a:srgbClr val="262626"/>
      </a:dk2>
      <a:lt2>
        <a:srgbClr val="3F3F3F"/>
      </a:lt2>
      <a:accent1>
        <a:srgbClr val="C31B1B"/>
      </a:accent1>
      <a:accent2>
        <a:srgbClr val="D04716"/>
      </a:accent2>
      <a:accent3>
        <a:srgbClr val="D86516"/>
      </a:accent3>
      <a:accent4>
        <a:srgbClr val="DC870A"/>
      </a:accent4>
      <a:accent5>
        <a:srgbClr val="D09C0A"/>
      </a:accent5>
      <a:accent6>
        <a:srgbClr val="DDBF09"/>
      </a:accent6>
      <a:hlink>
        <a:srgbClr val="4987FF"/>
      </a:hlink>
      <a:folHlink>
        <a:srgbClr val="B556DD"/>
      </a:folHlink>
    </a:clrScheme>
    <a:fontScheme name="自定义 1">
      <a:majorFont>
        <a:latin typeface="Calibri Light"/>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主题">
  <a:themeElements>
    <a:clrScheme name="">
      <a:dk1>
        <a:srgbClr val="000000"/>
      </a:dk1>
      <a:lt1>
        <a:srgbClr val="FFFFFF"/>
      </a:lt1>
      <a:dk2>
        <a:srgbClr val="262626"/>
      </a:dk2>
      <a:lt2>
        <a:srgbClr val="3F3F3F"/>
      </a:lt2>
      <a:accent1>
        <a:srgbClr val="C31B1B"/>
      </a:accent1>
      <a:accent2>
        <a:srgbClr val="D04716"/>
      </a:accent2>
      <a:accent3>
        <a:srgbClr val="D86516"/>
      </a:accent3>
      <a:accent4>
        <a:srgbClr val="DC870A"/>
      </a:accent4>
      <a:accent5>
        <a:srgbClr val="D09C0A"/>
      </a:accent5>
      <a:accent6>
        <a:srgbClr val="DDBF09"/>
      </a:accent6>
      <a:hlink>
        <a:srgbClr val="4987FF"/>
      </a:hlink>
      <a:folHlink>
        <a:srgbClr val="B556DD"/>
      </a:folHlink>
    </a:clrScheme>
    <a:fontScheme name="自定义 1">
      <a:majorFont>
        <a:latin typeface="Calibri Light"/>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Office 主题">
  <a:themeElements>
    <a:clrScheme name="">
      <a:dk1>
        <a:srgbClr val="000000"/>
      </a:dk1>
      <a:lt1>
        <a:srgbClr val="FFFFFF"/>
      </a:lt1>
      <a:dk2>
        <a:srgbClr val="262626"/>
      </a:dk2>
      <a:lt2>
        <a:srgbClr val="3F3F3F"/>
      </a:lt2>
      <a:accent1>
        <a:srgbClr val="C31B1B"/>
      </a:accent1>
      <a:accent2>
        <a:srgbClr val="D04716"/>
      </a:accent2>
      <a:accent3>
        <a:srgbClr val="D86516"/>
      </a:accent3>
      <a:accent4>
        <a:srgbClr val="DC870A"/>
      </a:accent4>
      <a:accent5>
        <a:srgbClr val="D09C0A"/>
      </a:accent5>
      <a:accent6>
        <a:srgbClr val="DDBF09"/>
      </a:accent6>
      <a:hlink>
        <a:srgbClr val="4987FF"/>
      </a:hlink>
      <a:folHlink>
        <a:srgbClr val="B556DD"/>
      </a:folHlink>
    </a:clrScheme>
    <a:fontScheme name="自定义 1">
      <a:majorFont>
        <a:latin typeface="Calibri Light"/>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Office 主题">
  <a:themeElements>
    <a:clrScheme name="">
      <a:dk1>
        <a:srgbClr val="000000"/>
      </a:dk1>
      <a:lt1>
        <a:srgbClr val="FFFFFF"/>
      </a:lt1>
      <a:dk2>
        <a:srgbClr val="262626"/>
      </a:dk2>
      <a:lt2>
        <a:srgbClr val="3F3F3F"/>
      </a:lt2>
      <a:accent1>
        <a:srgbClr val="C31B1B"/>
      </a:accent1>
      <a:accent2>
        <a:srgbClr val="D04716"/>
      </a:accent2>
      <a:accent3>
        <a:srgbClr val="D86516"/>
      </a:accent3>
      <a:accent4>
        <a:srgbClr val="DC870A"/>
      </a:accent4>
      <a:accent5>
        <a:srgbClr val="D09C0A"/>
      </a:accent5>
      <a:accent6>
        <a:srgbClr val="DDBF09"/>
      </a:accent6>
      <a:hlink>
        <a:srgbClr val="4987FF"/>
      </a:hlink>
      <a:folHlink>
        <a:srgbClr val="B556DD"/>
      </a:folHlink>
    </a:clrScheme>
    <a:fontScheme name="自定义 1">
      <a:majorFont>
        <a:latin typeface="Calibri Light"/>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316</TotalTime>
  <Words>1555</Words>
  <Application>Microsoft Office PowerPoint</Application>
  <PresentationFormat>宽屏</PresentationFormat>
  <Paragraphs>655</Paragraphs>
  <Slides>20</Slides>
  <Notes>0</Notes>
  <HiddenSlides>0</HiddenSlides>
  <MMClips>0</MMClips>
  <ScaleCrop>false</ScaleCrop>
  <HeadingPairs>
    <vt:vector size="6" baseType="variant">
      <vt:variant>
        <vt:lpstr>已用的字体</vt:lpstr>
      </vt:variant>
      <vt:variant>
        <vt:i4>8</vt:i4>
      </vt:variant>
      <vt:variant>
        <vt:lpstr>主题</vt:lpstr>
      </vt:variant>
      <vt:variant>
        <vt:i4>5</vt:i4>
      </vt:variant>
      <vt:variant>
        <vt:lpstr>幻灯片标题</vt:lpstr>
      </vt:variant>
      <vt:variant>
        <vt:i4>20</vt:i4>
      </vt:variant>
    </vt:vector>
  </HeadingPairs>
  <TitlesOfParts>
    <vt:vector size="33" baseType="lpstr">
      <vt:lpstr>黑体</vt:lpstr>
      <vt:lpstr>微软雅黑</vt:lpstr>
      <vt:lpstr>Arial</vt:lpstr>
      <vt:lpstr>Arial Black</vt:lpstr>
      <vt:lpstr>Calibri</vt:lpstr>
      <vt:lpstr>Calibri Light</vt:lpstr>
      <vt:lpstr>Times New Roman</vt:lpstr>
      <vt:lpstr>Wingdings</vt:lpstr>
      <vt:lpstr>Office 主题</vt:lpstr>
      <vt:lpstr>2_Office 主题</vt:lpstr>
      <vt:lpstr>3_Office 主题</vt:lpstr>
      <vt:lpstr>4_Office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Simple Lee</dc:creator>
  <cp:lastModifiedBy>lenovo</cp:lastModifiedBy>
  <cp:revision>173</cp:revision>
  <dcterms:created xsi:type="dcterms:W3CDTF">2015-06-25T03:25:00Z</dcterms:created>
  <dcterms:modified xsi:type="dcterms:W3CDTF">2023-03-09T03:45:21Z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2052-11.1.0.13703</vt:lpwstr>
  </property>
  <property fmtid="{D5CDD505-2E9C-101B-9397-08002B2CF9AE}" pid="3" name="ICV">
    <vt:lpwstr>81400E485F094BFDB3C13F4E1B15FC2D</vt:lpwstr>
  </property>
</Properties>
</file>