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.svg" ContentType="image/svg+xml"/>
  <Override PartName="/ppt/media/image51.svg" ContentType="image/svg+xml"/>
  <Override PartName="/ppt/media/image53.svg" ContentType="image/svg+xml"/>
  <Override PartName="/ppt/media/image55.svg" ContentType="image/svg+xml"/>
  <Override PartName="/ppt/media/image57.svg" ContentType="image/svg+xml"/>
  <Override PartName="/ppt/media/image59.svg" ContentType="image/svg+xml"/>
  <Override PartName="/ppt/media/image61.svg" ContentType="image/svg+xml"/>
  <Override PartName="/ppt/media/image63.svg" ContentType="image/svg+xml"/>
  <Override PartName="/ppt/media/image65.svg" ContentType="image/svg+xml"/>
  <Override PartName="/ppt/media/image67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921" y="39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2015年泉山区公共自行车分布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Sheet1!$A$2:$A$6</c:f>
              <c:strCache>
                <c:ptCount val="5"/>
                <c:pt idx="0">
                  <c:v>景区</c:v>
                </c:pt>
                <c:pt idx="1">
                  <c:v>医院</c:v>
                </c:pt>
                <c:pt idx="2">
                  <c:v>学校</c:v>
                </c:pt>
                <c:pt idx="3">
                  <c:v>商圈</c:v>
                </c:pt>
                <c:pt idx="4">
                  <c:v>小区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6.5</c:v>
                </c:pt>
                <c:pt idx="1">
                  <c:v>11</c:v>
                </c:pt>
                <c:pt idx="2">
                  <c:v>16</c:v>
                </c:pt>
                <c:pt idx="3">
                  <c:v>27</c:v>
                </c:pt>
                <c:pt idx="4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10d33371-dc26-48c0-99e0-df23329d0e14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b="1"/>
              <a:t>2020</a:t>
            </a:r>
            <a:r>
              <a:rPr lang="zh-CN" altLang="en-US" b="1"/>
              <a:t>年泉山区共享单车分布</a:t>
            </a:r>
            <a:endParaRPr lang="zh-CN" altLang="en-US" b="1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Sheet1!$A$2:$A$6</c:f>
              <c:strCache>
                <c:ptCount val="5"/>
                <c:pt idx="0">
                  <c:v>景区</c:v>
                </c:pt>
                <c:pt idx="1">
                  <c:v>商圈</c:v>
                </c:pt>
                <c:pt idx="2">
                  <c:v>学校</c:v>
                </c:pt>
                <c:pt idx="3">
                  <c:v>医院</c:v>
                </c:pt>
                <c:pt idx="4">
                  <c:v>小区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</c:v>
                </c:pt>
                <c:pt idx="1">
                  <c:v>27</c:v>
                </c:pt>
                <c:pt idx="2">
                  <c:v>17</c:v>
                </c:pt>
                <c:pt idx="3">
                  <c:v>13</c:v>
                </c:pt>
                <c:pt idx="4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bd6c545f-122a-4519-84fd-5b73f4b0369d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b="1"/>
              <a:t>2025</a:t>
            </a:r>
            <a:r>
              <a:rPr lang="zh-CN" altLang="en-US" b="1"/>
              <a:t>年泉山区共享单车分布</a:t>
            </a:r>
            <a:endParaRPr lang="en-US" altLang="zh-CN" b="1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Sheet1!$A$2:$A$6</c:f>
              <c:strCache>
                <c:ptCount val="5"/>
                <c:pt idx="0">
                  <c:v>景区</c:v>
                </c:pt>
                <c:pt idx="1">
                  <c:v>商圈</c:v>
                </c:pt>
                <c:pt idx="2">
                  <c:v>学校</c:v>
                </c:pt>
                <c:pt idx="3">
                  <c:v>医院</c:v>
                </c:pt>
                <c:pt idx="4">
                  <c:v>小区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23</c:v>
                </c:pt>
                <c:pt idx="1">
                  <c:v>27</c:v>
                </c:pt>
                <c:pt idx="2">
                  <c:v>17</c:v>
                </c:pt>
                <c:pt idx="3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186cf371-8830-4cbe-b5ff-4dc26df7a386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b="1"/>
              <a:t>2015~2025</a:t>
            </a:r>
            <a:r>
              <a:rPr lang="zh-CN" altLang="en-US" sz="1600" b="1"/>
              <a:t>游客数量与景区停靠点变化趋势</a:t>
            </a:r>
            <a:endParaRPr lang="zh-CN" altLang="en-US" sz="1600" b="1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922645805802086"/>
          <c:y val="0.144334527843462"/>
          <c:w val="0.843113506790462"/>
          <c:h val="0.665712033673809"/>
        </c:manualLayout>
      </c:layou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徐州旅客数量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4008.69</c:v>
                </c:pt>
                <c:pt idx="1">
                  <c:v>4518.89</c:v>
                </c:pt>
                <c:pt idx="2">
                  <c:v>5100</c:v>
                </c:pt>
                <c:pt idx="3">
                  <c:v>5700</c:v>
                </c:pt>
                <c:pt idx="4">
                  <c:v>6340</c:v>
                </c:pt>
                <c:pt idx="5">
                  <c:v>2756.09</c:v>
                </c:pt>
                <c:pt idx="6">
                  <c:v>5197.76</c:v>
                </c:pt>
                <c:pt idx="7">
                  <c:v>3334.26</c:v>
                </c:pt>
                <c:pt idx="8">
                  <c:v>7298.8</c:v>
                </c:pt>
                <c:pt idx="9">
                  <c:v>8440.79</c:v>
                </c:pt>
                <c:pt idx="10">
                  <c:v>9500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Sheet1!$D$2:$D$12</c:f>
              <c:numCache>
                <c:formatCode>General</c:formatCode>
                <c:ptCount val="11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1317112032"/>
        <c:axId val="1317106208"/>
      </c:line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景区附件停靠点数目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28</c:v>
                </c:pt>
                <c:pt idx="1">
                  <c:v>32</c:v>
                </c:pt>
                <c:pt idx="2">
                  <c:v>35</c:v>
                </c:pt>
                <c:pt idx="3">
                  <c:v>36</c:v>
                </c:pt>
                <c:pt idx="4">
                  <c:v>75</c:v>
                </c:pt>
                <c:pt idx="5">
                  <c:v>115</c:v>
                </c:pt>
                <c:pt idx="6">
                  <c:v>135</c:v>
                </c:pt>
                <c:pt idx="7">
                  <c:v>135</c:v>
                </c:pt>
                <c:pt idx="8">
                  <c:v>95</c:v>
                </c:pt>
                <c:pt idx="9">
                  <c:v>245</c:v>
                </c:pt>
                <c:pt idx="10">
                  <c:v>305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1316468192"/>
        <c:axId val="1316463200"/>
      </c:lineChart>
      <c:catAx>
        <c:axId val="1317112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17106208"/>
        <c:crosses val="autoZero"/>
        <c:auto val="1"/>
        <c:lblAlgn val="ctr"/>
        <c:lblOffset val="100"/>
        <c:noMultiLvlLbl val="0"/>
      </c:catAx>
      <c:valAx>
        <c:axId val="1317106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17112032"/>
        <c:crosses val="autoZero"/>
        <c:crossBetween val="between"/>
      </c:valAx>
      <c:catAx>
        <c:axId val="13164681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16463200"/>
        <c:crosses val="autoZero"/>
        <c:auto val="1"/>
        <c:lblAlgn val="ctr"/>
        <c:lblOffset val="100"/>
        <c:noMultiLvlLbl val="0"/>
      </c:catAx>
      <c:valAx>
        <c:axId val="131646320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1646819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ebccd18d-c408-4fb2-a094-ef70e73b39fe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我是来自中国矿业大学附属中学初二（一）班的张纳嘉。今天，我将代表我们的研究小组，向大家汇报我们的结题报告——《文旅融合背景推动下的徐州共享单车布局变化研究》。本研究历时一个月，旨在探讨文旅融合如何影响城市共享单车的布局，并为徐州的城市发展提供一些思考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个动因是游客出行模式的升级。现在的游客更追求深度体验和休闲漫游，骑行成为一种流行的旅游方式。共享单车不再只是解决“最后一公里”的接驳工具，而是成为了游览景区的核心玩法，这自然要求景区内的单车投放密度大幅增加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个动因是政策的有力推动。泉山区明确提出“交通赋能文旅”的发展思路，将共享单车正式纳入文旅配套体系。政府不仅在景区周边增设站点，还会在节假日进行动态调峰，这从政策层面保障了共享单车对文旅的支撑作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张折线图最直观地反映了我们的研究结论。从2015年到2025年，云龙湖周边的共享单车停靠点数量呈指数级增长。这不仅仅是一个数字的变化，更是徐州城市转型的生动见证，体现了文旅发展与绿色出行之间的强大协同效应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尽管取得了显著发展，但我们也发现了一些现存问题。首先是供需错配，节假日热门景区“一车难求”，而小众景点的车辆却无人问津。其次是智能点位的适配问题，在一些历史街区，还车难的问题依然存在。最后，共享单车与文旅的融合还不够深入，目前更多只是作为代步工具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此外，运维力量的不足也影响了服务质量，尤其是在节假日高峰期，车辆淤积和故障车清理不及时的情况时有发生。同时，跨部门之间的数据壁垒尚未完全打破，导致共享单车的布局规划无法与文旅客流的精准预测相结合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针对以上问题，我们提出了相应的优化建议。首先，要利用大数据实现精准布局和动态调峰，解决供需错配问题。其次，要深化智能技术的应用，扩大电子围栏覆盖，并打破品牌壁垒，实现“通租通还”。最后，要真正深化文旅融合，让共享单车不仅是代步工具，更是文化体验的载体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同时，我们建议完善运维保障体系，为景区配备专属的运维力量。更重要的是，要推动跨部门的数据共享，建立一个联动平台，让共享单车的管理更加科学、高效。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总结我们的研究，我们认为文旅融合是徐州共享单车布局变化的核心驱动力。它推动共享单车完成了三次重要转型，成为了徐州景城融合发展的重要支撑。当然，目前的布局仍有提升空间，需要我们持续关注和优化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报告将分为六个部分。首先，我们会介绍研究的背景和意义；其次，说明我们采用的研究方法；接着，重点分析徐州共享单车布局的三个发展阶段及其背后的动因；然后，提出当前存在的问题和优化建议；最后，总结我们的研究结论并致谢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研究具有双重意义。从理论上，我们构建了一个分析框架，探讨文旅与慢行系统的互动关系，希望能为中小城市的发展提供理论参考。从实践上，我们的研究成果可以直接为徐州优化文旅交通、提升游客体验提供数据支持，并探索出可持续的发展模式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确保研究的科学性和准确性，我们综合运用了三种研究方法：通过文献研究法梳理理论基础和政策背景；通过数据分析法量化共享单车的布局变化；通过实地调研法获取第一手资料，验证数据并发现实际问题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通过分析，我们发现徐州共享单车的布局经历了三个显著的发展阶段。从最初的无序投放，到规范管理，再到如今的智能化升级，每一次变化都与文旅产业的发展密切相关。接下来，我们将详细解读每个阶段的特征和动因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在起步阶段，共享单车主要服务于市民的日常通勤，布局集中在小区、商圈和学校医院等区域。从这张饼图可以看出，景区的占比非常低，仅为10%，说明当时共享单车与文旅的结合还非常薄弱。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 dirty="0">
                <a:solidFill>
                  <a:srgbClr val="000000"/>
                </a:solidFill>
              </a:rPr>
              <a:t>到了2020年，随着云龙湖成功创建5A级景区，徐州文旅迎来了爆发式增长。这直接推动了共享单车布局的调整，景区占比提升到了15%。</a:t>
            </a:r>
            <a:r>
              <a:rPr lang="en-US" sz="1400" b="0" i="0" u="none" strike="noStrike" dirty="0" err="1">
                <a:solidFill>
                  <a:srgbClr val="000000"/>
                </a:solidFill>
              </a:rPr>
              <a:t>这标志着共享单车开始成为文旅配套的重要组成部分，是一个关键的转型节点</a:t>
            </a:r>
            <a:r>
              <a:rPr lang="en-US" sz="1400" b="0" i="0" u="none" strike="noStrike" dirty="0">
                <a:solidFill>
                  <a:srgbClr val="000000"/>
                </a:solidFill>
              </a:rPr>
              <a:t>。</a:t>
            </a: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从2023年至今，徐州共享单车进入了智能化升级阶段。通过引入电子围栏等技术，管理更加精准。更重要的是，景区的占比显著扩大，共享单车已经成为文旅出行的核心工具，这背后有三大动因。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第一个动因是文旅资源的持续扩容。云龙湖的品牌效应不断增强，同时新的文旅项目不断涌现，形成了全域旅游的格局。游客数量翻倍，对共享单车的需求也随之激增，尤其是在景区内部和景区之间的漫游需求。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svg"/><Relationship Id="rId8" Type="http://schemas.openxmlformats.org/officeDocument/2006/relationships/image" Target="../media/image8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11.svg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51.svg"/><Relationship Id="rId3" Type="http://schemas.openxmlformats.org/officeDocument/2006/relationships/image" Target="../media/image50.png"/><Relationship Id="rId2" Type="http://schemas.openxmlformats.org/officeDocument/2006/relationships/image" Target="../media/image53.svg"/><Relationship Id="rId1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57.svg"/><Relationship Id="rId3" Type="http://schemas.openxmlformats.org/officeDocument/2006/relationships/image" Target="../media/image56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59.svg"/><Relationship Id="rId3" Type="http://schemas.openxmlformats.org/officeDocument/2006/relationships/image" Target="../media/image5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63.svg"/><Relationship Id="rId3" Type="http://schemas.openxmlformats.org/officeDocument/2006/relationships/image" Target="../media/image62.png"/><Relationship Id="rId2" Type="http://schemas.openxmlformats.org/officeDocument/2006/relationships/image" Target="../media/image61.svg"/><Relationship Id="rId1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37.svg"/><Relationship Id="rId3" Type="http://schemas.openxmlformats.org/officeDocument/2006/relationships/image" Target="../media/image36.png"/><Relationship Id="rId2" Type="http://schemas.openxmlformats.org/officeDocument/2006/relationships/image" Target="../media/image55.svg"/><Relationship Id="rId1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63.svg"/><Relationship Id="rId3" Type="http://schemas.openxmlformats.org/officeDocument/2006/relationships/image" Target="../media/image62.png"/><Relationship Id="rId2" Type="http://schemas.openxmlformats.org/officeDocument/2006/relationships/image" Target="../media/image67.svg"/><Relationship Id="rId1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37.svg"/><Relationship Id="rId7" Type="http://schemas.openxmlformats.org/officeDocument/2006/relationships/image" Target="../media/image36.png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7.svg"/><Relationship Id="rId3" Type="http://schemas.openxmlformats.org/officeDocument/2006/relationships/image" Target="../media/image56.png"/><Relationship Id="rId2" Type="http://schemas.openxmlformats.org/officeDocument/2006/relationships/image" Target="../media/image45.svg"/><Relationship Id="rId13" Type="http://schemas.openxmlformats.org/officeDocument/2006/relationships/notesSlide" Target="../notesSlides/notesSlide17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68.png"/><Relationship Id="rId10" Type="http://schemas.openxmlformats.org/officeDocument/2006/relationships/image" Target="../media/image19.svg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svg"/><Relationship Id="rId7" Type="http://schemas.openxmlformats.org/officeDocument/2006/relationships/image" Target="../media/image18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23.svg"/><Relationship Id="rId11" Type="http://schemas.openxmlformats.org/officeDocument/2006/relationships/image" Target="../media/image22.png"/><Relationship Id="rId10" Type="http://schemas.openxmlformats.org/officeDocument/2006/relationships/image" Target="../media/image21.sv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7.svg"/><Relationship Id="rId3" Type="http://schemas.openxmlformats.org/officeDocument/2006/relationships/image" Target="../media/image26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Relationship Id="rId3" Type="http://schemas.openxmlformats.org/officeDocument/2006/relationships/image" Target="../media/image28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39.svg"/><Relationship Id="rId7" Type="http://schemas.openxmlformats.org/officeDocument/2006/relationships/image" Target="../media/image38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5.svg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1.svg"/><Relationship Id="rId6" Type="http://schemas.openxmlformats.org/officeDocument/2006/relationships/image" Target="../media/image3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5.svg"/><Relationship Id="rId6" Type="http://schemas.openxmlformats.org/officeDocument/2006/relationships/image" Target="../media/image34.png"/><Relationship Id="rId5" Type="http://schemas.openxmlformats.org/officeDocument/2006/relationships/image" Target="../media/image37.svg"/><Relationship Id="rId4" Type="http://schemas.openxmlformats.org/officeDocument/2006/relationships/image" Target="../media/image36.png"/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19.svg"/><Relationship Id="rId3" Type="http://schemas.openxmlformats.org/officeDocument/2006/relationships/image" Target="../media/image18.png"/><Relationship Id="rId2" Type="http://schemas.openxmlformats.org/officeDocument/2006/relationships/image" Target="../media/image41.svg"/><Relationship Id="rId1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954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B3954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508000" y="889000"/>
            <a:ext cx="1117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文旅融合背景推动下的徐州共享单车布局变化研究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508000" y="1524000"/>
            <a:ext cx="1117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E8F4F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（2015~2025年）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08000" y="1968500"/>
            <a:ext cx="1117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BFBFB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结题报告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8594">
            <a:off x="3556008" y="2660650"/>
            <a:ext cx="508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2286000" y="3048000"/>
            <a:ext cx="7620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21000" y="3302000"/>
            <a:ext cx="254000" cy="254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3302000" y="3276600"/>
            <a:ext cx="571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学校：中国矿业大学附属中学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21000" y="3746500"/>
            <a:ext cx="254000" cy="254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3302000" y="3721100"/>
            <a:ext cx="571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研究时间：2026年2月 —— 2026年3月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21000" y="4191000"/>
            <a:ext cx="254000" cy="254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3302000" y="4165600"/>
            <a:ext cx="571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班级：初二（一）班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921000" y="4635500"/>
            <a:ext cx="254000" cy="254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3302000" y="4610100"/>
            <a:ext cx="571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主持人：张纳嘉</a:t>
            </a:r>
            <a:endParaRPr lang="en-US" sz="110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921000" y="5080000"/>
            <a:ext cx="254000" cy="254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3302000" y="5054600"/>
            <a:ext cx="571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指导老师：刘红萍   </a:t>
            </a:r>
            <a:r>
              <a:rPr lang="zh-CN" altLang="en-US" sz="1800" b="0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张丹丹</a:t>
            </a:r>
            <a:endParaRPr lang="zh-CN" altLang="en-US" sz="1800" b="0" i="0" u="none" strike="noStrike">
              <a:solidFill>
                <a:srgbClr val="FFFFFF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939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升级阶段动因分析（二）：文旅出行模式升级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0B3954">
              <a:alpha val="5000"/>
            </a:srgbClr>
          </a:solidFill>
          <a:ln cap="flat" cmpd="sng">
            <a:solidFill>
              <a:srgbClr val="02263A">
                <a:alpha val="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文旅出行模式升级，骑行成核心玩法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921000"/>
            <a:ext cx="3429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31750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31496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趋势转变：休闲漫游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3683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600" b="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文旅发展推动了“休闲漫游、低碳体验”的旅游新趋势，游客不再满足于简单打卡，更倾向于沉浸式游览</a:t>
            </a:r>
            <a:r>
              <a:rPr lang="en-US" sz="16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dirty="0"/>
          </a:p>
        </p:txBody>
      </p:sp>
      <p:sp>
        <p:nvSpPr>
          <p:cNvPr id="10" name="AutoShape 10"/>
          <p:cNvSpPr/>
          <p:nvPr/>
        </p:nvSpPr>
        <p:spPr>
          <a:xfrm>
            <a:off x="4381500" y="2921000"/>
            <a:ext cx="3429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35500" y="31750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143500" y="31496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核心玩法：单车游览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35500" y="3683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600" b="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共享单车已从单纯的接驳工具转变为景区游玩的核心配套。游客更愿意骑行游览云龙湖、云龙山等特色景区</a:t>
            </a:r>
            <a:r>
              <a:rPr lang="en-US" sz="14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100" dirty="0"/>
          </a:p>
        </p:txBody>
      </p:sp>
      <p:sp>
        <p:nvSpPr>
          <p:cNvPr id="14" name="AutoShape 14"/>
          <p:cNvSpPr/>
          <p:nvPr/>
        </p:nvSpPr>
        <p:spPr>
          <a:xfrm>
            <a:off x="8001000" y="2921000"/>
            <a:ext cx="3429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55000" y="31750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763000" y="31496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资源适配：密度增加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255000" y="3683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600" b="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为了适配骑行游览的需求，景区周边及内部的单车投放密度大幅增加，以满足高频次的使用场景</a:t>
            </a:r>
            <a:r>
              <a:rPr lang="en-US" sz="16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dirty="0"/>
          </a:p>
        </p:txBody>
      </p:sp>
      <p:sp>
        <p:nvSpPr>
          <p:cNvPr id="18" name="AutoShape 18"/>
          <p:cNvSpPr/>
          <p:nvPr/>
        </p:nvSpPr>
        <p:spPr>
          <a:xfrm>
            <a:off x="762000" y="5461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0B3954">
              <a:alpha val="10000"/>
            </a:srgbClr>
          </a:solidFill>
          <a:ln cap="flat" cmpd="sng">
            <a:solidFill>
              <a:srgbClr val="02263A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1016000" y="56515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总结：</a:t>
            </a:r>
            <a:r>
              <a:rPr lang="en-US" sz="200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从“交通接驳”到“</a:t>
            </a:r>
            <a:r>
              <a:rPr lang="en-US" sz="200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深度体验</a:t>
            </a:r>
            <a:r>
              <a:rPr lang="en-US" sz="200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”，</a:t>
            </a:r>
            <a:r>
              <a:rPr lang="en-US" sz="200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骑行已成为文旅消费升级的重要驱动力</a:t>
            </a:r>
            <a:r>
              <a:rPr lang="en-US" sz="200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89408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升级阶段动因分析（三）：政策推动布局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BFBF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889000"/>
          </a:xfrm>
          <a:prstGeom prst="roundRect">
            <a:avLst>
              <a:gd name="adj" fmla="val 14285"/>
            </a:avLst>
          </a:prstGeom>
          <a:solidFill>
            <a:srgbClr val="0B3954">
              <a:alpha val="5000"/>
            </a:srgbClr>
          </a:solidFill>
          <a:ln cap="flat" cmpd="sng">
            <a:solidFill>
              <a:srgbClr val="02263A">
                <a:alpha val="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7780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“文旅交通”深度融合，政策推动布局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794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30480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714500" y="2921000"/>
            <a:ext cx="939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全域旅游示范区建设规划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泉山区明确提出“交通赋能文旅”战略，将共享单车正式纳入全区文旅配套体系，确立了其在公共服务中的重要地位。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762000" y="40005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42545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714500" y="4127500"/>
            <a:ext cx="939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核心景区站点优化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重点沿湖西路、环湖路等景区核心道路增设共享单车站点，打通“最后一公里”，提升游客到达景区的便捷性。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5207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4610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714500" y="5334000"/>
            <a:ext cx="939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供需双向驱动与动态调度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针对节假日大客流实施动态增车策略，通过政策引导实现资源向景区倾斜，有效缓解高峰期用车压力。</a:t>
            </a:r>
            <a:endParaRPr lang="en-US" sz="14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2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游客数量与</a:t>
            </a:r>
            <a:r>
              <a:rPr lang="en-US" sz="32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云龙湖周边停靠点数量变化</a:t>
            </a:r>
            <a:r>
              <a:rPr lang="zh-CN" altLang="en-US" sz="32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趋势</a:t>
            </a:r>
            <a:r>
              <a:rPr lang="en-US" sz="32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（2015-2025）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762000" y="1079500"/>
            <a:ext cx="10668000" cy="25400"/>
          </a:xfrm>
          <a:prstGeom prst="roundRect">
            <a:avLst>
              <a:gd name="adj" fmla="val 0"/>
            </a:avLst>
          </a:prstGeom>
          <a:solidFill>
            <a:srgbClr val="BFBF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802460" y="4765535"/>
            <a:ext cx="10668000" cy="1594805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BFBFBF">
                <a:alpha val="100000"/>
              </a:srgbClr>
            </a:solidFill>
            <a:prstDash val="solid"/>
            <a:round/>
          </a:ln>
        </p:spPr>
        <p:txBody>
          <a:bodyPr vert="horz" wrap="square" lIns="254000" tIns="190500" rIns="254000" bIns="190500" rtlCol="0" anchor="ctr" anchorCtr="0"/>
          <a:lstStyle/>
          <a:p>
            <a:pPr indent="0" algn="just">
              <a:lnSpc>
                <a:spcPct val="117000"/>
              </a:lnSpc>
              <a:defRPr/>
            </a:pPr>
            <a:r>
              <a:rPr lang="en-US" sz="1600" b="0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这张折线图直观展示了2015年至2025年云龙湖周边共享单车停靠点数量的惊人增长。从最初的几十个，增长到如今的数百个，这背后是徐州从传统工业城市向知名旅游城市的成功转型。文旅产业的蓬勃发展直接推动了共享单车的大规模扩产，而优化的绿色出行体系又反过来支撑了更高质量的文旅服务，形成了良性循环。</a:t>
            </a:r>
            <a:endParaRPr lang="en-US" sz="1100" dirty="0"/>
          </a:p>
        </p:txBody>
      </p:sp>
      <p:sp>
        <p:nvSpPr>
          <p:cNvPr id="6" name="AutoShape 6"/>
          <p:cNvSpPr/>
          <p:nvPr/>
        </p:nvSpPr>
        <p:spPr>
          <a:xfrm>
            <a:off x="0" y="6604000"/>
            <a:ext cx="12192000" cy="2540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graphicFrame>
        <p:nvGraphicFramePr>
          <p:cNvPr id="7" name="图表 6"/>
          <p:cNvGraphicFramePr/>
          <p:nvPr/>
        </p:nvGraphicFramePr>
        <p:xfrm>
          <a:off x="2827666" y="1339255"/>
          <a:ext cx="5274310" cy="3418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124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现存问题（一</a:t>
            </a:r>
            <a:r>
              <a:rPr lang="en-US" sz="32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）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2032000" y="2032000"/>
            <a:ext cx="762000" cy="762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184400" y="2184400"/>
            <a:ext cx="457200" cy="457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889000" y="2921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景区布局供需错配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429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核心景区节假日车辆供不应求，小众景点闲置率高，潮汐调度响应滞后。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5715000" y="2032000"/>
            <a:ext cx="762000" cy="762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67400" y="21844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572000" y="2921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智能点位适配不足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35500" y="3429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部分历史街巷、古建区域无法铺设机械桩，电子围栏覆盖不全，还车不便。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28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9398000" y="2032000"/>
            <a:ext cx="762000" cy="762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50400" y="2184400"/>
            <a:ext cx="457200" cy="4572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255000" y="2921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文旅融合深度不够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18500" y="3429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骑行与景区导览、文创消费、票务联动不足，仅停留在代步层面。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207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1016000" y="53975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总结：需通过技术升级与精细化运营解决当前痛点，提升用户体验与管理效率。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124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现存问题（二）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508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080000" cy="2540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79500" y="2095500"/>
            <a:ext cx="609600" cy="6096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81100" y="21971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841500" y="2095500"/>
            <a:ext cx="368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运维力量薄弱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79500" y="2857500"/>
            <a:ext cx="4445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景区运维人员不足，导致节假日期间车辆淤积严重，故障车辆清理不及时，影响游客体验与通行效率。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350000" y="1778000"/>
            <a:ext cx="5080000" cy="2540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6667500" y="2095500"/>
            <a:ext cx="609600" cy="6096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69100" y="21971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429500" y="2095500"/>
            <a:ext cx="368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跨部门协同欠缺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667500" y="2857500"/>
            <a:ext cx="4445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文旅、城管、企业三方数据未完全打通，导致布局规划与文旅客流预警脱节，难以实现精细化管理。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826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1308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587500" y="5016500"/>
            <a:ext cx="952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核心痛点总结：</a:t>
            </a: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缺乏专业的运维保障体系与高效的跨部门数据联动机制，制约了共享单车在景区的可持续发展。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26797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优化建议（一）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06500"/>
            <a:ext cx="762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968500" y="2095500"/>
            <a:ext cx="889000" cy="889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159000" y="22860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889000" y="31115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精准化布局调整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3556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基于文旅客流大数据，实施“核心景区加密、支线景区补点、动态调峰”，节假日提前增投，夜间回流闲置车辆。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445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4445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5651500" y="2095500"/>
            <a:ext cx="889000" cy="889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2000" y="22860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4572000" y="31115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智能技术深度应用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635500" y="3556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扩大景区纯AI电子围栏覆盖，适配古建、街巷空间，推行“通租通还”，破除品牌壁垒，提升用户体验。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128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8128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/>
        </p:nvSpPr>
        <p:spPr>
          <a:xfrm>
            <a:off x="9334500" y="2095500"/>
            <a:ext cx="889000" cy="889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0" y="2286000"/>
            <a:ext cx="508000" cy="5080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255000" y="31115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深化文旅融合功能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318500" y="3556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在骑行平台嵌入景区导览、文脉讲解、优惠票务功能，打造“两汉文化骑行专线”，车身融入文旅IP。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5334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000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通过数据驱动、技术赋能与文化融合，构建高效、智能、多元的文旅出行新生态</a:t>
            </a:r>
            <a:endParaRPr lang="en-US" sz="1100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26797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优化建议（二）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06500"/>
            <a:ext cx="762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080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66800" y="2082800"/>
            <a:ext cx="609600" cy="6096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68400" y="21844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828800" y="2032000"/>
            <a:ext cx="368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完善运维保障体系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" y="2794000"/>
            <a:ext cx="44704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组建景区专属运维小队，设置临时调度点，联合景区志愿者规范停放，确保景区周边秩序井然。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350000" y="1778000"/>
            <a:ext cx="5080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6654800" y="2082800"/>
            <a:ext cx="609600" cy="6096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56400" y="21844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416800" y="2032000"/>
            <a:ext cx="368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加强跨部门协同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654800" y="2794000"/>
            <a:ext cx="44704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建立文旅、城管、企业数据共享平台，打破信息孤岛，实现客流预警与车辆调度的高效联动。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445000"/>
            <a:ext cx="10668000" cy="1270000"/>
          </a:xfrm>
          <a:prstGeom prst="roundRect">
            <a:avLst>
              <a:gd name="adj" fmla="val 10000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6800" y="4800600"/>
            <a:ext cx="558800" cy="558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828800" y="4635500"/>
            <a:ext cx="927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核心目标：</a:t>
            </a:r>
            <a:r>
              <a:rPr lang="en-US" sz="16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通过“人力+技术”的双重保障，构建多方参与、数据驱动的现代化景区管理新模式，提升游客体验与城市形象。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124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研究结论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762000" y="1206500"/>
            <a:ext cx="508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4826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66800" y="19558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74800" y="1905000"/>
            <a:ext cx="3759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核心驱动力：文旅融合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66800" y="2413000"/>
            <a:ext cx="42164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文旅融合是徐州共享单车布局迭代的核心引擎。它不仅推动了单车形态的升级，更解决了城市治理痛点，优化了游客出行体验，成为徐州景城融合发展的重要支撑。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842000" y="1651000"/>
            <a:ext cx="5588000" cy="2794000"/>
          </a:xfrm>
          <a:prstGeom prst="roundRect">
            <a:avLst>
              <a:gd name="adj" fmla="val 454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6146800" y="1905000"/>
            <a:ext cx="4978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共享单车布局的三重转型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46800" y="2476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553200" y="2438400"/>
            <a:ext cx="46228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模式转型：从无桩到有桩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553200" y="2794000"/>
            <a:ext cx="46228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规范停放管理，提升城市市容秩序与管理效率。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46800" y="3111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553200" y="3073400"/>
            <a:ext cx="46228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功能转型：从通勤主导到文旅倾斜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553200" y="3429000"/>
            <a:ext cx="46228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响应文旅需求，重点覆盖景区与景点周边区域。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46800" y="37465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553200" y="3708400"/>
            <a:ext cx="46228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管理转型：从粗放投放到精准智理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553200" y="4064000"/>
            <a:ext cx="4622800" cy="25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利用大数据技术，实现供需平衡与精细化运营。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4699000"/>
            <a:ext cx="10668000" cy="1270000"/>
          </a:xfrm>
          <a:prstGeom prst="roundRect">
            <a:avLst>
              <a:gd name="adj" fmla="val 10000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66800" y="5054600"/>
            <a:ext cx="406400" cy="4064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1574800" y="4889500"/>
            <a:ext cx="9601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未来展望与优化方向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当前布局已基本适配文旅发展基础需求，但在供需匹配、智能适配及融合深度上仍有提升空间。未来需持续以文旅需求为导向，深化“单车+文旅”的融合模式，实现更高效的资源配置与服务升级。</a:t>
            </a:r>
            <a:endParaRPr lang="en-US" sz="14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41181" y="2967335"/>
            <a:ext cx="7109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谢谢各位专家和老师！</a:t>
            </a:r>
            <a:endParaRPr lang="zh-CN" alt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3048000" cy="68580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381000" y="762000"/>
            <a:ext cx="228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57290">
            <a:off x="381053" y="1454150"/>
            <a:ext cx="76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BFBFB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5" name="AutoShape 5"/>
          <p:cNvSpPr/>
          <p:nvPr/>
        </p:nvSpPr>
        <p:spPr>
          <a:xfrm>
            <a:off x="381000" y="16510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CONTENTS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2000" y="4445000"/>
            <a:ext cx="1524000" cy="1524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3556000" y="762000"/>
            <a:ext cx="7874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24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10000" y="9906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4318000" y="952500"/>
            <a:ext cx="698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01. 研究背景与意义</a:t>
            </a:r>
            <a:endParaRPr lang="en-US" sz="2400"/>
          </a:p>
        </p:txBody>
      </p:sp>
      <p:sp>
        <p:nvSpPr>
          <p:cNvPr id="10" name="AutoShape 10"/>
          <p:cNvSpPr/>
          <p:nvPr/>
        </p:nvSpPr>
        <p:spPr>
          <a:xfrm>
            <a:off x="3556000" y="1835880"/>
            <a:ext cx="7874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24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10000" y="206448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318000" y="2026380"/>
            <a:ext cx="698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02. 研究方法</a:t>
            </a:r>
            <a:endParaRPr lang="en-US" sz="2400"/>
          </a:p>
        </p:txBody>
      </p:sp>
      <p:sp>
        <p:nvSpPr>
          <p:cNvPr id="13" name="AutoShape 13"/>
          <p:cNvSpPr/>
          <p:nvPr/>
        </p:nvSpPr>
        <p:spPr>
          <a:xfrm>
            <a:off x="3556000" y="2998772"/>
            <a:ext cx="7874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240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10000" y="3227372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4318000" y="3189272"/>
            <a:ext cx="698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03. 徐州共享单车布局发展演化与动因分析</a:t>
            </a:r>
            <a:endParaRPr lang="en-US" sz="2400"/>
          </a:p>
        </p:txBody>
      </p:sp>
      <p:sp>
        <p:nvSpPr>
          <p:cNvPr id="16" name="AutoShape 16"/>
          <p:cNvSpPr/>
          <p:nvPr/>
        </p:nvSpPr>
        <p:spPr>
          <a:xfrm>
            <a:off x="3556000" y="4145480"/>
            <a:ext cx="7874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240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10000" y="437408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4318000" y="4335980"/>
            <a:ext cx="698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04. 现存问题与优化建议</a:t>
            </a:r>
            <a:endParaRPr lang="en-US" sz="2400"/>
          </a:p>
        </p:txBody>
      </p:sp>
      <p:sp>
        <p:nvSpPr>
          <p:cNvPr id="19" name="AutoShape 19"/>
          <p:cNvSpPr/>
          <p:nvPr/>
        </p:nvSpPr>
        <p:spPr>
          <a:xfrm>
            <a:off x="3556000" y="5316464"/>
            <a:ext cx="7874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 sz="24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810000" y="5545064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4318000" y="5506964"/>
            <a:ext cx="698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05. 研究结论</a:t>
            </a:r>
            <a:endParaRPr lang="en-US"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1242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1. </a:t>
            </a:r>
            <a:r>
              <a:rPr lang="en-US" sz="32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研究背景与意义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762000" y="1206500"/>
            <a:ext cx="508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66800" y="19812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74800" y="19304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理论意义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" y="2489200"/>
            <a:ext cx="44704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25000"/>
              </a:lnSpc>
              <a:defRPr/>
            </a:pPr>
            <a:r>
              <a:rPr lang="en-US" sz="1800" b="0" i="0" u="none" strike="noStrike" dirty="0" err="1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以“文旅热度</a:t>
            </a:r>
            <a:r>
              <a:rPr lang="en-US" sz="1800" b="0" i="0" u="none" strike="noStrike" dirty="0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—</a:t>
            </a:r>
            <a:r>
              <a:rPr lang="en-US" sz="1800" b="0" i="0" u="none" strike="noStrike" dirty="0" err="1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共享单车分布</a:t>
            </a:r>
            <a:r>
              <a:rPr lang="en-US" sz="1800" b="0" i="0" u="none" strike="noStrike" dirty="0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—城市空间优化”为框架，研究文旅融合背景下徐州共享单车布局变化。通过分析文旅发展对中小城市慢行系统的影响，探讨中小城市慢行系统对发展文旅的重要性，为中小城市慢行系统与文旅协同发展提供理论参考。</a:t>
            </a:r>
            <a:endParaRPr lang="en-US" sz="1800" dirty="0"/>
          </a:p>
        </p:txBody>
      </p:sp>
      <p:sp>
        <p:nvSpPr>
          <p:cNvPr id="9" name="AutoShape 9"/>
          <p:cNvSpPr/>
          <p:nvPr/>
        </p:nvSpPr>
        <p:spPr>
          <a:xfrm>
            <a:off x="6350000" y="1651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6350000" y="1651000"/>
            <a:ext cx="5080000" cy="762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4800" y="19812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162800" y="19304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实践意义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654800" y="2489200"/>
            <a:ext cx="44704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25000"/>
              </a:lnSpc>
              <a:defRPr/>
            </a:pPr>
            <a:r>
              <a:rPr lang="en-US" sz="1800" b="0" i="0" u="none" strike="noStrike" dirty="0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课题可以为徐州优化文旅交通配套、提升游客体验提供数据支撑；提炼可复制的“慢行+文旅”模式，助力徐州从“网红”向“长红”转型，实现可持续发展。</a:t>
            </a:r>
            <a:endParaRPr lang="en-US" sz="1800" dirty="0"/>
          </a:p>
        </p:txBody>
      </p:sp>
      <p:sp>
        <p:nvSpPr>
          <p:cNvPr id="15" name="AutoShape 15"/>
          <p:cNvSpPr/>
          <p:nvPr/>
        </p:nvSpPr>
        <p:spPr>
          <a:xfrm>
            <a:off x="748963" y="5563724"/>
            <a:ext cx="10450414" cy="69951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通过理论构建与实践探索，推动城市文旅与慢行系统的深度融合与可持续发展</a:t>
            </a:r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7907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2. </a:t>
            </a:r>
            <a:r>
              <a:rPr lang="en-US" sz="32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研究方法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762000" y="1206500"/>
            <a:ext cx="508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2095500" y="2032000"/>
            <a:ext cx="635000" cy="635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222500" y="2159000"/>
            <a:ext cx="381000" cy="381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889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文献研究法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238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800" b="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借助数字图书馆、政府网站和AI智能工具，梳理文旅融合、共享单车空间分布的相关文章与政策</a:t>
            </a:r>
            <a:r>
              <a:rPr lang="en-US" sz="18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800" dirty="0"/>
          </a:p>
        </p:txBody>
      </p:sp>
      <p:sp>
        <p:nvSpPr>
          <p:cNvPr id="9" name="AutoShape 9"/>
          <p:cNvSpPr/>
          <p:nvPr/>
        </p:nvSpPr>
        <p:spPr>
          <a:xfrm>
            <a:off x="4445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5778500" y="2032000"/>
            <a:ext cx="635000" cy="635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05500" y="21590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572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数据分析法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35500" y="3238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800" b="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获取主流平台共享单车投放与运营数据，制作分布饼图、表格与折线统计图，对比时空变化</a:t>
            </a:r>
            <a:r>
              <a:rPr lang="en-US" sz="18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800" dirty="0"/>
          </a:p>
        </p:txBody>
      </p:sp>
      <p:sp>
        <p:nvSpPr>
          <p:cNvPr id="14" name="AutoShape 14"/>
          <p:cNvSpPr/>
          <p:nvPr/>
        </p:nvSpPr>
        <p:spPr>
          <a:xfrm>
            <a:off x="8128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9461500" y="2032000"/>
            <a:ext cx="635000" cy="635000"/>
          </a:xfrm>
          <a:prstGeom prst="ellipse">
            <a:avLst/>
          </a:prstGeom>
          <a:solidFill>
            <a:srgbClr val="0B39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8500" y="2159000"/>
            <a:ext cx="381000" cy="381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255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实地调研法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18500" y="32385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800" b="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走访景区、居民区及重点区域的停放点设置与使用情况，对比与往年的差异，获取一手资料</a:t>
            </a:r>
            <a:r>
              <a:rPr lang="en-US" sz="18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800" dirty="0"/>
          </a:p>
        </p:txBody>
      </p:sp>
      <p:sp>
        <p:nvSpPr>
          <p:cNvPr id="19" name="AutoShape 19"/>
          <p:cNvSpPr/>
          <p:nvPr/>
        </p:nvSpPr>
        <p:spPr>
          <a:xfrm>
            <a:off x="762000" y="5334000"/>
            <a:ext cx="10668000" cy="12700"/>
          </a:xfrm>
          <a:prstGeom prst="roundRect">
            <a:avLst>
              <a:gd name="adj" fmla="val 0"/>
            </a:avLst>
          </a:prstGeom>
          <a:solidFill>
            <a:srgbClr val="BFBF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762000" y="55245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综合运用多种方法，确保研究的科学性、准确性与全面性</a:t>
            </a:r>
            <a:r>
              <a:rPr lang="en-US" sz="14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80518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3. </a:t>
            </a:r>
            <a:r>
              <a:rPr lang="en-US" sz="32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徐州共享单车布局发展演化与动因分析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624435" y="181846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95500" y="2095500"/>
            <a:ext cx="635000" cy="635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889000" y="28575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起步阶段（2020年前）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302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800" b="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无桩无序投放，市场处于早期野蛮生长状态，文旅场景覆盖空白，缺乏统一规划</a:t>
            </a:r>
            <a:r>
              <a:rPr lang="en-US" sz="18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800" dirty="0"/>
          </a:p>
        </p:txBody>
      </p:sp>
      <p:sp>
        <p:nvSpPr>
          <p:cNvPr id="9" name="AutoShape 9"/>
          <p:cNvSpPr/>
          <p:nvPr/>
        </p:nvSpPr>
        <p:spPr>
          <a:xfrm>
            <a:off x="4445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445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78500" y="2095500"/>
            <a:ext cx="635000" cy="635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4572000" y="28575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规范阶段（2020年）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35500" y="3302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800" b="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全域推行有桩模式，政府介入规范管理。文旅布局初步启动，成为行业关键转型节点</a:t>
            </a:r>
            <a:r>
              <a:rPr lang="en-US" sz="18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800" dirty="0"/>
          </a:p>
        </p:txBody>
      </p:sp>
      <p:sp>
        <p:nvSpPr>
          <p:cNvPr id="14" name="AutoShape 14"/>
          <p:cNvSpPr/>
          <p:nvPr/>
        </p:nvSpPr>
        <p:spPr>
          <a:xfrm>
            <a:off x="8128000" y="1778000"/>
            <a:ext cx="3302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8128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61500" y="2095500"/>
            <a:ext cx="635000" cy="635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8255000" y="28575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升级阶段（2023至今）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18500" y="3302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800" b="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智能有桩与电子围栏技术迭代，景区实现全面扩容，布局更加精细化与智能化</a:t>
            </a:r>
            <a:r>
              <a:rPr lang="en-US" sz="18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800" dirty="0"/>
          </a:p>
        </p:txBody>
      </p:sp>
      <p:sp>
        <p:nvSpPr>
          <p:cNvPr id="19" name="AutoShape 19"/>
          <p:cNvSpPr/>
          <p:nvPr/>
        </p:nvSpPr>
        <p:spPr>
          <a:xfrm>
            <a:off x="762000" y="5334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BFBFBF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524500"/>
            <a:ext cx="381000" cy="381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1524000" y="5461000"/>
            <a:ext cx="965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核心动因总结：从“野蛮生长”到“规范管理”再到“</a:t>
            </a:r>
            <a:r>
              <a:rPr lang="en-US" sz="2000" b="1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智能升级</a:t>
            </a:r>
            <a:r>
              <a:rPr lang="en-US" sz="2000" b="1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”，</a:t>
            </a:r>
            <a:r>
              <a:rPr lang="en-US" sz="2000" b="1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政策引导与文旅产业发展是推动布局演变的核心驱动力</a:t>
            </a:r>
            <a:r>
              <a:rPr lang="en-US" sz="2000" b="1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2000" b="1" dirty="0">
              <a:solidFill>
                <a:srgbClr val="0B3954"/>
              </a:solidFill>
              <a:latin typeface="Noto Sans SC" panose="020B0200000000000000" charset="-122"/>
              <a:ea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起步阶段：无桩无序投放，文旅场景覆盖空白（2020年前）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BFBF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4191000" y="1651000"/>
            <a:ext cx="7239000" cy="1079500"/>
          </a:xfrm>
          <a:prstGeom prst="roundRect">
            <a:avLst>
              <a:gd name="adj" fmla="val 11764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0B3954">
                <a:alpha val="10000"/>
              </a:srgbClr>
            </a:solidFill>
            <a:prstDash val="solid"/>
            <a:round/>
          </a:ln>
          <a:effectLst>
            <a:outerShdw blurRad="635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81500" y="1841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4826000" y="1778000"/>
            <a:ext cx="6350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基础数据背景</a:t>
            </a:r>
            <a:r>
              <a:rPr lang="en-US" sz="18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(2015年)</a:t>
            </a:r>
            <a:endParaRPr lang="en-US" sz="1800" dirty="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徐州仅存</a:t>
            </a:r>
            <a:r>
              <a:rPr lang="en-US" sz="1600" b="1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有桩公共自行车</a:t>
            </a:r>
            <a:r>
              <a:rPr lang="en-US" sz="16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，泉山区约225~257个站点，车辆规模达7100~8100辆，整体布局处于起步阶段。</a:t>
            </a:r>
            <a:endParaRPr lang="en-US" sz="1600" b="0" i="0" u="none" strike="noStrike" dirty="0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4191000" y="2986972"/>
            <a:ext cx="7239000" cy="1333500"/>
          </a:xfrm>
          <a:prstGeom prst="roundRect">
            <a:avLst>
              <a:gd name="adj" fmla="val 9523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0B3954">
                <a:alpha val="10000"/>
              </a:srgbClr>
            </a:solidFill>
            <a:prstDash val="solid"/>
            <a:round/>
          </a:ln>
          <a:effectLst>
            <a:outerShdw blurRad="63500" dist="254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81500" y="3177472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826000" y="3113972"/>
            <a:ext cx="6350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布局特征：民生导向显著，文旅占比偏低</a:t>
            </a:r>
            <a:endParaRPr lang="en-US" sz="1800" dirty="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600" b="1" i="0" u="none" strike="noStrike" dirty="0" err="1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小区与商圈</a:t>
            </a:r>
            <a:r>
              <a:rPr lang="en-US" sz="1600" b="1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(65%)</a:t>
            </a:r>
            <a:r>
              <a:rPr lang="en-US" sz="16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</a:t>
            </a:r>
            <a:r>
              <a:rPr lang="en-US" sz="1600" b="0" i="0" u="none" strike="noStrike" dirty="0" err="1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核心服务市民日常通勤需求</a:t>
            </a:r>
            <a:endParaRPr lang="en-US" sz="1600" b="0" i="0" u="none" strike="noStrike" dirty="0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600" b="1" i="0" u="none" strike="noStrike" dirty="0" err="1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学校与医院</a:t>
            </a:r>
            <a:r>
              <a:rPr lang="en-US" sz="1600" b="1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(25%)</a:t>
            </a:r>
            <a:r>
              <a:rPr lang="en-US" sz="16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</a:t>
            </a:r>
            <a:r>
              <a:rPr lang="en-US" sz="1600" b="0" i="0" u="none" strike="noStrike" dirty="0" err="1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覆盖基础公共服务设施</a:t>
            </a:r>
            <a:endParaRPr lang="en-US" sz="1600" b="0" i="0" u="none" strike="noStrike" dirty="0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600" b="1" i="0" u="none" strike="noStrike" dirty="0" err="1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景区场景</a:t>
            </a:r>
            <a:r>
              <a:rPr lang="en-US" sz="1600" b="1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(仅10%)</a:t>
            </a:r>
            <a:r>
              <a:rPr lang="en-US" sz="16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：</a:t>
            </a:r>
            <a:r>
              <a:rPr lang="en-US" sz="1600" b="0" i="0" u="none" strike="noStrike" dirty="0" err="1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文旅场景覆盖严重不足</a:t>
            </a:r>
            <a:endParaRPr lang="en-US" sz="1600" b="0" i="0" u="none" strike="noStrike" dirty="0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4191000" y="4706416"/>
            <a:ext cx="7239000" cy="1079500"/>
          </a:xfrm>
          <a:prstGeom prst="roundRect">
            <a:avLst>
              <a:gd name="adj" fmla="val 11764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81500" y="4896916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4826000" y="4833416"/>
            <a:ext cx="6350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阶段总结</a:t>
            </a:r>
            <a:endParaRPr lang="en-US" sz="1800" dirty="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 dirty="0" err="1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该阶段公共自行车功能定位以</a:t>
            </a:r>
            <a:r>
              <a:rPr lang="en-US" sz="1600" b="1" i="0" u="none" strike="noStrike" dirty="0" err="1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城市民生服务为主</a:t>
            </a:r>
            <a:r>
              <a:rPr lang="en-US" sz="1600" b="0" i="0" u="none" strike="noStrike" dirty="0" err="1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，尚未与文旅场景形成深度适配，文旅资源的交通接驳能力处于空白状态</a:t>
            </a:r>
            <a:r>
              <a:rPr lang="en-US" sz="16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b="0" i="0" u="none" strike="noStrike" dirty="0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762000" y="6096000"/>
            <a:ext cx="10668000" cy="50800"/>
          </a:xfrm>
          <a:prstGeom prst="roundRect">
            <a:avLst>
              <a:gd name="adj" fmla="val 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graphicFrame>
        <p:nvGraphicFramePr>
          <p:cNvPr id="15" name="图表 14"/>
          <p:cNvGraphicFramePr/>
          <p:nvPr/>
        </p:nvGraphicFramePr>
        <p:xfrm>
          <a:off x="0" y="1720412"/>
          <a:ext cx="4604368" cy="3329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规范阶段：全域推行有桩模式，文旅布局启动（2020年）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572000" y="1651000"/>
            <a:ext cx="6858000" cy="1016000"/>
          </a:xfrm>
          <a:prstGeom prst="roundRect">
            <a:avLst>
              <a:gd name="adj" fmla="val 12500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26000" y="19050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461000" y="1778000"/>
            <a:ext cx="571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景区占比显著提升至</a:t>
            </a:r>
            <a:r>
              <a:rPr lang="en-US" sz="18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15%</a:t>
            </a:r>
            <a:endParaRPr lang="en-US" sz="1100" dirty="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 dirty="0" err="1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实现了对游客深度游玩场景的初步覆盖，成为文旅配套新标配</a:t>
            </a:r>
            <a:r>
              <a:rPr lang="en-US" sz="1600" b="0" i="0" u="none" strike="noStrike" dirty="0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b="0" i="0" u="none" strike="noStrike" dirty="0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4572000" y="2921000"/>
            <a:ext cx="685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增长动因与布局转型</a:t>
            </a:r>
            <a:endParaRPr lang="en-US" sz="1100"/>
          </a:p>
        </p:txBody>
      </p:sp>
      <p:cxnSp>
        <p:nvCxnSpPr>
          <p:cNvPr id="10" name="Connector 10"/>
          <p:cNvCxnSpPr/>
          <p:nvPr/>
        </p:nvCxnSpPr>
        <p:spPr>
          <a:xfrm rot="-6366">
            <a:off x="4572006" y="3359150"/>
            <a:ext cx="685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BFBFB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2000" y="3556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016500" y="3530600"/>
            <a:ext cx="6413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 err="1">
                <a:solidFill>
                  <a:srgbClr val="3232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文旅产业爆发式增长</a:t>
            </a:r>
            <a:endParaRPr lang="en-US" sz="1100" dirty="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 dirty="0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云龙湖成功创建5A级景区，带动游客数量成倍增长，直接催生了景区内的出行刚需。</a:t>
            </a:r>
            <a:endParaRPr lang="en-US" sz="1600" b="0" i="0" u="none" strike="noStrike" dirty="0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72000" y="4431288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4951764" y="4543453"/>
            <a:ext cx="6413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 err="1">
                <a:solidFill>
                  <a:srgbClr val="3232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配套定位发生质变</a:t>
            </a:r>
            <a:endParaRPr lang="en-US" sz="1100" dirty="0"/>
          </a:p>
          <a:p>
            <a:pPr indent="0" algn="l">
              <a:lnSpc>
                <a:spcPct val="125000"/>
              </a:lnSpc>
            </a:pPr>
            <a:r>
              <a:rPr lang="en-US" sz="1600" b="0" i="0" u="none" strike="noStrike" dirty="0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共享单车从城市交通的“补充位”正式升级为景区服务的“</a:t>
            </a:r>
            <a:r>
              <a:rPr lang="en-US" sz="1600" b="0" i="0" u="none" strike="noStrike" dirty="0" err="1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重点配套位</a:t>
            </a:r>
            <a:r>
              <a:rPr lang="en-US" sz="1600" b="0" i="0" u="none" strike="noStrike" dirty="0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”，</a:t>
            </a:r>
            <a:r>
              <a:rPr lang="en-US" sz="1600" b="0" i="0" u="none" strike="noStrike" dirty="0" err="1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倒逼基础设施完善</a:t>
            </a:r>
            <a:r>
              <a:rPr lang="en-US" sz="1600" b="0" i="0" u="none" strike="noStrike" dirty="0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b="0" i="0" u="none" strike="noStrike" dirty="0">
              <a:solidFill>
                <a:srgbClr val="6464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4572000" y="5676336"/>
            <a:ext cx="6858000" cy="635000"/>
          </a:xfrm>
          <a:prstGeom prst="roundRect">
            <a:avLst>
              <a:gd name="adj" fmla="val 20000"/>
            </a:avLst>
          </a:prstGeom>
          <a:solidFill>
            <a:srgbClr val="0B39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4699000" y="5676336"/>
            <a:ext cx="660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 dirty="0" err="1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关键结论：全域推行有桩模式，文旅布局进入规范化发展新阶段</a:t>
            </a:r>
            <a:endParaRPr lang="en-US" sz="1800" dirty="0"/>
          </a:p>
        </p:txBody>
      </p:sp>
      <p:graphicFrame>
        <p:nvGraphicFramePr>
          <p:cNvPr id="17" name="图表 16"/>
          <p:cNvGraphicFramePr/>
          <p:nvPr/>
        </p:nvGraphicFramePr>
        <p:xfrm>
          <a:off x="0" y="2144978"/>
          <a:ext cx="4467225" cy="3317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46410" y="46754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升级阶段：智能有桩+电子围栏迭代，景区全面扩容（2023至今）</a:t>
            </a:r>
            <a:endParaRPr lang="en-US" sz="1100" dirty="0"/>
          </a:p>
        </p:txBody>
      </p:sp>
      <p:sp>
        <p:nvSpPr>
          <p:cNvPr id="5" name="AutoShape 5"/>
          <p:cNvSpPr/>
          <p:nvPr/>
        </p:nvSpPr>
        <p:spPr>
          <a:xfrm>
            <a:off x="4572000" y="1524000"/>
            <a:ext cx="6858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26000" y="1841500"/>
            <a:ext cx="508000" cy="508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5524500" y="1651000"/>
            <a:ext cx="571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核心动力：景区占比显著扩大</a:t>
            </a:r>
            <a:endParaRPr lang="en-US" sz="1100" dirty="0"/>
          </a:p>
        </p:txBody>
      </p:sp>
      <p:sp>
        <p:nvSpPr>
          <p:cNvPr id="8" name="AutoShape 8"/>
          <p:cNvSpPr/>
          <p:nvPr/>
        </p:nvSpPr>
        <p:spPr>
          <a:xfrm>
            <a:off x="5524500" y="2032000"/>
            <a:ext cx="571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相比2020年，景区成为共享单车布局的重要核心动力，覆盖范围全面扩容，成为文旅出行的关键载体。</a:t>
            </a:r>
            <a:endParaRPr lang="en-US" sz="1600" dirty="0"/>
          </a:p>
        </p:txBody>
      </p:sp>
      <p:sp>
        <p:nvSpPr>
          <p:cNvPr id="9" name="AutoShape 9"/>
          <p:cNvSpPr/>
          <p:nvPr/>
        </p:nvSpPr>
        <p:spPr>
          <a:xfrm>
            <a:off x="4572000" y="2857500"/>
            <a:ext cx="6858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6000" y="31750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524500" y="2984500"/>
            <a:ext cx="571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技术迭代：智能有桩+电子围栏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5524500" y="3365500"/>
            <a:ext cx="571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引入智能硬件与电子围栏技术，实现从“无桩乱停”到“定点规范停放”的转变，管理更加精细化</a:t>
            </a:r>
            <a:r>
              <a:rPr lang="en-US" sz="16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dirty="0"/>
          </a:p>
        </p:txBody>
      </p:sp>
      <p:sp>
        <p:nvSpPr>
          <p:cNvPr id="13" name="AutoShape 13"/>
          <p:cNvSpPr/>
          <p:nvPr/>
        </p:nvSpPr>
        <p:spPr>
          <a:xfrm>
            <a:off x="4572000" y="4191000"/>
            <a:ext cx="6858000" cy="1143000"/>
          </a:xfrm>
          <a:prstGeom prst="roundRect">
            <a:avLst>
              <a:gd name="adj" fmla="val 1111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26000" y="45085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5524500" y="4318000"/>
            <a:ext cx="571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管理成效：全域精细化治理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5524500" y="4699000"/>
            <a:ext cx="571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 dirty="0" err="1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通过技术手段实现车辆调度的智能化，有效解决了景区周边车辆淤积问题，提升了游客出行体验</a:t>
            </a:r>
            <a:r>
              <a:rPr lang="en-US" sz="1600" b="0" i="0" u="none" strike="noStrike" dirty="0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dirty="0"/>
          </a:p>
        </p:txBody>
      </p:sp>
      <p:sp>
        <p:nvSpPr>
          <p:cNvPr id="17" name="AutoShape 17"/>
          <p:cNvSpPr/>
          <p:nvPr/>
        </p:nvSpPr>
        <p:spPr>
          <a:xfrm>
            <a:off x="762000" y="5842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BFBFB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graphicFrame>
        <p:nvGraphicFramePr>
          <p:cNvPr id="19" name="图表 18"/>
          <p:cNvGraphicFramePr/>
          <p:nvPr/>
        </p:nvGraphicFramePr>
        <p:xfrm>
          <a:off x="0" y="1599399"/>
          <a:ext cx="4792256" cy="3563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89408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升级阶段动因分析（一</a:t>
            </a:r>
            <a:r>
              <a:rPr lang="en-US" sz="3200" b="1" i="0" u="none" strike="noStrike" dirty="0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）：</a:t>
            </a:r>
            <a:r>
              <a:rPr lang="en-US" sz="32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文旅资源扩容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3302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32000" y="1905000"/>
            <a:ext cx="762000" cy="762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889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全域旅游格局成型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500" y="3302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6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云龙湖5A景区品牌效应持续放大，新增乡村文旅、休闲街区等项目，游览范围大幅扩大，形成全域旅游态势</a:t>
            </a:r>
            <a:r>
              <a:rPr lang="en-US" sz="14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100" dirty="0"/>
          </a:p>
        </p:txBody>
      </p:sp>
      <p:sp>
        <p:nvSpPr>
          <p:cNvPr id="7" name="AutoShape 7"/>
          <p:cNvSpPr/>
          <p:nvPr/>
        </p:nvSpPr>
        <p:spPr>
          <a:xfrm>
            <a:off x="4445000" y="1651000"/>
            <a:ext cx="3302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15000" y="1905000"/>
            <a:ext cx="762000" cy="762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4572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游客规模翻倍增长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635500" y="3302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6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随着景区数量增多和吸引力提升，游客规模较2020年实现翻倍，市场需求呈现爆发式增长态势。</a:t>
            </a:r>
            <a:endParaRPr lang="en-US" sz="1600" dirty="0"/>
          </a:p>
        </p:txBody>
      </p:sp>
      <p:sp>
        <p:nvSpPr>
          <p:cNvPr id="11" name="AutoShape 11"/>
          <p:cNvSpPr/>
          <p:nvPr/>
        </p:nvSpPr>
        <p:spPr>
          <a:xfrm>
            <a:off x="8128000" y="1651000"/>
            <a:ext cx="3302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B39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98000" y="1905000"/>
            <a:ext cx="762000" cy="762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8255000" y="2794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骑行需求倒逼升级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318500" y="3302000"/>
            <a:ext cx="292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600" b="0" i="0" u="none" strike="noStrike" dirty="0" err="1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催生“景区内漫游”与“景区间串联”需求，倒逼共享单车投放策略向景区倾斜，推动服务升级</a:t>
            </a:r>
            <a:r>
              <a:rPr lang="en-US" sz="1600" b="0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dirty="0"/>
          </a:p>
        </p:txBody>
      </p:sp>
      <p:sp>
        <p:nvSpPr>
          <p:cNvPr id="15" name="AutoShape 15"/>
          <p:cNvSpPr/>
          <p:nvPr/>
        </p:nvSpPr>
        <p:spPr>
          <a:xfrm>
            <a:off x="762000" y="5334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0B3954">
              <a:alpha val="5000"/>
            </a:srgbClr>
          </a:solidFill>
          <a:ln w="12700" cap="flat" cmpd="sng">
            <a:solidFill>
              <a:srgbClr val="0B39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1016000" y="5461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 dirty="0" err="1">
                <a:solidFill>
                  <a:srgbClr val="0B39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核心结论：</a:t>
            </a:r>
            <a:r>
              <a:rPr lang="en-US" sz="2000" b="1" i="0" u="none" strike="noStrike" dirty="0" err="1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文旅资源的扩容与升级是驱动共享单车需求激增的首要外部动因</a:t>
            </a:r>
            <a:r>
              <a:rPr lang="en-US" sz="2000" b="1" i="0" u="none" strike="noStrike" dirty="0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2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3276</Words>
  <Application>WPS 演示</Application>
  <PresentationFormat>宽屏</PresentationFormat>
  <Paragraphs>248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Arial</vt:lpstr>
      <vt:lpstr>Noto Sans SC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yongz</dc:creator>
  <cp:lastModifiedBy>WPS_1602315719</cp:lastModifiedBy>
  <cp:revision>5</cp:revision>
  <dcterms:created xsi:type="dcterms:W3CDTF">2026-03-17T02:43:15Z</dcterms:created>
  <dcterms:modified xsi:type="dcterms:W3CDTF">2026-03-17T02:43:32Z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FA3F65E945B94B698349F51B2635133A_12</vt:lpwstr>
  </property>
  <property fmtid="{D5CDD505-2E9C-101B-9397-08002B2CF9AE}" pid="3" name="KSOProductBuildVer">
    <vt:lpwstr>2052-12.1.0.25225</vt:lpwstr>
  </property>
</Properties>
</file>