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57483834" r:id="rId1"/>
  </p:sldMasterIdLst>
  <p:notesMasterIdLst>
    <p:notesMasterId r:id="rId12"/>
  </p:notes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200" y="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02.03.2026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展示将分为四个部分。首先，我会简单介绍本次研究的背景；接着，也是本次展示的重点，我会分四季为大家对比中西方的不同习俗；然后，我会分享一些在研究中整理的实用英语学习素材；最后，谈谈我个人的研究收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effectLst/>
              </a:rPr>
              <a:t>在中国，最重要的节日是春节，我们会贴春联、吃饺子来庆祝。春节后的元宵节，赏花灯是必不可少的活动。而在西方，春季有复活节，孩子们喜欢找彩蛋；还有愚人节，大家会互相开一些善意的玩笑。可以看到，春天在中西方都是充满生机和欢乐的季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effectLst/>
              </a:rPr>
              <a:t>夏天，中国有纪念屈原的端午节，赛龙舟和吃粽子是主要习俗。而在西方，比如美国，会庆祝独立日，人们会放烟花、举行游行。一些欧洲国家还有仲夏节，人们会点燃篝火来庆祝。夏季的习俗往往和水、火等自然元素相关，充满了活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effectLst/>
              </a:rPr>
              <a:t>秋天是收获的季节。在中国，我们有象征团圆的中秋节，家人一起赏月、吃月饼。还有敬老的重阳节。在西方，最重要的是感恩节，大家会聚在一起吃火鸡，表达感谢。而万圣节则充满了趣味，孩子们会装扮起来挨家挨户讨糖。</a:t>
            </a:r>
          </a:p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effectLst/>
              </a:rPr>
              <a:t>秋天是收获的季节。在中国，我们有象征团圆的中秋节，家人一起赏月、吃月饼。还有敬老的重阳节。在西方，最重要的是感恩节，大家会聚在一起吃火鸡，表达感谢。而万圣节则充满了趣味，孩子们会装扮起来挨家挨户讨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 dirty="0">
                <a:solidFill>
                  <a:srgbClr val="000000"/>
                </a:solidFill>
              </a:rPr>
              <a:t>在研究过程中，我也整理了一些实用的英语学习素材。这里列出了一些核心单词和常用短语，比如“习俗”是custom，“家庭团聚”是family </a:t>
            </a:r>
            <a:r>
              <a:rPr lang="en-US" sz="1400" b="0" i="0" u="none" strike="noStrike" dirty="0" err="1">
                <a:solidFill>
                  <a:srgbClr val="000000"/>
                </a:solidFill>
              </a:rPr>
              <a:t>reunion。同时，我也发现了一些容易出错的地方，比如“汤圆”不能直译成dumpling，正确的说法是glutinous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 rice </a:t>
            </a:r>
            <a:r>
              <a:rPr lang="en-US" sz="1400" b="0" i="0" u="none" strike="noStrike" dirty="0" err="1">
                <a:solidFill>
                  <a:srgbClr val="000000"/>
                </a:solidFill>
              </a:rPr>
              <a:t>balls，希望这些对大家的英语学习有帮助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这次课题研究，我有很多收获。首先，我对中西方文化的差异有了更直观的认识，拓宽了我的文化视野。其次，我学到了很多实用的英语单词和短语，提高了我的英语水平。最重要的是，这次研究过程让我发现了学习英语和了解不同文化的乐趣，培养了我对跨文化研究的兴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我的展示到此结束，感谢各位老师和同学的聆听！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611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43176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5619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781844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9515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21982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08348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7211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862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90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20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34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59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88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180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451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031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5349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024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57483835" r:id="rId1"/>
    <p:sldLayoutId id="2157483836" r:id="rId2"/>
    <p:sldLayoutId id="2157483837" r:id="rId3"/>
    <p:sldLayoutId id="2157483838" r:id="rId4"/>
    <p:sldLayoutId id="2157483839" r:id="rId5"/>
    <p:sldLayoutId id="2157483840" r:id="rId6"/>
    <p:sldLayoutId id="2157483841" r:id="rId7"/>
    <p:sldLayoutId id="2157483842" r:id="rId8"/>
    <p:sldLayoutId id="2157483843" r:id="rId9"/>
    <p:sldLayoutId id="2157483844" r:id="rId10"/>
    <p:sldLayoutId id="2157483845" r:id="rId11"/>
    <p:sldLayoutId id="2157483846" r:id="rId12"/>
    <p:sldLayoutId id="2157483847" r:id="rId13"/>
    <p:sldLayoutId id="2157483848" r:id="rId14"/>
    <p:sldLayoutId id="2157483849" r:id="rId15"/>
    <p:sldLayoutId id="2157483850" r:id="rId16"/>
    <p:sldLayoutId id="2157483851" r:id="rId17"/>
    <p:sldLayoutId id="2157483852" r:id="rId18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5" Type="http://schemas.openxmlformats.org/officeDocument/2006/relationships/image" Target="../media/image8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21.sv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6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sv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5" Type="http://schemas.openxmlformats.org/officeDocument/2006/relationships/image" Target="../media/image23.svg"/><Relationship Id="rId4" Type="http://schemas.openxmlformats.org/officeDocument/2006/relationships/image" Target="../media/image12.svg"/><Relationship Id="rId9" Type="http://schemas.openxmlformats.org/officeDocument/2006/relationships/image" Target="../media/image15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16.sv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openxmlformats.org/officeDocument/2006/relationships/image" Target="../media/image14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svg"/><Relationship Id="rId11" Type="http://schemas.openxmlformats.org/officeDocument/2006/relationships/image" Target="../media/image33.svg"/><Relationship Id="rId5" Type="http://schemas.openxmlformats.org/officeDocument/2006/relationships/image" Target="../media/image21.png"/><Relationship Id="rId15" Type="http://schemas.openxmlformats.org/officeDocument/2006/relationships/image" Target="../media/image35.svg"/><Relationship Id="rId4" Type="http://schemas.openxmlformats.org/officeDocument/2006/relationships/image" Target="../media/image26.svg"/><Relationship Id="rId9" Type="http://schemas.openxmlformats.org/officeDocument/2006/relationships/image" Target="../media/image23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5.sv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12" Type="http://schemas.openxmlformats.org/officeDocument/2006/relationships/image" Target="../media/image30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svg"/><Relationship Id="rId11" Type="http://schemas.openxmlformats.org/officeDocument/2006/relationships/image" Target="../media/image43.svg"/><Relationship Id="rId5" Type="http://schemas.openxmlformats.org/officeDocument/2006/relationships/image" Target="../media/image27.png"/><Relationship Id="rId15" Type="http://schemas.openxmlformats.org/officeDocument/2006/relationships/image" Target="../media/image47.svg"/><Relationship Id="rId4" Type="http://schemas.openxmlformats.org/officeDocument/2006/relationships/image" Target="../media/image12.svg"/><Relationship Id="rId9" Type="http://schemas.openxmlformats.org/officeDocument/2006/relationships/image" Target="../media/image29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svg"/><Relationship Id="rId11" Type="http://schemas.openxmlformats.org/officeDocument/2006/relationships/image" Target="../media/image37.png"/><Relationship Id="rId5" Type="http://schemas.openxmlformats.org/officeDocument/2006/relationships/image" Target="../media/image35.png"/><Relationship Id="rId15" Type="http://schemas.openxmlformats.org/officeDocument/2006/relationships/image" Target="../media/image39.png"/><Relationship Id="rId10" Type="http://schemas.openxmlformats.org/officeDocument/2006/relationships/image" Target="../media/image54.svg"/><Relationship Id="rId4" Type="http://schemas.openxmlformats.org/officeDocument/2006/relationships/image" Target="../media/image50.svg"/><Relationship Id="rId9" Type="http://schemas.openxmlformats.org/officeDocument/2006/relationships/image" Target="../media/image36.png"/><Relationship Id="rId14" Type="http://schemas.openxmlformats.org/officeDocument/2006/relationships/image" Target="../media/image5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69.svg"/><Relationship Id="rId3" Type="http://schemas.openxmlformats.org/officeDocument/2006/relationships/image" Target="../media/image41.jpeg"/><Relationship Id="rId7" Type="http://schemas.openxmlformats.org/officeDocument/2006/relationships/image" Target="../media/image63.sv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3.png"/><Relationship Id="rId11" Type="http://schemas.openxmlformats.org/officeDocument/2006/relationships/image" Target="../media/image67.svg"/><Relationship Id="rId5" Type="http://schemas.openxmlformats.org/officeDocument/2006/relationships/image" Target="../media/image61.svg"/><Relationship Id="rId15" Type="http://schemas.openxmlformats.org/officeDocument/2006/relationships/image" Target="../media/image71.svg"/><Relationship Id="rId10" Type="http://schemas.openxmlformats.org/officeDocument/2006/relationships/image" Target="../media/image45.png"/><Relationship Id="rId4" Type="http://schemas.openxmlformats.org/officeDocument/2006/relationships/image" Target="../media/image42.png"/><Relationship Id="rId9" Type="http://schemas.openxmlformats.org/officeDocument/2006/relationships/image" Target="../media/image65.svg"/><Relationship Id="rId1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5.svg"/><Relationship Id="rId5" Type="http://schemas.openxmlformats.org/officeDocument/2006/relationships/image" Target="../media/image49.png"/><Relationship Id="rId4" Type="http://schemas.openxmlformats.org/officeDocument/2006/relationships/image" Target="../media/image7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5000"/>
                <a:lumOff val="95000"/>
              </a:schemeClr>
            </a:gs>
            <a:gs pos="84000">
              <a:schemeClr val="accent1">
                <a:lumMod val="45000"/>
                <a:lumOff val="55000"/>
              </a:schemeClr>
            </a:gs>
            <a:gs pos="48000">
              <a:schemeClr val="accent1">
                <a:lumMod val="45000"/>
                <a:lumOff val="55000"/>
              </a:schemeClr>
            </a:gs>
            <a:gs pos="87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2674058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 dirty="0" err="1" smtClean="0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中西方四季习俗英语对比研究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3" name="Connector 3"/>
          <p:cNvCxnSpPr/>
          <p:nvPr/>
        </p:nvCxnSpPr>
        <p:spPr>
          <a:xfrm flipV="1">
            <a:off x="3736109" y="3440814"/>
            <a:ext cx="4902200" cy="4618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chemeClr val="tx1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AutoShape 4"/>
          <p:cNvSpPr/>
          <p:nvPr/>
        </p:nvSpPr>
        <p:spPr>
          <a:xfrm>
            <a:off x="9401330" y="5692674"/>
            <a:ext cx="177467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初二三班</a:t>
            </a:r>
            <a:r>
              <a:rPr lang="en-US" sz="1600" b="0" i="0" u="none" strike="noStrike" dirty="0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1600" b="0" i="0" u="none" strike="noStrike" dirty="0" err="1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张怡然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6938389" y="5797738"/>
            <a:ext cx="1946564" cy="297873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指导老师</a:t>
            </a:r>
            <a:r>
              <a:rPr lang="en-US" sz="1600" b="0" i="0" u="none" strike="noStrike" dirty="0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en-US" sz="1600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1600" dirty="0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    </a:t>
            </a:r>
            <a:r>
              <a:rPr lang="zh-CN" altLang="en-US" sz="1600" dirty="0" smtClean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</p:txBody>
      </p:sp>
      <p:sp>
        <p:nvSpPr>
          <p:cNvPr id="7" name="文本框 6"/>
          <p:cNvSpPr txBox="1"/>
          <p:nvPr/>
        </p:nvSpPr>
        <p:spPr>
          <a:xfrm>
            <a:off x="1016000" y="5797738"/>
            <a:ext cx="5688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研究时间：</a:t>
            </a:r>
            <a:r>
              <a:rPr lang="en-US" altLang="zh-CN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2026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直角三角形 7"/>
          <p:cNvSpPr/>
          <p:nvPr/>
        </p:nvSpPr>
        <p:spPr>
          <a:xfrm>
            <a:off x="1016000" y="3209264"/>
            <a:ext cx="9229059" cy="2361045"/>
          </a:xfrm>
          <a:prstGeom prst="rtTriangl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0800000">
            <a:off x="1946940" y="996975"/>
            <a:ext cx="9296023" cy="2089924"/>
          </a:xfrm>
          <a:prstGeom prst="rtTriangle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1016000" y="2413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谢谢观看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429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4A90E2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Thank You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Noto Sans SC"/>
                <a:ea typeface="Noto Sans SC"/>
                <a:cs typeface="Noto Sans SC"/>
                <a:sym typeface="Noto Sans SC"/>
              </a:rPr>
              <a:t>目录</a:t>
            </a:r>
            <a:r>
              <a:rPr lang="en-US" sz="3600" b="1" i="0" u="none" strike="noStrike" dirty="0">
                <a:solidFill>
                  <a:schemeClr val="accent1">
                    <a:lumMod val="60000"/>
                    <a:lumOff val="40000"/>
                  </a:schemeClr>
                </a:solidFill>
                <a:latin typeface="Noto Sans SC"/>
                <a:ea typeface="Noto Sans SC"/>
                <a:cs typeface="Noto Sans SC"/>
                <a:sym typeface="Noto Sans SC"/>
              </a:rPr>
              <a:t> / CONTENTS</a:t>
            </a:r>
            <a:endParaRPr lang="en-US" sz="11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43000" y="22225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2006600" y="22225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2006600" y="2667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研究背景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1778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604000" y="22225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467600" y="22225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5A623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467600" y="2667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四季习俗对比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3937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43000" y="4381500"/>
            <a:ext cx="609600" cy="609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2006600" y="43815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7ED321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2006600" y="4826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英语学习素材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3937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604000" y="4381500"/>
            <a:ext cx="609600" cy="609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467600" y="43815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467600" y="4826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研究收获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57200"/>
            <a:ext cx="11052174" cy="598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37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春季习俗对比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52500" y="4127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40894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中国习俗 (Chinese Customs)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52500" y="4546600"/>
            <a:ext cx="203200" cy="203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206500" y="4508500"/>
            <a:ext cx="4508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春节 (Spring Festival)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贴春联 (Paste couplets) / 吃饺子 (Eat dumplings)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52500" y="5054600"/>
            <a:ext cx="203200" cy="203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206500" y="5016500"/>
            <a:ext cx="4508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元宵节 (Lantern Festival)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赏花灯 (Admire flower lanterns)</a:t>
            </a:r>
          </a:p>
        </p:txBody>
      </p:sp>
      <p:sp>
        <p:nvSpPr>
          <p:cNvPr id="11" name="AutoShape 11"/>
          <p:cNvSpPr/>
          <p:nvPr/>
        </p:nvSpPr>
        <p:spPr>
          <a:xfrm>
            <a:off x="62865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r>
              <a:rPr lang="en-US" altLang="zh-CN"/>
              <a:t>Raffaello Sorbi</a:t>
            </a:r>
            <a:r>
              <a:rPr lang="zh-CN" altLang="en-US"/>
              <a:t>的</a:t>
            </a:r>
            <a:r>
              <a:rPr lang="en-US" altLang="zh-CN"/>
              <a:t>《Baccanale》</a:t>
            </a: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4127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858000" y="40894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5A623"/>
                </a:solidFill>
                <a:latin typeface="Noto Sans SC"/>
                <a:ea typeface="Noto Sans SC"/>
                <a:cs typeface="Noto Sans SC"/>
                <a:sym typeface="Noto Sans SC"/>
              </a:rPr>
              <a:t>西方习俗 (Western Customs)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77000" y="4546600"/>
            <a:ext cx="203200" cy="203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731000" y="4508500"/>
            <a:ext cx="4508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复活节 (Easter)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找复活节彩蛋 (Easter egg hunt)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477000" y="5054600"/>
            <a:ext cx="203200" cy="203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731000" y="5016500"/>
            <a:ext cx="4508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愚人节 (April Fool's Day)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善意恶作剧 (Play harmless pranks)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6"/>
          <a:srcRect l="5980" r="22532"/>
          <a:stretch/>
        </p:blipFill>
        <p:spPr>
          <a:xfrm>
            <a:off x="1155700" y="1765498"/>
            <a:ext cx="4353843" cy="23336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709876" y="5565972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迎春图</a:t>
            </a:r>
            <a:r>
              <a:rPr lang="en-US" altLang="zh-CN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清代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画师黄瑞鹄所绘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81800" y="1795463"/>
            <a:ext cx="3945612" cy="22177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507816" y="5624611"/>
            <a:ext cx="2954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/>
              <a:t>Raffaello</a:t>
            </a:r>
            <a:r>
              <a:rPr lang="en-US" altLang="zh-CN" sz="1400" dirty="0"/>
              <a:t> </a:t>
            </a:r>
            <a:r>
              <a:rPr lang="en-US" altLang="zh-CN" sz="1400" dirty="0" err="1"/>
              <a:t>Sorbi</a:t>
            </a:r>
            <a:r>
              <a:rPr lang="zh-CN" altLang="en-US" sz="1400" dirty="0">
                <a:latin typeface="华文仿宋" panose="02010600040101010101" pitchFamily="2" charset="-122"/>
                <a:ea typeface="华文仿宋" panose="02010600040101010101" pitchFamily="2" charset="-122"/>
              </a:rPr>
              <a:t>的</a:t>
            </a:r>
            <a:r>
              <a:rPr lang="en-US" altLang="zh-CN" sz="1400" dirty="0"/>
              <a:t>《</a:t>
            </a:r>
            <a:r>
              <a:rPr lang="en-US" altLang="zh-CN" sz="1400" dirty="0" err="1"/>
              <a:t>Baccanale</a:t>
            </a:r>
            <a:r>
              <a:rPr lang="en-US" altLang="zh-CN" dirty="0"/>
              <a:t>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夏季习俗对比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7927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r>
              <a:rPr lang="en-US" altLang="zh-CN"/>
              <a:t>《</a:t>
            </a:r>
            <a:r>
              <a:rPr lang="zh-CN" altLang="en-US"/>
              <a:t>十二月令图</a:t>
            </a:r>
            <a:r>
              <a:rPr lang="en-US" altLang="zh-CN"/>
              <a:t>·</a:t>
            </a:r>
            <a:r>
              <a:rPr lang="zh-CN" altLang="en-US"/>
              <a:t>龙舟竞渡</a:t>
            </a:r>
            <a:r>
              <a:rPr lang="en-US" altLang="zh-CN"/>
              <a:t>》</a:t>
            </a: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52500" y="4318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33500" y="4292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中国：端午节 (Dragon Boat Festival)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952509" y="4692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52500" y="4851400"/>
            <a:ext cx="203200" cy="203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206500" y="48260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赛龙舟 (Dragon boat race)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52500" y="5181600"/>
            <a:ext cx="203200" cy="203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206500" y="51562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吃粽子 (Eat zongzi)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350000" y="1651000"/>
            <a:ext cx="5080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540500" y="4318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21500" y="4292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西方：独立日 &amp; 仲夏节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9291">
            <a:off x="6540509" y="4692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540500" y="4851400"/>
            <a:ext cx="203200" cy="203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794500" y="48260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燃放烟花 (Set off fireworks)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540500" y="5181600"/>
            <a:ext cx="203200" cy="2032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794500" y="51562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点燃篝火 (Light bonfires)</a:t>
            </a:r>
            <a:endParaRPr lang="en-US" sz="11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6"/>
          <a:srcRect l="587" t="11985" r="-587" b="18268"/>
          <a:stretch/>
        </p:blipFill>
        <p:spPr>
          <a:xfrm>
            <a:off x="1333500" y="1866900"/>
            <a:ext cx="3719523" cy="2286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143125" y="5688111"/>
            <a:ext cx="2317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《</a:t>
            </a:r>
            <a:r>
              <a:rPr lang="zh-CN" altLang="en-US" sz="1400" dirty="0">
                <a:latin typeface="华文宋体" panose="02010600040101010101" pitchFamily="2" charset="-122"/>
                <a:ea typeface="华文宋体" panose="02010600040101010101" pitchFamily="2" charset="-122"/>
              </a:rPr>
              <a:t>十二月令图</a:t>
            </a:r>
            <a:r>
              <a:rPr lang="en-US" altLang="zh-CN" sz="1400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zh-CN" altLang="en-US" sz="1400" dirty="0">
                <a:latin typeface="华文宋体" panose="02010600040101010101" pitchFamily="2" charset="-122"/>
                <a:ea typeface="华文宋体" panose="02010600040101010101" pitchFamily="2" charset="-122"/>
              </a:rPr>
              <a:t>龙舟竞渡</a:t>
            </a:r>
            <a:r>
              <a:rPr lang="en-US" altLang="zh-CN" sz="14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endParaRPr lang="zh-CN" altLang="en-US" sz="1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60167" y="5671178"/>
            <a:ext cx="3513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仲夏夜</a:t>
            </a:r>
            <a:r>
              <a:rPr lang="en-US" altLang="zh-CN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爱德华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罗伯特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休斯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93466" y="1866900"/>
            <a:ext cx="3793067" cy="2329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秋季习俗对比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080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4000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3962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中国传统习俗 (Chinese Customs)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549">
            <a:off x="1016009" y="4375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16000" y="45466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4508500"/>
            <a:ext cx="4254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中秋节 (Mid-Autumn Festival)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赏月 (admire moon) / 吃月饼 (eat mooncakes)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6000" y="50546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33500" y="5016500"/>
            <a:ext cx="4254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重阳节 (Double Ninth Festival)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登高 (climb mountains)</a:t>
            </a:r>
          </a:p>
        </p:txBody>
      </p:sp>
      <p:sp>
        <p:nvSpPr>
          <p:cNvPr id="12" name="AutoShape 12"/>
          <p:cNvSpPr/>
          <p:nvPr/>
        </p:nvSpPr>
        <p:spPr>
          <a:xfrm>
            <a:off x="6350000" y="1524000"/>
            <a:ext cx="5080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/>
          </a:p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/>
          </a:p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/>
          </a:p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/>
          </a:p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/>
          </a:p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/>
          </a:p>
          <a:p>
            <a:pPr algn="ctr">
              <a:defRPr/>
            </a:pPr>
            <a:endParaRPr lang="en-US" altLang="zh-TW" dirty="0" smtClean="0"/>
          </a:p>
          <a:p>
            <a:pPr algn="ctr">
              <a:defRPr/>
            </a:pPr>
            <a:endParaRPr lang="en-US" altLang="zh-TW" dirty="0"/>
          </a:p>
          <a:p>
            <a:pPr algn="ctr">
              <a:defRPr/>
            </a:pPr>
            <a:r>
              <a:rPr lang="en-US" altLang="zh-TW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感恩节团圆</a:t>
            </a:r>
            <a:r>
              <a:rPr lang="en-US" altLang="zh-TW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》Norman Rockwell</a:t>
            </a:r>
          </a:p>
          <a:p>
            <a:pPr algn="ctr">
              <a:defRPr/>
            </a:pPr>
            <a:endParaRPr dirty="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604000" y="4000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85000" y="3962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西方节日习俗 (Western Customs)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9549">
            <a:off x="6604009" y="4375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604000" y="45466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21500" y="4508500"/>
            <a:ext cx="4254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感恩节 (Thanksgiving Day)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吃火鸡 (eat turkey) / 感恩家人 (express thanks)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6604000" y="50546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21500" y="5016500"/>
            <a:ext cx="4254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万圣节 (Halloween)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不给糖就捣蛋 (trick or treat)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75208" y="1742346"/>
            <a:ext cx="3380810" cy="213692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671983" y="5624611"/>
            <a:ext cx="3260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有竹庄中秋赏月图</a:t>
            </a:r>
            <a:r>
              <a:rPr lang="en-US" altLang="zh-CN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沈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周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130689" y="1778000"/>
            <a:ext cx="3419548" cy="2120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冬季习俗对比：东方与西方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6000" y="42545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42164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中国传统习俗 (Chinese Customs)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418">
            <a:off x="1016009" y="46926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16000" y="48895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48641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冬至 &amp; 除夕：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吃饺子 (Eat dumplings)，吃年夜饭 (Family reunion dinner)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16000" y="5334000"/>
            <a:ext cx="254000" cy="254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33500" y="53086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贴福字：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Stick the character "Fu" upside down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096000" y="1524000"/>
            <a:ext cx="51435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 smtClean="0"/>
          </a:p>
          <a:p>
            <a:pPr algn="ctr">
              <a:defRPr/>
            </a:pPr>
            <a:r>
              <a:rPr lang="en-US" altLang="zh-CN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天使报喜</a:t>
            </a:r>
            <a:r>
              <a:rPr lang="en-US" altLang="zh-CN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r>
              <a:rPr lang="zh-CN" altLang="en-US" sz="1600" dirty="0">
                <a:latin typeface="华文仿宋" panose="02010600040101010101" pitchFamily="2" charset="-122"/>
                <a:ea typeface="华文仿宋" panose="02010600040101010101" pitchFamily="2" charset="-122"/>
              </a:rPr>
              <a:t>奥拉齐奥</a:t>
            </a:r>
            <a:r>
              <a:rPr lang="en-US" altLang="zh-CN" sz="1600" dirty="0">
                <a:latin typeface="华文仿宋" panose="02010600040101010101" pitchFamily="2" charset="-122"/>
                <a:ea typeface="华文仿宋" panose="02010600040101010101" pitchFamily="2" charset="-122"/>
              </a:rPr>
              <a:t>·</a:t>
            </a:r>
            <a:r>
              <a:rPr lang="zh-CN" altLang="en-US" sz="16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詹提莱斯基</a:t>
            </a:r>
            <a:endParaRPr sz="16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540500" y="4254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985000" y="42164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西方传统习俗 (Western Customs)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9418">
            <a:off x="6540509" y="46926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0F0F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6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6540500" y="4889500"/>
            <a:ext cx="254000" cy="254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858000" y="48641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圣诞节装饰：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装饰圣诞树 (Decorate a Christmas tree)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540500" y="5334000"/>
            <a:ext cx="254000" cy="254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858000" y="53086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节日互动：</a:t>
            </a: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交换礼物 (Exchange gifts)</a:t>
            </a:r>
            <a:endParaRPr lang="en-US" sz="11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96100" y="1769422"/>
            <a:ext cx="3342409" cy="237077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71600" y="1817687"/>
            <a:ext cx="3655013" cy="2271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英语学习素材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4A90E2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4A90E2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032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核心单词 Vocabulary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5626">
            <a:off x="1016014" y="2533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4A90E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2819400"/>
            <a:ext cx="203200" cy="203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270000" y="2794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custom (习俗)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200400"/>
            <a:ext cx="203200" cy="203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270000" y="3175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festival (节日)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581400"/>
            <a:ext cx="203200" cy="203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270000" y="3556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culture (文化)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445000" y="1778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7ED321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7ED321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699000" y="2032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5207000" y="2032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/>
                <a:ea typeface="Noto Sans SC"/>
                <a:cs typeface="Noto Sans SC"/>
                <a:sym typeface="Noto Sans SC"/>
              </a:rPr>
              <a:t>常用短语 Phrases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15626">
            <a:off x="4699014" y="2533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7ED32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99000" y="2819400"/>
            <a:ext cx="203200" cy="2032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4953000" y="2794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family reunion (家庭团聚)</a:t>
            </a:r>
            <a:endParaRPr lang="en-US" sz="110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99000" y="3200400"/>
            <a:ext cx="203200" cy="203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4953000" y="3175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traditional custom (传统习俗)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128000" y="1778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F5A623">
                <a:alpha val="30000"/>
              </a:srgbClr>
            </a:solidFill>
            <a:prstDash val="solid"/>
            <a:round/>
          </a:ln>
          <a:effectLst>
            <a:outerShdw blurRad="101600" dist="50800" dir="5400000" algn="tl" rotWithShape="0">
              <a:srgbClr val="F5A623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8382000" y="2032000"/>
            <a:ext cx="406400" cy="4064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890000" y="2032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/>
                <a:ea typeface="Noto Sans SC"/>
                <a:cs typeface="Noto Sans SC"/>
                <a:sym typeface="Noto Sans SC"/>
              </a:rPr>
              <a:t>易错点整理 Tips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15626">
            <a:off x="8382014" y="2533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5A623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7" name="Picture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8382000" y="2819400"/>
            <a:ext cx="203200" cy="2032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8636000" y="27940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</a:t>
            </a:r>
            <a:r>
              <a:rPr lang="en-US" sz="1400" b="0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汤圆”是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 glutinous rice </a:t>
            </a:r>
            <a:r>
              <a:rPr lang="en-US" sz="1400" b="0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balls，而非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 dumpling。</a:t>
            </a:r>
            <a:endParaRPr lang="en-US" sz="1100" dirty="0"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8382000" y="3581400"/>
            <a:ext cx="203200" cy="2032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8636000" y="35560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“月饼”是 mooncake，是一个合成词。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研究收获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841500" y="2159000"/>
            <a:ext cx="1143000" cy="1143000"/>
          </a:xfrm>
          <a:prstGeom prst="ellipse">
            <a:avLst/>
          </a:prstGeom>
          <a:solidFill>
            <a:srgbClr val="4A90E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032000" y="2349500"/>
            <a:ext cx="762000" cy="762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016000" y="3429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A90E2"/>
                </a:solidFill>
                <a:latin typeface="Noto Sans SC"/>
                <a:ea typeface="Noto Sans SC"/>
                <a:cs typeface="Noto Sans SC"/>
                <a:sym typeface="Noto Sans SC"/>
              </a:rPr>
              <a:t>拓宽文化视野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3937000"/>
            <a:ext cx="2794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通过对比，我更深入地了解了中西方四季习俗的文化差异和内涵，对跨文化交流有了直观认识。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778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524500" y="2159000"/>
            <a:ext cx="1143000" cy="1143000"/>
          </a:xfrm>
          <a:prstGeom prst="ellipse">
            <a:avLst/>
          </a:prstGeom>
          <a:solidFill>
            <a:srgbClr val="7ED321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715000" y="2349500"/>
            <a:ext cx="762000" cy="762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699000" y="3429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7ED321"/>
                </a:solidFill>
                <a:latin typeface="Noto Sans SC"/>
                <a:ea typeface="Noto Sans SC"/>
                <a:cs typeface="Noto Sans SC"/>
                <a:sym typeface="Noto Sans SC"/>
              </a:rPr>
              <a:t>提升英语水平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99000" y="3937000"/>
            <a:ext cx="2794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系统地学习和掌握了许多与季节、节日相关的英语表达，积累了丰富的实用词汇。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28000" y="1778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9207500" y="2159000"/>
            <a:ext cx="1143000" cy="1143000"/>
          </a:xfrm>
          <a:prstGeom prst="ellipse">
            <a:avLst/>
          </a:prstGeom>
          <a:solidFill>
            <a:srgbClr val="F5A623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398000" y="2349500"/>
            <a:ext cx="762000" cy="762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382000" y="3429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5A623"/>
                </a:solidFill>
                <a:latin typeface="Noto Sans SC"/>
                <a:ea typeface="Noto Sans SC"/>
                <a:cs typeface="Noto Sans SC"/>
                <a:sym typeface="Noto Sans SC"/>
              </a:rPr>
              <a:t>培养学习兴趣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382000" y="3937000"/>
            <a:ext cx="2794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这次研究让我发现了探索不同文化的乐趣，对英语学习和跨文化研究产生了更浓厚的兴趣。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794</TotalTime>
  <Words>728</Words>
  <Application>Microsoft Office PowerPoint</Application>
  <PresentationFormat>宽屏</PresentationFormat>
  <Paragraphs>134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Noto Sans SC</vt:lpstr>
      <vt:lpstr>新細明體</vt:lpstr>
      <vt:lpstr>方正舒体</vt:lpstr>
      <vt:lpstr>黑体</vt:lpstr>
      <vt:lpstr>华文仿宋</vt:lpstr>
      <vt:lpstr>华文宋体</vt:lpstr>
      <vt:lpstr>宋体</vt:lpstr>
      <vt:lpstr>Arial</vt:lpstr>
      <vt:lpstr>Garamond</vt:lpstr>
      <vt:lpstr>环保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modified xsi:type="dcterms:W3CDTF">2026-03-02T08:05:06Z</dcterms:modified>
</cp:coreProperties>
</file>