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handoutMasterIdLst>
    <p:handoutMasterId r:id="rId20"/>
  </p:handoutMasterIdLst>
  <p:sldIdLst>
    <p:sldId id="354" r:id="rId2"/>
    <p:sldId id="363" r:id="rId3"/>
    <p:sldId id="322" r:id="rId4"/>
    <p:sldId id="405" r:id="rId5"/>
    <p:sldId id="468" r:id="rId6"/>
    <p:sldId id="469" r:id="rId7"/>
    <p:sldId id="470" r:id="rId8"/>
    <p:sldId id="471" r:id="rId9"/>
    <p:sldId id="472" r:id="rId10"/>
    <p:sldId id="473" r:id="rId11"/>
    <p:sldId id="474" r:id="rId12"/>
    <p:sldId id="475" r:id="rId13"/>
    <p:sldId id="476" r:id="rId14"/>
    <p:sldId id="477" r:id="rId15"/>
    <p:sldId id="371" r:id="rId16"/>
    <p:sldId id="480" r:id="rId17"/>
    <p:sldId id="479" r:id="rId18"/>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BE3CC"/>
    <a:srgbClr val="F0DEBC"/>
    <a:srgbClr val="DFE8EC"/>
    <a:srgbClr val="807D76"/>
    <a:srgbClr val="D8CBAA"/>
    <a:srgbClr val="F1EFEA"/>
    <a:srgbClr val="7D9B7F"/>
    <a:srgbClr val="786E4C"/>
    <a:srgbClr val="B4C5CF"/>
    <a:srgbClr val="B2A08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2279" autoAdjust="0"/>
    <p:restoredTop sz="93895" autoAdjust="0"/>
  </p:normalViewPr>
  <p:slideViewPr>
    <p:cSldViewPr snapToGrid="0">
      <p:cViewPr>
        <p:scale>
          <a:sx n="90" d="100"/>
          <a:sy n="90" d="100"/>
        </p:scale>
        <p:origin x="-1548" y="-618"/>
      </p:cViewPr>
      <p:guideLst>
        <p:guide orient="horz" pos="1092"/>
        <p:guide pos="5277"/>
      </p:guideLst>
    </p:cSldViewPr>
  </p:slideViewPr>
  <p:notesTextViewPr>
    <p:cViewPr>
      <p:scale>
        <a:sx n="66" d="100"/>
        <a:sy n="66" d="100"/>
      </p:scale>
      <p:origin x="0" y="0"/>
    </p:cViewPr>
  </p:notesTextViewPr>
  <p:sorterViewPr>
    <p:cViewPr>
      <p:scale>
        <a:sx n="60" d="100"/>
        <a:sy n="60" d="100"/>
      </p:scale>
      <p:origin x="0" y="306"/>
    </p:cViewPr>
  </p:sorterViewPr>
  <p:notesViewPr>
    <p:cSldViewPr snapToGrid="0">
      <p:cViewPr varScale="1">
        <p:scale>
          <a:sx n="56" d="100"/>
          <a:sy n="56" d="100"/>
        </p:scale>
        <p:origin x="2856"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D2B7A5-5F45-4DA9-B703-C3D9FEDB96E4}" type="datetimeFigureOut">
              <a:rPr lang="zh-CN" altLang="en-US" smtClean="0"/>
              <a:pPr/>
              <a:t>2022/1/11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AAADD8-09B1-4552-9365-0360B1A7322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pPr/>
              <a:t>2022/1/11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1F29A10A-2BA3-48EC-97A4-ECAEED063087}" type="datetimeFigureOut">
              <a:rPr lang="zh-CN" altLang="en-US" smtClean="0"/>
              <a:pPr/>
              <a:t>2022/1/11</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C6B532E8-4759-4A04-95B7-616AF7572367}"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矩形 2"/>
          <p:cNvSpPr/>
          <p:nvPr userDrawn="1"/>
        </p:nvSpPr>
        <p:spPr>
          <a:xfrm rot="10800000">
            <a:off x="0" y="4457700"/>
            <a:ext cx="6076710" cy="24003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6076709" y="4457700"/>
            <a:ext cx="6115291" cy="24003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绪论">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方案设计</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en-US" altLang="zh-CN" sz="1600" dirty="0" smtClean="0">
                          <a:solidFill>
                            <a:schemeClr val="bg1"/>
                          </a:solidFill>
                          <a:latin typeface="微软雅黑" panose="020B0503020204020204" pitchFamily="34" charset="-122"/>
                          <a:ea typeface="微软雅黑" panose="020B0503020204020204" pitchFamily="34" charset="-122"/>
                        </a:rPr>
                        <a:t> </a:t>
                      </a:r>
                      <a:r>
                        <a:rPr lang="zh-CN" altLang="en-US" sz="1600" dirty="0" smtClean="0">
                          <a:solidFill>
                            <a:schemeClr val="bg1"/>
                          </a:solidFill>
                          <a:latin typeface="微软雅黑" panose="020B0503020204020204" pitchFamily="34" charset="-122"/>
                          <a:ea typeface="微软雅黑" panose="020B0503020204020204" pitchFamily="34" charset="-122"/>
                        </a:rPr>
                        <a:t>景观分析与展示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建筑、室内分析</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最终效果展示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总结与经验</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a:solidFill>
            <a:srgbClr val="1A92A2"/>
          </a:solidFill>
        </p:grpSpPr>
        <p:sp>
          <p:nvSpPr>
            <p:cNvPr id="11" name="矩形 10"/>
            <p:cNvSpPr/>
            <p:nvPr userDrawn="1"/>
          </p:nvSpPr>
          <p:spPr>
            <a:xfrm>
              <a:off x="0" y="1272662"/>
              <a:ext cx="1691680" cy="788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solidFill>
                    <a:schemeClr val="tx1"/>
                  </a:solidFill>
                  <a:latin typeface="微软雅黑" panose="020B0503020204020204" pitchFamily="34" charset="-122"/>
                  <a:ea typeface="微软雅黑" panose="020B0503020204020204" pitchFamily="34" charset="-122"/>
                </a:rPr>
                <a:t>绪论</a:t>
              </a:r>
            </a:p>
          </p:txBody>
        </p:sp>
        <p:sp>
          <p:nvSpPr>
            <p:cNvPr id="12" name="等腰三角形 11"/>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直角三角形 17"/>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五边形 18"/>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7" name="图片 16"/>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研究方法">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1845"/>
        </p:xfrm>
        <a:graphic>
          <a:graphicData uri="http://schemas.openxmlformats.org/drawingml/2006/table">
            <a:tbl>
              <a:tblPr>
                <a:tableStyleId>{2D5ABB26-0587-4C30-8999-92F81FD0307C}</a:tableStyleId>
              </a:tblPr>
              <a:tblGrid>
                <a:gridCol w="1691680"/>
              </a:tblGrid>
              <a:tr h="79184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景观分析与展示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建筑、室内分析</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最终效果展示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总结与经验</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060848"/>
            <a:ext cx="1691680" cy="788186"/>
            <a:chOff x="0" y="1272662"/>
            <a:chExt cx="1691680" cy="788186"/>
          </a:xfrm>
          <a:solidFill>
            <a:schemeClr val="bg1"/>
          </a:solidFill>
        </p:grpSpPr>
        <p:sp>
          <p:nvSpPr>
            <p:cNvPr id="15" name="矩形 14"/>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微软雅黑" panose="020B0503020204020204" pitchFamily="34" charset="-122"/>
                  <a:ea typeface="微软雅黑" panose="020B0503020204020204" pitchFamily="34" charset="-122"/>
                </a:rPr>
                <a:t>方案设计</a:t>
              </a:r>
            </a:p>
          </p:txBody>
        </p:sp>
        <p:sp>
          <p:nvSpPr>
            <p:cNvPr id="17" name="等腰三角形 16"/>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直角三角形 11"/>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8" name="五边形 17"/>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9" name="图片 18"/>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关键技术">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方案设计</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建筑、室内分析</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最终效果展示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总结与经验</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854273"/>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600"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600" kern="1200" dirty="0" smtClean="0">
                  <a:solidFill>
                    <a:schemeClr val="tx1"/>
                  </a:solidFill>
                  <a:latin typeface="微软雅黑" panose="020B0503020204020204" pitchFamily="34" charset="-122"/>
                  <a:ea typeface="微软雅黑" panose="020B0503020204020204" pitchFamily="34" charset="-122"/>
                  <a:cs typeface="+mn-cs"/>
                </a:rPr>
                <a:t>景观分析与展示</a:t>
              </a:r>
            </a:p>
          </p:txBody>
        </p:sp>
        <p:sp>
          <p:nvSpPr>
            <p:cNvPr id="17" name="等腰三角形 16"/>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8" name="图片 17"/>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成果与应用">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方案设计</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景观分析与展示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最终效果展示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总结与经验</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userDrawn="1"/>
        </p:nvGrpSpPr>
        <p:grpSpPr>
          <a:xfrm>
            <a:off x="0" y="3648260"/>
            <a:ext cx="1691680" cy="788186"/>
            <a:chOff x="0" y="1272662"/>
            <a:chExt cx="1691680" cy="788186"/>
          </a:xfrm>
          <a:solidFill>
            <a:schemeClr val="bg1"/>
          </a:solidFill>
        </p:grpSpPr>
        <p:sp>
          <p:nvSpPr>
            <p:cNvPr id="11" name="矩形 10"/>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rgbClr val="202A36"/>
                  </a:solidFill>
                  <a:latin typeface="微软雅黑" panose="020B0503020204020204" pitchFamily="34" charset="-122"/>
                  <a:ea typeface="微软雅黑" panose="020B0503020204020204" pitchFamily="34" charset="-122"/>
                  <a:cs typeface="+mn-cs"/>
                </a:rPr>
                <a:t>建筑、室内分析</a:t>
              </a:r>
            </a:p>
          </p:txBody>
        </p:sp>
        <p:sp>
          <p:nvSpPr>
            <p:cNvPr id="12" name="等腰三角形 11"/>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直角三角形 13"/>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五边形 14"/>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8" name="图片 17"/>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相关建议">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方案设计</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景观分析与展示</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建筑、室内分析</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总结与经验</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4439981"/>
            <a:ext cx="1691680" cy="788186"/>
            <a:chOff x="0" y="1272662"/>
            <a:chExt cx="1691680" cy="788186"/>
          </a:xfrm>
          <a:solidFill>
            <a:schemeClr val="bg1"/>
          </a:solidFill>
        </p:grpSpPr>
        <p:sp>
          <p:nvSpPr>
            <p:cNvPr id="15" name="矩形 14"/>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rgbClr val="202A36"/>
                  </a:solidFill>
                  <a:latin typeface="微软雅黑" panose="020B0503020204020204" pitchFamily="34" charset="-122"/>
                  <a:ea typeface="微软雅黑" panose="020B0503020204020204" pitchFamily="34" charset="-122"/>
                  <a:cs typeface="+mn-cs"/>
                </a:rPr>
                <a:t>最终效果展示</a:t>
              </a:r>
            </a:p>
          </p:txBody>
        </p:sp>
        <p:sp>
          <p:nvSpPr>
            <p:cNvPr id="17" name="等腰三角形 16"/>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23" name="图片 22"/>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论文总结">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最终效果展示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5231615"/>
            <a:ext cx="1691680" cy="788186"/>
            <a:chOff x="0" y="1272662"/>
            <a:chExt cx="1691680" cy="788186"/>
          </a:xfrm>
          <a:solidFill>
            <a:schemeClr val="bg1"/>
          </a:solidFill>
        </p:grpSpPr>
        <p:sp>
          <p:nvSpPr>
            <p:cNvPr id="15" name="矩形 14"/>
            <p:cNvSpPr/>
            <p:nvPr userDrawn="1"/>
          </p:nvSpPr>
          <p:spPr>
            <a:xfrm>
              <a:off x="0" y="1272662"/>
              <a:ext cx="1691680" cy="78818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chemeClr val="tx1"/>
                  </a:solidFill>
                  <a:latin typeface="微软雅黑" panose="020B0503020204020204" pitchFamily="34" charset="-122"/>
                  <a:ea typeface="微软雅黑" panose="020B0503020204020204" pitchFamily="34" charset="-122"/>
                  <a:cs typeface="+mn-cs"/>
                </a:rPr>
                <a:t>总结与经验</a:t>
              </a:r>
            </a:p>
          </p:txBody>
        </p:sp>
        <p:sp>
          <p:nvSpPr>
            <p:cNvPr id="17" name="等腰三角形 16"/>
            <p:cNvSpPr/>
            <p:nvPr userDrawn="1"/>
          </p:nvSpPr>
          <p:spPr>
            <a:xfrm rot="16200000">
              <a:off x="1547664" y="1594748"/>
              <a:ext cx="144016" cy="144016"/>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23" name="图片 22"/>
          <p:cNvPicPr>
            <a:picLocks noChangeAspect="1"/>
          </p:cNvPicPr>
          <p:nvPr userDrawn="1"/>
        </p:nvPicPr>
        <p:blipFill rotWithShape="1">
          <a:blip r:embed="rId2" cstate="print">
            <a:extLst>
              <a:ext uri="{28A0092B-C50C-407E-A947-70E740481C1C}">
                <a14:useLocalDpi xmlns="" xmlns:a14="http://schemas.microsoft.com/office/drawing/2010/main" val="0"/>
              </a:ext>
            </a:extLst>
          </a:blip>
          <a:srcRect b="35752"/>
          <a:stretch>
            <a:fillRect/>
          </a:stretch>
        </p:blipFill>
        <p:spPr>
          <a:xfrm>
            <a:off x="100343" y="6123748"/>
            <a:ext cx="1484062" cy="740691"/>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
          <p:cNvPicPr>
            <a:picLocks noChangeAspect="1"/>
          </p:cNvPicPr>
          <p:nvPr/>
        </p:nvPicPr>
        <p:blipFill>
          <a:blip r:embed="rId3"/>
          <a:stretch>
            <a:fillRect/>
          </a:stretch>
        </p:blipFill>
        <p:spPr>
          <a:xfrm>
            <a:off x="-40005" y="-1357630"/>
            <a:ext cx="12232005" cy="6880860"/>
          </a:xfrm>
          <a:prstGeom prst="rect">
            <a:avLst/>
          </a:prstGeom>
        </p:spPr>
      </p:pic>
      <p:sp>
        <p:nvSpPr>
          <p:cNvPr id="26" name="任意多边形 25"/>
          <p:cNvSpPr/>
          <p:nvPr/>
        </p:nvSpPr>
        <p:spPr>
          <a:xfrm>
            <a:off x="-1337665" y="708126"/>
            <a:ext cx="1203526" cy="74050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968937" y="316662"/>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6"/>
          <p:cNvSpPr/>
          <p:nvPr/>
        </p:nvSpPr>
        <p:spPr bwMode="auto">
          <a:xfrm rot="16200000">
            <a:off x="4519295" y="-696595"/>
            <a:ext cx="3112135" cy="12232640"/>
          </a:xfrm>
          <a:custGeom>
            <a:avLst/>
            <a:gdLst>
              <a:gd name="T0" fmla="*/ 606 w 606"/>
              <a:gd name="T1" fmla="*/ 335 h 697"/>
              <a:gd name="T2" fmla="*/ 464 w 606"/>
              <a:gd name="T3" fmla="*/ 0 h 697"/>
              <a:gd name="T4" fmla="*/ 0 w 606"/>
              <a:gd name="T5" fmla="*/ 0 h 697"/>
              <a:gd name="T6" fmla="*/ 0 w 606"/>
              <a:gd name="T7" fmla="*/ 697 h 697"/>
              <a:gd name="T8" fmla="*/ 432 w 606"/>
              <a:gd name="T9" fmla="*/ 697 h 697"/>
              <a:gd name="T10" fmla="*/ 606 w 606"/>
              <a:gd name="T11" fmla="*/ 335 h 697"/>
              <a:gd name="connsiteX0" fmla="*/ 18141 w 18141"/>
              <a:gd name="connsiteY0" fmla="*/ 4806 h 10000"/>
              <a:gd name="connsiteX1" fmla="*/ 15798 w 18141"/>
              <a:gd name="connsiteY1" fmla="*/ 0 h 10000"/>
              <a:gd name="connsiteX2" fmla="*/ 0 w 18141"/>
              <a:gd name="connsiteY2" fmla="*/ 0 h 10000"/>
              <a:gd name="connsiteX3" fmla="*/ 8141 w 18141"/>
              <a:gd name="connsiteY3" fmla="*/ 10000 h 10000"/>
              <a:gd name="connsiteX4" fmla="*/ 15270 w 18141"/>
              <a:gd name="connsiteY4" fmla="*/ 10000 h 10000"/>
              <a:gd name="connsiteX5" fmla="*/ 18141 w 18141"/>
              <a:gd name="connsiteY5" fmla="*/ 4806 h 10000"/>
              <a:gd name="connsiteX0-1" fmla="*/ 19334 w 19334"/>
              <a:gd name="connsiteY0-2" fmla="*/ 5546 h 10740"/>
              <a:gd name="connsiteX1-3" fmla="*/ 16991 w 19334"/>
              <a:gd name="connsiteY1-4" fmla="*/ 740 h 10740"/>
              <a:gd name="connsiteX2-5" fmla="*/ 1193 w 19334"/>
              <a:gd name="connsiteY2-6" fmla="*/ 740 h 10740"/>
              <a:gd name="connsiteX3-7" fmla="*/ 1125 w 19334"/>
              <a:gd name="connsiteY3-8" fmla="*/ 10740 h 10740"/>
              <a:gd name="connsiteX4-9" fmla="*/ 16463 w 19334"/>
              <a:gd name="connsiteY4-10" fmla="*/ 10740 h 10740"/>
              <a:gd name="connsiteX5-11" fmla="*/ 19334 w 19334"/>
              <a:gd name="connsiteY5-12" fmla="*/ 5546 h 10740"/>
              <a:gd name="connsiteX0-13" fmla="*/ 19434 w 19434"/>
              <a:gd name="connsiteY0-14" fmla="*/ 4806 h 10000"/>
              <a:gd name="connsiteX1-15" fmla="*/ 17091 w 19434"/>
              <a:gd name="connsiteY1-16" fmla="*/ 0 h 10000"/>
              <a:gd name="connsiteX2-17" fmla="*/ 1293 w 19434"/>
              <a:gd name="connsiteY2-18" fmla="*/ 0 h 10000"/>
              <a:gd name="connsiteX3-19" fmla="*/ 1225 w 19434"/>
              <a:gd name="connsiteY3-20" fmla="*/ 10000 h 10000"/>
              <a:gd name="connsiteX4-21" fmla="*/ 16563 w 19434"/>
              <a:gd name="connsiteY4-22" fmla="*/ 10000 h 10000"/>
              <a:gd name="connsiteX5-23" fmla="*/ 19434 w 19434"/>
              <a:gd name="connsiteY5-24" fmla="*/ 4806 h 10000"/>
              <a:gd name="connsiteX0-25" fmla="*/ 18216 w 18216"/>
              <a:gd name="connsiteY0-26" fmla="*/ 4806 h 10000"/>
              <a:gd name="connsiteX1-27" fmla="*/ 15873 w 18216"/>
              <a:gd name="connsiteY1-28" fmla="*/ 0 h 10000"/>
              <a:gd name="connsiteX2-29" fmla="*/ 2606 w 18216"/>
              <a:gd name="connsiteY2-30" fmla="*/ 0 h 10000"/>
              <a:gd name="connsiteX3-31" fmla="*/ 7 w 18216"/>
              <a:gd name="connsiteY3-32" fmla="*/ 10000 h 10000"/>
              <a:gd name="connsiteX4-33" fmla="*/ 15345 w 18216"/>
              <a:gd name="connsiteY4-34" fmla="*/ 10000 h 10000"/>
              <a:gd name="connsiteX5-35" fmla="*/ 18216 w 18216"/>
              <a:gd name="connsiteY5-36" fmla="*/ 4806 h 10000"/>
              <a:gd name="connsiteX0-37" fmla="*/ 18209 w 18209"/>
              <a:gd name="connsiteY0-38" fmla="*/ 5046 h 10240"/>
              <a:gd name="connsiteX1-39" fmla="*/ 15866 w 18209"/>
              <a:gd name="connsiteY1-40" fmla="*/ 240 h 10240"/>
              <a:gd name="connsiteX2-41" fmla="*/ 2599 w 18209"/>
              <a:gd name="connsiteY2-42" fmla="*/ 240 h 10240"/>
              <a:gd name="connsiteX3-43" fmla="*/ 0 w 18209"/>
              <a:gd name="connsiteY3-44" fmla="*/ 10240 h 10240"/>
              <a:gd name="connsiteX4-45" fmla="*/ 15338 w 18209"/>
              <a:gd name="connsiteY4-46" fmla="*/ 10240 h 10240"/>
              <a:gd name="connsiteX5-47" fmla="*/ 18209 w 18209"/>
              <a:gd name="connsiteY5-48" fmla="*/ 5046 h 10240"/>
              <a:gd name="connsiteX0-49" fmla="*/ 18209 w 18209"/>
              <a:gd name="connsiteY0-50" fmla="*/ 4807 h 10001"/>
              <a:gd name="connsiteX1-51" fmla="*/ 15866 w 18209"/>
              <a:gd name="connsiteY1-52" fmla="*/ 1 h 10001"/>
              <a:gd name="connsiteX2-53" fmla="*/ 2599 w 18209"/>
              <a:gd name="connsiteY2-54" fmla="*/ 1 h 10001"/>
              <a:gd name="connsiteX3-55" fmla="*/ 0 w 18209"/>
              <a:gd name="connsiteY3-56" fmla="*/ 10001 h 10001"/>
              <a:gd name="connsiteX4-57" fmla="*/ 15338 w 18209"/>
              <a:gd name="connsiteY4-58" fmla="*/ 10001 h 10001"/>
              <a:gd name="connsiteX5-59" fmla="*/ 18209 w 18209"/>
              <a:gd name="connsiteY5-60" fmla="*/ 4807 h 10001"/>
              <a:gd name="connsiteX0-61" fmla="*/ 18209 w 18209"/>
              <a:gd name="connsiteY0-62" fmla="*/ 4806 h 10000"/>
              <a:gd name="connsiteX1-63" fmla="*/ 15866 w 18209"/>
              <a:gd name="connsiteY1-64" fmla="*/ 0 h 10000"/>
              <a:gd name="connsiteX2-65" fmla="*/ 136 w 18209"/>
              <a:gd name="connsiteY2-66" fmla="*/ 11 h 10000"/>
              <a:gd name="connsiteX3-67" fmla="*/ 0 w 18209"/>
              <a:gd name="connsiteY3-68" fmla="*/ 10000 h 10000"/>
              <a:gd name="connsiteX4-69" fmla="*/ 15338 w 18209"/>
              <a:gd name="connsiteY4-70" fmla="*/ 10000 h 10000"/>
              <a:gd name="connsiteX5-71" fmla="*/ 18209 w 18209"/>
              <a:gd name="connsiteY5-72" fmla="*/ 4806 h 10000"/>
              <a:gd name="connsiteX0-73" fmla="*/ 18423 w 18423"/>
              <a:gd name="connsiteY0-74" fmla="*/ 4827 h 10021"/>
              <a:gd name="connsiteX1-75" fmla="*/ 16080 w 18423"/>
              <a:gd name="connsiteY1-76" fmla="*/ 21 h 10021"/>
              <a:gd name="connsiteX2-77" fmla="*/ 8 w 18423"/>
              <a:gd name="connsiteY2-78" fmla="*/ 0 h 10021"/>
              <a:gd name="connsiteX3-79" fmla="*/ 214 w 18423"/>
              <a:gd name="connsiteY3-80" fmla="*/ 10021 h 10021"/>
              <a:gd name="connsiteX4-81" fmla="*/ 15552 w 18423"/>
              <a:gd name="connsiteY4-82" fmla="*/ 10021 h 10021"/>
              <a:gd name="connsiteX5-83" fmla="*/ 18423 w 18423"/>
              <a:gd name="connsiteY5-84" fmla="*/ 4827 h 100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8423" h="10021">
                <a:moveTo>
                  <a:pt x="18423" y="4827"/>
                </a:moveTo>
                <a:cubicBezTo>
                  <a:pt x="18423" y="2933"/>
                  <a:pt x="17515" y="1241"/>
                  <a:pt x="16080" y="21"/>
                </a:cubicBezTo>
                <a:lnTo>
                  <a:pt x="8" y="0"/>
                </a:lnTo>
                <a:cubicBezTo>
                  <a:pt x="-49" y="-31"/>
                  <a:pt x="214" y="10021"/>
                  <a:pt x="214" y="10021"/>
                </a:cubicBezTo>
                <a:lnTo>
                  <a:pt x="15552" y="10021"/>
                </a:lnTo>
                <a:cubicBezTo>
                  <a:pt x="17301" y="8801"/>
                  <a:pt x="18423" y="6922"/>
                  <a:pt x="18423" y="4827"/>
                </a:cubicBezTo>
                <a:close/>
              </a:path>
            </a:pathLst>
          </a:custGeom>
          <a:solidFill>
            <a:srgbClr val="92D050"/>
          </a:solidFill>
          <a:effec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lstStyle/>
          <a:p>
            <a:endParaRPr lang="zh-CN" altLang="en-US" baseline="-25000"/>
          </a:p>
        </p:txBody>
      </p:sp>
      <p:sp>
        <p:nvSpPr>
          <p:cNvPr id="6" name="文本框 5"/>
          <p:cNvSpPr txBox="1"/>
          <p:nvPr/>
        </p:nvSpPr>
        <p:spPr>
          <a:xfrm>
            <a:off x="4304477" y="4078064"/>
            <a:ext cx="3451587" cy="461665"/>
          </a:xfrm>
          <a:prstGeom prst="rect">
            <a:avLst/>
          </a:prstGeom>
          <a:noFill/>
        </p:spPr>
        <p:txBody>
          <a:bodyPr wrap="none" rtlCol="0">
            <a:spAutoFit/>
          </a:bodyPr>
          <a:lstStyle/>
          <a:p>
            <a:pPr algn="ctr"/>
            <a:r>
              <a:rPr lang="zh-CN" altLang="en-US" sz="2400" b="1" dirty="0" smtClean="0">
                <a:solidFill>
                  <a:schemeClr val="bg1">
                    <a:lumMod val="95000"/>
                  </a:schemeClr>
                </a:solidFill>
                <a:latin typeface="方正兰亭超细黑简体" panose="02000000000000000000" charset="-122"/>
                <a:ea typeface="方正兰亭超细黑简体" panose="02000000000000000000" charset="-122"/>
              </a:rPr>
              <a:t>中国矿业大学  附属中学</a:t>
            </a:r>
            <a:endParaRPr lang="zh-CN" sz="2400" b="1" dirty="0" smtClean="0">
              <a:solidFill>
                <a:schemeClr val="bg1">
                  <a:lumMod val="95000"/>
                </a:schemeClr>
              </a:solidFill>
              <a:latin typeface="方正兰亭超细黑简体" panose="02000000000000000000" charset="-122"/>
              <a:ea typeface="方正兰亭超细黑简体" panose="02000000000000000000" charset="-122"/>
            </a:endParaRPr>
          </a:p>
        </p:txBody>
      </p:sp>
      <p:sp>
        <p:nvSpPr>
          <p:cNvPr id="7" name="矩形 6"/>
          <p:cNvSpPr/>
          <p:nvPr/>
        </p:nvSpPr>
        <p:spPr>
          <a:xfrm>
            <a:off x="2366862" y="4492138"/>
            <a:ext cx="7186583" cy="2739211"/>
          </a:xfrm>
          <a:prstGeom prst="rect">
            <a:avLst/>
          </a:prstGeom>
        </p:spPr>
        <p:txBody>
          <a:bodyPr wrap="none">
            <a:spAutoFit/>
          </a:bodyPr>
          <a:lstStyle/>
          <a:p>
            <a:pPr algn="ct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徐州城市地理景观优化问题研究</a:t>
            </a:r>
            <a:endParaRPr lang="en-US" altLang="zh-CN" sz="3600" b="1" spc="300" dirty="0" smtClean="0">
              <a:solidFill>
                <a:schemeClr val="bg1">
                  <a:lumMod val="95000"/>
                </a:schemeClr>
              </a:solidFill>
              <a:latin typeface="微软雅黑" panose="020B0503020204020204" pitchFamily="34" charset="-122"/>
              <a:ea typeface="微软雅黑" panose="020B0503020204020204" pitchFamily="34" charset="-122"/>
            </a:endParaRPr>
          </a:p>
          <a:p>
            <a:pPr algn="ctr"/>
            <a:endParaRPr lang="en-US" altLang="zh-CN" sz="3600" b="1" spc="300" dirty="0" smtClean="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600" dirty="0" smtClean="0">
                <a:latin typeface="Adobe 黑体 Std R" pitchFamily="34" charset="-122"/>
                <a:ea typeface="Adobe 黑体 Std R" pitchFamily="34" charset="-122"/>
              </a:rPr>
              <a:t> 主导课程：    地    理</a:t>
            </a:r>
          </a:p>
          <a:p>
            <a:pPr algn="ctr">
              <a:lnSpc>
                <a:spcPct val="150000"/>
              </a:lnSpc>
            </a:pPr>
            <a:r>
              <a:rPr lang="en-US" sz="1600" dirty="0" smtClean="0">
                <a:latin typeface="Adobe 黑体 Std R" pitchFamily="34" charset="-122"/>
                <a:ea typeface="Adobe 黑体 Std R" pitchFamily="34" charset="-122"/>
              </a:rPr>
              <a:t> </a:t>
            </a:r>
            <a:r>
              <a:rPr lang="zh-CN" altLang="en-US" sz="1600" dirty="0" smtClean="0">
                <a:latin typeface="Adobe 黑体 Std R" pitchFamily="34" charset="-122"/>
                <a:ea typeface="Adobe 黑体 Std R" pitchFamily="34" charset="-122"/>
              </a:rPr>
              <a:t>指导老师：    李    丹</a:t>
            </a:r>
          </a:p>
          <a:p>
            <a:pPr algn="ctr">
              <a:lnSpc>
                <a:spcPct val="150000"/>
              </a:lnSpc>
            </a:pPr>
            <a:r>
              <a:rPr lang="en-US" sz="1600" dirty="0" smtClean="0">
                <a:latin typeface="Adobe 黑体 Std R" pitchFamily="34" charset="-122"/>
                <a:ea typeface="Adobe 黑体 Std R" pitchFamily="34" charset="-122"/>
              </a:rPr>
              <a:t> </a:t>
            </a:r>
            <a:r>
              <a:rPr lang="zh-CN" altLang="en-US" sz="1600" dirty="0" smtClean="0">
                <a:latin typeface="Adobe 黑体 Std R" pitchFamily="34" charset="-122"/>
                <a:ea typeface="Adobe 黑体 Std R" pitchFamily="34" charset="-122"/>
              </a:rPr>
              <a:t>课题负责人：杨晶傲</a:t>
            </a:r>
          </a:p>
          <a:p>
            <a:pPr algn="ctr"/>
            <a:endPar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10851144" y="255359"/>
            <a:ext cx="835187" cy="513872"/>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307603" y="254998"/>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8278568" y="-50619"/>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9936036" y="803672"/>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000" advTm="5000"/>
    </mc:Choice>
    <mc:Fallback>
      <p:transition spd="slow" advTm="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徐州城市地理景观问卷调查</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20" name="矩形 19"/>
          <p:cNvSpPr/>
          <p:nvPr/>
        </p:nvSpPr>
        <p:spPr>
          <a:xfrm>
            <a:off x="6546940" y="1083940"/>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161790" y="1083940"/>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pic>
        <p:nvPicPr>
          <p:cNvPr id="156673" name="Picture 1" descr="C:\Users\Administrator\AppData\Roaming\Tencent\Users\53009235\QQ\WinTemp\RichOle\5I_EKE98B9B8G$FP`@${HX1.png"/>
          <p:cNvPicPr>
            <a:picLocks noChangeAspect="1" noChangeArrowheads="1"/>
          </p:cNvPicPr>
          <p:nvPr/>
        </p:nvPicPr>
        <p:blipFill>
          <a:blip r:embed="rId3"/>
          <a:srcRect/>
          <a:stretch>
            <a:fillRect/>
          </a:stretch>
        </p:blipFill>
        <p:spPr bwMode="auto">
          <a:xfrm>
            <a:off x="637966" y="1382233"/>
            <a:ext cx="5217661" cy="1636200"/>
          </a:xfrm>
          <a:prstGeom prst="rect">
            <a:avLst/>
          </a:prstGeom>
          <a:noFill/>
        </p:spPr>
      </p:pic>
      <p:pic>
        <p:nvPicPr>
          <p:cNvPr id="156674" name="Picture 2" descr="C:\Users\Administrator\AppData\Roaming\Tencent\Users\53009235\QQ\WinTemp\RichOle\YE_HD33Q_K680INRH1UGZTE.png"/>
          <p:cNvPicPr>
            <a:picLocks noChangeAspect="1" noChangeArrowheads="1"/>
          </p:cNvPicPr>
          <p:nvPr/>
        </p:nvPicPr>
        <p:blipFill>
          <a:blip r:embed="rId4"/>
          <a:srcRect/>
          <a:stretch>
            <a:fillRect/>
          </a:stretch>
        </p:blipFill>
        <p:spPr bwMode="auto">
          <a:xfrm>
            <a:off x="6209426" y="1371601"/>
            <a:ext cx="5272201" cy="2227050"/>
          </a:xfrm>
          <a:prstGeom prst="rect">
            <a:avLst/>
          </a:prstGeom>
          <a:noFill/>
        </p:spPr>
      </p:pic>
      <p:pic>
        <p:nvPicPr>
          <p:cNvPr id="156675" name="Picture 3" descr="C:\Users\Administrator\AppData\Roaming\Tencent\Users\53009235\QQ\WinTemp\RichOle\M{U4HEC1R_(JI(~VJVMN%X7.png"/>
          <p:cNvPicPr>
            <a:picLocks noChangeAspect="1" noChangeArrowheads="1"/>
          </p:cNvPicPr>
          <p:nvPr/>
        </p:nvPicPr>
        <p:blipFill>
          <a:blip r:embed="rId5"/>
          <a:srcRect/>
          <a:stretch>
            <a:fillRect/>
          </a:stretch>
        </p:blipFill>
        <p:spPr bwMode="auto">
          <a:xfrm>
            <a:off x="584803" y="3413052"/>
            <a:ext cx="5254021" cy="2863351"/>
          </a:xfrm>
          <a:prstGeom prst="rect">
            <a:avLst/>
          </a:prstGeom>
          <a:noFill/>
        </p:spPr>
      </p:pic>
      <p:pic>
        <p:nvPicPr>
          <p:cNvPr id="156676" name="Picture 4" descr="C:\Users\Administrator\AppData\Roaming\Tencent\Users\53009235\QQ\WinTemp\RichOle\TSANPK`D1[CGOXDT3W`F6W8.png"/>
          <p:cNvPicPr>
            <a:picLocks noChangeAspect="1" noChangeArrowheads="1"/>
          </p:cNvPicPr>
          <p:nvPr/>
        </p:nvPicPr>
        <p:blipFill>
          <a:blip r:embed="rId6"/>
          <a:srcRect/>
          <a:stretch>
            <a:fillRect/>
          </a:stretch>
        </p:blipFill>
        <p:spPr bwMode="auto">
          <a:xfrm>
            <a:off x="6230691" y="4082913"/>
            <a:ext cx="5263111" cy="222705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徐州城市地理景观问卷调查</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20" name="矩形 19"/>
          <p:cNvSpPr/>
          <p:nvPr/>
        </p:nvSpPr>
        <p:spPr>
          <a:xfrm>
            <a:off x="6546940" y="1083940"/>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161790" y="1083940"/>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pic>
        <p:nvPicPr>
          <p:cNvPr id="161793" name="Picture 1" descr="C:\Users\Administrator\AppData\Roaming\Tencent\Users\53009235\QQ\WinTemp\RichOle\}96[`2N})K_$SZ_OG@IU}D7.png"/>
          <p:cNvPicPr>
            <a:picLocks noChangeAspect="1" noChangeArrowheads="1"/>
          </p:cNvPicPr>
          <p:nvPr/>
        </p:nvPicPr>
        <p:blipFill>
          <a:blip r:embed="rId3"/>
          <a:srcRect/>
          <a:stretch>
            <a:fillRect/>
          </a:stretch>
        </p:blipFill>
        <p:spPr bwMode="auto">
          <a:xfrm>
            <a:off x="637963" y="1275907"/>
            <a:ext cx="5178057" cy="2212768"/>
          </a:xfrm>
          <a:prstGeom prst="rect">
            <a:avLst/>
          </a:prstGeom>
          <a:noFill/>
        </p:spPr>
      </p:pic>
      <p:pic>
        <p:nvPicPr>
          <p:cNvPr id="161794" name="Picture 2" descr="C:\Users\Administrator\AppData\Roaming\Tencent\Users\53009235\QQ\WinTemp\RichOle\$5MD6RH~](CD0~CFU2~C%%N.png"/>
          <p:cNvPicPr>
            <a:picLocks noChangeAspect="1" noChangeArrowheads="1"/>
          </p:cNvPicPr>
          <p:nvPr/>
        </p:nvPicPr>
        <p:blipFill>
          <a:blip r:embed="rId4"/>
          <a:srcRect/>
          <a:stretch>
            <a:fillRect/>
          </a:stretch>
        </p:blipFill>
        <p:spPr bwMode="auto">
          <a:xfrm>
            <a:off x="6209417" y="1233365"/>
            <a:ext cx="5213891" cy="2221727"/>
          </a:xfrm>
          <a:prstGeom prst="rect">
            <a:avLst/>
          </a:prstGeom>
          <a:noFill/>
        </p:spPr>
      </p:pic>
      <p:pic>
        <p:nvPicPr>
          <p:cNvPr id="161795" name="Picture 3" descr="C:\Users\Administrator\AppData\Roaming\Tencent\Users\53009235\QQ\WinTemp\RichOle\3DT77F4ZXLY)7NUB~B{{N(C.png"/>
          <p:cNvPicPr>
            <a:picLocks noChangeAspect="1" noChangeArrowheads="1"/>
          </p:cNvPicPr>
          <p:nvPr/>
        </p:nvPicPr>
        <p:blipFill>
          <a:blip r:embed="rId5"/>
          <a:srcRect/>
          <a:stretch>
            <a:fillRect/>
          </a:stretch>
        </p:blipFill>
        <p:spPr bwMode="auto">
          <a:xfrm>
            <a:off x="669859" y="3689501"/>
            <a:ext cx="5160140" cy="2821952"/>
          </a:xfrm>
          <a:prstGeom prst="rect">
            <a:avLst/>
          </a:prstGeom>
          <a:noFill/>
        </p:spPr>
      </p:pic>
      <p:pic>
        <p:nvPicPr>
          <p:cNvPr id="161796" name="Picture 4" descr="C:\Users\Administrator\AppData\Roaming\Tencent\Users\53009235\QQ\WinTemp\RichOle\YWDMDO6U52(4]8XU2$Q1LUW.png"/>
          <p:cNvPicPr>
            <a:picLocks noChangeAspect="1" noChangeArrowheads="1"/>
          </p:cNvPicPr>
          <p:nvPr/>
        </p:nvPicPr>
        <p:blipFill>
          <a:blip r:embed="rId6"/>
          <a:srcRect/>
          <a:stretch>
            <a:fillRect/>
          </a:stretch>
        </p:blipFill>
        <p:spPr bwMode="auto">
          <a:xfrm>
            <a:off x="6251946" y="3604451"/>
            <a:ext cx="5178057" cy="314446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徐州城市地理景观问卷调查</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20" name="矩形 19"/>
          <p:cNvSpPr/>
          <p:nvPr/>
        </p:nvSpPr>
        <p:spPr>
          <a:xfrm>
            <a:off x="6546940" y="1083940"/>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161790" y="1083940"/>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pic>
        <p:nvPicPr>
          <p:cNvPr id="163841" name="Picture 1" descr="C:\Users\Administrator\AppData\Roaming\Tencent\Users\53009235\QQ\WinTemp\RichOle\ST09NGV63B}F61017U(3DF7.png"/>
          <p:cNvPicPr>
            <a:picLocks noChangeAspect="1" noChangeArrowheads="1"/>
          </p:cNvPicPr>
          <p:nvPr/>
        </p:nvPicPr>
        <p:blipFill>
          <a:blip r:embed="rId3"/>
          <a:srcRect/>
          <a:stretch>
            <a:fillRect/>
          </a:stretch>
        </p:blipFill>
        <p:spPr bwMode="auto">
          <a:xfrm>
            <a:off x="2966483" y="1690578"/>
            <a:ext cx="5349157" cy="2308388"/>
          </a:xfrm>
          <a:prstGeom prst="rect">
            <a:avLst/>
          </a:prstGeom>
          <a:noFill/>
        </p:spPr>
      </p:pic>
      <p:pic>
        <p:nvPicPr>
          <p:cNvPr id="163842" name="Picture 2" descr="C:\Users\Administrator\AppData\Roaming\Tencent\Users\53009235\QQ\WinTemp\RichOle\(VIZ7TT1(YU@B7NH%FO5F9H.png"/>
          <p:cNvPicPr>
            <a:picLocks noChangeAspect="1" noChangeArrowheads="1"/>
          </p:cNvPicPr>
          <p:nvPr/>
        </p:nvPicPr>
        <p:blipFill>
          <a:blip r:embed="rId4"/>
          <a:srcRect/>
          <a:stretch>
            <a:fillRect/>
          </a:stretch>
        </p:blipFill>
        <p:spPr bwMode="auto">
          <a:xfrm>
            <a:off x="3551273" y="4571999"/>
            <a:ext cx="4125433" cy="417179"/>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153079" y="526057"/>
            <a:ext cx="4852592"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徐州城市地理景观存在的问题</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8" name="矩形 47"/>
          <p:cNvSpPr>
            <a:spLocks noChangeArrowheads="1"/>
          </p:cNvSpPr>
          <p:nvPr/>
        </p:nvSpPr>
        <p:spPr bwMode="auto">
          <a:xfrm>
            <a:off x="6641414" y="2652572"/>
            <a:ext cx="4756681" cy="28084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植物种类少，城市绿量率有较大的增加空间</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绿地景观空间结构需要进一步优化</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600" dirty="0" smtClean="0"/>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存在 问题</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1" name="Freeform 12"/>
          <p:cNvSpPr/>
          <p:nvPr/>
        </p:nvSpPr>
        <p:spPr bwMode="auto">
          <a:xfrm>
            <a:off x="1017370" y="195625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3" name="Freeform 12"/>
          <p:cNvSpPr/>
          <p:nvPr/>
        </p:nvSpPr>
        <p:spPr bwMode="auto">
          <a:xfrm flipH="1" flipV="1">
            <a:off x="10569217" y="591236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65889" name="Rectangle 1"/>
          <p:cNvSpPr>
            <a:spLocks noChangeArrowheads="1"/>
          </p:cNvSpPr>
          <p:nvPr/>
        </p:nvSpPr>
        <p:spPr bwMode="auto">
          <a:xfrm>
            <a:off x="1031357" y="1201479"/>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dirty="0" smtClean="0">
                <a:ln>
                  <a:noFill/>
                </a:ln>
                <a:solidFill>
                  <a:schemeClr val="tx1"/>
                </a:solidFill>
                <a:effectLst/>
                <a:latin typeface="Calibri" pitchFamily="34" charset="0"/>
                <a:ea typeface="微软雅黑" pitchFamily="34" charset="-122"/>
                <a:cs typeface="仿宋" pitchFamily="49" charset="-122"/>
              </a:rPr>
              <a:t>此项研究性课题通过多种方式开展问卷调查，共收取</a:t>
            </a:r>
            <a:r>
              <a:rPr kumimoji="0" lang="en-US" altLang="zh-CN" sz="1400" b="0" i="0" u="none" strike="noStrike" cap="none" normalizeH="0" baseline="0" dirty="0" smtClean="0">
                <a:ln>
                  <a:noFill/>
                </a:ln>
                <a:solidFill>
                  <a:schemeClr val="tx1"/>
                </a:solidFill>
                <a:effectLst/>
                <a:latin typeface="Calibri" pitchFamily="34" charset="0"/>
                <a:ea typeface="微软雅黑" pitchFamily="34" charset="-122"/>
                <a:cs typeface="仿宋" pitchFamily="49" charset="-122"/>
              </a:rPr>
              <a:t>157</a:t>
            </a:r>
            <a:r>
              <a:rPr kumimoji="0" lang="zh-CN" altLang="en-US" sz="1400" b="0" i="0" u="none" strike="noStrike" cap="none" normalizeH="0" baseline="0" dirty="0" smtClean="0">
                <a:ln>
                  <a:noFill/>
                </a:ln>
                <a:solidFill>
                  <a:schemeClr val="tx1"/>
                </a:solidFill>
                <a:effectLst/>
                <a:latin typeface="Calibri" pitchFamily="34" charset="0"/>
                <a:ea typeface="微软雅黑" pitchFamily="34" charset="-122"/>
                <a:cs typeface="仿宋" pitchFamily="49" charset="-122"/>
              </a:rPr>
              <a:t>份有效问卷，充分反映出徐州城市景观绿地主要存在以下问题</a:t>
            </a:r>
            <a:r>
              <a:rPr kumimoji="0" lang="en-US" altLang="zh-CN" sz="1400" b="0" i="0" u="none" strike="noStrike" cap="none" normalizeH="0" baseline="0" dirty="0" smtClean="0">
                <a:ln>
                  <a:noFill/>
                </a:ln>
                <a:solidFill>
                  <a:schemeClr val="tx1"/>
                </a:solidFill>
                <a:effectLst/>
                <a:latin typeface="Calibri" pitchFamily="34" charset="0"/>
                <a:ea typeface="微软雅黑" pitchFamily="34" charset="-122"/>
                <a:cs typeface="仿宋" pitchFamily="49" charset="-122"/>
              </a:rPr>
              <a:t>:</a:t>
            </a: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65891" name="Picture 3" descr="https://gimg2.baidu.com/image_search/src=http%3A%2F%2Fp6.itc.cn%2Fq_70%2Fimages03%2F20210603%2F34d31e07c3eb4ef899a64279dfd6f04b.jpeg&amp;refer=http%3A%2F%2Fp6.itc.cn&amp;app=2002&amp;size=f9999,10000&amp;q=a80&amp;n=0&amp;g=0n&amp;fmt=jpeg?sec=1644489773&amp;t=fe756ed862e14c3713f3d7dc516c074b"/>
          <p:cNvPicPr>
            <a:picLocks noChangeAspect="1" noChangeArrowheads="1"/>
          </p:cNvPicPr>
          <p:nvPr/>
        </p:nvPicPr>
        <p:blipFill>
          <a:blip r:embed="rId3"/>
          <a:srcRect/>
          <a:stretch>
            <a:fillRect/>
          </a:stretch>
        </p:blipFill>
        <p:spPr bwMode="auto">
          <a:xfrm>
            <a:off x="1197569" y="2153013"/>
            <a:ext cx="4746034" cy="2685025"/>
          </a:xfrm>
          <a:prstGeom prst="rect">
            <a:avLst/>
          </a:prstGeom>
          <a:noFill/>
        </p:spPr>
      </p:pic>
      <p:pic>
        <p:nvPicPr>
          <p:cNvPr id="165893" name="Picture 5" descr="https://gimg2.baidu.com/image_search/src=http%3A%2F%2Fnimg.ws.126.net%2F%3Furl%3Dhttp%253A%252F%252Fdingyue.ws.126.net%252F2021%252F0315%252F274d5ef6p00qpyvqw00zid200u000hkg00gb009j.png%26thumbnail%3D650x2147483647%26quality%3D80%26type%3Djpg&amp;refer=http%3A%2F%2Fnimg.ws.126.net&amp;app=2002&amp;size=f9999,10000&amp;q=a80&amp;n=0&amp;g=0n&amp;fmt=jpeg?sec=1644489902&amp;t=05ccce869258f9ee77bea44c88596868"/>
          <p:cNvPicPr>
            <a:picLocks noChangeAspect="1" noChangeArrowheads="1"/>
          </p:cNvPicPr>
          <p:nvPr/>
        </p:nvPicPr>
        <p:blipFill>
          <a:blip r:embed="rId4"/>
          <a:srcRect/>
          <a:stretch>
            <a:fillRect/>
          </a:stretch>
        </p:blipFill>
        <p:spPr bwMode="auto">
          <a:xfrm>
            <a:off x="6368902" y="3590449"/>
            <a:ext cx="4561368" cy="267366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153079" y="526057"/>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a:t>
            </a:r>
            <a:r>
              <a:rPr lang="zh-CN" altLang="en-US" sz="2800" b="1" dirty="0" smtClean="0"/>
              <a:t>地理景观优化构想</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8" name="矩形 47"/>
          <p:cNvSpPr>
            <a:spLocks noChangeArrowheads="1"/>
          </p:cNvSpPr>
          <p:nvPr/>
        </p:nvSpPr>
        <p:spPr bwMode="auto">
          <a:xfrm>
            <a:off x="6641414" y="2354848"/>
            <a:ext cx="4756681" cy="55553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积极创造条件</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将部分风景林地改建为公园</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绿地</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加强大中型绿地的</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建设</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加强</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北部城区绿化建设尤其是公园绿地建设</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改变目前绿地南多北少</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分布不均的</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现状</a:t>
            </a: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充分</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利用市区的自然水体和道路</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建设带状公园、口袋公园、滨河风光带、景观路和防护绿地等绿色廊道</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加强景观之间的</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连通性</a:t>
            </a: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加强</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城市生态敏感区、环境污染重点地区的防护绿地建设</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保护生态环境</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改善城市环境</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质量</a:t>
            </a: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600" dirty="0" smtClean="0"/>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68570" y="1558632"/>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优化 构想</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27693" y="2019583"/>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42543" y="2019583"/>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1" name="Freeform 12"/>
          <p:cNvSpPr/>
          <p:nvPr/>
        </p:nvSpPr>
        <p:spPr bwMode="auto">
          <a:xfrm>
            <a:off x="1070535" y="116941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3" name="Freeform 12"/>
          <p:cNvSpPr/>
          <p:nvPr/>
        </p:nvSpPr>
        <p:spPr bwMode="auto">
          <a:xfrm flipH="1" flipV="1">
            <a:off x="5337998" y="598679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027" name="Picture 3" descr="C:\Users\Administrator\Desktop\微信图片_20220111193415.jpg"/>
          <p:cNvPicPr>
            <a:picLocks noChangeAspect="1" noChangeArrowheads="1"/>
          </p:cNvPicPr>
          <p:nvPr/>
        </p:nvPicPr>
        <p:blipFill>
          <a:blip r:embed="rId3"/>
          <a:srcRect/>
          <a:stretch>
            <a:fillRect/>
          </a:stretch>
        </p:blipFill>
        <p:spPr bwMode="auto">
          <a:xfrm>
            <a:off x="1275906" y="3842336"/>
            <a:ext cx="4412512" cy="2482038"/>
          </a:xfrm>
          <a:prstGeom prst="rect">
            <a:avLst/>
          </a:prstGeom>
          <a:noFill/>
        </p:spPr>
      </p:pic>
      <p:pic>
        <p:nvPicPr>
          <p:cNvPr id="1029" name="Picture 5" descr="https://gimg2.baidu.com/image_search/src=http%3A%2F%2Fi.vzan.cc%2Fimage%2Fjpeg%2F2017%2F11%2F14%2F1603561d615a80d4904bde869226edb6ecace3.jpeg&amp;refer=http%3A%2F%2Fi.vzan.cc&amp;app=2002&amp;size=f9999,10000&amp;q=a80&amp;n=0&amp;g=0n&amp;fmt=jpeg?sec=1644492838&amp;t=ef96d3ba6ffd37b63cc4af7fba3dbdd6"/>
          <p:cNvPicPr>
            <a:picLocks noChangeAspect="1" noChangeArrowheads="1"/>
          </p:cNvPicPr>
          <p:nvPr/>
        </p:nvPicPr>
        <p:blipFill>
          <a:blip r:embed="rId4"/>
          <a:srcRect/>
          <a:stretch>
            <a:fillRect/>
          </a:stretch>
        </p:blipFill>
        <p:spPr bwMode="auto">
          <a:xfrm>
            <a:off x="1254643" y="1364198"/>
            <a:ext cx="4419899" cy="227210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797023"/>
            <a:ext cx="2821578" cy="458423"/>
            <a:chOff x="5969725" y="1801451"/>
            <a:chExt cx="2821578" cy="458423"/>
          </a:xfrm>
          <a:solidFill>
            <a:schemeClr val="bg1"/>
          </a:solidFill>
        </p:grpSpPr>
        <p:sp>
          <p:nvSpPr>
            <p:cNvPr id="10" name="矩形 9"/>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335126"/>
            <a:ext cx="2821578" cy="466057"/>
            <a:chOff x="5969725" y="2972014"/>
            <a:chExt cx="2821578" cy="466057"/>
          </a:xfrm>
          <a:solidFill>
            <a:schemeClr val="bg1"/>
          </a:solidFill>
        </p:grpSpPr>
        <p:sp>
          <p:nvSpPr>
            <p:cNvPr id="16" name="矩形 15"/>
            <p:cNvSpPr/>
            <p:nvPr/>
          </p:nvSpPr>
          <p:spPr>
            <a:xfrm>
              <a:off x="5969726" y="2979648"/>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2192538"/>
            <a:ext cx="2448272" cy="244827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p:nvPr/>
        </p:nvSpPr>
        <p:spPr>
          <a:xfrm>
            <a:off x="1891142" y="3907247"/>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400" b="1" dirty="0" smtClean="0">
              <a:solidFill>
                <a:srgbClr val="202A36"/>
              </a:solidFill>
              <a:latin typeface="微软雅黑" panose="020B0503020204020204" pitchFamily="34" charset="-122"/>
              <a:ea typeface="微软雅黑" panose="020B0503020204020204" pitchFamily="34" charset="-122"/>
            </a:endParaRPr>
          </a:p>
        </p:txBody>
      </p:sp>
      <p:sp>
        <p:nvSpPr>
          <p:cNvPr id="30" name="椭圆 29"/>
          <p:cNvSpPr/>
          <p:nvPr/>
        </p:nvSpPr>
        <p:spPr>
          <a:xfrm>
            <a:off x="1941993" y="2296294"/>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155957" y="3384831"/>
            <a:ext cx="1097280" cy="368300"/>
          </a:xfrm>
          <a:prstGeom prst="rect">
            <a:avLst/>
          </a:prstGeom>
        </p:spPr>
        <p:txBody>
          <a:bodyPr wrap="none">
            <a:spAutoFit/>
          </a:bodyPr>
          <a:lstStyle/>
          <a:p>
            <a:r>
              <a:rPr lang="zh-CN" b="1" dirty="0">
                <a:solidFill>
                  <a:srgbClr val="202A36"/>
                </a:solidFill>
                <a:latin typeface="微软雅黑" panose="020B0503020204020204" pitchFamily="34" charset="-122"/>
                <a:ea typeface="微软雅黑" panose="020B0503020204020204" pitchFamily="34" charset="-122"/>
              </a:rPr>
              <a:t>参考文献</a:t>
            </a:r>
          </a:p>
        </p:txBody>
      </p:sp>
      <p:sp>
        <p:nvSpPr>
          <p:cNvPr id="37" name="Freeform 12"/>
          <p:cNvSpPr>
            <a:spLocks noEditPoints="1"/>
          </p:cNvSpPr>
          <p:nvPr/>
        </p:nvSpPr>
        <p:spPr bwMode="auto">
          <a:xfrm>
            <a:off x="2568536" y="2647070"/>
            <a:ext cx="1093476" cy="1263507"/>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31" name="矩形 30"/>
          <p:cNvSpPr/>
          <p:nvPr/>
        </p:nvSpPr>
        <p:spPr>
          <a:xfrm>
            <a:off x="6155957" y="2866288"/>
            <a:ext cx="1128835"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总       结</a:t>
            </a:r>
            <a:endParaRPr lang="zh-CN" altLang="en-US" b="1" dirty="0">
              <a:solidFill>
                <a:srgbClr val="202A3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600" advTm="5000"/>
    </mc:Choice>
    <mc:Fallback>
      <p:transition spd="slow" advTm="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5566375" y="1110825"/>
            <a:ext cx="1117595"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总  结</a:t>
            </a:r>
            <a:endParaRPr lang="zh-CN" altLang="en-US" sz="2800" b="1" dirty="0"/>
          </a:p>
        </p:txBody>
      </p:sp>
      <p:sp>
        <p:nvSpPr>
          <p:cNvPr id="168961" name="Rectangle 1"/>
          <p:cNvSpPr>
            <a:spLocks noChangeArrowheads="1"/>
          </p:cNvSpPr>
          <p:nvPr/>
        </p:nvSpPr>
        <p:spPr bwMode="auto">
          <a:xfrm>
            <a:off x="1850065" y="2115859"/>
            <a:ext cx="8633637"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50000"/>
              </a:lnSpc>
              <a:spcBef>
                <a:spcPct val="0"/>
              </a:spcBef>
              <a:spcAft>
                <a:spcPct val="0"/>
              </a:spcAft>
              <a:buClrTx/>
              <a:buSzTx/>
              <a:buFontTx/>
              <a:buNone/>
              <a:tabLst/>
            </a:pP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城市地理景观具有生态、经济和社会文化价值</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景观建设不能只偏重于某一个方面而忽略了其他方面。建设现代生态景观城市</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应保证生物多样性和景观差异性</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促进生态群落稳定、系统动态平衡、城市绿量充足、空间结构合理</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sym typeface="+mn-ea"/>
              </a:rPr>
              <a:t>为城市居民提供健康的生活环境、完善的城市景观绿地系统，不断提高徐州城市地理景观的综合价值。</a:t>
            </a:r>
          </a:p>
        </p:txBody>
      </p:sp>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034757" y="898209"/>
            <a:ext cx="1675130" cy="5416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a:t>参考文献</a:t>
            </a:r>
          </a:p>
        </p:txBody>
      </p:sp>
      <p:sp>
        <p:nvSpPr>
          <p:cNvPr id="3" name="文本框 99"/>
          <p:cNvSpPr txBox="1"/>
          <p:nvPr/>
        </p:nvSpPr>
        <p:spPr>
          <a:xfrm>
            <a:off x="1509823" y="1977507"/>
            <a:ext cx="10419907" cy="2585323"/>
          </a:xfrm>
          <a:prstGeom prst="rect">
            <a:avLst/>
          </a:prstGeom>
          <a:noFill/>
          <a:ln w="9525">
            <a:noFill/>
          </a:ln>
        </p:spPr>
        <p:txBody>
          <a:bodyPr wrap="square">
            <a:spAutoFit/>
          </a:bodyPr>
          <a:lstStyle/>
          <a:p>
            <a:r>
              <a:rPr lang="zh-CN" altLang="en-US"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]徐州老城景观绿地“润色”分析</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[J].</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现代园艺</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 2018 (22) : 170-171.</a:t>
            </a:r>
            <a:endParaRPr lang="zh-CN" altLang="en-US" dirty="0" smtClean="0">
              <a:latin typeface="微软雅黑" panose="020B0503020204020204" pitchFamily="34" charset="-122"/>
              <a:ea typeface="微软雅黑" panose="020B0503020204020204" pitchFamily="34" charset="-122"/>
              <a:cs typeface="微软雅黑" panose="020B0503020204020204" pitchFamily="34" charset="-122"/>
            </a:endParaRPr>
          </a:p>
          <a:p>
            <a:pPr indent="0"/>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]基于徐州市总体发展规划的城市景观优化提升研究</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[J].</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建筑科学与工程</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 2018 (09) : 24-25</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p>
          <a:p>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cs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]基于徐州市总体发展规划的城市景观优化提升研究</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[J].</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中国地名</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 2018 (06) : 24-25</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a:t>
            </a:r>
          </a:p>
          <a:p>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cs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费孝通.乡土中国[M].北京:北京出版社,2004</a:t>
            </a:r>
            <a:r>
              <a:rPr lang="zh-CN" altLang="en-US" dirty="0" smtClean="0">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600" advTm="5000">
        <p:blinds dir="vert"/>
      </p:transition>
    </mc:Choice>
    <mc:Fallback>
      <p:transition spd="slow" advTm="5000">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062739" y="0"/>
            <a:ext cx="6115291"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988775" y="1082315"/>
            <a:ext cx="2821578" cy="458423"/>
            <a:chOff x="5969725" y="1801451"/>
            <a:chExt cx="2821578" cy="458423"/>
          </a:xfrm>
          <a:solidFill>
            <a:schemeClr val="bg1"/>
          </a:solidFill>
        </p:grpSpPr>
        <p:sp>
          <p:nvSpPr>
            <p:cNvPr id="2" name="矩形 1"/>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988775" y="1679251"/>
            <a:ext cx="2821578" cy="459854"/>
            <a:chOff x="5969725" y="2398387"/>
            <a:chExt cx="2821578" cy="459854"/>
          </a:xfrm>
          <a:solidFill>
            <a:schemeClr val="bg1"/>
          </a:solidFill>
        </p:grpSpPr>
        <p:sp>
          <p:nvSpPr>
            <p:cNvPr id="24" name="矩形 23"/>
            <p:cNvSpPr/>
            <p:nvPr/>
          </p:nvSpPr>
          <p:spPr>
            <a:xfrm>
              <a:off x="5969726" y="2398387"/>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969725" y="2399818"/>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988775" y="2252878"/>
            <a:ext cx="2821578" cy="466057"/>
            <a:chOff x="5969725" y="2972014"/>
            <a:chExt cx="2821578" cy="466057"/>
          </a:xfrm>
          <a:solidFill>
            <a:schemeClr val="bg1"/>
          </a:solidFill>
        </p:grpSpPr>
        <p:sp>
          <p:nvSpPr>
            <p:cNvPr id="25" name="矩形 24"/>
            <p:cNvSpPr/>
            <p:nvPr/>
          </p:nvSpPr>
          <p:spPr>
            <a:xfrm>
              <a:off x="5969726" y="2979648"/>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969725" y="2972014"/>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1838237" y="1937346"/>
            <a:ext cx="2448272" cy="244827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1941942" y="355934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400" b="1" dirty="0" smtClean="0">
              <a:solidFill>
                <a:srgbClr val="202A36"/>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sp>
        <p:nvSpPr>
          <p:cNvPr id="20" name="椭圆 1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6175007" y="1118315"/>
            <a:ext cx="1569660" cy="1556074"/>
            <a:chOff x="6155957" y="1837451"/>
            <a:chExt cx="1569660" cy="1556074"/>
          </a:xfrm>
        </p:grpSpPr>
        <p:sp>
          <p:nvSpPr>
            <p:cNvPr id="3" name="矩形 2"/>
            <p:cNvSpPr/>
            <p:nvPr/>
          </p:nvSpPr>
          <p:spPr>
            <a:xfrm>
              <a:off x="6155957" y="1837451"/>
              <a:ext cx="1569660"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课题研究背景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29" name="矩形 28"/>
            <p:cNvSpPr/>
            <p:nvPr/>
          </p:nvSpPr>
          <p:spPr>
            <a:xfrm>
              <a:off x="6155957" y="2442932"/>
              <a:ext cx="1338828"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目的及意义</a:t>
              </a:r>
              <a:endParaRPr lang="zh-CN" altLang="en-US" b="1" dirty="0">
                <a:solidFill>
                  <a:srgbClr val="202A36"/>
                </a:solidFill>
                <a:latin typeface="微软雅黑" panose="020B0503020204020204" pitchFamily="34" charset="-122"/>
                <a:ea typeface="微软雅黑" panose="020B0503020204020204" pitchFamily="34" charset="-122"/>
              </a:endParaRPr>
            </a:p>
          </p:txBody>
        </p:sp>
        <p:sp>
          <p:nvSpPr>
            <p:cNvPr id="30" name="矩形 29"/>
            <p:cNvSpPr/>
            <p:nvPr/>
          </p:nvSpPr>
          <p:spPr>
            <a:xfrm>
              <a:off x="6155957" y="3024193"/>
              <a:ext cx="1338828"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方法与步骤</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sp>
        <p:nvSpPr>
          <p:cNvPr id="46" name="Freeform 28"/>
          <p:cNvSpPr>
            <a:spLocks noEditPoints="1"/>
          </p:cNvSpPr>
          <p:nvPr/>
        </p:nvSpPr>
        <p:spPr bwMode="auto">
          <a:xfrm>
            <a:off x="2457383" y="2507096"/>
            <a:ext cx="1315781" cy="988635"/>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1" name="组合 30"/>
          <p:cNvGrpSpPr/>
          <p:nvPr/>
        </p:nvGrpSpPr>
        <p:grpSpPr>
          <a:xfrm>
            <a:off x="5981684" y="2872114"/>
            <a:ext cx="2821578" cy="458423"/>
            <a:chOff x="5969725" y="1801451"/>
            <a:chExt cx="2821578" cy="458423"/>
          </a:xfrm>
          <a:solidFill>
            <a:schemeClr val="bg1"/>
          </a:solidFill>
        </p:grpSpPr>
        <p:sp>
          <p:nvSpPr>
            <p:cNvPr id="32" name="矩形 31"/>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992313" y="3478278"/>
            <a:ext cx="2821578" cy="458423"/>
            <a:chOff x="5969725" y="1801451"/>
            <a:chExt cx="2821578" cy="458423"/>
          </a:xfrm>
          <a:solidFill>
            <a:schemeClr val="bg1"/>
          </a:solidFill>
        </p:grpSpPr>
        <p:sp>
          <p:nvSpPr>
            <p:cNvPr id="38" name="矩形 37"/>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6199811" y="2904024"/>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预期成果</a:t>
            </a:r>
            <a:endParaRPr lang="zh-CN" altLang="en-US" b="1" dirty="0">
              <a:solidFill>
                <a:srgbClr val="202A36"/>
              </a:solidFill>
              <a:latin typeface="微软雅黑" panose="020B0503020204020204" pitchFamily="34" charset="-122"/>
              <a:ea typeface="微软雅黑" panose="020B0503020204020204" pitchFamily="34" charset="-122"/>
            </a:endParaRPr>
          </a:p>
        </p:txBody>
      </p:sp>
      <p:sp>
        <p:nvSpPr>
          <p:cNvPr id="41" name="矩形 40"/>
          <p:cNvSpPr/>
          <p:nvPr/>
        </p:nvSpPr>
        <p:spPr>
          <a:xfrm>
            <a:off x="6199813" y="3520712"/>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优化分析</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6006489" y="4087878"/>
            <a:ext cx="2821578" cy="458423"/>
            <a:chOff x="5969725" y="1801451"/>
            <a:chExt cx="2821578" cy="458423"/>
          </a:xfrm>
          <a:solidFill>
            <a:schemeClr val="bg1"/>
          </a:solidFill>
        </p:grpSpPr>
        <p:sp>
          <p:nvSpPr>
            <p:cNvPr id="45" name="矩形 44"/>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矩形 47"/>
          <p:cNvSpPr/>
          <p:nvPr/>
        </p:nvSpPr>
        <p:spPr>
          <a:xfrm>
            <a:off x="6213989" y="4130312"/>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问卷调查</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6006489" y="4704632"/>
            <a:ext cx="2821578" cy="458423"/>
            <a:chOff x="5969725" y="1801451"/>
            <a:chExt cx="2821578" cy="458423"/>
          </a:xfrm>
          <a:solidFill>
            <a:schemeClr val="bg1"/>
          </a:solidFill>
        </p:grpSpPr>
        <p:sp>
          <p:nvSpPr>
            <p:cNvPr id="50" name="矩形 49"/>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6213989" y="4747066"/>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存在问题</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006490" y="5331953"/>
            <a:ext cx="2821578" cy="458423"/>
            <a:chOff x="5969725" y="1801451"/>
            <a:chExt cx="2821578" cy="458423"/>
          </a:xfrm>
          <a:solidFill>
            <a:schemeClr val="bg1"/>
          </a:solidFill>
        </p:grpSpPr>
        <p:sp>
          <p:nvSpPr>
            <p:cNvPr id="54" name="矩形 53"/>
            <p:cNvSpPr/>
            <p:nvPr/>
          </p:nvSpPr>
          <p:spPr>
            <a:xfrm>
              <a:off x="5969726" y="1801451"/>
              <a:ext cx="2821577"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5969725" y="1801451"/>
              <a:ext cx="93115" cy="4584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矩形 55"/>
          <p:cNvSpPr/>
          <p:nvPr/>
        </p:nvSpPr>
        <p:spPr>
          <a:xfrm>
            <a:off x="6213990" y="5374387"/>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优化构想</a:t>
            </a:r>
            <a:endParaRPr lang="zh-CN" altLang="en-US" b="1" dirty="0">
              <a:solidFill>
                <a:srgbClr val="202A3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3046243" y="579219"/>
            <a:ext cx="2444882" cy="543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935" b="1" dirty="0" smtClean="0">
                <a:solidFill>
                  <a:srgbClr val="202A36"/>
                </a:solidFill>
                <a:latin typeface="Arial" panose="020B0604020202020204" pitchFamily="34" charset="0"/>
                <a:cs typeface="Arial" panose="020B0604020202020204" pitchFamily="34" charset="0"/>
                <a:sym typeface="Impact" panose="020B0806030902050204" pitchFamily="34" charset="0"/>
              </a:rPr>
              <a:t>课题研究背景</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66" name="矩形 47"/>
          <p:cNvSpPr>
            <a:spLocks noChangeArrowheads="1"/>
          </p:cNvSpPr>
          <p:nvPr/>
        </p:nvSpPr>
        <p:spPr bwMode="auto">
          <a:xfrm>
            <a:off x="6641414" y="2652572"/>
            <a:ext cx="4756681" cy="30839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城市地理景观系统作为城市系统中最为复杂的系统，具有高度开放性、经济性和复合性，城市地理景观系统又与生态系统保持着密切的联系。怎样维护城市环境的健康成为人们日益关注的问题。为了更加有效地完善城市地理景观系统，在不破坏生态系统稳定性和可持续性的前提下，需要对徐州地理景观综合系统进行全方位的分析与评价，寻找优化提升城市地理景观的根本途径，为城市规划和改造提供依据。</a:t>
            </a: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矩形 3"/>
          <p:cNvSpPr>
            <a:spLocks noChangeArrowheads="1"/>
          </p:cNvSpPr>
          <p:nvPr/>
        </p:nvSpPr>
        <p:spPr bwMode="auto">
          <a:xfrm>
            <a:off x="6679203" y="2100915"/>
            <a:ext cx="1164407"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研究分析</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矩形 67"/>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69" name="矩形 68"/>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3"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4" name="Freeform 12"/>
          <p:cNvSpPr/>
          <p:nvPr/>
        </p:nvSpPr>
        <p:spPr bwMode="auto">
          <a:xfrm flipH="1" flipV="1">
            <a:off x="5167854" y="475343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15713" name="Picture 1" descr="C:\Users\Administrator\Desktop\徐州地图.jpg"/>
          <p:cNvPicPr>
            <a:picLocks noChangeAspect="1" noChangeArrowheads="1"/>
          </p:cNvPicPr>
          <p:nvPr/>
        </p:nvPicPr>
        <p:blipFill>
          <a:blip r:embed="rId3"/>
          <a:srcRect/>
          <a:stretch>
            <a:fillRect/>
          </a:stretch>
        </p:blipFill>
        <p:spPr bwMode="auto">
          <a:xfrm>
            <a:off x="1477875" y="2141353"/>
            <a:ext cx="4040372" cy="2948209"/>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3574999" cy="543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sym typeface="Impact" panose="020B0806030902050204" pitchFamily="34" charset="0"/>
              </a:rPr>
              <a:t>课题研究目的及意义</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0"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5"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6" name="Freeform 12"/>
          <p:cNvSpPr/>
          <p:nvPr/>
        </p:nvSpPr>
        <p:spPr bwMode="auto">
          <a:xfrm flipH="1" flipV="1">
            <a:off x="5167854" y="453013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11620" name="Picture 4" descr="https://gimg2.baidu.com/image_search/src=http%3A%2F%2F5b0988e595225.cdn.sohucs.com%2Fimages%2F20180202%2F74428c56f3a64829a688510468295250.jpeg&amp;refer=http%3A%2F%2F5b0988e595225.cdn.sohucs.com&amp;app=2002&amp;size=f9999,10000&amp;q=a80&amp;n=0&amp;g=0n&amp;fmt=jpeg?sec=1644480382&amp;t=7c2b7e60e9d14c1f3f41501aa632e382"/>
          <p:cNvPicPr>
            <a:picLocks noChangeAspect="1" noChangeArrowheads="1"/>
          </p:cNvPicPr>
          <p:nvPr/>
        </p:nvPicPr>
        <p:blipFill>
          <a:blip r:embed="rId3"/>
          <a:srcRect/>
          <a:stretch>
            <a:fillRect/>
          </a:stretch>
        </p:blipFill>
        <p:spPr bwMode="auto">
          <a:xfrm>
            <a:off x="1472618" y="2137145"/>
            <a:ext cx="4040669" cy="2732567"/>
          </a:xfrm>
          <a:prstGeom prst="rect">
            <a:avLst/>
          </a:prstGeom>
          <a:noFill/>
        </p:spPr>
      </p:pic>
      <p:sp>
        <p:nvSpPr>
          <p:cNvPr id="18" name="矩形 47"/>
          <p:cNvSpPr>
            <a:spLocks noChangeArrowheads="1"/>
          </p:cNvSpPr>
          <p:nvPr/>
        </p:nvSpPr>
        <p:spPr bwMode="auto">
          <a:xfrm>
            <a:off x="6641414" y="2652572"/>
            <a:ext cx="4756681" cy="34778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zh-CN" altLang="en-US" sz="1600" dirty="0" smtClean="0"/>
              <a:t>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作为淮海地区中心城市的徐州正处于建设现代化大城市的关键时期，建设可持续发展的生态城市，正确评价并优化城市地理景观及生态系统的健康状况就显得十分迫切和重要。</a:t>
            </a: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此次研究一方面为徐州地理景观优化途径拓展新的视角；另一方面也为彰显徐州特色提出一些新的思路。在加快发展经济的同时，大力优化提升徐州宜居宜业的绿色城市生态景观建设。</a:t>
            </a: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目的 意义</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3574999" cy="543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sym typeface="Impact" panose="020B0806030902050204" pitchFamily="34" charset="0"/>
              </a:rPr>
              <a:t>课题研究方法与步骤</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0"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5"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6" name="Freeform 12"/>
          <p:cNvSpPr/>
          <p:nvPr/>
        </p:nvSpPr>
        <p:spPr bwMode="auto">
          <a:xfrm flipH="1" flipV="1">
            <a:off x="5157221" y="455140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8" name="矩形 47"/>
          <p:cNvSpPr>
            <a:spLocks noChangeArrowheads="1"/>
          </p:cNvSpPr>
          <p:nvPr/>
        </p:nvSpPr>
        <p:spPr bwMode="auto">
          <a:xfrm>
            <a:off x="6641414" y="2652572"/>
            <a:ext cx="4756681" cy="34547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文献研究法：相关文献资料的阅读研究、学习借鉴，它们共同构成本研究的理论基础。</a:t>
            </a: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2.</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实例及实地考察法：国内外成功案例、广泛的实地调研、搜集图片图纸资料，与当地居民交流讨论等。</a:t>
            </a: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3.</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归纳与演绎法：对收集的资料和调研的案例进行整理分类和分析。</a:t>
            </a: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4.</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比较与总结法：完成问卷调查，对结果进行分析总结，综合研究成果，完成结题报告。</a:t>
            </a: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方法 步骤</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pic>
        <p:nvPicPr>
          <p:cNvPr id="149506" name="Picture 2" descr="https://gimg2.baidu.com/image_search/src=http%3A%2F%2Fstatics.aldgo.com%2F201604%2F201604231002274791.jpg&amp;refer=http%3A%2F%2Fstatics.aldgo.com&amp;app=2002&amp;size=f9999,10000&amp;q=a80&amp;n=0&amp;g=0n&amp;fmt=jpeg?sec=1644485161&amp;t=f9434dec2096a8d45bde8dd4aeed31fa"/>
          <p:cNvPicPr>
            <a:picLocks noChangeAspect="1" noChangeArrowheads="1"/>
          </p:cNvPicPr>
          <p:nvPr/>
        </p:nvPicPr>
        <p:blipFill>
          <a:blip r:embed="rId4"/>
          <a:srcRect/>
          <a:stretch>
            <a:fillRect/>
          </a:stretch>
        </p:blipFill>
        <p:spPr bwMode="auto">
          <a:xfrm>
            <a:off x="1474013" y="2140691"/>
            <a:ext cx="4029371" cy="2750286"/>
          </a:xfrm>
          <a:prstGeom prst="rect">
            <a:avLst/>
          </a:prstGeom>
          <a:noFill/>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3198293" cy="543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sym typeface="Impact" panose="020B0806030902050204" pitchFamily="34" charset="0"/>
              </a:rPr>
              <a:t>课题研究预期成果</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0" name="Freeform 12"/>
          <p:cNvSpPr/>
          <p:nvPr/>
        </p:nvSpPr>
        <p:spPr bwMode="auto">
          <a:xfrm>
            <a:off x="1846730"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5" name="Freeform 12"/>
          <p:cNvSpPr/>
          <p:nvPr/>
        </p:nvSpPr>
        <p:spPr bwMode="auto">
          <a:xfrm>
            <a:off x="1846730"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6" name="Freeform 12"/>
          <p:cNvSpPr/>
          <p:nvPr/>
        </p:nvSpPr>
        <p:spPr bwMode="auto">
          <a:xfrm flipH="1" flipV="1">
            <a:off x="5199774" y="455140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8" name="矩形 47"/>
          <p:cNvSpPr>
            <a:spLocks noChangeArrowheads="1"/>
          </p:cNvSpPr>
          <p:nvPr/>
        </p:nvSpPr>
        <p:spPr bwMode="auto">
          <a:xfrm>
            <a:off x="6641414" y="2652572"/>
            <a:ext cx="4756681" cy="14003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zh-CN" altLang="en-US" sz="1600" dirty="0" smtClean="0"/>
              <a:t>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通过本课题了解分析城市地理环境发展规划中</a:t>
            </a: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以苏北核心城市徐州为代表的城市地理景观现状与优化发展之路，最终形成结合数据支持的课题研究报告。</a:t>
            </a: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预期 成果</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pic>
        <p:nvPicPr>
          <p:cNvPr id="151554" name="Picture 2" descr="https://gimg2.baidu.com/image_search/src=http%3A%2F%2Fnimg.ws.126.net%2F%3Furl%3Dhttp%3A%2F%2Fdingyue.ws.126.net%2F2021%2F0630%2F4eb79f04p00qvinqj00ezd200px00kbg00hg00do.png%26thumbnail%3D650x2147483647%26quality%3D80%26type%3Djpg&amp;refer=http%3A%2F%2Fnimg.ws.126.net&amp;app=2002&amp;size=f9999,10000&amp;q=a80&amp;n=0&amp;g=0n&amp;fmt=jpeg?sec=1644485655&amp;t=a5081c57a255af7660163a2043bb8df3"/>
          <p:cNvPicPr>
            <a:picLocks noChangeAspect="1" noChangeArrowheads="1"/>
          </p:cNvPicPr>
          <p:nvPr/>
        </p:nvPicPr>
        <p:blipFill>
          <a:blip r:embed="rId3"/>
          <a:srcRect/>
          <a:stretch>
            <a:fillRect/>
          </a:stretch>
        </p:blipFill>
        <p:spPr bwMode="auto">
          <a:xfrm>
            <a:off x="2026927" y="2138473"/>
            <a:ext cx="3521643" cy="276313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徐州城市地理景观优化分析</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8" name="矩形 47"/>
          <p:cNvSpPr>
            <a:spLocks noChangeArrowheads="1"/>
          </p:cNvSpPr>
          <p:nvPr/>
        </p:nvSpPr>
        <p:spPr bwMode="auto">
          <a:xfrm>
            <a:off x="6641414" y="2652572"/>
            <a:ext cx="4756681" cy="2115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改善城市生态环境，维护城市生态平衡</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美化城市环境，提升城市形象</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为城市居民提供充足、便利的游憩场所</a:t>
            </a:r>
          </a:p>
          <a:p>
            <a:pPr>
              <a:lnSpc>
                <a:spcPct val="150000"/>
              </a:lnSpc>
            </a:pPr>
            <a:endParaRPr lang="zh-CN" altLang="en-US" sz="1600" dirty="0" smtClean="0"/>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优化 目标</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1"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2"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3" name="Freeform 12"/>
          <p:cNvSpPr/>
          <p:nvPr/>
        </p:nvSpPr>
        <p:spPr bwMode="auto">
          <a:xfrm flipH="1" flipV="1">
            <a:off x="5135955" y="455140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53603" name="Picture 3" descr="C:\Users\Administrator\Desktop\图片1.jpg"/>
          <p:cNvPicPr>
            <a:picLocks noChangeAspect="1" noChangeArrowheads="1"/>
          </p:cNvPicPr>
          <p:nvPr/>
        </p:nvPicPr>
        <p:blipFill>
          <a:blip r:embed="rId3"/>
          <a:srcRect/>
          <a:stretch>
            <a:fillRect/>
          </a:stretch>
        </p:blipFill>
        <p:spPr bwMode="auto">
          <a:xfrm>
            <a:off x="1477816" y="2140801"/>
            <a:ext cx="4004415" cy="276080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徐州城市地理景观优化分析</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8" name="矩形 47"/>
          <p:cNvSpPr>
            <a:spLocks noChangeArrowheads="1"/>
          </p:cNvSpPr>
          <p:nvPr/>
        </p:nvSpPr>
        <p:spPr bwMode="auto">
          <a:xfrm>
            <a:off x="6641414" y="2652572"/>
            <a:ext cx="4756681" cy="17466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城市地理景观结构与格局</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城市植物多样性保护</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600" dirty="0" smtClean="0"/>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优化 依据</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1"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2"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3" name="Freeform 12"/>
          <p:cNvSpPr/>
          <p:nvPr/>
        </p:nvSpPr>
        <p:spPr bwMode="auto">
          <a:xfrm flipH="1" flipV="1">
            <a:off x="5252918" y="455140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54626" name="Picture 2" descr="G:\家乡徐州\18.jpg"/>
          <p:cNvPicPr>
            <a:picLocks noChangeAspect="1" noChangeArrowheads="1"/>
          </p:cNvPicPr>
          <p:nvPr/>
        </p:nvPicPr>
        <p:blipFill>
          <a:blip r:embed="rId3"/>
          <a:srcRect/>
          <a:stretch>
            <a:fillRect/>
          </a:stretch>
        </p:blipFill>
        <p:spPr bwMode="auto">
          <a:xfrm>
            <a:off x="1479106" y="2141553"/>
            <a:ext cx="4120917" cy="274942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4493520" cy="52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800" b="1" dirty="0" smtClean="0"/>
              <a:t>徐州城市地理景观优化分析</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18" name="矩形 47"/>
          <p:cNvSpPr>
            <a:spLocks noChangeArrowheads="1"/>
          </p:cNvSpPr>
          <p:nvPr/>
        </p:nvSpPr>
        <p:spPr bwMode="auto">
          <a:xfrm>
            <a:off x="6641414" y="2652572"/>
            <a:ext cx="4756681" cy="38933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生态优先原则</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因地制宜原则</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景观连续性原则</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景观多样性原则</a:t>
            </a: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r>
              <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rPr>
              <a:t>可持续性原则</a:t>
            </a: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en-US" altLang="zh-CN"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pPr>
            <a:endParaRPr lang="zh-CN" altLang="en-US" sz="1600" dirty="0" smtClean="0"/>
          </a:p>
          <a:p>
            <a:pPr>
              <a:lnSpc>
                <a:spcPct val="150000"/>
              </a:lnSpc>
            </a:pPr>
            <a:endParaRPr lang="zh-CN" altLang="en-US" sz="1500"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360045" fontAlgn="auto">
              <a:lnSpc>
                <a:spcPct val="125000"/>
              </a:lnSpc>
            </a:pP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679203" y="2100915"/>
            <a:ext cx="1234939" cy="3770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优化 原则</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矩形 19"/>
          <p:cNvSpPr/>
          <p:nvPr/>
        </p:nvSpPr>
        <p:spPr>
          <a:xfrm>
            <a:off x="6738326"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21" name="矩形 20"/>
          <p:cNvSpPr/>
          <p:nvPr/>
        </p:nvSpPr>
        <p:spPr>
          <a:xfrm>
            <a:off x="7353176" y="2561866"/>
            <a:ext cx="1215000" cy="405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1"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2" name="Freeform 12"/>
          <p:cNvSpPr/>
          <p:nvPr/>
        </p:nvSpPr>
        <p:spPr bwMode="auto">
          <a:xfrm>
            <a:off x="1293814" y="194565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sp>
        <p:nvSpPr>
          <p:cNvPr id="13" name="Freeform 12"/>
          <p:cNvSpPr/>
          <p:nvPr/>
        </p:nvSpPr>
        <p:spPr bwMode="auto">
          <a:xfrm flipH="1" flipV="1">
            <a:off x="5252918" y="45407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2D050"/>
          </a:solidFill>
          <a:ln>
            <a:noFill/>
          </a:ln>
        </p:spPr>
        <p:txBody>
          <a:bodyPr/>
          <a:lstStyle/>
          <a:p>
            <a:endParaRPr lang="zh-CN" altLang="en-US"/>
          </a:p>
        </p:txBody>
      </p:sp>
      <p:pic>
        <p:nvPicPr>
          <p:cNvPr id="158722" name="Picture 2" descr="https://gimg2.baidu.com/image_search/src=http%3A%2F%2Fbkimg.cdn.bcebos.com%2Fpic%2Fb8014a90f603738d8425e9deba1bb051f919ecdb&amp;refer=http%3A%2F%2Fbkimg.cdn.bcebos.com&amp;app=2002&amp;size=f9999,10000&amp;q=a80&amp;n=0&amp;g=0n&amp;fmt=jpeg?sec=1644487926&amp;t=68750aa8f021a7a6f42815a53cb316f8"/>
          <p:cNvPicPr>
            <a:picLocks noChangeAspect="1" noChangeArrowheads="1"/>
          </p:cNvPicPr>
          <p:nvPr/>
        </p:nvPicPr>
        <p:blipFill>
          <a:blip r:embed="rId3"/>
          <a:srcRect/>
          <a:stretch>
            <a:fillRect/>
          </a:stretch>
        </p:blipFill>
        <p:spPr bwMode="auto">
          <a:xfrm>
            <a:off x="1463379" y="2125673"/>
            <a:ext cx="4147957" cy="276530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p14:dur="100" advTm="5000"/>
    </mc:Choice>
    <mc:Fallback>
      <p:transition advTm="500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docProps/app.xml><?xml version="1.0" encoding="utf-8"?>
<Properties xmlns="http://schemas.openxmlformats.org/officeDocument/2006/extended-properties" xmlns:vt="http://schemas.openxmlformats.org/officeDocument/2006/docPropsVTypes">
  <TotalTime>229</TotalTime>
  <Words>861</Words>
  <Application>WPS 演示</Application>
  <PresentationFormat>自定义</PresentationFormat>
  <Paragraphs>103</Paragraphs>
  <Slides>17</Slides>
  <Notes>15</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PC</cp:lastModifiedBy>
  <cp:revision>595</cp:revision>
  <dcterms:created xsi:type="dcterms:W3CDTF">2014-06-18T03:33:00Z</dcterms:created>
  <dcterms:modified xsi:type="dcterms:W3CDTF">2022-01-11T12:13:19Z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