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9" r:id="rId5"/>
    <p:sldId id="264" r:id="rId6"/>
    <p:sldId id="263" r:id="rId7"/>
    <p:sldId id="271" r:id="rId8"/>
    <p:sldId id="272" r:id="rId9"/>
    <p:sldId id="267" r:id="rId10"/>
    <p:sldId id="273" r:id="rId12"/>
    <p:sldId id="268" r:id="rId13"/>
    <p:sldId id="274" r:id="rId14"/>
    <p:sldId id="269" r:id="rId15"/>
    <p:sldId id="258" r:id="rId16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944" y="-618"/>
      </p:cViewPr>
      <p:guideLst>
        <p:guide orient="horz" pos="1800"/>
        <p:guide pos="2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49" descr="图片8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 w="9525">
            <a:noFill/>
            <a:miter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5800" y="1291455"/>
            <a:ext cx="7772400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 algn="ctr">
              <a:defRPr b="1" kern="120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403350" y="2024063"/>
            <a:ext cx="6400800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 marL="0" lvl="0" indent="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defRPr>
            </a:lvl1pPr>
            <a:lvl2pPr marL="457200" lvl="1" indent="-4572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5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fld id="{9499DDF3-C361-47C9-BBB7-9710D4941489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5A127-7F87-487B-BA99-EED69FAD8E39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22882" y="243417"/>
            <a:ext cx="1292662" cy="477572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43417"/>
            <a:ext cx="6052930" cy="477572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93686-585B-42C4-8E36-B0302ED8A961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185D6-5B6C-45AB-8062-32E63378D36C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017233"/>
            <a:ext cx="7886700" cy="784830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7D1B0-9ED8-4F97-A80A-B9A13902A8D1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998803"/>
            <a:ext cx="4032504" cy="402034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5409" y="998803"/>
            <a:ext cx="4032504" cy="402034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26741-75B4-4D05-B053-1A1D3642B30E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5365"/>
            <a:ext cx="7886700" cy="646331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306122"/>
            <a:ext cx="3526380" cy="591746"/>
          </a:xfrm>
        </p:spPr>
        <p:txBody>
          <a:bodyPr anchor="ctr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1948657"/>
            <a:ext cx="3526380" cy="315497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3" y="1306122"/>
            <a:ext cx="3526381" cy="591746"/>
          </a:xfrm>
        </p:spPr>
        <p:txBody>
          <a:bodyPr rtlCol="0" anchor="ctr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3" y="1964550"/>
            <a:ext cx="3526381" cy="313907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18616-3D39-47BE-9A91-5C62850FEDDB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B5954-C3FF-4535-91A0-89221EEE306A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03C85-661B-407C-A151-7AAC185B806A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883503"/>
            <a:ext cx="2949178" cy="830997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F426F-CA63-4311-A334-18915112CF4A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3195638" cy="1333500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1" y="381001"/>
            <a:ext cx="4477941" cy="450320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3195638" cy="3176323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CFFA3-7E2F-48C1-88C3-CB89C879B67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25" descr="图片9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blipFill rotWithShape="1">
            <a:blip r:embed="rId12" cstate="print"/>
            <a:stretch>
              <a:fillRect/>
            </a:stretch>
          </a:blipFill>
          <a:ln w="9525">
            <a:noFill/>
            <a:miter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27" name="标题 1026"/>
          <p:cNvSpPr>
            <a:spLocks noGrp="1"/>
          </p:cNvSpPr>
          <p:nvPr>
            <p:ph type="title"/>
          </p:nvPr>
        </p:nvSpPr>
        <p:spPr bwMode="auto">
          <a:xfrm>
            <a:off x="468313" y="186158"/>
            <a:ext cx="82296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 bwMode="auto">
          <a:xfrm>
            <a:off x="468313" y="998803"/>
            <a:ext cx="8229600" cy="40203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5204354"/>
            <a:ext cx="2133600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5204354"/>
            <a:ext cx="2895600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5204354"/>
            <a:ext cx="2133600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CEAC281F-6472-41C1-A0E4-11B6E42E6625}" type="slidenum">
              <a:rPr lang="en-US" alt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684213" y="1024441"/>
            <a:ext cx="7772400" cy="119888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基于遥感影像的徐州城市扩张与热环境变化关系研究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/>
        </p:nvSpPr>
        <p:spPr bwMode="auto">
          <a:xfrm>
            <a:off x="2411414" y="2677480"/>
            <a:ext cx="4392835" cy="7204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Clr>
                <a:srgbClr val="000000"/>
              </a:buClr>
            </a:pPr>
            <a:r>
              <a:rPr lang="zh-CN" altLang="en-US" sz="2400" b="1" dirty="0">
                <a:solidFill>
                  <a:schemeClr val="tx2"/>
                </a:solidFill>
              </a:rPr>
              <a:t>答  辩  人</a:t>
            </a:r>
            <a:r>
              <a:rPr lang="zh-CN" altLang="en-US" sz="2800" dirty="0" smtClean="0">
                <a:solidFill>
                  <a:schemeClr val="tx2"/>
                </a:solidFill>
              </a:rPr>
              <a:t>：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朱文迪</a:t>
            </a:r>
            <a:br>
              <a:rPr lang="zh-CN" altLang="en-US" sz="2400" b="1" dirty="0">
                <a:solidFill>
                  <a:schemeClr val="tx2"/>
                </a:solidFill>
              </a:rPr>
            </a:b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13315" name="Text Box 8"/>
          <p:cNvSpPr txBox="1">
            <a:spLocks noChangeArrowheads="1"/>
          </p:cNvSpPr>
          <p:nvPr/>
        </p:nvSpPr>
        <p:spPr bwMode="auto">
          <a:xfrm>
            <a:off x="2554924" y="3115892"/>
            <a:ext cx="31400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/>
              <a:t>指导教师</a:t>
            </a:r>
            <a:r>
              <a:rPr lang="zh-CN" altLang="en-US" sz="2400" b="1" dirty="0" smtClean="0"/>
              <a:t>：</a:t>
            </a:r>
            <a:r>
              <a:rPr lang="zh-CN" altLang="en-US" sz="2400" b="1" dirty="0" smtClean="0"/>
              <a:t>广玉兰</a:t>
            </a:r>
            <a:endParaRPr lang="zh-CN" altLang="en-US" sz="2400" b="1" dirty="0"/>
          </a:p>
        </p:txBody>
      </p:sp>
      <p:sp>
        <p:nvSpPr>
          <p:cNvPr id="13316" name="Text Box 9"/>
          <p:cNvSpPr txBox="1">
            <a:spLocks noChangeArrowheads="1"/>
          </p:cNvSpPr>
          <p:nvPr/>
        </p:nvSpPr>
        <p:spPr bwMode="auto">
          <a:xfrm>
            <a:off x="2411414" y="3577580"/>
            <a:ext cx="54729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/>
              <a:t>所在学校：徐州市矿大实验学校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6145"/>
          <p:cNvSpPr>
            <a:spLocks noGrp="1"/>
          </p:cNvSpPr>
          <p:nvPr>
            <p:ph type="title"/>
          </p:nvPr>
        </p:nvSpPr>
        <p:spPr>
          <a:xfrm>
            <a:off x="468313" y="161023"/>
            <a:ext cx="8229600" cy="646331"/>
          </a:xfrm>
        </p:spPr>
        <p:txBody>
          <a:bodyPr/>
          <a:lstStyle/>
          <a:p>
            <a:pPr algn="l" eaLnBrk="1" hangingPunct="1"/>
            <a:r>
              <a:rPr lang="en-US" altLang="zh-CN" dirty="0" smtClean="0">
                <a:solidFill>
                  <a:schemeClr val="tx1"/>
                </a:solidFill>
                <a:sym typeface="+mn-ea"/>
              </a:rPr>
              <a:t>3.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项目完成情况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10" name="文本占位符 6146"/>
          <p:cNvSpPr>
            <a:spLocks noGrp="1"/>
          </p:cNvSpPr>
          <p:nvPr>
            <p:ph type="body" idx="1"/>
          </p:nvPr>
        </p:nvSpPr>
        <p:spPr>
          <a:xfrm>
            <a:off x="468313" y="998803"/>
            <a:ext cx="8229600" cy="71857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完成</a:t>
            </a:r>
            <a:r>
              <a:rPr lang="zh-CN" altLang="zh-CN" dirty="0"/>
              <a:t>了</a:t>
            </a:r>
            <a:r>
              <a:rPr lang="zh-CN" altLang="en-US" dirty="0" smtClean="0"/>
              <a:t>遥感系统建设</a:t>
            </a:r>
            <a:endParaRPr lang="zh-CN" alt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677127" y="5116703"/>
            <a:ext cx="309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600" dirty="0"/>
          </a:p>
        </p:txBody>
      </p:sp>
      <p:pic>
        <p:nvPicPr>
          <p:cNvPr id="7" name="图片 6" descr="D:\Download\WeChat Files\wxid_45kie1avz3er22\FileStorage\Temp\c43407044479d48c3fd7655c1a6ccec.pn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57367"/>
            <a:ext cx="2491740" cy="1610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D:\Download\WeChat Files\wxid_45kie1avz3er22\FileStorage\Temp\8c160c4e5bfc49637894c2eeaf6cccd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84" y="3337554"/>
            <a:ext cx="2470150" cy="1548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K:\孟玮涵项目学习\pictures\微信图片_202409250928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857736"/>
            <a:ext cx="3166110" cy="197961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5220072" y="5432872"/>
            <a:ext cx="309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6145"/>
          <p:cNvSpPr>
            <a:spLocks noGrp="1"/>
          </p:cNvSpPr>
          <p:nvPr>
            <p:ph type="title"/>
          </p:nvPr>
        </p:nvSpPr>
        <p:spPr>
          <a:xfrm>
            <a:off x="468313" y="161609"/>
            <a:ext cx="8229600" cy="645160"/>
          </a:xfrm>
        </p:spPr>
        <p:txBody>
          <a:bodyPr/>
          <a:lstStyle/>
          <a:p>
            <a:pPr algn="l" eaLnBrk="1" hangingPunct="1"/>
            <a:r>
              <a:rPr lang="en-US" altLang="zh-CN" dirty="0" smtClean="0">
                <a:solidFill>
                  <a:schemeClr val="tx1"/>
                </a:solidFill>
                <a:sym typeface="+mn-ea"/>
              </a:rPr>
              <a:t>4.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主要结论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10" name="文本占位符 6146"/>
          <p:cNvSpPr>
            <a:spLocks noGrp="1"/>
          </p:cNvSpPr>
          <p:nvPr>
            <p:ph type="body" idx="1"/>
          </p:nvPr>
        </p:nvSpPr>
        <p:spPr>
          <a:xfrm>
            <a:off x="468313" y="998803"/>
            <a:ext cx="8229600" cy="718571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1.  </a:t>
            </a:r>
            <a:r>
              <a:rPr lang="zh-CN" altLang="en-US" dirty="0" smtClean="0"/>
              <a:t>徐州经历了快速城市扩张，空间形态发生显著变化。</a:t>
            </a:r>
            <a:endParaRPr lang="zh-CN" altLang="en-US" dirty="0" smtClean="0"/>
          </a:p>
          <a:p>
            <a:pPr marL="0" indent="0">
              <a:buNone/>
            </a:pPr>
            <a:r>
              <a:rPr lang="en-US" altLang="zh-CN" dirty="0" smtClean="0"/>
              <a:t>2.  </a:t>
            </a:r>
            <a:r>
              <a:rPr lang="zh-CN" altLang="en-US" dirty="0" smtClean="0"/>
              <a:t>城市热岛效应同步加剧，范围扩散，强度增加。</a:t>
            </a:r>
            <a:endParaRPr lang="zh-CN" altLang="en-US" dirty="0" smtClean="0"/>
          </a:p>
          <a:p>
            <a:pPr marL="0" indent="0">
              <a:buNone/>
            </a:pPr>
            <a:r>
              <a:rPr lang="en-US" altLang="zh-CN" dirty="0" smtClean="0"/>
              <a:t>3.  </a:t>
            </a:r>
            <a:r>
              <a:rPr lang="zh-CN" altLang="en-US" dirty="0" smtClean="0"/>
              <a:t>建设用地增长是热岛加剧的直接空间原因，其比例和聚集程度对温度有决定性影响。</a:t>
            </a:r>
            <a:endParaRPr lang="zh-CN" altLang="en-US" dirty="0" smtClean="0"/>
          </a:p>
          <a:p>
            <a:pPr marL="0" indent="0">
              <a:buNone/>
            </a:pPr>
            <a:r>
              <a:rPr lang="en-US" altLang="zh-CN" dirty="0" smtClean="0"/>
              <a:t>4.  </a:t>
            </a:r>
            <a:r>
              <a:rPr lang="zh-CN" altLang="en-US" dirty="0" smtClean="0"/>
              <a:t>社会经济驱动是根本，空间规划是关键调控手段。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6145"/>
          <p:cNvSpPr>
            <a:spLocks noGrp="1"/>
          </p:cNvSpPr>
          <p:nvPr>
            <p:ph type="title"/>
          </p:nvPr>
        </p:nvSpPr>
        <p:spPr>
          <a:xfrm>
            <a:off x="468313" y="161609"/>
            <a:ext cx="8229600" cy="645160"/>
          </a:xfrm>
        </p:spPr>
        <p:txBody>
          <a:bodyPr/>
          <a:lstStyle/>
          <a:p>
            <a:pPr algn="l" eaLnBrk="1" hangingPunct="1"/>
            <a:r>
              <a:rPr lang="en-US" altLang="zh-CN" dirty="0" smtClean="0">
                <a:solidFill>
                  <a:schemeClr val="tx1"/>
                </a:solidFill>
                <a:sym typeface="+mn-ea"/>
              </a:rPr>
              <a:t>5.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存在问题与展望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10" name="文本占位符 6146"/>
          <p:cNvSpPr>
            <a:spLocks noGrp="1"/>
          </p:cNvSpPr>
          <p:nvPr>
            <p:ph type="body" idx="1"/>
          </p:nvPr>
        </p:nvSpPr>
        <p:spPr>
          <a:xfrm>
            <a:off x="468313" y="937287"/>
            <a:ext cx="8229600" cy="4020343"/>
          </a:xfrm>
        </p:spPr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完成了</a:t>
            </a:r>
            <a:r>
              <a:rPr lang="zh-CN" altLang="en-US" dirty="0" smtClean="0"/>
              <a:t>实验</a:t>
            </a:r>
            <a:endParaRPr lang="zh-CN" altLang="zh-CN" dirty="0" smtClean="0"/>
          </a:p>
        </p:txBody>
      </p:sp>
      <p:pic>
        <p:nvPicPr>
          <p:cNvPr id="12" name="图片 11" descr="C:\Users\Administrator\Desktop\微信图片_20240928005209.jp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8618"/>
            <a:ext cx="3312368" cy="1859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 descr="D:\Download\WeChat Files\wxid_45kie1avz3er22\FileStorage\Temp\d2670f2c7a940ccfd30bebba6e8897f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7347"/>
            <a:ext cx="3312368" cy="204022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44670" y="1680845"/>
            <a:ext cx="3465195" cy="27895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/>
              <a:t>- </a:t>
            </a:r>
            <a:r>
              <a:rPr lang="zh-CN" altLang="en-US" sz="2400"/>
              <a:t>问题：数据质量、微观机制探讨不足。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r>
              <a:rPr lang="en-US" altLang="zh-CN" sz="2400"/>
              <a:t>- </a:t>
            </a:r>
            <a:r>
              <a:rPr lang="zh-CN" altLang="en-US" sz="2400"/>
              <a:t>展望：多源数据融合、机器学习预测、高分辨率街区尺度研究。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7169"/>
          <p:cNvSpPr>
            <a:spLocks noGrp="1"/>
          </p:cNvSpPr>
          <p:nvPr>
            <p:ph type="ctrTitle"/>
          </p:nvPr>
        </p:nvSpPr>
        <p:spPr>
          <a:xfrm>
            <a:off x="684213" y="1360908"/>
            <a:ext cx="7772400" cy="646331"/>
          </a:xfrm>
        </p:spPr>
        <p:txBody>
          <a:bodyPr/>
          <a:lstStyle/>
          <a:p>
            <a:pPr eaLnBrk="1" hangingPunct="1">
              <a:defRPr/>
            </a:pPr>
            <a:r>
              <a:rPr lang="zh-CN" dirty="0" smtClean="0"/>
              <a:t>谢谢</a:t>
            </a:r>
            <a:r>
              <a:rPr lang="zh-CN" altLang="en-US" dirty="0" smtClean="0"/>
              <a:t>指导老师、谢谢各位评委老师</a:t>
            </a:r>
            <a:r>
              <a:rPr lang="zh-CN" dirty="0" smtClean="0"/>
              <a:t>!</a:t>
            </a:r>
            <a:endParaRPr lang="zh-CN" dirty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1619250" y="2256896"/>
            <a:ext cx="6400800" cy="523220"/>
          </a:xfrm>
        </p:spPr>
        <p:txBody>
          <a:bodyPr>
            <a:spAutoFit/>
          </a:bodyPr>
          <a:lstStyle/>
          <a:p>
            <a:pPr marL="0" indent="0" algn="ctr" eaLnBrk="1" hangingPunct="1">
              <a:buFontTx/>
              <a:buNone/>
            </a:pPr>
            <a:r>
              <a:rPr lang="zh-CN" altLang="en-US" b="1" smtClean="0"/>
              <a:t>请各位老师批评指正！</a:t>
            </a:r>
            <a:endParaRPr lang="zh-CN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468313" y="186158"/>
            <a:ext cx="6695975" cy="646331"/>
          </a:xfrm>
        </p:spPr>
        <p:txBody>
          <a:bodyPr/>
          <a:lstStyle/>
          <a:p>
            <a:pPr algn="ctr" eaLnBrk="1" hangingPunct="1"/>
            <a:r>
              <a:rPr lang="zh-CN" altLang="en-US" dirty="0" smtClean="0"/>
              <a:t>目录</a:t>
            </a:r>
            <a:endParaRPr lang="zh-CN" altLang="en-US" dirty="0" smtClean="0"/>
          </a:p>
        </p:txBody>
      </p:sp>
      <p:sp>
        <p:nvSpPr>
          <p:cNvPr id="14375" name="圆角矩形 512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03899" y="1182977"/>
            <a:ext cx="5543001" cy="546943"/>
          </a:xfrm>
          <a:prstGeom prst="roundRect">
            <a:avLst>
              <a:gd name="adj" fmla="val 13028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pPr latinLnBrk="1">
              <a:lnSpc>
                <a:spcPct val="120000"/>
              </a:lnSpc>
            </a:pPr>
            <a:r>
              <a:rPr lang="zh-CN" altLang="en-US" sz="2800" b="1" i="1">
                <a:solidFill>
                  <a:schemeClr val="bg1"/>
                </a:solidFill>
              </a:rPr>
              <a:t>项目背景与意义</a:t>
            </a:r>
            <a:endParaRPr lang="zh-CN" altLang="en-US" b="1"/>
          </a:p>
        </p:txBody>
      </p:sp>
      <p:grpSp>
        <p:nvGrpSpPr>
          <p:cNvPr id="14376" name="组合 5126"/>
          <p:cNvGrpSpPr/>
          <p:nvPr>
            <p:custDataLst>
              <p:tags r:id="rId2"/>
            </p:custDataLst>
          </p:nvPr>
        </p:nvGrpSpPr>
        <p:grpSpPr bwMode="auto">
          <a:xfrm>
            <a:off x="539750" y="1197302"/>
            <a:ext cx="791767" cy="541300"/>
            <a:chOff x="0" y="0"/>
            <a:chExt cx="499" cy="499"/>
          </a:xfrm>
        </p:grpSpPr>
        <p:sp>
          <p:nvSpPr>
            <p:cNvPr id="14377" name="圆角矩形 512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0"/>
              <a:ext cx="499" cy="499"/>
            </a:xfrm>
            <a:prstGeom prst="roundRect">
              <a:avLst>
                <a:gd name="adj" fmla="val 13028"/>
              </a:avLst>
            </a:prstGeom>
            <a:solidFill>
              <a:srgbClr val="FFB4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矩形 5128"/>
            <p:cNvSpPr>
              <a:spLocks noChangeArrowheads="1" noChangeShapeType="1" noTextEdit="1"/>
            </p:cNvSpPr>
            <p:nvPr>
              <p:custDataLst>
                <p:tags r:id="rId4"/>
              </p:custDataLst>
            </p:nvPr>
          </p:nvSpPr>
          <p:spPr bwMode="auto">
            <a:xfrm>
              <a:off x="160" y="135"/>
              <a:ext cx="135" cy="2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 dirty="0">
                  <a:ln w="9525">
                    <a:noFill/>
                    <a:round/>
                  </a:ln>
                  <a:solidFill>
                    <a:schemeClr val="hlink"/>
                  </a:solidFill>
                  <a:latin typeface="Arial Black" panose="020B0A04020102020204"/>
                </a:rPr>
                <a:t>1</a:t>
              </a:r>
              <a:endParaRPr lang="zh-CN" altLang="en-US" sz="1400" kern="10" spc="-70" dirty="0">
                <a:ln w="9525">
                  <a:noFill/>
                  <a:round/>
                </a:ln>
                <a:solidFill>
                  <a:schemeClr val="hlink"/>
                </a:solidFill>
                <a:latin typeface="Arial Black" panose="020B0A04020102020204"/>
              </a:endParaRPr>
            </a:p>
          </p:txBody>
        </p:sp>
        <p:sp>
          <p:nvSpPr>
            <p:cNvPr id="5130" name="圆角矩形 5129"/>
            <p:cNvSpPr/>
            <p:nvPr>
              <p:custDataLst>
                <p:tags r:id="rId5"/>
              </p:custDataLst>
            </p:nvPr>
          </p:nvSpPr>
          <p:spPr>
            <a:xfrm>
              <a:off x="23" y="23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5133" name="圆角矩形 5132"/>
          <p:cNvSpPr/>
          <p:nvPr>
            <p:custDataLst>
              <p:tags r:id="rId6"/>
            </p:custDataLst>
          </p:nvPr>
        </p:nvSpPr>
        <p:spPr bwMode="auto">
          <a:xfrm>
            <a:off x="1405083" y="1978050"/>
            <a:ext cx="5541817" cy="534458"/>
          </a:xfrm>
          <a:prstGeom prst="roundRect">
            <a:avLst>
              <a:gd name="adj" fmla="val 13028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2800" b="1" i="1" dirty="0">
                <a:solidFill>
                  <a:schemeClr val="bg1"/>
                </a:solidFill>
                <a:sym typeface="+mn-ea"/>
              </a:rPr>
              <a:t>项目目标与内容</a:t>
            </a:r>
            <a:endParaRPr lang="zh-CN" altLang="en-US" sz="2800" b="1" i="1" dirty="0">
              <a:solidFill>
                <a:schemeClr val="bg1"/>
              </a:solidFill>
            </a:endParaRPr>
          </a:p>
        </p:txBody>
      </p:sp>
      <p:grpSp>
        <p:nvGrpSpPr>
          <p:cNvPr id="14371" name="组合 5134"/>
          <p:cNvGrpSpPr/>
          <p:nvPr>
            <p:custDataLst>
              <p:tags r:id="rId7"/>
            </p:custDataLst>
          </p:nvPr>
        </p:nvGrpSpPr>
        <p:grpSpPr bwMode="auto">
          <a:xfrm>
            <a:off x="539750" y="1978050"/>
            <a:ext cx="791688" cy="534458"/>
            <a:chOff x="0" y="0"/>
            <a:chExt cx="499" cy="499"/>
          </a:xfrm>
        </p:grpSpPr>
        <p:sp>
          <p:nvSpPr>
            <p:cNvPr id="14372" name="圆角矩形 513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0" y="0"/>
              <a:ext cx="499" cy="499"/>
            </a:xfrm>
            <a:prstGeom prst="roundRect">
              <a:avLst>
                <a:gd name="adj" fmla="val 13028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atinLnBrk="1">
                <a:lnSpc>
                  <a:spcPct val="120000"/>
                </a:lnSpc>
              </a:pPr>
              <a:endParaRPr lang="zh-CN" altLang="en-US" sz="2800" b="1" i="1">
                <a:solidFill>
                  <a:schemeClr val="bg1"/>
                </a:solidFill>
              </a:endParaRPr>
            </a:p>
          </p:txBody>
        </p:sp>
        <p:sp>
          <p:nvSpPr>
            <p:cNvPr id="14373" name="矩形 5136"/>
            <p:cNvSpPr>
              <a:spLocks noChangeArrowheads="1" noChangeShapeType="1" noTextEdit="1"/>
            </p:cNvSpPr>
            <p:nvPr>
              <p:custDataLst>
                <p:tags r:id="rId9"/>
              </p:custDataLst>
            </p:nvPr>
          </p:nvSpPr>
          <p:spPr bwMode="auto">
            <a:xfrm>
              <a:off x="160" y="135"/>
              <a:ext cx="180" cy="228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atinLnBrk="1">
                <a:lnSpc>
                  <a:spcPct val="120000"/>
                </a:lnSpc>
              </a:pPr>
              <a:r>
                <a:rPr lang="en-US" altLang="zh-CN" sz="2800" b="1" i="1">
                  <a:solidFill>
                    <a:schemeClr val="bg1"/>
                  </a:solidFill>
                </a:rPr>
                <a:t>2</a:t>
              </a:r>
              <a:endParaRPr lang="zh-CN" altLang="en-US" sz="2800" b="1" i="1">
                <a:solidFill>
                  <a:schemeClr val="bg1"/>
                </a:solidFill>
              </a:endParaRPr>
            </a:p>
          </p:txBody>
        </p:sp>
      </p:grpSp>
      <p:sp>
        <p:nvSpPr>
          <p:cNvPr id="5141" name="圆角矩形 5140"/>
          <p:cNvSpPr/>
          <p:nvPr>
            <p:custDataLst>
              <p:tags r:id="rId10"/>
            </p:custDataLst>
          </p:nvPr>
        </p:nvSpPr>
        <p:spPr bwMode="auto">
          <a:xfrm>
            <a:off x="1374501" y="2794289"/>
            <a:ext cx="5543824" cy="523875"/>
          </a:xfrm>
          <a:prstGeom prst="roundRect">
            <a:avLst>
              <a:gd name="adj" fmla="val 13028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2800" b="1" i="1" dirty="0">
                <a:solidFill>
                  <a:schemeClr val="bg1"/>
                </a:solidFill>
              </a:rPr>
              <a:t>技术方法与数据</a:t>
            </a:r>
            <a:endParaRPr lang="zh-CN" altLang="en-US" sz="2800" b="1" i="1" dirty="0">
              <a:solidFill>
                <a:schemeClr val="bg1"/>
              </a:solidFill>
            </a:endParaRPr>
          </a:p>
        </p:txBody>
      </p:sp>
      <p:grpSp>
        <p:nvGrpSpPr>
          <p:cNvPr id="14366" name="组合 5142"/>
          <p:cNvGrpSpPr/>
          <p:nvPr>
            <p:custDataLst>
              <p:tags r:id="rId11"/>
            </p:custDataLst>
          </p:nvPr>
        </p:nvGrpSpPr>
        <p:grpSpPr bwMode="auto">
          <a:xfrm>
            <a:off x="509588" y="2794289"/>
            <a:ext cx="791884" cy="523875"/>
            <a:chOff x="0" y="0"/>
            <a:chExt cx="499" cy="499"/>
          </a:xfrm>
        </p:grpSpPr>
        <p:sp>
          <p:nvSpPr>
            <p:cNvPr id="14367" name="圆角矩形 5143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0" y="0"/>
              <a:ext cx="499" cy="499"/>
            </a:xfrm>
            <a:prstGeom prst="roundRect">
              <a:avLst>
                <a:gd name="adj" fmla="val 1422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atinLnBrk="1">
                <a:lnSpc>
                  <a:spcPct val="120000"/>
                </a:lnSpc>
              </a:pPr>
              <a:endParaRPr lang="zh-CN" altLang="en-US" sz="2800" b="1" i="1">
                <a:solidFill>
                  <a:schemeClr val="bg1"/>
                </a:solidFill>
              </a:endParaRPr>
            </a:p>
          </p:txBody>
        </p:sp>
        <p:sp>
          <p:nvSpPr>
            <p:cNvPr id="14368" name="矩形 5144"/>
            <p:cNvSpPr>
              <a:spLocks noChangeArrowheads="1" noChangeShapeType="1" noTextEdit="1"/>
            </p:cNvSpPr>
            <p:nvPr>
              <p:custDataLst>
                <p:tags r:id="rId13"/>
              </p:custDataLst>
            </p:nvPr>
          </p:nvSpPr>
          <p:spPr bwMode="auto">
            <a:xfrm>
              <a:off x="160" y="135"/>
              <a:ext cx="180" cy="228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atinLnBrk="1">
                <a:lnSpc>
                  <a:spcPct val="120000"/>
                </a:lnSpc>
              </a:pPr>
              <a:r>
                <a:rPr lang="en-US" altLang="zh-CN" sz="2800" b="1" i="1">
                  <a:solidFill>
                    <a:schemeClr val="bg1"/>
                  </a:solidFill>
                </a:rPr>
                <a:t>3</a:t>
              </a:r>
              <a:endParaRPr lang="zh-CN" altLang="en-US" sz="2800" b="1" i="1">
                <a:solidFill>
                  <a:schemeClr val="bg1"/>
                </a:solidFill>
              </a:endParaRPr>
            </a:p>
          </p:txBody>
        </p:sp>
      </p:grpSp>
      <p:sp>
        <p:nvSpPr>
          <p:cNvPr id="5149" name="圆角矩形 5148"/>
          <p:cNvSpPr/>
          <p:nvPr>
            <p:custDataLst>
              <p:tags r:id="rId14"/>
            </p:custDataLst>
          </p:nvPr>
        </p:nvSpPr>
        <p:spPr bwMode="auto">
          <a:xfrm>
            <a:off x="1374501" y="3573488"/>
            <a:ext cx="5543824" cy="543718"/>
          </a:xfrm>
          <a:prstGeom prst="roundRect">
            <a:avLst>
              <a:gd name="adj" fmla="val 11824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2800" b="1" i="1" dirty="0" smtClean="0">
                <a:solidFill>
                  <a:schemeClr val="bg1"/>
                </a:solidFill>
                <a:sym typeface="+mn-ea"/>
              </a:rPr>
              <a:t>成果与分析</a:t>
            </a:r>
            <a:endParaRPr lang="zh-CN" altLang="en-US" sz="2800" b="1" i="1" dirty="0">
              <a:solidFill>
                <a:schemeClr val="bg1"/>
              </a:solidFill>
            </a:endParaRPr>
          </a:p>
        </p:txBody>
      </p:sp>
      <p:grpSp>
        <p:nvGrpSpPr>
          <p:cNvPr id="14361" name="组合 5150"/>
          <p:cNvGrpSpPr/>
          <p:nvPr>
            <p:custDataLst>
              <p:tags r:id="rId15"/>
            </p:custDataLst>
          </p:nvPr>
        </p:nvGrpSpPr>
        <p:grpSpPr bwMode="auto">
          <a:xfrm>
            <a:off x="509588" y="3573488"/>
            <a:ext cx="791884" cy="543718"/>
            <a:chOff x="0" y="0"/>
            <a:chExt cx="499" cy="499"/>
          </a:xfrm>
        </p:grpSpPr>
        <p:sp>
          <p:nvSpPr>
            <p:cNvPr id="14362" name="圆角矩形 5151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0" y="0"/>
              <a:ext cx="499" cy="499"/>
            </a:xfrm>
            <a:prstGeom prst="roundRect">
              <a:avLst>
                <a:gd name="adj" fmla="val 1422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atinLnBrk="1">
                <a:lnSpc>
                  <a:spcPct val="120000"/>
                </a:lnSpc>
              </a:pPr>
              <a:endParaRPr lang="zh-CN" altLang="en-US" sz="2800" b="1" i="1">
                <a:solidFill>
                  <a:schemeClr val="bg1"/>
                </a:solidFill>
              </a:endParaRPr>
            </a:p>
          </p:txBody>
        </p:sp>
        <p:sp>
          <p:nvSpPr>
            <p:cNvPr id="14363" name="矩形 5152"/>
            <p:cNvSpPr>
              <a:spLocks noChangeArrowheads="1" noChangeShapeType="1" noTextEdit="1"/>
            </p:cNvSpPr>
            <p:nvPr>
              <p:custDataLst>
                <p:tags r:id="rId17"/>
              </p:custDataLst>
            </p:nvPr>
          </p:nvSpPr>
          <p:spPr bwMode="auto">
            <a:xfrm>
              <a:off x="160" y="135"/>
              <a:ext cx="180" cy="228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atinLnBrk="1">
                <a:lnSpc>
                  <a:spcPct val="120000"/>
                </a:lnSpc>
              </a:pPr>
              <a:r>
                <a:rPr lang="en-US" altLang="zh-CN" sz="2800" b="1" i="1">
                  <a:solidFill>
                    <a:schemeClr val="bg1"/>
                  </a:solidFill>
                </a:rPr>
                <a:t>4</a:t>
              </a:r>
              <a:endParaRPr lang="zh-CN" altLang="en-US" sz="2800" b="1" i="1">
                <a:solidFill>
                  <a:schemeClr val="bg1"/>
                </a:solidFill>
              </a:endParaRPr>
            </a:p>
          </p:txBody>
        </p:sp>
      </p:grpSp>
      <p:sp>
        <p:nvSpPr>
          <p:cNvPr id="4" name="圆角矩形 3"/>
          <p:cNvSpPr/>
          <p:nvPr>
            <p:custDataLst>
              <p:tags r:id="rId18"/>
            </p:custDataLst>
          </p:nvPr>
        </p:nvSpPr>
        <p:spPr bwMode="auto">
          <a:xfrm>
            <a:off x="1403077" y="4379022"/>
            <a:ext cx="5543823" cy="518705"/>
          </a:xfrm>
          <a:prstGeom prst="roundRect">
            <a:avLst>
              <a:gd name="adj" fmla="val 11824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2800" b="1" i="1" dirty="0">
                <a:solidFill>
                  <a:schemeClr val="bg1"/>
                </a:solidFill>
              </a:rPr>
              <a:t>结论与展望</a:t>
            </a:r>
            <a:endParaRPr lang="zh-CN" altLang="en-US" sz="2800" b="1" i="1" dirty="0">
              <a:solidFill>
                <a:schemeClr val="bg1"/>
              </a:solidFill>
            </a:endParaRPr>
          </a:p>
        </p:txBody>
      </p:sp>
      <p:grpSp>
        <p:nvGrpSpPr>
          <p:cNvPr id="14356" name="组合 5"/>
          <p:cNvGrpSpPr/>
          <p:nvPr>
            <p:custDataLst>
              <p:tags r:id="rId19"/>
            </p:custDataLst>
          </p:nvPr>
        </p:nvGrpSpPr>
        <p:grpSpPr bwMode="auto">
          <a:xfrm>
            <a:off x="509588" y="4355331"/>
            <a:ext cx="791884" cy="518705"/>
            <a:chOff x="0" y="0"/>
            <a:chExt cx="499" cy="499"/>
          </a:xfrm>
        </p:grpSpPr>
        <p:sp>
          <p:nvSpPr>
            <p:cNvPr id="14357" name="圆角矩形 6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0" y="0"/>
              <a:ext cx="499" cy="499"/>
            </a:xfrm>
            <a:prstGeom prst="roundRect">
              <a:avLst>
                <a:gd name="adj" fmla="val 1422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atinLnBrk="1">
                <a:lnSpc>
                  <a:spcPct val="120000"/>
                </a:lnSpc>
              </a:pPr>
              <a:endParaRPr lang="zh-CN" altLang="en-US" sz="2800" b="1" i="1">
                <a:solidFill>
                  <a:schemeClr val="bg1"/>
                </a:solidFill>
              </a:endParaRPr>
            </a:p>
          </p:txBody>
        </p:sp>
        <p:sp>
          <p:nvSpPr>
            <p:cNvPr id="14358" name="矩形 7"/>
            <p:cNvSpPr>
              <a:spLocks noChangeArrowheads="1" noChangeShapeType="1" noTextEdit="1"/>
            </p:cNvSpPr>
            <p:nvPr>
              <p:custDataLst>
                <p:tags r:id="rId21"/>
              </p:custDataLst>
            </p:nvPr>
          </p:nvSpPr>
          <p:spPr bwMode="auto">
            <a:xfrm>
              <a:off x="160" y="135"/>
              <a:ext cx="180" cy="228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atinLnBrk="1">
                <a:lnSpc>
                  <a:spcPct val="120000"/>
                </a:lnSpc>
              </a:pPr>
              <a:r>
                <a:rPr lang="en-US" altLang="zh-CN" sz="2800" b="1" i="1">
                  <a:solidFill>
                    <a:schemeClr val="bg1"/>
                  </a:solidFill>
                </a:rPr>
                <a:t>5</a:t>
              </a:r>
              <a:endParaRPr lang="zh-CN" altLang="en-US" sz="2800" b="1" i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6145"/>
          <p:cNvSpPr>
            <a:spLocks noGrp="1"/>
          </p:cNvSpPr>
          <p:nvPr>
            <p:ph type="title"/>
          </p:nvPr>
        </p:nvSpPr>
        <p:spPr>
          <a:xfrm>
            <a:off x="468313" y="186743"/>
            <a:ext cx="8229600" cy="645160"/>
          </a:xfrm>
        </p:spPr>
        <p:txBody>
          <a:bodyPr/>
          <a:lstStyle/>
          <a:p>
            <a:pPr algn="l" eaLnBrk="1" hangingPunct="1"/>
            <a:r>
              <a:rPr lang="en-US" altLang="zh-CN" dirty="0" smtClean="0">
                <a:solidFill>
                  <a:schemeClr val="tx1"/>
                </a:solidFill>
                <a:sym typeface="+mn-ea"/>
              </a:rPr>
              <a:t>1.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项目背景与意义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5362" name="文本占位符 6146"/>
          <p:cNvSpPr>
            <a:spLocks noGrp="1"/>
          </p:cNvSpPr>
          <p:nvPr>
            <p:ph type="body" idx="1"/>
          </p:nvPr>
        </p:nvSpPr>
        <p:spPr>
          <a:xfrm>
            <a:off x="467544" y="937287"/>
            <a:ext cx="8568952" cy="1740193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- </a:t>
            </a:r>
            <a:r>
              <a:rPr lang="zh-CN" altLang="en-US" dirty="0" smtClean="0"/>
              <a:t>国家战略：新型城镇化与生态文明建设</a:t>
            </a:r>
            <a:endParaRPr lang="zh-CN" altLang="en-US" dirty="0" smtClean="0"/>
          </a:p>
          <a:p>
            <a:pPr marL="0" indent="0">
              <a:buNone/>
            </a:pPr>
            <a:r>
              <a:rPr lang="en-US" altLang="zh-CN" dirty="0" smtClean="0"/>
              <a:t>- </a:t>
            </a:r>
            <a:r>
              <a:rPr lang="zh-CN" altLang="en-US" dirty="0" smtClean="0"/>
              <a:t>现实问题：徐州快速扩张，热岛效应凸显</a:t>
            </a:r>
            <a:endParaRPr lang="zh-CN" altLang="en-US" dirty="0" smtClean="0"/>
          </a:p>
          <a:p>
            <a:pPr marL="0" indent="0">
              <a:buNone/>
            </a:pPr>
            <a:r>
              <a:rPr lang="en-US" altLang="zh-CN" dirty="0" smtClean="0"/>
              <a:t>- </a:t>
            </a:r>
            <a:r>
              <a:rPr lang="zh-CN" altLang="en-US" dirty="0" smtClean="0"/>
              <a:t>科学问题：扩张如何影响热环境？规律如何？</a:t>
            </a:r>
            <a:endParaRPr lang="zh-CN" altLang="en-US" dirty="0" smtClean="0"/>
          </a:p>
          <a:p>
            <a:pPr marL="0" indent="0">
              <a:buNone/>
            </a:pPr>
            <a:r>
              <a:rPr lang="en-US" altLang="zh-CN" dirty="0" smtClean="0"/>
              <a:t>- </a:t>
            </a:r>
            <a:r>
              <a:rPr lang="zh-CN" altLang="en-US" dirty="0" smtClean="0"/>
              <a:t>研究意义：为城市规划、生态缓减提供科学依据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6145"/>
          <p:cNvSpPr>
            <a:spLocks noGrp="1"/>
          </p:cNvSpPr>
          <p:nvPr>
            <p:ph type="title"/>
          </p:nvPr>
        </p:nvSpPr>
        <p:spPr>
          <a:xfrm>
            <a:off x="468313" y="186743"/>
            <a:ext cx="8229600" cy="645160"/>
          </a:xfrm>
        </p:spPr>
        <p:txBody>
          <a:bodyPr/>
          <a:lstStyle/>
          <a:p>
            <a:pPr algn="l" eaLnBrk="1" hangingPunct="1"/>
            <a:r>
              <a:rPr lang="en-US" altLang="zh-CN" dirty="0" smtClean="0">
                <a:solidFill>
                  <a:schemeClr val="tx1"/>
                </a:solidFill>
                <a:sym typeface="+mn-ea"/>
              </a:rPr>
              <a:t>2.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研究目标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6386" name="文本占位符 6146"/>
          <p:cNvSpPr>
            <a:spLocks noGrp="1"/>
          </p:cNvSpPr>
          <p:nvPr>
            <p:ph type="body" idx="1"/>
          </p:nvPr>
        </p:nvSpPr>
        <p:spPr>
          <a:xfrm>
            <a:off x="468313" y="1298836"/>
            <a:ext cx="8229600" cy="2698791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 smtClean="0"/>
              <a:t>- </a:t>
            </a:r>
            <a:r>
              <a:rPr lang="zh-CN" altLang="en-US" dirty="0" smtClean="0"/>
              <a:t>目标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：揭示徐州城市扩张时空特征（</a:t>
            </a:r>
            <a:r>
              <a:rPr lang="en-US" altLang="zh-CN" dirty="0" smtClean="0"/>
              <a:t>2000-2020</a:t>
            </a:r>
            <a:r>
              <a:rPr lang="zh-CN" altLang="en-US" dirty="0" smtClean="0"/>
              <a:t>）</a:t>
            </a:r>
            <a:endParaRPr lang="zh-CN" altLang="en-US" dirty="0" smtClean="0"/>
          </a:p>
          <a:p>
            <a:pPr marL="0" indent="0" eaLnBrk="1" hangingPunct="1">
              <a:buNone/>
            </a:pPr>
            <a:r>
              <a:rPr lang="en-US" altLang="zh-CN" dirty="0" smtClean="0"/>
              <a:t>- </a:t>
            </a:r>
            <a:r>
              <a:rPr lang="zh-CN" altLang="en-US" dirty="0" smtClean="0"/>
              <a:t>目标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：阐明城市热环境演变规律</a:t>
            </a:r>
            <a:endParaRPr lang="zh-CN" altLang="en-US" dirty="0" smtClean="0"/>
          </a:p>
          <a:p>
            <a:pPr marL="0" indent="0" eaLnBrk="1" hangingPunct="1">
              <a:buNone/>
            </a:pPr>
            <a:r>
              <a:rPr lang="en-US" altLang="zh-CN" dirty="0" smtClean="0"/>
              <a:t>- </a:t>
            </a:r>
            <a:r>
              <a:rPr lang="zh-CN" altLang="en-US" dirty="0" smtClean="0"/>
              <a:t>目标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：定量分析二者耦合关系与驱动机制</a:t>
            </a:r>
            <a:endParaRPr lang="zh-CN" altLang="en-US" dirty="0" smtClean="0"/>
          </a:p>
          <a:p>
            <a:pPr marL="0" indent="0" eaLnBrk="1" hangingPunct="1">
              <a:buNone/>
            </a:pPr>
            <a:r>
              <a:rPr lang="en-US" altLang="zh-CN" dirty="0" smtClean="0"/>
              <a:t>- </a:t>
            </a:r>
            <a:r>
              <a:rPr lang="zh-CN" altLang="en-US" dirty="0" smtClean="0"/>
              <a:t>目标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：提出规划建议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6145"/>
          <p:cNvSpPr>
            <a:spLocks noGrp="1"/>
          </p:cNvSpPr>
          <p:nvPr>
            <p:ph type="title"/>
          </p:nvPr>
        </p:nvSpPr>
        <p:spPr>
          <a:xfrm>
            <a:off x="468313" y="161609"/>
            <a:ext cx="8229600" cy="645160"/>
          </a:xfrm>
        </p:spPr>
        <p:txBody>
          <a:bodyPr/>
          <a:lstStyle/>
          <a:p>
            <a:pPr algn="l" eaLnBrk="1" hangingPunct="1"/>
            <a:r>
              <a:rPr lang="en-US" altLang="zh-CN" dirty="0" smtClean="0">
                <a:solidFill>
                  <a:schemeClr val="tx1"/>
                </a:solidFill>
                <a:sym typeface="+mn-ea"/>
              </a:rPr>
              <a:t>3.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技术路线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10" name="文本占位符 6146"/>
          <p:cNvSpPr>
            <a:spLocks noGrp="1"/>
          </p:cNvSpPr>
          <p:nvPr>
            <p:ph type="body" idx="1"/>
          </p:nvPr>
        </p:nvSpPr>
        <p:spPr>
          <a:xfrm>
            <a:off x="251143" y="4441535"/>
            <a:ext cx="8229600" cy="402034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数据预处理</a:t>
            </a:r>
            <a:r>
              <a:rPr lang="en-US" altLang="zh-CN" dirty="0" smtClean="0"/>
              <a:t> -&gt; </a:t>
            </a:r>
            <a:r>
              <a:rPr lang="zh-CN" altLang="en-US" dirty="0" smtClean="0"/>
              <a:t>用地提取</a:t>
            </a:r>
            <a:r>
              <a:rPr lang="en-US" altLang="zh-CN" dirty="0" smtClean="0"/>
              <a:t>+</a:t>
            </a:r>
            <a:r>
              <a:rPr lang="zh-CN" altLang="en-US" dirty="0" smtClean="0"/>
              <a:t>温度反演</a:t>
            </a:r>
            <a:r>
              <a:rPr lang="en-US" altLang="zh-CN" dirty="0" smtClean="0"/>
              <a:t> -&gt; </a:t>
            </a:r>
            <a:r>
              <a:rPr lang="zh-CN" altLang="en-US" dirty="0" smtClean="0"/>
              <a:t>时空分析</a:t>
            </a:r>
            <a:r>
              <a:rPr lang="en-US" altLang="zh-CN" dirty="0" smtClean="0"/>
              <a:t> -&gt; </a:t>
            </a:r>
            <a:r>
              <a:rPr lang="zh-CN" altLang="en-US" dirty="0" smtClean="0"/>
              <a:t>关联分析</a:t>
            </a:r>
            <a:r>
              <a:rPr lang="en-US" altLang="zh-CN" dirty="0" smtClean="0"/>
              <a:t> -&gt; </a:t>
            </a:r>
            <a:r>
              <a:rPr lang="zh-CN" altLang="en-US" dirty="0" smtClean="0"/>
              <a:t>结论</a:t>
            </a:r>
            <a:endParaRPr lang="zh-CN" altLang="en-US" dirty="0" smtClean="0"/>
          </a:p>
        </p:txBody>
      </p:sp>
      <p:pic>
        <p:nvPicPr>
          <p:cNvPr id="3" name="图片 2" descr="202009090839236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740" y="1325880"/>
            <a:ext cx="6179820" cy="280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6145"/>
          <p:cNvSpPr>
            <a:spLocks noGrp="1"/>
          </p:cNvSpPr>
          <p:nvPr>
            <p:ph type="title"/>
          </p:nvPr>
        </p:nvSpPr>
        <p:spPr>
          <a:xfrm>
            <a:off x="468313" y="161023"/>
            <a:ext cx="8229600" cy="646331"/>
          </a:xfrm>
        </p:spPr>
        <p:txBody>
          <a:bodyPr/>
          <a:lstStyle/>
          <a:p>
            <a:pPr algn="l" eaLnBrk="1" hangingPunct="1"/>
            <a:r>
              <a:rPr lang="en-US" altLang="zh-CN" dirty="0" smtClean="0">
                <a:solidFill>
                  <a:schemeClr val="tx1"/>
                </a:solidFill>
                <a:sym typeface="+mn-ea"/>
              </a:rPr>
              <a:t>3.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项目完成情况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10" name="文本占位符 6146"/>
          <p:cNvSpPr>
            <a:spLocks noGrp="1"/>
          </p:cNvSpPr>
          <p:nvPr>
            <p:ph type="body" idx="1"/>
          </p:nvPr>
        </p:nvSpPr>
        <p:spPr>
          <a:xfrm>
            <a:off x="468313" y="877280"/>
            <a:ext cx="8229600" cy="402034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）城市扩张动态</a:t>
            </a:r>
            <a:endParaRPr lang="zh-CN" altLang="zh-CN" dirty="0" smtClean="0"/>
          </a:p>
        </p:txBody>
      </p:sp>
      <p:pic>
        <p:nvPicPr>
          <p:cNvPr id="2" name="图片 1" descr="urb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885" y="1345565"/>
            <a:ext cx="5562600" cy="3896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6145"/>
          <p:cNvSpPr>
            <a:spLocks noGrp="1"/>
          </p:cNvSpPr>
          <p:nvPr>
            <p:ph type="title"/>
          </p:nvPr>
        </p:nvSpPr>
        <p:spPr>
          <a:xfrm>
            <a:off x="468313" y="161023"/>
            <a:ext cx="8229600" cy="646331"/>
          </a:xfrm>
        </p:spPr>
        <p:txBody>
          <a:bodyPr/>
          <a:lstStyle/>
          <a:p>
            <a:pPr algn="l" eaLnBrk="1" hangingPunct="1"/>
            <a:r>
              <a:rPr lang="en-US" altLang="zh-CN" dirty="0" smtClean="0">
                <a:solidFill>
                  <a:schemeClr val="tx1"/>
                </a:solidFill>
                <a:sym typeface="+mn-ea"/>
              </a:rPr>
              <a:t>3.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项目完成情况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10" name="文本占位符 6146"/>
          <p:cNvSpPr>
            <a:spLocks noGrp="1"/>
          </p:cNvSpPr>
          <p:nvPr>
            <p:ph type="body" idx="1"/>
          </p:nvPr>
        </p:nvSpPr>
        <p:spPr>
          <a:xfrm>
            <a:off x="468313" y="877280"/>
            <a:ext cx="8229600" cy="402034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）城市热岛</a:t>
            </a:r>
            <a:endParaRPr lang="zh-CN" altLang="en-US" dirty="0" smtClean="0"/>
          </a:p>
          <a:p>
            <a:pPr marL="0" indent="0">
              <a:buNone/>
            </a:pPr>
            <a:endParaRPr lang="zh-CN" altLang="zh-CN" dirty="0" smtClean="0"/>
          </a:p>
        </p:txBody>
      </p:sp>
      <p:pic>
        <p:nvPicPr>
          <p:cNvPr id="9" name="图片 9" descr="三期地表温度与热岛等级分布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780" y="1417320"/>
            <a:ext cx="6511290" cy="36296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31595" y="5038090"/>
            <a:ext cx="57423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结论：热岛范围扩大，强度增强，高温区与建成区高度重叠。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6145"/>
          <p:cNvSpPr>
            <a:spLocks noGrp="1"/>
          </p:cNvSpPr>
          <p:nvPr>
            <p:ph type="title"/>
          </p:nvPr>
        </p:nvSpPr>
        <p:spPr>
          <a:xfrm>
            <a:off x="468313" y="161023"/>
            <a:ext cx="8229600" cy="646331"/>
          </a:xfrm>
        </p:spPr>
        <p:txBody>
          <a:bodyPr/>
          <a:lstStyle/>
          <a:p>
            <a:pPr algn="l" eaLnBrk="1" hangingPunct="1"/>
            <a:r>
              <a:rPr lang="en-US" altLang="zh-CN" dirty="0" smtClean="0">
                <a:solidFill>
                  <a:schemeClr val="tx1"/>
                </a:solidFill>
                <a:sym typeface="+mn-ea"/>
              </a:rPr>
              <a:t>3.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项目完成情况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10" name="文本占位符 6146"/>
          <p:cNvSpPr>
            <a:spLocks noGrp="1"/>
          </p:cNvSpPr>
          <p:nvPr>
            <p:ph type="body" idx="1"/>
          </p:nvPr>
        </p:nvSpPr>
        <p:spPr>
          <a:xfrm>
            <a:off x="467544" y="749627"/>
            <a:ext cx="8229600" cy="402034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）关联与分析</a:t>
            </a:r>
            <a:endParaRPr lang="zh-CN" altLang="en-US" dirty="0" smtClean="0"/>
          </a:p>
          <a:p>
            <a:pPr marL="0" indent="0">
              <a:buNone/>
            </a:pPr>
            <a:endParaRPr lang="zh-CN" altLang="zh-CN" dirty="0" smtClean="0"/>
          </a:p>
        </p:txBody>
      </p:sp>
      <p:pic>
        <p:nvPicPr>
          <p:cNvPr id="8" name="图片 8" descr="三期城市建设用地分布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6480" y="1417320"/>
            <a:ext cx="6816725" cy="33597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5165" y="4657725"/>
            <a:ext cx="4958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结论：建设用地占比与平均温度显著正相关，</a:t>
            </a:r>
            <a:r>
              <a:rPr lang="en-US" altLang="zh-CN"/>
              <a:t>R</a:t>
            </a:r>
            <a:r>
              <a:rPr lang="en-US" altLang="en-US"/>
              <a:t>²</a:t>
            </a:r>
            <a:r>
              <a:rPr lang="zh-CN" altLang="en-US"/>
              <a:t>随时间增大（</a:t>
            </a:r>
            <a:r>
              <a:rPr lang="en-US" altLang="zh-CN"/>
              <a:t>0.65-&gt;0.78</a:t>
            </a:r>
            <a:r>
              <a:rPr lang="zh-CN" altLang="en-US"/>
              <a:t>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6145"/>
          <p:cNvSpPr>
            <a:spLocks noGrp="1"/>
          </p:cNvSpPr>
          <p:nvPr>
            <p:ph type="title"/>
          </p:nvPr>
        </p:nvSpPr>
        <p:spPr>
          <a:xfrm>
            <a:off x="468313" y="161023"/>
            <a:ext cx="8229600" cy="646331"/>
          </a:xfrm>
        </p:spPr>
        <p:txBody>
          <a:bodyPr/>
          <a:lstStyle/>
          <a:p>
            <a:pPr algn="l" eaLnBrk="1" hangingPunct="1"/>
            <a:r>
              <a:rPr lang="en-US" altLang="zh-CN" dirty="0" smtClean="0">
                <a:solidFill>
                  <a:schemeClr val="tx1"/>
                </a:solidFill>
                <a:sym typeface="+mn-ea"/>
              </a:rPr>
              <a:t>3.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项目完成情况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10" name="文本占位符 6146"/>
          <p:cNvSpPr>
            <a:spLocks noGrp="1"/>
          </p:cNvSpPr>
          <p:nvPr>
            <p:ph type="body" idx="1"/>
          </p:nvPr>
        </p:nvSpPr>
        <p:spPr>
          <a:xfrm>
            <a:off x="467544" y="749627"/>
            <a:ext cx="8229600" cy="402034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）电控系统设计</a:t>
            </a:r>
            <a:endParaRPr lang="zh-CN" altLang="zh-CN" dirty="0" smtClean="0"/>
          </a:p>
        </p:txBody>
      </p:sp>
      <p:pic>
        <p:nvPicPr>
          <p:cNvPr id="7" name="图片 6" descr="https://img.alicdn.com/imgextra/i3/2586990820/O1CN01hmJSMp1HvbhrxDEKl_!!2586990820.jpg"/>
          <p:cNvPicPr/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9" t="28305" r="17710" b="8979"/>
          <a:stretch>
            <a:fillRect/>
          </a:stretch>
        </p:blipFill>
        <p:spPr bwMode="auto">
          <a:xfrm>
            <a:off x="683568" y="1357334"/>
            <a:ext cx="1587500" cy="1963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D:\Download\WeChat Files\wxid_45kie1avz3er22\FileStorage\Temp\1727412239114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9"/>
          <a:stretch>
            <a:fillRect/>
          </a:stretch>
        </p:blipFill>
        <p:spPr bwMode="auto">
          <a:xfrm>
            <a:off x="2483769" y="1267324"/>
            <a:ext cx="1840309" cy="2143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https://img.alicdn.com/imgextra/i1/1768207629/O1CN01pOVDwq26E8Thvtrwo_!!176820762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09" b="5691"/>
          <a:stretch>
            <a:fillRect/>
          </a:stretch>
        </p:blipFill>
        <p:spPr bwMode="auto">
          <a:xfrm>
            <a:off x="4427984" y="1344001"/>
            <a:ext cx="2304256" cy="191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https://img.alicdn.com/imgextra/i4/1763572864/O1CN01gXnutZ1X1kwiCACBK_!!176357286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82" b="27775"/>
          <a:stretch>
            <a:fillRect/>
          </a:stretch>
        </p:blipFill>
        <p:spPr bwMode="auto">
          <a:xfrm>
            <a:off x="6212840" y="1558946"/>
            <a:ext cx="2931160" cy="1761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D:\Download\WeChat Files\wxid_45kie1avz3er22\FileStorage\Temp\1727452311717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37587"/>
            <a:ext cx="2538730" cy="1278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 descr="D:\Download\WeChat Files\wxid_45kie1avz3er22\FileStorage\Temp\1727452811074.pn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20" b="16427"/>
          <a:stretch>
            <a:fillRect/>
          </a:stretch>
        </p:blipFill>
        <p:spPr bwMode="auto">
          <a:xfrm>
            <a:off x="3419935" y="3365148"/>
            <a:ext cx="4206240" cy="195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10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11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12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13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14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15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16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17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18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19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2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20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21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3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4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5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6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7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8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ags/tag9.xml><?xml version="1.0" encoding="utf-8"?>
<p:tagLst xmlns:p="http://schemas.openxmlformats.org/presentationml/2006/main">
  <p:tag name="KSO_WM_DIAGRAM_VIRTUALLY_FRAME" val="{&quot;height&quot;:292.50000000000006,&quot;left&quot;:40.12503937007874,&quot;top&quot;:93.14779527559054,&quot;width&quot;:506.8749606299212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333399"/>
      </a:accent2>
      <a:accent3>
        <a:srgbClr val="FFFFFF"/>
      </a:accent3>
      <a:accent4>
        <a:srgbClr val="000000"/>
      </a:accent4>
      <a:accent5>
        <a:srgbClr val="B6C5DC"/>
      </a:accent5>
      <a:accent6>
        <a:srgbClr val="2D2D89"/>
      </a:accent6>
      <a:hlink>
        <a:srgbClr val="002850"/>
      </a:hlink>
      <a:folHlink>
        <a:srgbClr val="66B2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B8CC1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D2D8A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687</Words>
  <Application>WPS 演示</Application>
  <PresentationFormat>全屏显示(16:10)</PresentationFormat>
  <Paragraphs>94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黑体</vt:lpstr>
      <vt:lpstr>Arial Black</vt:lpstr>
      <vt:lpstr>微软雅黑</vt:lpstr>
      <vt:lpstr>Arial Unicode MS</vt:lpstr>
      <vt:lpstr>Calibri</vt:lpstr>
      <vt:lpstr>Calibri</vt:lpstr>
      <vt:lpstr>默认设计模板</vt:lpstr>
      <vt:lpstr>基于遥感影像的徐州城市扩张与热环境变化关系研究</vt:lpstr>
      <vt:lpstr>目录</vt:lpstr>
      <vt:lpstr>1.项目背景与意义</vt:lpstr>
      <vt:lpstr>2.研究目标</vt:lpstr>
      <vt:lpstr>3.技术路线</vt:lpstr>
      <vt:lpstr>3.项目完成情况</vt:lpstr>
      <vt:lpstr>3.项目完成情况</vt:lpstr>
      <vt:lpstr>3.项目完成情况</vt:lpstr>
      <vt:lpstr>3.项目完成情况</vt:lpstr>
      <vt:lpstr>3.项目完成情况</vt:lpstr>
      <vt:lpstr>4.主要结论</vt:lpstr>
      <vt:lpstr>5.存在问题与展望</vt:lpstr>
      <vt:lpstr>谢谢指导老师、谢谢各位评委老师!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项目名称</dc:title>
  <dc:creator>Administrator</dc:creator>
  <cp:lastModifiedBy>.</cp:lastModifiedBy>
  <cp:revision>62</cp:revision>
  <dcterms:created xsi:type="dcterms:W3CDTF">2009-07-27T15:44:00Z</dcterms:created>
  <dcterms:modified xsi:type="dcterms:W3CDTF">2026-03-01T09:02:38Z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D17A95C3EFC54FDFBF5FA17A472E7511_13</vt:lpwstr>
  </property>
</Properties>
</file>