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67" r:id="rId4"/>
    <p:sldId id="268" r:id="rId5"/>
    <p:sldId id="269" r:id="rId6"/>
    <p:sldId id="270" r:id="rId7"/>
    <p:sldId id="286" r:id="rId8"/>
    <p:sldId id="258" r:id="rId9"/>
    <p:sldId id="263" r:id="rId10"/>
    <p:sldId id="264" r:id="rId11"/>
    <p:sldId id="265" r:id="rId12"/>
    <p:sldId id="266" r:id="rId13"/>
    <p:sldId id="259" r:id="rId14"/>
    <p:sldId id="302" r:id="rId15"/>
    <p:sldId id="303" r:id="rId16"/>
    <p:sldId id="304" r:id="rId17"/>
    <p:sldId id="305" r:id="rId18"/>
    <p:sldId id="260" r:id="rId19"/>
    <p:sldId id="296" r:id="rId20"/>
    <p:sldId id="297" r:id="rId21"/>
    <p:sldId id="299" r:id="rId22"/>
    <p:sldId id="262"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8">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115" d="100"/>
          <a:sy n="115" d="100"/>
        </p:scale>
        <p:origin x="498" y="114"/>
      </p:cViewPr>
      <p:guideLst>
        <p:guide orient="horz" pos="2160"/>
        <p:guide pos="3838"/>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slideMaster" Target="../slideMasters/slideMaster1.xml"/><Relationship Id="rId4" Type="http://schemas.openxmlformats.org/officeDocument/2006/relationships/tags" Target="../tags/tag57.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slideMaster" Target="../slideMasters/slideMaster1.xml"/><Relationship Id="rId5" Type="http://schemas.openxmlformats.org/officeDocument/2006/relationships/tags" Target="../tags/tag62.xml"/><Relationship Id="rId4" Type="http://schemas.openxmlformats.org/officeDocument/2006/relationships/tags" Target="../tags/tag6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slideMaster" Target="../slideMasters/slideMaster1.xml"/><Relationship Id="rId4" Type="http://schemas.openxmlformats.org/officeDocument/2006/relationships/tags" Target="../tags/tag39.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slideMaster" Target="../slideMasters/slideMaster1.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slideMaster" Target="../slideMasters/slideMaster1.xml"/><Relationship Id="rId5" Type="http://schemas.openxmlformats.org/officeDocument/2006/relationships/tags" Target="../tags/tag53.xml"/><Relationship Id="rId4" Type="http://schemas.openxmlformats.org/officeDocument/2006/relationships/tags" Target="../tags/tag5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2022/1/24</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2022/1/24</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2022/1/24</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p>
        </p:txBody>
      </p:sp>
      <p:sp>
        <p:nvSpPr>
          <p:cNvPr id="7"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2022/1/24</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2022/1/24</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2022/1/24</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2022/1/24</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2022/1/24</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2022/1/24</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330" y="1555115"/>
            <a:ext cx="5233035" cy="4608195"/>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2"/>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2022/1/24</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p>
            <a:r>
              <a:rPr lang="zh-CN" altLang="en-US"/>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p>
        </p:txBody>
      </p:sp>
      <p:sp>
        <p:nvSpPr>
          <p:cNvPr id="3" name="竖排文字占位符 2"/>
          <p:cNvSpPr>
            <a:spLocks noGrp="1"/>
          </p:cNvSpPr>
          <p:nvPr>
            <p:ph type="body" orient="vert" idx="1"/>
            <p:custDataLst>
              <p:tags r:id="rId2"/>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2022/1/24</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18" Type="http://schemas.openxmlformats.org/officeDocument/2006/relationships/tags" Target="../tags/tag6.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4"/>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5"/>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6"/>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2022/1/24</a:t>
            </a:fld>
            <a:endParaRPr lang="zh-CN" altLang="en-US"/>
          </a:p>
        </p:txBody>
      </p:sp>
      <p:sp>
        <p:nvSpPr>
          <p:cNvPr id="5" name="页脚占位符 4"/>
          <p:cNvSpPr>
            <a:spLocks noGrp="1"/>
          </p:cNvSpPr>
          <p:nvPr>
            <p:ph type="ftr" sz="quarter" idx="3"/>
            <p:custDataLst>
              <p:tags r:id="rId17"/>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Tree>
    <p:custDataLst>
      <p:tags r:id="rId13"/>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5.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6.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7.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8.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9.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0.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1.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3.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4.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6.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5.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6.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8.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9.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0.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3.xml"/><Relationship Id="rId1" Type="http://schemas.openxmlformats.org/officeDocument/2006/relationships/tags" Target="../tags/tag7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708348" y="1330036"/>
            <a:ext cx="11394981" cy="966044"/>
          </a:xfrm>
        </p:spPr>
        <p:txBody>
          <a:bodyPr>
            <a:normAutofit/>
          </a:bodyPr>
          <a:lstStyle/>
          <a:p>
            <a:r>
              <a:rPr lang="zh-CN" altLang="zh-CN" sz="4000" dirty="0">
                <a:solidFill>
                  <a:srgbClr val="FF0000"/>
                </a:solidFill>
              </a:rPr>
              <a:t>京杭大运河（徐州段）对徐州地区的经济影响</a:t>
            </a:r>
          </a:p>
        </p:txBody>
      </p:sp>
      <p:sp>
        <p:nvSpPr>
          <p:cNvPr id="3" name="副标题 2"/>
          <p:cNvSpPr>
            <a:spLocks noGrp="1"/>
          </p:cNvSpPr>
          <p:nvPr>
            <p:ph type="subTitle" idx="1"/>
            <p:custDataLst>
              <p:tags r:id="rId3"/>
            </p:custDataLst>
          </p:nvPr>
        </p:nvSpPr>
        <p:spPr>
          <a:xfrm>
            <a:off x="3434923" y="3360895"/>
            <a:ext cx="6207840" cy="2333324"/>
          </a:xfrm>
        </p:spPr>
        <p:txBody>
          <a:bodyPr>
            <a:noAutofit/>
          </a:bodyPr>
          <a:lstStyle/>
          <a:p>
            <a:pPr algn="l"/>
            <a:r>
              <a:rPr lang="zh-CN" altLang="zh-CN" sz="2000" b="1" dirty="0" smtClean="0">
                <a:solidFill>
                  <a:srgbClr val="7030A0"/>
                </a:solidFill>
              </a:rPr>
              <a:t>主 </a:t>
            </a:r>
            <a:r>
              <a:rPr lang="zh-CN" altLang="zh-CN" sz="2000" b="1" dirty="0">
                <a:solidFill>
                  <a:srgbClr val="7030A0"/>
                </a:solidFill>
              </a:rPr>
              <a:t>持 人：王国</a:t>
            </a:r>
            <a:r>
              <a:rPr lang="zh-CN" altLang="zh-CN" sz="2000" b="1" dirty="0" smtClean="0">
                <a:solidFill>
                  <a:srgbClr val="7030A0"/>
                </a:solidFill>
              </a:rPr>
              <a:t>壹</a:t>
            </a:r>
            <a:endParaRPr lang="en-US" altLang="zh-CN" sz="2000" b="1" dirty="0" smtClean="0">
              <a:solidFill>
                <a:srgbClr val="7030A0"/>
              </a:solidFill>
            </a:endParaRPr>
          </a:p>
          <a:p>
            <a:pPr algn="l"/>
            <a:r>
              <a:rPr lang="zh-CN" altLang="zh-CN" sz="2000" b="1" dirty="0" smtClean="0">
                <a:solidFill>
                  <a:srgbClr val="7030A0"/>
                </a:solidFill>
              </a:rPr>
              <a:t>核心</a:t>
            </a:r>
            <a:r>
              <a:rPr lang="zh-CN" altLang="zh-CN" sz="2000" b="1" dirty="0">
                <a:solidFill>
                  <a:srgbClr val="7030A0"/>
                </a:solidFill>
              </a:rPr>
              <a:t>成员：张悦真、李一墨、梁鹤潆</a:t>
            </a:r>
          </a:p>
          <a:p>
            <a:pPr algn="l"/>
            <a:r>
              <a:rPr lang="zh-CN" altLang="zh-CN" sz="2000" b="1" dirty="0">
                <a:solidFill>
                  <a:srgbClr val="7030A0"/>
                </a:solidFill>
              </a:rPr>
              <a:t>指导老师：李丹、郭乐</a:t>
            </a:r>
          </a:p>
          <a:p>
            <a:pPr algn="l"/>
            <a:r>
              <a:rPr lang="zh-CN" altLang="zh-CN" sz="2000" b="1" dirty="0">
                <a:solidFill>
                  <a:srgbClr val="7030A0"/>
                </a:solidFill>
              </a:rPr>
              <a:t>学</a:t>
            </a:r>
            <a:r>
              <a:rPr lang="en-US" altLang="zh-CN" sz="2000" b="1">
                <a:solidFill>
                  <a:srgbClr val="7030A0"/>
                </a:solidFill>
              </a:rPr>
              <a:t> </a:t>
            </a:r>
            <a:r>
              <a:rPr lang="en-US" altLang="zh-CN" sz="2000" b="1" smtClean="0">
                <a:solidFill>
                  <a:srgbClr val="7030A0"/>
                </a:solidFill>
              </a:rPr>
              <a:t>    </a:t>
            </a:r>
            <a:r>
              <a:rPr lang="zh-CN" altLang="zh-CN" sz="2000" b="1" dirty="0">
                <a:solidFill>
                  <a:srgbClr val="7030A0"/>
                </a:solidFill>
              </a:rPr>
              <a:t>校：中国矿业大学</a:t>
            </a:r>
            <a:r>
              <a:rPr lang="zh-CN" altLang="zh-CN" sz="2000" b="1" dirty="0" smtClean="0">
                <a:solidFill>
                  <a:srgbClr val="7030A0"/>
                </a:solidFill>
              </a:rPr>
              <a:t>附属中学</a:t>
            </a:r>
            <a:endParaRPr lang="zh-CN" altLang="en-US" sz="2000" b="1" dirty="0">
              <a:solidFill>
                <a:srgbClr val="7030A0"/>
              </a:solidFill>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sym typeface="+mn-ea"/>
              </a:rPr>
              <a:t>（2）经济</a:t>
            </a:r>
            <a:endParaRPr lang="zh-CN" altLang="en-US"/>
          </a:p>
          <a:p>
            <a:r>
              <a:rPr lang="zh-CN" altLang="en-US">
                <a:sym typeface="+mn-ea"/>
              </a:rPr>
              <a:t>表现：明朝后期，泇河开通后，“在通衢街道数条，人烟尚而稀疏，贸易亦皆冷淡”，“军民二运，俱不复经。商贾散徒，井邑萧条，全不似一都会矣”，外地商贩纷纷离开徐州，店铺大量迁移，流动人口大量减少。经过徐州北上的漕运船减少了三分之二，徐州的商品经济发展迅速由盛转衰。清咸丰五年，黄河北徙，淤塞河道，徐州运河被彻底废弃。徐州境内“黄沙弥望，牢落无垠，舟车罕通”。</a:t>
            </a:r>
          </a:p>
          <a:p>
            <a:r>
              <a:rPr lang="zh-CN" altLang="en-US">
                <a:sym typeface="+mn-ea"/>
              </a:rPr>
              <a:t>影响：</a:t>
            </a:r>
            <a:r>
              <a:rPr lang="en-US" altLang="zh-CN">
                <a:sym typeface="+mn-ea"/>
              </a:rPr>
              <a:t>1.</a:t>
            </a:r>
            <a:r>
              <a:rPr lang="zh-CN" altLang="en-US">
                <a:sym typeface="+mn-ea"/>
              </a:rPr>
              <a:t>运河改道，使徐州丧失了经济发展的地理优势，不再是在全国范围内重要的交通枢纽。经济的衰退，政府的轻视，无疑增加了人口迁移的推力。消费主体的减少，更是让元气大伤的徐州经济雪上加霜。</a:t>
            </a:r>
          </a:p>
          <a:p>
            <a:r>
              <a:rPr lang="en-US" altLang="zh-CN">
                <a:sym typeface="+mn-ea"/>
              </a:rPr>
              <a:t>2.</a:t>
            </a:r>
            <a:r>
              <a:rPr lang="zh-CN" altLang="en-US">
                <a:sym typeface="+mn-ea"/>
              </a:rPr>
              <a:t>清朝晚期，黄河北徙之灾成为压倒徐州城的最后一根稻草，使其之后变成了偏乡僻壤。</a:t>
            </a: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a:sym typeface="+mn-ea"/>
              </a:rPr>
              <a:t>(3</a:t>
            </a:r>
            <a:r>
              <a:rPr lang="zh-CN" altLang="en-US">
                <a:sym typeface="+mn-ea"/>
              </a:rPr>
              <a:t>）政治</a:t>
            </a:r>
            <a:endParaRPr lang="zh-CN" altLang="en-US"/>
          </a:p>
          <a:p>
            <a:r>
              <a:rPr lang="zh-CN" altLang="en-US">
                <a:sym typeface="+mn-ea"/>
              </a:rPr>
              <a:t>表现：“行旅不复取道彭城。其管洪主事，高枕空垒，无一客可延接矣。”（从这一史料可看出政府对徐州之轻视，对于黄河水患也任其自然，不再重视。）</a:t>
            </a:r>
          </a:p>
          <a:p>
            <a:r>
              <a:rPr lang="zh-CN" altLang="en-US">
                <a:sym typeface="+mn-ea"/>
              </a:rPr>
              <a:t>影响：泇河开通后，徐州城市发展衰退，甚至面临被毁城的风险，徐州的城市地位日益下降。虽然水患依然严重，但因为地位的下降以及国势衰微，政局动荡，徐州的问题再也无法引起明政府的重视。</a:t>
            </a:r>
            <a:endParaRPr lang="zh-CN" altLang="en-US"/>
          </a:p>
          <a:p>
            <a:endParaRPr lang="zh-CN" altLang="en-US"/>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sym typeface="+mn-ea"/>
              </a:rPr>
              <a:t>总结</a:t>
            </a:r>
            <a:endParaRPr lang="zh-CN" altLang="en-US"/>
          </a:p>
          <a:p>
            <a:r>
              <a:rPr lang="zh-CN" altLang="en-US">
                <a:sym typeface="+mn-ea"/>
              </a:rPr>
              <a:t>明朝时期泇河的开通，改善了漕运条件，使漕运更加便利，但同时使徐州失去了赖以发展的必要条件，使徐州地区水系混乱，水运功能下降，农业生产用水减少，城市地位下降，商品经济走向衰落，徐州的发展自此进入了衰败期。泇河的开通是徐州历史上兴衰发展的转折点，直至1911年津浦铁路及后来陇海铁路的开通，徐州才逐渐恢复元气，再次成为重要的交通枢纽。</a:t>
            </a:r>
            <a:endParaRPr lang="zh-CN" altLang="en-US"/>
          </a:p>
          <a:p>
            <a:endParaRPr lang="zh-CN" altLang="en-US"/>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三</a:t>
            </a:r>
            <a:r>
              <a:rPr lang="en-US" altLang="zh-CN"/>
              <a:t>.</a:t>
            </a:r>
            <a:r>
              <a:rPr lang="zh-CN" altLang="en-US"/>
              <a:t>复兴</a:t>
            </a:r>
          </a:p>
        </p:txBody>
      </p:sp>
      <p:sp>
        <p:nvSpPr>
          <p:cNvPr id="3" name="内容占位符 2"/>
          <p:cNvSpPr>
            <a:spLocks noGrp="1"/>
          </p:cNvSpPr>
          <p:nvPr>
            <p:ph idx="1"/>
          </p:nvPr>
        </p:nvSpPr>
        <p:spPr/>
        <p:txBody>
          <a:bodyPr/>
          <a:lstStyle/>
          <a:p>
            <a:r>
              <a:rPr lang="zh-CN" altLang="en-US"/>
              <a:t>背景</a:t>
            </a:r>
          </a:p>
          <a:p>
            <a:r>
              <a:rPr lang="zh-CN" altLang="en-US"/>
              <a:t>自泇河开通后，徐州的政治、经济地位却严重下降。邳州从此取代了徐州的地位，成为京杭大运河的枢纽城市。</a:t>
            </a:r>
          </a:p>
          <a:p>
            <a:r>
              <a:rPr lang="zh-CN" altLang="en-US"/>
              <a:t>随着经济社会的发展，大运河传统的航运功能逐步衰弱，运河沿岸植被遭到破坏，水质下降，为了大运河申遗成功，各地都启动了对京杭大运河的抢救性保护工作。</a:t>
            </a:r>
          </a:p>
          <a:p>
            <a:r>
              <a:rPr lang="zh-CN" altLang="en-US"/>
              <a:t>如今，邳州已成为徐州的一部分，京杭大运河的一条分支也经过贾汪。在2014年6月22日，在第38届世界遗产大会上获准列入《世界遗产名录》成为中国第46个世界遗产项目</a:t>
            </a:r>
          </a:p>
          <a:p>
            <a:endParaRPr lang="zh-CN" altLang="en-US"/>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en-US"/>
              <a:t>旅游业</a:t>
            </a:r>
          </a:p>
          <a:p>
            <a:r>
              <a:rPr lang="zh-CN" altLang="en-US"/>
              <a:t>京杭大运河徐州段的附近，有一座有着1000多年历史的古镇——窑湾古镇，被誉为“小上海”，窑湾古镇的优美风景吸引了很多游客。在大运河沿岸兴起旅游业有利于促进运河沿岸的经济发展，增加运河沿岸人民的经济收入，提高京杭大运河徐州段的知名度，促进对运河周边生态环境的保护，</a:t>
            </a:r>
          </a:p>
          <a:p>
            <a:endParaRPr lang="zh-CN" altLang="en-US"/>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sym typeface="+mn-ea"/>
              </a:rPr>
              <a:t>运输业</a:t>
            </a:r>
            <a:endParaRPr lang="zh-CN" altLang="en-US"/>
          </a:p>
          <a:p>
            <a:r>
              <a:rPr lang="zh-CN" altLang="en-US">
                <a:sym typeface="+mn-ea"/>
              </a:rPr>
              <a:t>京杭大运河流共流经六个省有利于发展河运，徐州段是我国东部地区煤电，建材等重要物资运输的交通动脉，担负着长三角地区大宗物资集中转集散的任务。这里的很多船都来自山东，沿岸的这些船大多都是进行货物运输的。主要运输沙子，水泥等。水路运输与陆上运输相比较便宜，利用大运河运输较笨重的建筑材料到运河沿岸的城市，有利于节省成本，但是水路运输较慢，运输一趟需要花费几天甚至更长的时间，这就使得从事运输业的人以船为家。</a:t>
            </a:r>
            <a:endParaRPr lang="zh-CN" altLang="en-US"/>
          </a:p>
          <a:p>
            <a:r>
              <a:rPr lang="zh-CN" altLang="en-US">
                <a:sym typeface="+mn-ea"/>
              </a:rPr>
              <a:t> </a:t>
            </a:r>
            <a:endParaRPr lang="zh-CN" altLang="en-US"/>
          </a:p>
          <a:p>
            <a:endParaRPr lang="zh-CN" altLang="en-US"/>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0" indent="0">
              <a:buNone/>
            </a:pPr>
            <a:r>
              <a:rPr lang="zh-CN" altLang="en-US">
                <a:sym typeface="+mn-ea"/>
              </a:rPr>
              <a:t>人民生活</a:t>
            </a:r>
            <a:endParaRPr lang="zh-CN" altLang="en-US"/>
          </a:p>
          <a:p>
            <a:r>
              <a:rPr lang="zh-CN" altLang="en-US">
                <a:sym typeface="+mn-ea"/>
              </a:rPr>
              <a:t>由于运河的航运功能，京杭大运河徐州段沿岸的居民主要是来自大运河其他沿岸城市的从事运输业的人，运输过程耗时长，人们大多以船为家，随着经济的发展，船上的生活环境近些年有所改善</a:t>
            </a:r>
            <a:endParaRPr lang="zh-CN" altLang="en-US"/>
          </a:p>
          <a:p>
            <a:endParaRPr lang="zh-CN" altLang="en-US"/>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t>总结</a:t>
            </a:r>
          </a:p>
          <a:p>
            <a:r>
              <a:rPr lang="zh-CN" altLang="en-US">
                <a:sym typeface="+mn-ea"/>
              </a:rPr>
              <a:t>徐州是淮海经济区的中心城市，也是“一带一路”重要节点城市和全国重要的综合交通枢纽，大运河的复兴更有利于提高徐州的水运能力，使得徐州的功能规模以及社会影响力大幅提升。 </a:t>
            </a:r>
            <a:endParaRPr lang="zh-CN" altLang="en-US"/>
          </a:p>
          <a:p>
            <a:endParaRPr lang="zh-CN" altLang="en-US"/>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四</a:t>
            </a:r>
            <a:r>
              <a:rPr lang="en-US" altLang="zh-CN"/>
              <a:t>.</a:t>
            </a:r>
            <a:r>
              <a:rPr lang="zh-CN" altLang="en-US"/>
              <a:t>未来展望</a:t>
            </a:r>
          </a:p>
        </p:txBody>
      </p:sp>
      <p:sp>
        <p:nvSpPr>
          <p:cNvPr id="3" name="内容占位符 2"/>
          <p:cNvSpPr>
            <a:spLocks noGrp="1"/>
          </p:cNvSpPr>
          <p:nvPr>
            <p:ph idx="1"/>
          </p:nvPr>
        </p:nvSpPr>
        <p:spPr/>
        <p:txBody>
          <a:bodyPr/>
          <a:lstStyle/>
          <a:p>
            <a:r>
              <a:rPr lang="zh-CN" altLang="en-US"/>
              <a:t>一、学习其他运河城市复兴发展之先例，吸收借鉴</a:t>
            </a:r>
          </a:p>
          <a:p>
            <a:r>
              <a:rPr lang="zh-CN" altLang="en-US"/>
              <a:t>近年来，许多运河城市（如扬州、淮安等）在创新、协调、绿色、开放、共享的新发展理念下，走出了一条属于自己的可持续发展之路。徐州应学习之，借鉴之，吸收其精华，再结合自身实际，开创一条徐州特色运河复兴之路。</a:t>
            </a:r>
          </a:p>
          <a:p>
            <a:r>
              <a:rPr lang="zh-CN" altLang="en-US"/>
              <a:t>二、既要</a:t>
            </a:r>
            <a:r>
              <a:rPr lang="en-US" altLang="zh-CN"/>
              <a:t>“</a:t>
            </a:r>
            <a:r>
              <a:rPr lang="zh-CN" altLang="en-US"/>
              <a:t>绿水青山</a:t>
            </a:r>
            <a:r>
              <a:rPr lang="en-US" altLang="zh-CN"/>
              <a:t>”</a:t>
            </a:r>
            <a:r>
              <a:rPr lang="zh-CN" altLang="en-US"/>
              <a:t>，也要</a:t>
            </a:r>
            <a:r>
              <a:rPr lang="en-US" altLang="zh-CN"/>
              <a:t>“</a:t>
            </a:r>
            <a:r>
              <a:rPr lang="zh-CN" altLang="en-US"/>
              <a:t>金山银山</a:t>
            </a:r>
            <a:r>
              <a:rPr lang="en-US" altLang="zh-CN"/>
              <a:t>”</a:t>
            </a:r>
          </a:p>
          <a:p>
            <a:pPr marL="0" indent="0">
              <a:buNone/>
            </a:pPr>
            <a:r>
              <a:rPr lang="zh-CN" altLang="en-US"/>
              <a:t>要让经济发展与环境保护齐头并进。在资源节约和环境保护的基本国策下，要大力发展运河沿岸的经济，从徐州段运河的优势入手，做优做大旅游业，运输业的发展，促进特色农产品的销售与推广，提升运河沿岸人民生活的幸福感。</a:t>
            </a:r>
            <a:endParaRPr lang="en-US" altLang="zh-CN"/>
          </a:p>
          <a:p>
            <a:endParaRPr lang="zh-CN" altLang="en-US"/>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sym typeface="+mn-ea"/>
              </a:rPr>
              <a:t>三、推广运河文化，传承运河文脉。</a:t>
            </a:r>
          </a:p>
          <a:p>
            <a:r>
              <a:rPr lang="zh-CN" altLang="en-US"/>
              <a:t>相较于彭祖文化、徐州汉文化等徐州特色传统文化，徐州段运河文化在徐州人与外地人的知名度要逊色不少，甚至许多徐州人都不知道京杭大运河流经徐州。针对此等现象，徐州运河应通过多种方式打响自己的知名度，不仅可以促进旅游业的发展，带来经济效益，还能将徐州运河文化代代传承，发扬光大。相关部门应丰富宣传载体（如在抖音上创建账号，或者创建微信公众号，头条号等），讲好徐州运河故事，让更多的人来认识，了解徐州段运河。</a:t>
            </a:r>
          </a:p>
          <a:p>
            <a:pPr marL="0" indent="0">
              <a:buNone/>
            </a:pPr>
            <a:endParaRPr lang="zh-CN" altLang="en-US"/>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一</a:t>
            </a:r>
            <a:r>
              <a:rPr lang="en-US" altLang="zh-CN"/>
              <a:t>.</a:t>
            </a:r>
            <a:r>
              <a:rPr lang="zh-CN" altLang="en-US"/>
              <a:t>兴起繁荣</a:t>
            </a:r>
          </a:p>
        </p:txBody>
      </p:sp>
      <p:sp>
        <p:nvSpPr>
          <p:cNvPr id="3" name="内容占位符 2"/>
          <p:cNvSpPr>
            <a:spLocks noGrp="1"/>
          </p:cNvSpPr>
          <p:nvPr>
            <p:ph idx="1"/>
          </p:nvPr>
        </p:nvSpPr>
        <p:spPr>
          <a:xfrm>
            <a:off x="608330" y="1490345"/>
            <a:ext cx="4132580" cy="4759325"/>
          </a:xfrm>
        </p:spPr>
        <p:txBody>
          <a:bodyPr/>
          <a:lstStyle/>
          <a:p>
            <a:r>
              <a:rPr lang="zh-CN" altLang="en-US"/>
              <a:t>总括：徐州地处京杭大运河的中间段，黄河又是在徐州和运河交汇，因此徐州成为京杭大运河上最重要的大码头，既是航运枢纽，也是商业枢纽和军事枢纽。明朝政府在徐州设立了参将府、按察分司、户部分司和工部分司等重要管理机关，以及漕粮储运的广运仓。</a:t>
            </a:r>
          </a:p>
        </p:txBody>
      </p:sp>
      <p:pic>
        <p:nvPicPr>
          <p:cNvPr id="101" name="图片 100"/>
          <p:cNvPicPr/>
          <p:nvPr/>
        </p:nvPicPr>
        <p:blipFill>
          <a:blip r:embed="rId3"/>
          <a:stretch>
            <a:fillRect/>
          </a:stretch>
        </p:blipFill>
        <p:spPr>
          <a:xfrm>
            <a:off x="5043805" y="1313815"/>
            <a:ext cx="6038215" cy="4537710"/>
          </a:xfrm>
          <a:prstGeom prst="rect">
            <a:avLst/>
          </a:prstGeom>
          <a:noFill/>
          <a:ln w="9525">
            <a:noFill/>
          </a:ln>
        </p:spPr>
      </p:pic>
      <p:sp>
        <p:nvSpPr>
          <p:cNvPr id="5" name="文本框 4"/>
          <p:cNvSpPr txBox="1"/>
          <p:nvPr/>
        </p:nvSpPr>
        <p:spPr>
          <a:xfrm>
            <a:off x="5263515" y="6177280"/>
            <a:ext cx="4058285" cy="368300"/>
          </a:xfrm>
          <a:prstGeom prst="rect">
            <a:avLst/>
          </a:prstGeom>
          <a:noFill/>
        </p:spPr>
        <p:txBody>
          <a:bodyPr wrap="none" rtlCol="0">
            <a:spAutoFit/>
          </a:bodyPr>
          <a:lstStyle/>
          <a:p>
            <a:r>
              <a:rPr lang="en-US" altLang="zh-CN"/>
              <a:t>1411~1604</a:t>
            </a:r>
            <a:r>
              <a:rPr lang="zh-CN" altLang="en-US"/>
              <a:t>京杭运河（徐州段）的河道</a:t>
            </a:r>
          </a:p>
        </p:txBody>
      </p:sp>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t>四、探索实施运河文化建设产业化</a:t>
            </a:r>
          </a:p>
          <a:p>
            <a:r>
              <a:rPr lang="zh-CN" altLang="en-US"/>
              <a:t>大运河徐州段留存着丰富的文旅资源。让资源变成资产、资本、资金，才能将死资源变为活资产。建议在条件成熟时，将建设项目化、项目产业化，利用基金的带动和引领作用，吸纳更多的社会资本参与，实施资源、资产、资本、资金“四资联动”。不仅能够拓宽大运河文化带建设项目资金筹措渠道，还能发展壮大我市文化产业规模。</a:t>
            </a:r>
          </a:p>
        </p:txBody>
      </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t>五、</a:t>
            </a:r>
            <a:r>
              <a:rPr lang="zh-CN" altLang="en-US">
                <a:sym typeface="+mn-ea"/>
              </a:rPr>
              <a:t>打造特色项目，推动文旅深度融合。</a:t>
            </a:r>
          </a:p>
          <a:p>
            <a:r>
              <a:rPr lang="zh-CN" altLang="en-US">
                <a:sym typeface="+mn-ea"/>
              </a:rPr>
              <a:t>旅游业，是运河发展的重要方面之一。徐州段运河有着得天独厚的自然资源与人文资源，对此，应该重点建设一批运河特色文化名镇、精心打造运河文旅精品线路，让游客们在欣赏到美景的同时，还可以领略到徐州独特的运河文化。如今，徐州的窑湾古镇就是一个很好的例子。</a:t>
            </a:r>
          </a:p>
        </p:txBody>
      </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0" indent="0">
              <a:buNone/>
            </a:pPr>
            <a:r>
              <a:rPr lang="en-US" altLang="zh-CN"/>
              <a:t>1.</a:t>
            </a:r>
            <a:r>
              <a:rPr lang="zh-CN" altLang="en-US"/>
              <a:t>航运枢纽</a:t>
            </a:r>
          </a:p>
          <a:p>
            <a:pPr marL="0" indent="0">
              <a:buNone/>
            </a:pPr>
            <a:r>
              <a:rPr lang="zh-CN" altLang="en-US"/>
              <a:t>原因：徐州地处黄河与运河交界处，并且位于运河的中间段，是南粮北运的重要中转枢纽，对北方的粮食运输起到了重要的保障。</a:t>
            </a:r>
          </a:p>
          <a:p>
            <a:pPr marL="0" indent="0">
              <a:buNone/>
            </a:pPr>
            <a:r>
              <a:rPr lang="zh-CN" altLang="en-US"/>
              <a:t>表现：</a:t>
            </a:r>
            <a:r>
              <a:rPr lang="en-US" altLang="zh-CN"/>
              <a:t>“</a:t>
            </a:r>
            <a:r>
              <a:rPr lang="zh-CN" altLang="en-US"/>
              <a:t>永历十三年三月，设徐州广运仓，设大使，副使各一员，以备（运河）漕运之便。</a:t>
            </a:r>
            <a:r>
              <a:rPr lang="en-US" altLang="zh-CN"/>
              <a:t>”</a:t>
            </a:r>
          </a:p>
          <a:p>
            <a:pPr marL="0" indent="0">
              <a:buNone/>
            </a:pPr>
            <a:r>
              <a:rPr lang="zh-CN" altLang="en-US"/>
              <a:t>影响：促进了徐州地区商品经济的发展，大大提升了徐州城的经济地位与战略地位。</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a:t>2.</a:t>
            </a:r>
            <a:r>
              <a:rPr lang="zh-CN" altLang="en-US"/>
              <a:t>商业枢纽</a:t>
            </a:r>
          </a:p>
          <a:p>
            <a:r>
              <a:rPr lang="zh-CN" altLang="en-US"/>
              <a:t>表现：</a:t>
            </a:r>
            <a:r>
              <a:rPr lang="en-US" altLang="zh-CN"/>
              <a:t>“</a:t>
            </a:r>
            <a:r>
              <a:rPr lang="zh-CN" altLang="en-US"/>
              <a:t>店肆林立，街巷交错，有街十四、坊二十一。</a:t>
            </a:r>
            <a:r>
              <a:rPr lang="en-US" altLang="zh-CN"/>
              <a:t>”“</a:t>
            </a:r>
            <a:r>
              <a:rPr lang="zh-CN" altLang="en-US"/>
              <a:t>万历六年，户三万七千八百四十一，口三十四万五千七百六十六”“一切布、帛、盐、铁之利，悉归外商”，“百工技艺之徒，悉非土著。”</a:t>
            </a:r>
          </a:p>
          <a:p>
            <a:r>
              <a:rPr lang="zh-CN" altLang="en-US"/>
              <a:t>分析：大运河之流经，增进了徐州与别地的贸易往来，促进</a:t>
            </a:r>
            <a:r>
              <a:rPr lang="zh-CN" altLang="en-US">
                <a:sym typeface="+mn-ea"/>
              </a:rPr>
              <a:t>了徐州商业的繁荣，</a:t>
            </a:r>
            <a:r>
              <a:rPr lang="zh-CN" altLang="en-US"/>
              <a:t>因此吸引了大量的人口流入徐州。经过几百年来的发展，明朝后期，徐州成为了南直隶北部地区的中心城市（当时徐州属于南直隶行省），其影响力也辐射到了下邳（今邳州地区），新沂，韩庄（今济宁东南）等地，是国家税收的重要来源之一，也是明中后期资本主义萌芽最早出现的地区之一。</a:t>
            </a: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a:t>3.</a:t>
            </a:r>
            <a:r>
              <a:rPr lang="zh-CN" altLang="en-US"/>
              <a:t>政治中心</a:t>
            </a:r>
          </a:p>
          <a:p>
            <a:r>
              <a:rPr lang="zh-CN" altLang="en-US"/>
              <a:t>表现：</a:t>
            </a:r>
            <a:r>
              <a:rPr lang="zh-CN" altLang="en-US">
                <a:sym typeface="+mn-ea"/>
              </a:rPr>
              <a:t>正德六年始置徐州按察司，负责整饬徐州兵备兼督理屯田河道副使莅事之所，嘉靖初增屯田、河道、漕运，统徐州、徐州左、邳州、宿州、淮安、大河、高邮、扬州、仪真、沂州等十卫五所。连淮安卫、扬州卫都归徐州按察分司管理。</a:t>
            </a:r>
          </a:p>
          <a:p>
            <a:r>
              <a:rPr lang="zh-CN" altLang="en-US">
                <a:sym typeface="+mn-ea"/>
              </a:rPr>
              <a:t>分析：徐州按察使司管辖范围广，其政治影响力向南可辐射到淮河流域，向北可至山东地区，徐州的政治地位可见一斑。</a:t>
            </a: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a:t>4.</a:t>
            </a:r>
            <a:r>
              <a:rPr lang="zh-CN" altLang="en-US"/>
              <a:t>军事枢纽</a:t>
            </a:r>
          </a:p>
          <a:p>
            <a:r>
              <a:rPr lang="zh-CN" altLang="en-US"/>
              <a:t>表现</a:t>
            </a:r>
            <a:r>
              <a:rPr lang="en-US" altLang="zh-CN"/>
              <a:t>:“隆庆三年设</a:t>
            </a:r>
            <a:r>
              <a:rPr lang="zh-CN" altLang="en-US"/>
              <a:t>徐州参将幅</a:t>
            </a:r>
            <a:r>
              <a:rPr lang="en-US" altLang="zh-CN"/>
              <a:t>，奉敕提调徐州、徐州左、大河、宿州、归德、武平、睢阳、陈州、曹州、颖州等卫，滕县……等所官兵及诸民兵。”</a:t>
            </a:r>
          </a:p>
          <a:p>
            <a:r>
              <a:rPr lang="zh-CN" altLang="en-US"/>
              <a:t>分析：徐州参将府管辖范围很广，北至山东鄄城、曹州（今菏泽）、滕县一带；南至宿州，西至今安徽砀山、河南商丘、永城等地，约与今淮海经济区范围相当，由此可见，徐州对于明朝的经济和军事起到了极其重要的中坚作用。</a:t>
            </a:r>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t>总结：大运河的开通，发展了徐州地区政治，经济与军事，提升了徐州在全国的地位，促进的徐州的繁荣。公元</a:t>
            </a:r>
            <a:r>
              <a:rPr lang="en-US" altLang="zh-CN"/>
              <a:t>1411~1604</a:t>
            </a:r>
            <a:r>
              <a:rPr lang="zh-CN" altLang="en-US"/>
              <a:t>年。可谓是徐州的黄金时期。</a:t>
            </a:r>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二</a:t>
            </a:r>
            <a:r>
              <a:rPr lang="en-US" altLang="zh-CN"/>
              <a:t>.</a:t>
            </a:r>
            <a:r>
              <a:rPr lang="zh-CN" altLang="en-US"/>
              <a:t>衰败</a:t>
            </a:r>
          </a:p>
        </p:txBody>
      </p:sp>
      <p:sp>
        <p:nvSpPr>
          <p:cNvPr id="3" name="内容占位符 2"/>
          <p:cNvSpPr>
            <a:spLocks noGrp="1"/>
          </p:cNvSpPr>
          <p:nvPr>
            <p:ph idx="1"/>
          </p:nvPr>
        </p:nvSpPr>
        <p:spPr>
          <a:xfrm>
            <a:off x="608330" y="1490345"/>
            <a:ext cx="5358765" cy="4759325"/>
          </a:xfrm>
        </p:spPr>
        <p:txBody>
          <a:bodyPr>
            <a:normAutofit/>
          </a:bodyPr>
          <a:lstStyle/>
          <a:p>
            <a:pPr marL="0" indent="0">
              <a:buNone/>
            </a:pPr>
            <a:r>
              <a:rPr lang="zh-CN" altLang="en-US"/>
              <a:t>总括：</a:t>
            </a:r>
          </a:p>
          <a:p>
            <a:pPr marL="0" indent="0">
              <a:buNone/>
            </a:pPr>
            <a:r>
              <a:rPr lang="zh-CN" altLang="en-US"/>
              <a:t>黄河频繁南徙，使运河</a:t>
            </a:r>
            <a:r>
              <a:rPr lang="zh-CN" altLang="en-US">
                <a:sym typeface="+mn-ea"/>
              </a:rPr>
              <a:t>“於而无水”，</a:t>
            </a:r>
            <a:r>
              <a:rPr lang="zh-CN" altLang="en-US"/>
              <a:t>“总河侍郎李化龙始大开泇河二百六十里，避黄河吕梁之险。总河侍郎曹时聘终其事，运道从此大通”（如图所示）。运河改道，的确解决了徐州段运河语塞的问题，但下邳（今邳州）从此取代了徐州的地位，造成了“行旅不复取道彭城”的不利局面，使徐州失去了赖以发展的重要条件，城市地位下降，经济萧条，繁荣不复。</a:t>
            </a:r>
          </a:p>
          <a:p>
            <a:pPr marL="0" indent="0">
              <a:buNone/>
            </a:pPr>
            <a:endParaRPr lang="zh-CN" altLang="en-US"/>
          </a:p>
        </p:txBody>
      </p:sp>
      <p:pic>
        <p:nvPicPr>
          <p:cNvPr id="4" name="图片 3" descr="3eeca84ab8ebf349eab8ec3bcf667660"/>
          <p:cNvPicPr>
            <a:picLocks noChangeAspect="1"/>
          </p:cNvPicPr>
          <p:nvPr>
            <p:custDataLst>
              <p:tags r:id="rId2"/>
            </p:custDataLst>
          </p:nvPr>
        </p:nvPicPr>
        <p:blipFill>
          <a:blip r:embed="rId4"/>
          <a:stretch>
            <a:fillRect/>
          </a:stretch>
        </p:blipFill>
        <p:spPr>
          <a:xfrm>
            <a:off x="6581775" y="1123950"/>
            <a:ext cx="4995545" cy="5125720"/>
          </a:xfrm>
          <a:prstGeom prst="rect">
            <a:avLst/>
          </a:prstGeom>
        </p:spPr>
      </p:pic>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a:sym typeface="+mn-ea"/>
              </a:rPr>
              <a:t>影响</a:t>
            </a:r>
            <a:endParaRPr lang="zh-CN" altLang="en-US"/>
          </a:p>
          <a:p>
            <a:r>
              <a:rPr lang="zh-CN" altLang="en-US">
                <a:sym typeface="+mn-ea"/>
              </a:rPr>
              <a:t>（1）农业</a:t>
            </a:r>
            <a:endParaRPr lang="zh-CN" altLang="en-US"/>
          </a:p>
          <a:p>
            <a:r>
              <a:rPr lang="zh-CN" altLang="en-US">
                <a:sym typeface="+mn-ea"/>
              </a:rPr>
              <a:t>表现：“齐鲁诸水挟以东南，营、武、沭、沂一时截断。堤闸繁多，而启闭之务殷，东障西塞而川脉乱矣。”</a:t>
            </a:r>
          </a:p>
          <a:p>
            <a:r>
              <a:rPr lang="zh-CN" altLang="en-US">
                <a:sym typeface="+mn-ea"/>
              </a:rPr>
              <a:t>影响：</a:t>
            </a:r>
            <a:r>
              <a:rPr lang="en-US" altLang="zh-CN">
                <a:sym typeface="+mn-ea"/>
              </a:rPr>
              <a:t>1.</a:t>
            </a:r>
            <a:r>
              <a:rPr lang="zh-CN" altLang="en-US">
                <a:sym typeface="+mn-ea"/>
              </a:rPr>
              <a:t>徐州及周围地区的水系更加混乱，其引发的洪涝灾害，是许多徐州百姓一年忙到头来却颗粒无收，农业产量骤减。</a:t>
            </a:r>
          </a:p>
          <a:p>
            <a:r>
              <a:rPr lang="en-US" altLang="zh-CN">
                <a:sym typeface="+mn-ea"/>
              </a:rPr>
              <a:t>2.</a:t>
            </a:r>
            <a:r>
              <a:rPr lang="zh-CN" altLang="en-US">
                <a:sym typeface="+mn-ea"/>
              </a:rPr>
              <a:t>统治者无能，只知济漕而无暇顾民，经常夺取农业用水来救济漕运，严重影响了徐州地区农业生产的灌溉水源，阻碍了徐州农业生产方面的发展。</a:t>
            </a:r>
            <a:endParaRPr lang="zh-CN" altLang="en-US"/>
          </a:p>
          <a:p>
            <a:endParaRPr lang="zh-CN" altLang="en-US"/>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6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空白演示"/>
  <p:tag name="KSO_WM_UNIT_NOCLEAR" val="0"/>
  <p:tag name="KSO_WM_UNIT_SHOW_EDIT_AREA_INDICATION" val="1"/>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custom20205176_1*a*1"/>
  <p:tag name="KSO_WM_TEMPLATE_CATEGORY" val="custom"/>
  <p:tag name="KSO_WM_TEMPLATE_INDEX" val="20205176"/>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输入您的封面副标题"/>
  <p:tag name="KSO_WM_UNIT_NOCLEAR" val="0"/>
  <p:tag name="KSO_WM_UNIT_SHOW_EDIT_AREA_INDICATION" val="1"/>
  <p:tag name="KSO_WM_UNIT_VALUE" val="111"/>
  <p:tag name="KSO_WM_UNIT_HIGHLIGHT" val="0"/>
  <p:tag name="KSO_WM_UNIT_COMPATIBLE" val="0"/>
  <p:tag name="KSO_WM_UNIT_DIAGRAM_ISNUMVISUAL" val="0"/>
  <p:tag name="KSO_WM_UNIT_DIAGRAM_ISREFERUNIT" val="0"/>
  <p:tag name="KSO_WM_UNIT_TYPE" val="b"/>
  <p:tag name="KSO_WM_UNIT_INDEX" val="1"/>
  <p:tag name="KSO_WM_UNIT_ID" val="custom20205176_1*b*1"/>
  <p:tag name="KSO_WM_TEMPLATE_CATEGORY" val="custom"/>
  <p:tag name="KSO_WM_TEMPLATE_INDEX" val="20205176"/>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73.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0260,&quot;width&quot;:10000}"/>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2197</Words>
  <Application>Microsoft Office PowerPoint</Application>
  <PresentationFormat>宽屏</PresentationFormat>
  <Paragraphs>64</Paragraphs>
  <Slides>22</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22</vt:i4>
      </vt:variant>
    </vt:vector>
  </HeadingPairs>
  <TitlesOfParts>
    <vt:vector size="26" baseType="lpstr">
      <vt:lpstr>微软雅黑</vt:lpstr>
      <vt:lpstr>Arial</vt:lpstr>
      <vt:lpstr>Wingdings</vt:lpstr>
      <vt:lpstr>Office 主题​​</vt:lpstr>
      <vt:lpstr>京杭大运河（徐州段）对徐州地区的经济影响</vt:lpstr>
      <vt:lpstr>一.兴起繁荣</vt:lpstr>
      <vt:lpstr>PowerPoint 演示文稿</vt:lpstr>
      <vt:lpstr>PowerPoint 演示文稿</vt:lpstr>
      <vt:lpstr>PowerPoint 演示文稿</vt:lpstr>
      <vt:lpstr>PowerPoint 演示文稿</vt:lpstr>
      <vt:lpstr>PowerPoint 演示文稿</vt:lpstr>
      <vt:lpstr>二.衰败</vt:lpstr>
      <vt:lpstr>PowerPoint 演示文稿</vt:lpstr>
      <vt:lpstr>PowerPoint 演示文稿</vt:lpstr>
      <vt:lpstr>PowerPoint 演示文稿</vt:lpstr>
      <vt:lpstr>PowerPoint 演示文稿</vt:lpstr>
      <vt:lpstr>三.复兴</vt:lpstr>
      <vt:lpstr>PowerPoint 演示文稿</vt:lpstr>
      <vt:lpstr>PowerPoint 演示文稿</vt:lpstr>
      <vt:lpstr>PowerPoint 演示文稿</vt:lpstr>
      <vt:lpstr>PowerPoint 演示文稿</vt:lpstr>
      <vt:lpstr>四.未来展望</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京杭大运河（徐州段）对徐州地区的经济影响</dc:title>
  <dc:creator/>
  <cp:lastModifiedBy>Sangfor</cp:lastModifiedBy>
  <cp:revision>178</cp:revision>
  <dcterms:created xsi:type="dcterms:W3CDTF">2019-06-19T02:08:00Z</dcterms:created>
  <dcterms:modified xsi:type="dcterms:W3CDTF">2022-01-24T02:40:08Z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2052-11.1.0.11035</vt:lpwstr>
  </property>
  <property fmtid="{D5CDD505-2E9C-101B-9397-08002B2CF9AE}" pid="3" name="ICV">
    <vt:lpwstr>5EB016EF27E047CFA134F691DB83F36F</vt:lpwstr>
  </property>
</Properties>
</file>