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60" r:id="rId4"/>
    <p:sldId id="274" r:id="rId5"/>
    <p:sldId id="258" r:id="rId6"/>
    <p:sldId id="264" r:id="rId7"/>
    <p:sldId id="261" r:id="rId8"/>
    <p:sldId id="267" r:id="rId9"/>
    <p:sldId id="259" r:id="rId10"/>
    <p:sldId id="277" r:id="rId11"/>
    <p:sldId id="278" r:id="rId1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zh-CN" altLang="en-US"/>
              <a:t>单击此处编辑母版标题样式</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530820CF-B880-4189-942D-D702A7CBA730}" type="datetimeFigureOut">
              <a:rPr lang="zh-CN" altLang="en-US" smtClean="0"/>
              <a:t>2024/3/21 Thursday</a:t>
            </a:fld>
            <a:endParaRPr lang="zh-CN" alt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zh-CN" alt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C913308-F349-4B6D-A68A-DD1791B4A57B}" type="slidenum">
              <a:rPr lang="zh-CN" altLang="en-US" smtClean="0"/>
              <a:t>‹#›</a:t>
            </a:fld>
            <a:endParaRPr lang="zh-CN" alt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2024/3/21 Thursday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zh-CN" altLang="en-US"/>
              <a:t>单击此处编辑母版标题样式</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2024/3/21 Thursday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Footer Placeholder 4"/>
          <p:cNvSpPr>
            <a:spLocks noGrp="1"/>
          </p:cNvSpPr>
          <p:nvPr>
            <p:ph type="ftr" sz="quarter" idx="11"/>
          </p:nvPr>
        </p:nvSpPr>
        <p:spPr/>
        <p:txBody>
          <a:bodyPr/>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zh-CN" altLang="en-US"/>
              <a:t>单击此处编辑母版标题样式</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2024/3/21 Thursday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2024/3/21 Thursday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Content Placeholder 8"/>
          <p:cNvSpPr>
            <a:spLocks noGrp="1"/>
          </p:cNvSpPr>
          <p:nvPr>
            <p:ph sz="quarter" idx="13"/>
          </p:nvPr>
        </p:nvSpPr>
        <p:spPr>
          <a:xfrm>
            <a:off x="1042416" y="2313432"/>
            <a:ext cx="3419856" cy="349300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2024/3/21 Thursday</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t>2024/3/21 Thursday</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820CF-B880-4189-942D-D702A7CBA730}" type="datetimeFigureOut">
              <a:rPr lang="zh-CN" altLang="en-US" smtClean="0"/>
              <a:t>2024/3/21 Thursday</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2024/3/21 Thursday</a:t>
            </a:fld>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zh-CN" alt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zh-CN" altLang="en-US"/>
              <a:t>单击此处编辑母版标题样式</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zh-CN" altLang="en-US"/>
              <a:t>单击此处编辑母版标题样式</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2024/3/21 Thursday</a:t>
            </a:fld>
            <a:endParaRPr lang="zh-CN" alt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530820CF-B880-4189-942D-D702A7CBA730}" type="datetimeFigureOut">
              <a:rPr lang="zh-CN" altLang="en-US" smtClean="0"/>
              <a:t>2024/3/21 Thursday</a:t>
            </a:fld>
            <a:endParaRPr lang="zh-CN" alt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zh-CN" alt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907704" y="2348880"/>
            <a:ext cx="5544616" cy="1944216"/>
          </a:xfrm>
        </p:spPr>
        <p:style>
          <a:lnRef idx="2">
            <a:schemeClr val="accent4"/>
          </a:lnRef>
          <a:fillRef idx="1">
            <a:schemeClr val="lt1"/>
          </a:fillRef>
          <a:effectRef idx="0">
            <a:schemeClr val="accent4"/>
          </a:effectRef>
          <a:fontRef idx="minor">
            <a:schemeClr val="dk1"/>
          </a:fontRef>
        </p:style>
        <p:txBody>
          <a:bodyPr>
            <a:normAutofit/>
          </a:bodyPr>
          <a:lstStyle/>
          <a:p>
            <a:pPr>
              <a:lnSpc>
                <a:spcPct val="150000"/>
              </a:lnSpc>
            </a:pPr>
            <a:r>
              <a:rPr lang="zh-CN" altLang="en-US" dirty="0">
                <a:solidFill>
                  <a:srgbClr val="0000FF"/>
                </a:solidFill>
                <a:latin typeface="华文楷体" panose="02010600040101010101" pitchFamily="2" charset="-122"/>
                <a:ea typeface="华文楷体" panose="02010600040101010101" pitchFamily="2" charset="-122"/>
              </a:rPr>
              <a:t>英文单词的记忆方法对中学生的重要性以及影响</a:t>
            </a:r>
          </a:p>
        </p:txBody>
      </p:sp>
      <p:sp>
        <p:nvSpPr>
          <p:cNvPr id="3" name="副标题 2"/>
          <p:cNvSpPr>
            <a:spLocks noGrp="1"/>
          </p:cNvSpPr>
          <p:nvPr>
            <p:ph type="subTitle" idx="1"/>
          </p:nvPr>
        </p:nvSpPr>
        <p:spPr>
          <a:xfrm>
            <a:off x="4572000" y="5085184"/>
            <a:ext cx="3309803" cy="1260629"/>
          </a:xfrm>
        </p:spPr>
        <p:txBody>
          <a:bodyPr/>
          <a:lstStyle/>
          <a:p>
            <a:r>
              <a:rPr lang="zh-CN" altLang="en-US" dirty="0"/>
              <a:t>制作人：韩佳芮</a:t>
            </a:r>
            <a:endParaRPr lang="en-US" altLang="zh-CN" dirty="0"/>
          </a:p>
          <a:p>
            <a:r>
              <a:rPr lang="zh-CN" altLang="en-US" dirty="0"/>
              <a:t>时间：</a:t>
            </a:r>
            <a:r>
              <a:rPr lang="en-US" altLang="zh-CN" dirty="0"/>
              <a:t>2024.2</a:t>
            </a:r>
          </a:p>
          <a:p>
            <a:r>
              <a:rPr lang="zh-CN" altLang="en-US" dirty="0"/>
              <a:t>指导人：申鸿</a:t>
            </a:r>
          </a:p>
        </p:txBody>
      </p:sp>
    </p:spTree>
    <p:extLst>
      <p:ext uri="{BB962C8B-B14F-4D97-AF65-F5344CB8AC3E}">
        <p14:creationId xmlns:p14="http://schemas.microsoft.com/office/powerpoint/2010/main" val="9145689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0EDD929-9F20-A535-ADA2-F48B9A7365DA}"/>
              </a:ext>
            </a:extLst>
          </p:cNvPr>
          <p:cNvSpPr>
            <a:spLocks noGrp="1"/>
          </p:cNvSpPr>
          <p:nvPr>
            <p:ph type="title"/>
          </p:nvPr>
        </p:nvSpPr>
        <p:spPr>
          <a:xfrm>
            <a:off x="467544" y="361837"/>
            <a:ext cx="2808430" cy="673144"/>
          </a:xfrm>
        </p:spPr>
        <p:txBody>
          <a:bodyPr>
            <a:normAutofit/>
          </a:bodyPr>
          <a:lstStyle/>
          <a:p>
            <a:r>
              <a:rPr lang="zh-CN" altLang="en-US" sz="2400" dirty="0">
                <a:solidFill>
                  <a:srgbClr val="0000FF"/>
                </a:solidFill>
                <a:latin typeface="微软雅黑" panose="020B0503020204020204" pitchFamily="34" charset="-122"/>
                <a:ea typeface="微软雅黑" panose="020B0503020204020204" pitchFamily="34" charset="-122"/>
              </a:rPr>
              <a:t>问题与反思</a:t>
            </a:r>
          </a:p>
        </p:txBody>
      </p:sp>
      <p:sp>
        <p:nvSpPr>
          <p:cNvPr id="3" name="内容占位符 2">
            <a:extLst>
              <a:ext uri="{FF2B5EF4-FFF2-40B4-BE49-F238E27FC236}">
                <a16:creationId xmlns:a16="http://schemas.microsoft.com/office/drawing/2014/main" id="{F50C54CB-E1A6-141B-692F-7EEB6A99F18D}"/>
              </a:ext>
            </a:extLst>
          </p:cNvPr>
          <p:cNvSpPr>
            <a:spLocks noGrp="1"/>
          </p:cNvSpPr>
          <p:nvPr>
            <p:ph idx="1"/>
          </p:nvPr>
        </p:nvSpPr>
        <p:spPr>
          <a:xfrm>
            <a:off x="179512" y="1556792"/>
            <a:ext cx="8064896" cy="2088232"/>
          </a:xfrm>
        </p:spPr>
        <p:txBody>
          <a:bodyPr>
            <a:normAutofit/>
          </a:bodyPr>
          <a:lstStyle/>
          <a:p>
            <a:pPr marL="914400" indent="0">
              <a:lnSpc>
                <a:spcPct val="150000"/>
              </a:lnSpc>
              <a:buNone/>
            </a:pPr>
            <a:r>
              <a:rPr lang="zh-CN" altLang="zh-CN" b="1" kern="100" dirty="0">
                <a:effectLst/>
                <a:latin typeface="微软雅黑" panose="020B0503020204020204" pitchFamily="34" charset="-122"/>
                <a:ea typeface="微软雅黑" panose="020B0503020204020204" pitchFamily="34" charset="-122"/>
                <a:cs typeface="Times New Roman" panose="02020603050405020304" pitchFamily="18" charset="0"/>
              </a:rPr>
              <a:t>有些单词记忆方法容易混淆但确实好用，如本报告中所列举的单词增减法，</a:t>
            </a:r>
            <a:r>
              <a:rPr lang="zh-CN" altLang="zh-CN" b="1" kern="100" dirty="0">
                <a:latin typeface="微软雅黑" panose="020B0503020204020204" pitchFamily="34" charset="-122"/>
                <a:ea typeface="微软雅黑" panose="020B0503020204020204" pitchFamily="34" charset="-122"/>
                <a:cs typeface="Times New Roman" panose="02020603050405020304" pitchFamily="18" charset="0"/>
              </a:rPr>
              <a:t>同学们可以尝试多种单词记忆方法</a:t>
            </a:r>
            <a:r>
              <a:rPr lang="en-US" altLang="zh-CN" b="1"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b="1" kern="100" dirty="0">
                <a:effectLst/>
                <a:latin typeface="微软雅黑" panose="020B0503020204020204" pitchFamily="34" charset="-122"/>
                <a:ea typeface="微软雅黑" panose="020B0503020204020204" pitchFamily="34" charset="-122"/>
                <a:cs typeface="Times New Roman" panose="02020603050405020304" pitchFamily="18" charset="0"/>
              </a:rPr>
              <a:t>选择</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真正</a:t>
            </a:r>
            <a:r>
              <a:rPr lang="zh-CN" altLang="zh-CN" b="1" kern="100" dirty="0">
                <a:effectLst/>
                <a:latin typeface="微软雅黑" panose="020B0503020204020204" pitchFamily="34" charset="-122"/>
                <a:ea typeface="微软雅黑" panose="020B0503020204020204" pitchFamily="34" charset="-122"/>
                <a:cs typeface="Times New Roman" panose="02020603050405020304" pitchFamily="18" charset="0"/>
              </a:rPr>
              <a:t>适合自己的</a:t>
            </a:r>
            <a:r>
              <a:rPr lang="zh-CN" altLang="en-US" b="1" kern="100" dirty="0">
                <a:latin typeface="微软雅黑" panose="020B0503020204020204" pitchFamily="34" charset="-122"/>
                <a:ea typeface="微软雅黑" panose="020B0503020204020204" pitchFamily="34" charset="-122"/>
                <a:cs typeface="Times New Roman" panose="02020603050405020304" pitchFamily="18" charset="0"/>
              </a:rPr>
              <a:t>记忆方法</a:t>
            </a:r>
            <a:r>
              <a:rPr lang="zh-CN" altLang="zh-CN" b="1" kern="100" dirty="0">
                <a:effectLst/>
                <a:latin typeface="微软雅黑" panose="020B0503020204020204" pitchFamily="34" charset="-122"/>
                <a:ea typeface="微软雅黑" panose="020B0503020204020204" pitchFamily="34" charset="-122"/>
                <a:cs typeface="Times New Roman" panose="02020603050405020304" pitchFamily="18" charset="0"/>
              </a:rPr>
              <a:t>。</a:t>
            </a:r>
          </a:p>
          <a:p>
            <a:pPr marL="914400" indent="0">
              <a:lnSpc>
                <a:spcPct val="150000"/>
              </a:lnSpc>
              <a:buNone/>
            </a:pPr>
            <a:endParaRPr lang="zh-CN" altLang="zh-CN" b="1"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31778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1B126CE2-50DC-265F-6FFB-42043E85A985}"/>
              </a:ext>
            </a:extLst>
          </p:cNvPr>
          <p:cNvSpPr>
            <a:spLocks noGrp="1"/>
          </p:cNvSpPr>
          <p:nvPr>
            <p:ph idx="1"/>
          </p:nvPr>
        </p:nvSpPr>
        <p:spPr>
          <a:xfrm>
            <a:off x="2339753" y="1916833"/>
            <a:ext cx="3312368" cy="1512168"/>
          </a:xfrm>
        </p:spPr>
        <p:txBody>
          <a:bodyPr>
            <a:normAutofit/>
          </a:bodyPr>
          <a:lstStyle/>
          <a:p>
            <a:pPr marL="68580" indent="0">
              <a:buNone/>
            </a:pPr>
            <a:r>
              <a:rPr lang="zh-CN" altLang="en-US" sz="5400" dirty="0">
                <a:solidFill>
                  <a:srgbClr val="0000FF"/>
                </a:solidFill>
              </a:rPr>
              <a:t>谢  谢</a:t>
            </a:r>
          </a:p>
        </p:txBody>
      </p:sp>
    </p:spTree>
    <p:extLst>
      <p:ext uri="{BB962C8B-B14F-4D97-AF65-F5344CB8AC3E}">
        <p14:creationId xmlns:p14="http://schemas.microsoft.com/office/powerpoint/2010/main" val="17181160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332656"/>
            <a:ext cx="2088232" cy="1268760"/>
          </a:xfrm>
        </p:spPr>
        <p:style>
          <a:lnRef idx="2">
            <a:schemeClr val="accent4"/>
          </a:lnRef>
          <a:fillRef idx="1">
            <a:schemeClr val="lt1"/>
          </a:fillRef>
          <a:effectRef idx="0">
            <a:schemeClr val="accent4"/>
          </a:effectRef>
          <a:fontRef idx="minor">
            <a:schemeClr val="dk1"/>
          </a:fontRef>
        </p:style>
        <p:txBody>
          <a:bodyPr>
            <a:normAutofit/>
          </a:bodyPr>
          <a:lstStyle/>
          <a:p>
            <a:r>
              <a:rPr lang="zh-CN" altLang="en-US" sz="2400" dirty="0">
                <a:solidFill>
                  <a:srgbClr val="0000FF"/>
                </a:solidFill>
                <a:latin typeface="微软雅黑" panose="020B0503020204020204" pitchFamily="34" charset="-122"/>
                <a:ea typeface="微软雅黑" panose="020B0503020204020204" pitchFamily="34" charset="-122"/>
              </a:rPr>
              <a:t>研究背景：</a:t>
            </a:r>
            <a:r>
              <a:rPr lang="en-US" altLang="zh-CN" sz="2400" kern="100" dirty="0">
                <a:solidFill>
                  <a:srgbClr val="0000FF"/>
                </a:solidFill>
                <a:effectLst/>
                <a:latin typeface="微软雅黑" panose="020B0503020204020204" pitchFamily="34" charset="-122"/>
                <a:ea typeface="微软雅黑" panose="020B0503020204020204" pitchFamily="34" charset="-122"/>
                <a:cs typeface="Times New Roman" panose="02020603050405020304" pitchFamily="18" charset="0"/>
              </a:rPr>
              <a:t> </a:t>
            </a:r>
            <a:br>
              <a:rPr lang="en-US" altLang="zh-CN" sz="2400" kern="100" dirty="0">
                <a:solidFill>
                  <a:srgbClr val="0000FF"/>
                </a:solidFill>
                <a:effectLst/>
                <a:latin typeface="微软雅黑" panose="020B0503020204020204" pitchFamily="34" charset="-122"/>
                <a:ea typeface="微软雅黑" panose="020B0503020204020204" pitchFamily="34" charset="-122"/>
                <a:cs typeface="Times New Roman" panose="02020603050405020304" pitchFamily="18" charset="0"/>
              </a:rPr>
            </a:br>
            <a:endParaRPr lang="zh-CN" altLang="en-US" sz="2400" dirty="0">
              <a:solidFill>
                <a:srgbClr val="0000FF"/>
              </a:solidFill>
              <a:latin typeface="微软雅黑" panose="020B0503020204020204" pitchFamily="34" charset="-122"/>
              <a:ea typeface="微软雅黑" panose="020B0503020204020204" pitchFamily="34" charset="-122"/>
            </a:endParaRPr>
          </a:p>
        </p:txBody>
      </p:sp>
      <p:sp>
        <p:nvSpPr>
          <p:cNvPr id="3" name="内容占位符 2"/>
          <p:cNvSpPr>
            <a:spLocks noGrp="1"/>
          </p:cNvSpPr>
          <p:nvPr>
            <p:ph idx="1"/>
          </p:nvPr>
        </p:nvSpPr>
        <p:spPr>
          <a:xfrm>
            <a:off x="1039383" y="1988840"/>
            <a:ext cx="7065233" cy="2160240"/>
          </a:xfrm>
        </p:spPr>
        <p:txBody>
          <a:bodyPr/>
          <a:lstStyle/>
          <a:p>
            <a:pPr marL="68580" indent="0" algn="just">
              <a:lnSpc>
                <a:spcPct val="200000"/>
              </a:lnSpc>
              <a:buNone/>
            </a:pP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随着社会的不断发展，英语现在不仅仅是学校的一个考察科目，也成为了语言社交方面的一个有力的工具。但在现实中，英文单词的记忆对一些同学来说是一个不小的障碍。</a:t>
            </a:r>
            <a:endParaRPr lang="en-US"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489522585"/>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5C3440A-AF01-CC0E-FC5B-AF2FFDED3263}"/>
              </a:ext>
            </a:extLst>
          </p:cNvPr>
          <p:cNvSpPr>
            <a:spLocks noGrp="1"/>
          </p:cNvSpPr>
          <p:nvPr>
            <p:ph type="title"/>
          </p:nvPr>
        </p:nvSpPr>
        <p:spPr>
          <a:xfrm>
            <a:off x="467544" y="332656"/>
            <a:ext cx="2232423" cy="673144"/>
          </a:xfrm>
        </p:spPr>
        <p:style>
          <a:lnRef idx="2">
            <a:schemeClr val="accent4"/>
          </a:lnRef>
          <a:fillRef idx="1">
            <a:schemeClr val="lt1"/>
          </a:fillRef>
          <a:effectRef idx="0">
            <a:schemeClr val="accent4"/>
          </a:effectRef>
          <a:fontRef idx="minor">
            <a:schemeClr val="dk1"/>
          </a:fontRef>
        </p:style>
        <p:txBody>
          <a:bodyPr>
            <a:normAutofit/>
          </a:bodyPr>
          <a:lstStyle/>
          <a:p>
            <a:r>
              <a:rPr lang="zh-CN" altLang="en-US" sz="2400" dirty="0">
                <a:solidFill>
                  <a:srgbClr val="0000FF"/>
                </a:solidFill>
                <a:latin typeface="微软雅黑" panose="020B0503020204020204" pitchFamily="34" charset="-122"/>
                <a:ea typeface="微软雅黑" panose="020B0503020204020204" pitchFamily="34" charset="-122"/>
              </a:rPr>
              <a:t>探究原因</a:t>
            </a:r>
          </a:p>
        </p:txBody>
      </p:sp>
      <p:sp>
        <p:nvSpPr>
          <p:cNvPr id="3" name="内容占位符 2">
            <a:extLst>
              <a:ext uri="{FF2B5EF4-FFF2-40B4-BE49-F238E27FC236}">
                <a16:creationId xmlns:a16="http://schemas.microsoft.com/office/drawing/2014/main" id="{1D29ED95-DC9C-B8B3-A125-6299C4E9C2EC}"/>
              </a:ext>
            </a:extLst>
          </p:cNvPr>
          <p:cNvSpPr>
            <a:spLocks noGrp="1"/>
          </p:cNvSpPr>
          <p:nvPr>
            <p:ph idx="1"/>
          </p:nvPr>
        </p:nvSpPr>
        <p:spPr>
          <a:xfrm>
            <a:off x="971600" y="1484784"/>
            <a:ext cx="7344816" cy="3528392"/>
          </a:xfrm>
        </p:spPr>
        <p:txBody>
          <a:bodyPr>
            <a:normAutofit/>
          </a:bodyPr>
          <a:lstStyle/>
          <a:p>
            <a:pPr marL="342900" lvl="0" indent="-342900" algn="just">
              <a:lnSpc>
                <a:spcPct val="150000"/>
              </a:lnSpc>
              <a:buFont typeface="+mj-lt"/>
              <a:buAutoNum type="arabicPeriod"/>
            </a:pPr>
            <a:r>
              <a:rPr lang="zh-CN" altLang="zh-CN" sz="2000" b="1" kern="100" dirty="0">
                <a:effectLst/>
                <a:latin typeface="等线" panose="02010600030101010101" pitchFamily="2" charset="-122"/>
                <a:ea typeface="宋体" panose="02010600030101010101" pitchFamily="2" charset="-122"/>
                <a:cs typeface="Times New Roman" panose="02020603050405020304" pitchFamily="18" charset="0"/>
              </a:rPr>
              <a:t>同学们瞬间记忆较强，但是比较容易遗忘。</a:t>
            </a:r>
            <a:endParaRPr lang="en-US" altLang="zh-CN" sz="2000" b="1" kern="100" dirty="0">
              <a:effectLst/>
              <a:latin typeface="等线" panose="02010600030101010101" pitchFamily="2" charset="-122"/>
              <a:ea typeface="宋体" panose="02010600030101010101" pitchFamily="2" charset="-122"/>
              <a:cs typeface="Times New Roman" panose="02020603050405020304" pitchFamily="18" charset="0"/>
            </a:endParaRPr>
          </a:p>
          <a:p>
            <a:pPr marL="342900" lvl="0" indent="-342900" algn="just">
              <a:lnSpc>
                <a:spcPct val="150000"/>
              </a:lnSpc>
              <a:buFont typeface="+mj-lt"/>
              <a:buAutoNum type="arabicPeriod"/>
            </a:pPr>
            <a:r>
              <a:rPr lang="zh-CN" altLang="zh-CN" sz="2000" b="1" kern="100" dirty="0">
                <a:effectLst/>
                <a:latin typeface="等线" panose="02010600030101010101" pitchFamily="2" charset="-122"/>
                <a:ea typeface="宋体" panose="02010600030101010101" pitchFamily="2" charset="-122"/>
                <a:cs typeface="Times New Roman" panose="02020603050405020304" pitchFamily="18" charset="0"/>
              </a:rPr>
              <a:t>中英文无法对号入座。</a:t>
            </a:r>
            <a:endParaRPr lang="en-US" altLang="zh-CN" sz="2000" b="1" kern="100" dirty="0">
              <a:effectLst/>
              <a:latin typeface="等线" panose="02010600030101010101" pitchFamily="2" charset="-122"/>
              <a:ea typeface="宋体" panose="02010600030101010101" pitchFamily="2" charset="-122"/>
              <a:cs typeface="Times New Roman" panose="02020603050405020304" pitchFamily="18" charset="0"/>
            </a:endParaRPr>
          </a:p>
          <a:p>
            <a:pPr marL="342900" lvl="0" indent="-342900" algn="just">
              <a:lnSpc>
                <a:spcPct val="150000"/>
              </a:lnSpc>
              <a:buFont typeface="+mj-lt"/>
              <a:buAutoNum type="arabicPeriod"/>
            </a:pPr>
            <a:r>
              <a:rPr lang="zh-CN" altLang="zh-CN" sz="2000" b="1" kern="100" dirty="0">
                <a:effectLst/>
                <a:latin typeface="等线" panose="02010600030101010101" pitchFamily="2" charset="-122"/>
                <a:ea typeface="宋体" panose="02010600030101010101" pitchFamily="2" charset="-122"/>
                <a:cs typeface="Times New Roman" panose="02020603050405020304" pitchFamily="18" charset="0"/>
              </a:rPr>
              <a:t>知其意而无法拼读。</a:t>
            </a:r>
            <a:endParaRPr lang="en-US" altLang="zh-CN" sz="2000" b="1" kern="100" dirty="0">
              <a:effectLst/>
              <a:latin typeface="等线" panose="02010600030101010101" pitchFamily="2" charset="-122"/>
              <a:ea typeface="宋体" panose="02010600030101010101" pitchFamily="2" charset="-122"/>
              <a:cs typeface="Times New Roman" panose="02020603050405020304" pitchFamily="18" charset="0"/>
            </a:endParaRPr>
          </a:p>
          <a:p>
            <a:pPr marL="342900" lvl="0" indent="-342900" algn="just">
              <a:lnSpc>
                <a:spcPct val="150000"/>
              </a:lnSpc>
              <a:buFont typeface="+mj-lt"/>
              <a:buAutoNum type="arabicPeriod"/>
            </a:pPr>
            <a:r>
              <a:rPr lang="zh-CN" altLang="zh-CN" sz="2000" b="1" kern="100" dirty="0">
                <a:effectLst/>
                <a:latin typeface="等线" panose="02010600030101010101" pitchFamily="2" charset="-122"/>
                <a:ea typeface="宋体" panose="02010600030101010101" pitchFamily="2" charset="-122"/>
                <a:cs typeface="Times New Roman" panose="02020603050405020304" pitchFamily="18" charset="0"/>
              </a:rPr>
              <a:t>用在拼写英文单词的时间较长，但效果不太理想。</a:t>
            </a:r>
            <a:endParaRPr lang="en-US" altLang="zh-CN" sz="2000" b="1" kern="100" dirty="0">
              <a:effectLst/>
              <a:latin typeface="等线" panose="02010600030101010101" pitchFamily="2" charset="-122"/>
              <a:ea typeface="宋体" panose="02010600030101010101" pitchFamily="2" charset="-122"/>
              <a:cs typeface="Times New Roman" panose="02020603050405020304" pitchFamily="18" charset="0"/>
            </a:endParaRPr>
          </a:p>
          <a:p>
            <a:pPr marL="342900" lvl="0" indent="-342900" algn="just">
              <a:lnSpc>
                <a:spcPct val="150000"/>
              </a:lnSpc>
              <a:buFont typeface="+mj-lt"/>
              <a:buAutoNum type="arabicPeriod"/>
            </a:pPr>
            <a:r>
              <a:rPr lang="zh-CN" altLang="en-US" sz="2000" b="1" kern="100" dirty="0">
                <a:latin typeface="等线" panose="02010600030101010101" pitchFamily="2" charset="-122"/>
                <a:ea typeface="宋体" panose="02010600030101010101" pitchFamily="2" charset="-122"/>
                <a:cs typeface="Times New Roman" panose="02020603050405020304" pitchFamily="18" charset="0"/>
              </a:rPr>
              <a:t>突出词汇的重要性。体现记忆方法的重要性。</a:t>
            </a:r>
            <a:endParaRPr lang="zh-CN" alt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nSpc>
                <a:spcPct val="150000"/>
              </a:lnSpc>
            </a:pPr>
            <a:endParaRPr lang="zh-CN" altLang="en-US" dirty="0"/>
          </a:p>
        </p:txBody>
      </p:sp>
    </p:spTree>
    <p:extLst>
      <p:ext uri="{BB962C8B-B14F-4D97-AF65-F5344CB8AC3E}">
        <p14:creationId xmlns:p14="http://schemas.microsoft.com/office/powerpoint/2010/main" val="287077272"/>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9A5E8F45-077A-8991-E8FB-267838114CE6}"/>
              </a:ext>
            </a:extLst>
          </p:cNvPr>
          <p:cNvSpPr>
            <a:spLocks noGrp="1"/>
          </p:cNvSpPr>
          <p:nvPr>
            <p:ph idx="1"/>
          </p:nvPr>
        </p:nvSpPr>
        <p:spPr>
          <a:xfrm>
            <a:off x="484805" y="1484784"/>
            <a:ext cx="8174390" cy="3888432"/>
          </a:xfrm>
        </p:spPr>
        <p:txBody>
          <a:bodyPr>
            <a:normAutofit/>
          </a:bodyPr>
          <a:lstStyle/>
          <a:p>
            <a:pPr marL="457200" indent="0">
              <a:lnSpc>
                <a:spcPct val="150000"/>
              </a:lnSpc>
              <a:buNone/>
            </a:pPr>
            <a:r>
              <a:rPr lang="en-US" altLang="zh-CN" kern="100" dirty="0">
                <a:effectLst/>
                <a:latin typeface="Times New Roman" panose="02020603050405020304" pitchFamily="18" charset="0"/>
                <a:ea typeface="微软雅黑" panose="020B0503020204020204" pitchFamily="34" charset="-122"/>
                <a:cs typeface="Times New Roman" panose="02020603050405020304" pitchFamily="18" charset="0"/>
              </a:rPr>
              <a:t>(1)</a:t>
            </a:r>
            <a:r>
              <a:rPr lang="zh-CN" altLang="zh-CN" kern="100" dirty="0">
                <a:effectLst/>
                <a:latin typeface="Times New Roman" panose="02020603050405020304" pitchFamily="18" charset="0"/>
                <a:ea typeface="微软雅黑" panose="020B0503020204020204" pitchFamily="34" charset="-122"/>
                <a:cs typeface="Times New Roman" panose="02020603050405020304" pitchFamily="18" charset="0"/>
              </a:rPr>
              <a:t>通过本次课题的研究，使广大学生清楚的认知并了解到英文单词记忆方法的重要性以及其重要意义。</a:t>
            </a:r>
            <a:r>
              <a:rPr lang="zh-CN" altLang="en-US" kern="100" dirty="0">
                <a:effectLst/>
                <a:latin typeface="Times New Roman" panose="02020603050405020304" pitchFamily="18" charset="0"/>
                <a:ea typeface="微软雅黑" panose="020B0503020204020204" pitchFamily="34" charset="-122"/>
                <a:cs typeface="Times New Roman" panose="02020603050405020304" pitchFamily="18" charset="0"/>
              </a:rPr>
              <a:t> </a:t>
            </a:r>
            <a:endParaRPr lang="en-US" altLang="zh-CN"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marL="457200" indent="0">
              <a:lnSpc>
                <a:spcPct val="150000"/>
              </a:lnSpc>
              <a:buNone/>
            </a:pPr>
            <a:r>
              <a:rPr lang="en-US" altLang="zh-CN" kern="100" dirty="0">
                <a:effectLst/>
                <a:latin typeface="Times New Roman" panose="02020603050405020304" pitchFamily="18" charset="0"/>
                <a:ea typeface="微软雅黑" panose="020B0503020204020204" pitchFamily="34" charset="-122"/>
                <a:cs typeface="Times New Roman" panose="02020603050405020304" pitchFamily="18" charset="0"/>
              </a:rPr>
              <a:t>(2)</a:t>
            </a:r>
            <a:r>
              <a:rPr lang="zh-CN" altLang="zh-CN" kern="100" dirty="0">
                <a:effectLst/>
                <a:latin typeface="Times New Roman" panose="02020603050405020304" pitchFamily="18" charset="0"/>
                <a:ea typeface="微软雅黑" panose="020B0503020204020204" pitchFamily="34" charset="-122"/>
                <a:cs typeface="Times New Roman" panose="02020603050405020304" pitchFamily="18" charset="0"/>
              </a:rPr>
              <a:t>通过本次研究</a:t>
            </a:r>
            <a:r>
              <a:rPr lang="en-US" altLang="zh-CN" kern="100" dirty="0">
                <a:effectLst/>
                <a:latin typeface="Times New Roman" panose="02020603050405020304" pitchFamily="18" charset="0"/>
                <a:ea typeface="微软雅黑" panose="020B0503020204020204" pitchFamily="34" charset="-122"/>
                <a:cs typeface="Times New Roman" panose="02020603050405020304" pitchFamily="18" charset="0"/>
              </a:rPr>
              <a:t>,</a:t>
            </a:r>
            <a:r>
              <a:rPr lang="zh-CN" altLang="zh-CN" kern="100" dirty="0">
                <a:effectLst/>
                <a:latin typeface="Times New Roman" panose="02020603050405020304" pitchFamily="18" charset="0"/>
                <a:ea typeface="微软雅黑" panose="020B0503020204020204" pitchFamily="34" charset="-122"/>
                <a:cs typeface="Times New Roman" panose="02020603050405020304" pitchFamily="18" charset="0"/>
              </a:rPr>
              <a:t>大多数同学可以学会科学的记忆单词，提高记忆能力，养成良好的记忆习惯，提高记忆效果，减少学习的盲目性，为之后良好的学习打下坚实的基础。</a:t>
            </a:r>
          </a:p>
          <a:p>
            <a:pPr marL="342900" lvl="0" indent="-342900">
              <a:lnSpc>
                <a:spcPct val="150000"/>
              </a:lnSpc>
              <a:buFont typeface="+mj-ea"/>
              <a:buAutoNum type="ea1JpnKorPlain"/>
            </a:pPr>
            <a:endParaRPr lang="zh-CN" altLang="zh-CN"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a:lnSpc>
                <a:spcPct val="150000"/>
              </a:lnSpc>
            </a:pPr>
            <a:endParaRPr lang="zh-CN" altLang="en-US"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标题 1">
            <a:extLst>
              <a:ext uri="{FF2B5EF4-FFF2-40B4-BE49-F238E27FC236}">
                <a16:creationId xmlns:a16="http://schemas.microsoft.com/office/drawing/2014/main" id="{908564B4-A490-ABD3-3203-2EC5D640173E}"/>
              </a:ext>
            </a:extLst>
          </p:cNvPr>
          <p:cNvSpPr>
            <a:spLocks noGrp="1"/>
          </p:cNvSpPr>
          <p:nvPr>
            <p:ph type="title"/>
          </p:nvPr>
        </p:nvSpPr>
        <p:spPr>
          <a:xfrm>
            <a:off x="467544" y="277926"/>
            <a:ext cx="2520396" cy="747445"/>
          </a:xfrm>
        </p:spPr>
        <p:style>
          <a:lnRef idx="2">
            <a:schemeClr val="accent4"/>
          </a:lnRef>
          <a:fillRef idx="1">
            <a:schemeClr val="lt1"/>
          </a:fillRef>
          <a:effectRef idx="0">
            <a:schemeClr val="accent4"/>
          </a:effectRef>
          <a:fontRef idx="minor">
            <a:schemeClr val="dk1"/>
          </a:fontRef>
        </p:style>
        <p:txBody>
          <a:bodyPr>
            <a:normAutofit/>
          </a:bodyPr>
          <a:lstStyle/>
          <a:p>
            <a:r>
              <a:rPr lang="zh-CN" altLang="en-US" sz="2400" dirty="0">
                <a:solidFill>
                  <a:srgbClr val="0000FF"/>
                </a:solidFill>
                <a:latin typeface="微软雅黑" panose="020B0503020204020204" pitchFamily="34" charset="-122"/>
                <a:ea typeface="微软雅黑" panose="020B0503020204020204" pitchFamily="34" charset="-122"/>
              </a:rPr>
              <a:t>课题意义</a:t>
            </a:r>
          </a:p>
        </p:txBody>
      </p:sp>
    </p:spTree>
    <p:extLst>
      <p:ext uri="{BB962C8B-B14F-4D97-AF65-F5344CB8AC3E}">
        <p14:creationId xmlns:p14="http://schemas.microsoft.com/office/powerpoint/2010/main" val="4175527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25EEBCD-CC95-0227-84FE-49F886265B31}"/>
              </a:ext>
            </a:extLst>
          </p:cNvPr>
          <p:cNvSpPr>
            <a:spLocks noGrp="1"/>
          </p:cNvSpPr>
          <p:nvPr>
            <p:ph type="title"/>
          </p:nvPr>
        </p:nvSpPr>
        <p:spPr>
          <a:xfrm>
            <a:off x="467544" y="332656"/>
            <a:ext cx="2088407" cy="745152"/>
          </a:xfrm>
        </p:spPr>
        <p:style>
          <a:lnRef idx="2">
            <a:schemeClr val="accent4"/>
          </a:lnRef>
          <a:fillRef idx="1">
            <a:schemeClr val="lt1"/>
          </a:fillRef>
          <a:effectRef idx="0">
            <a:schemeClr val="accent4"/>
          </a:effectRef>
          <a:fontRef idx="minor">
            <a:schemeClr val="dk1"/>
          </a:fontRef>
        </p:style>
        <p:txBody>
          <a:bodyPr>
            <a:normAutofit/>
          </a:bodyPr>
          <a:lstStyle/>
          <a:p>
            <a:r>
              <a:rPr lang="zh-CN" altLang="en-US" sz="2400" dirty="0">
                <a:solidFill>
                  <a:srgbClr val="0000FF"/>
                </a:solidFill>
                <a:latin typeface="微软雅黑" panose="020B0503020204020204" pitchFamily="34" charset="-122"/>
                <a:ea typeface="微软雅黑" panose="020B0503020204020204" pitchFamily="34" charset="-122"/>
              </a:rPr>
              <a:t>研究状况</a:t>
            </a:r>
          </a:p>
        </p:txBody>
      </p:sp>
      <p:sp>
        <p:nvSpPr>
          <p:cNvPr id="3" name="内容占位符 2">
            <a:extLst>
              <a:ext uri="{FF2B5EF4-FFF2-40B4-BE49-F238E27FC236}">
                <a16:creationId xmlns:a16="http://schemas.microsoft.com/office/drawing/2014/main" id="{E64111EB-880F-3681-39CC-503CB0314500}"/>
              </a:ext>
            </a:extLst>
          </p:cNvPr>
          <p:cNvSpPr>
            <a:spLocks noGrp="1"/>
          </p:cNvSpPr>
          <p:nvPr>
            <p:ph idx="1"/>
          </p:nvPr>
        </p:nvSpPr>
        <p:spPr>
          <a:xfrm>
            <a:off x="827584" y="1628800"/>
            <a:ext cx="7848872" cy="5519544"/>
          </a:xfrm>
        </p:spPr>
        <p:txBody>
          <a:bodyPr>
            <a:normAutofit/>
          </a:bodyPr>
          <a:lstStyle/>
          <a:p>
            <a:pPr marL="68580" indent="0">
              <a:lnSpc>
                <a:spcPct val="120000"/>
              </a:lnSpc>
              <a:buNone/>
            </a:pPr>
            <a:r>
              <a:rPr lang="en-US" altLang="zh-CN" sz="1900" kern="100" dirty="0">
                <a:effectLst/>
                <a:latin typeface="等线" panose="02010600030101010101" pitchFamily="2" charset="-122"/>
                <a:ea typeface="等线" panose="02010600030101010101" pitchFamily="2" charset="-122"/>
                <a:cs typeface="Times New Roman" panose="02020603050405020304" pitchFamily="18" charset="0"/>
              </a:rPr>
              <a:t>(1)</a:t>
            </a:r>
            <a:r>
              <a:rPr lang="zh-CN" altLang="zh-CN" sz="1900" kern="100" dirty="0">
                <a:effectLst/>
                <a:latin typeface="等线" panose="02010600030101010101" pitchFamily="2" charset="-122"/>
                <a:ea typeface="等线" panose="02010600030101010101" pitchFamily="2" charset="-122"/>
                <a:cs typeface="Times New Roman" panose="02020603050405020304" pitchFamily="18" charset="0"/>
              </a:rPr>
              <a:t>在词汇复习的过程中，学生只记忆和理解单词的意思，这使得单词记忆的效率很低。学生的词汇量不能满足平时课堂学习的基本要求，他们便会用更多的时间去记忆单词。</a:t>
            </a:r>
            <a:br>
              <a:rPr lang="en-US" altLang="zh-CN" sz="1900" kern="100" dirty="0">
                <a:effectLst/>
                <a:latin typeface="等线" panose="02010600030101010101" pitchFamily="2" charset="-122"/>
                <a:ea typeface="等线" panose="02010600030101010101" pitchFamily="2" charset="-122"/>
                <a:cs typeface="Times New Roman" panose="02020603050405020304" pitchFamily="18" charset="0"/>
              </a:rPr>
            </a:br>
            <a:br>
              <a:rPr lang="en-US" altLang="zh-CN" sz="1900" kern="100" dirty="0">
                <a:effectLst/>
                <a:latin typeface="等线" panose="02010600030101010101" pitchFamily="2" charset="-122"/>
                <a:ea typeface="等线" panose="02010600030101010101" pitchFamily="2" charset="-122"/>
                <a:cs typeface="Times New Roman" panose="02020603050405020304" pitchFamily="18" charset="0"/>
              </a:rPr>
            </a:br>
            <a:r>
              <a:rPr lang="en-US" altLang="zh-CN" sz="1900" kern="100" dirty="0">
                <a:effectLst/>
                <a:latin typeface="等线" panose="02010600030101010101" pitchFamily="2" charset="-122"/>
                <a:ea typeface="等线" panose="02010600030101010101" pitchFamily="2" charset="-122"/>
                <a:cs typeface="Times New Roman" panose="02020603050405020304" pitchFamily="18" charset="0"/>
              </a:rPr>
              <a:t>(2)</a:t>
            </a:r>
            <a:r>
              <a:rPr lang="zh-CN" altLang="zh-CN" sz="1900" kern="100" dirty="0">
                <a:effectLst/>
                <a:latin typeface="等线" panose="02010600030101010101" pitchFamily="2" charset="-122"/>
                <a:ea typeface="等线" panose="02010600030101010101" pitchFamily="2" charset="-122"/>
                <a:cs typeface="Times New Roman" panose="02020603050405020304" pitchFamily="18" charset="0"/>
              </a:rPr>
              <a:t>在背单词的过程中，完全忽视了单词在特定语境中的应用，导致学生花费大量的时间去背单词，却不能有效的运用这些单词，学生只是停留于这个单词我会，并没有真正的了解。</a:t>
            </a:r>
            <a:endParaRPr lang="en-US" altLang="zh-CN" sz="1900" kern="100" dirty="0">
              <a:latin typeface="等线" panose="02010600030101010101" pitchFamily="2" charset="-122"/>
              <a:ea typeface="等线" panose="02010600030101010101" pitchFamily="2" charset="-122"/>
              <a:cs typeface="Times New Roman" panose="02020603050405020304" pitchFamily="18" charset="0"/>
            </a:endParaRPr>
          </a:p>
          <a:p>
            <a:pPr marL="68580" indent="0">
              <a:lnSpc>
                <a:spcPct val="120000"/>
              </a:lnSpc>
              <a:buNone/>
            </a:pPr>
            <a:r>
              <a:rPr lang="en-US" altLang="zh-CN" sz="1900" kern="100" dirty="0">
                <a:effectLst/>
                <a:latin typeface="等线" panose="02010600030101010101" pitchFamily="2" charset="-122"/>
                <a:ea typeface="等线" panose="02010600030101010101" pitchFamily="2" charset="-122"/>
                <a:cs typeface="Times New Roman" panose="02020603050405020304" pitchFamily="18" charset="0"/>
              </a:rPr>
              <a:t>(3)</a:t>
            </a:r>
            <a:r>
              <a:rPr lang="zh-CN" altLang="en-US" sz="1900" kern="100" dirty="0">
                <a:effectLst/>
                <a:latin typeface="等线" panose="02010600030101010101" pitchFamily="2" charset="-122"/>
                <a:ea typeface="等线" panose="02010600030101010101" pitchFamily="2" charset="-122"/>
                <a:cs typeface="Times New Roman" panose="02020603050405020304" pitchFamily="18" charset="0"/>
              </a:rPr>
              <a:t> </a:t>
            </a:r>
            <a:r>
              <a:rPr lang="zh-CN" altLang="zh-CN" sz="1900" kern="100" dirty="0">
                <a:effectLst/>
                <a:latin typeface="等线" panose="02010600030101010101" pitchFamily="2" charset="-122"/>
                <a:ea typeface="等线" panose="02010600030101010101" pitchFamily="2" charset="-122"/>
                <a:cs typeface="Times New Roman" panose="02020603050405020304" pitchFamily="18" charset="0"/>
              </a:rPr>
              <a:t>在词汇复习的过程中，学生只记忆和理解单词的意思，孤立地记忆单词，这使得单词记忆的效率很低。在英语学习的过程中，学生很少有机会运用所学的词汇，他们只是掌握简单的单词翻译，并不能在日常的口语交流中使用它。</a:t>
            </a:r>
          </a:p>
          <a:p>
            <a:pPr>
              <a:lnSpc>
                <a:spcPct val="120000"/>
              </a:lnSpc>
            </a:pPr>
            <a:endParaRPr lang="zh-CN" altLang="en-US" dirty="0"/>
          </a:p>
        </p:txBody>
      </p:sp>
    </p:spTree>
    <p:extLst>
      <p:ext uri="{BB962C8B-B14F-4D97-AF65-F5344CB8AC3E}">
        <p14:creationId xmlns:p14="http://schemas.microsoft.com/office/powerpoint/2010/main" val="624967269"/>
      </p:ext>
    </p:extLst>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9B09C00F-2CE8-E84F-C12B-2FF5828EECAE}"/>
              </a:ext>
            </a:extLst>
          </p:cNvPr>
          <p:cNvSpPr>
            <a:spLocks noGrp="1"/>
          </p:cNvSpPr>
          <p:nvPr>
            <p:ph idx="1"/>
          </p:nvPr>
        </p:nvSpPr>
        <p:spPr>
          <a:xfrm>
            <a:off x="683568" y="1484784"/>
            <a:ext cx="7776864" cy="4779893"/>
          </a:xfrm>
        </p:spPr>
        <p:txBody>
          <a:bodyPr/>
          <a:lstStyle/>
          <a:p>
            <a:pPr marL="0" lvl="0" indent="0" algn="just">
              <a:lnSpc>
                <a:spcPct val="150000"/>
              </a:lnSpc>
              <a:buNone/>
            </a:pPr>
            <a:r>
              <a:rPr lang="en-US" altLang="zh-CN" sz="2000" kern="10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(1)</a:t>
            </a:r>
            <a:r>
              <a:rPr lang="zh-CN" altLang="zh-CN" kern="10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让学生学会使用各种方法来记忆词汇，提高效</a:t>
            </a:r>
            <a:r>
              <a:rPr lang="en-US" altLang="zh-CN" kern="10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a:t>
            </a:r>
          </a:p>
          <a:p>
            <a:pPr marL="0" lvl="0" indent="0" algn="just">
              <a:lnSpc>
                <a:spcPct val="150000"/>
              </a:lnSpc>
              <a:buNone/>
            </a:pPr>
            <a:r>
              <a:rPr lang="en-US" altLang="zh-CN" kern="100" dirty="0">
                <a:solidFill>
                  <a:srgbClr val="333333"/>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zh-CN" kern="10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找到</a:t>
            </a:r>
            <a:r>
              <a:rPr lang="zh-CN" altLang="en-US" kern="100" dirty="0">
                <a:solidFill>
                  <a:srgbClr val="333333"/>
                </a:solidFill>
                <a:latin typeface="Times New Roman" panose="02020603050405020304" pitchFamily="18" charset="0"/>
                <a:ea typeface="微软雅黑" panose="020B0503020204020204" pitchFamily="34" charset="-122"/>
                <a:cs typeface="Times New Roman" panose="02020603050405020304" pitchFamily="18" charset="0"/>
              </a:rPr>
              <a:t>适合</a:t>
            </a:r>
            <a:r>
              <a:rPr lang="zh-CN" altLang="zh-CN" kern="10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自身有效的记忆方法和策略，降低学习难度，使学生感受到成功的喜悦，树立自己在英语学习上的信心和必胜心</a:t>
            </a:r>
            <a:endParaRPr lang="en-US" altLang="zh-CN" kern="100" dirty="0">
              <a:solidFill>
                <a:srgbClr val="333333"/>
              </a:solidFill>
              <a:latin typeface="Times New Roman" panose="02020603050405020304" pitchFamily="18" charset="0"/>
              <a:ea typeface="微软雅黑" panose="020B0503020204020204" pitchFamily="34" charset="-122"/>
              <a:cs typeface="Times New Roman" panose="02020603050405020304" pitchFamily="18" charset="0"/>
            </a:endParaRPr>
          </a:p>
          <a:p>
            <a:pPr marL="0" lvl="0" indent="0" algn="just">
              <a:lnSpc>
                <a:spcPct val="150000"/>
              </a:lnSpc>
              <a:buNone/>
            </a:pPr>
            <a:r>
              <a:rPr lang="en-US" altLang="zh-CN" kern="10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(3)</a:t>
            </a:r>
            <a:r>
              <a:rPr lang="zh-CN" altLang="zh-CN" kern="100" dirty="0">
                <a:solidFill>
                  <a:srgbClr val="333333"/>
                </a:solidFill>
                <a:effectLst/>
                <a:latin typeface="Times New Roman" panose="02020603050405020304" pitchFamily="18" charset="0"/>
                <a:ea typeface="微软雅黑" panose="020B0503020204020204" pitchFamily="34" charset="-122"/>
                <a:cs typeface="Times New Roman" panose="02020603050405020304" pitchFamily="18" charset="0"/>
              </a:rPr>
              <a:t>扩大学生英语词汇量，全面提高学生综合语言的运用能力。</a:t>
            </a:r>
            <a:endParaRPr lang="zh-CN" altLang="zh-CN"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endParaRPr lang="zh-CN" altLang="en-US" dirty="0">
              <a:latin typeface="Times New Roman" panose="02020603050405020304" pitchFamily="18" charset="0"/>
              <a:cs typeface="Times New Roman" panose="02020603050405020304" pitchFamily="18" charset="0"/>
            </a:endParaRPr>
          </a:p>
        </p:txBody>
      </p:sp>
      <p:sp>
        <p:nvSpPr>
          <p:cNvPr id="4" name="标题 1">
            <a:extLst>
              <a:ext uri="{FF2B5EF4-FFF2-40B4-BE49-F238E27FC236}">
                <a16:creationId xmlns:a16="http://schemas.microsoft.com/office/drawing/2014/main" id="{EC4039F0-0B55-A9FD-9567-137003D8D411}"/>
              </a:ext>
            </a:extLst>
          </p:cNvPr>
          <p:cNvSpPr>
            <a:spLocks noGrp="1"/>
          </p:cNvSpPr>
          <p:nvPr>
            <p:ph type="title"/>
          </p:nvPr>
        </p:nvSpPr>
        <p:spPr>
          <a:xfrm>
            <a:off x="143082" y="188640"/>
            <a:ext cx="2196670" cy="673695"/>
          </a:xfrm>
        </p:spPr>
        <p:style>
          <a:lnRef idx="2">
            <a:schemeClr val="accent4"/>
          </a:lnRef>
          <a:fillRef idx="1">
            <a:schemeClr val="lt1"/>
          </a:fillRef>
          <a:effectRef idx="0">
            <a:schemeClr val="accent4"/>
          </a:effectRef>
          <a:fontRef idx="minor">
            <a:schemeClr val="dk1"/>
          </a:fontRef>
        </p:style>
        <p:txBody>
          <a:bodyPr>
            <a:normAutofit/>
          </a:bodyPr>
          <a:lstStyle/>
          <a:p>
            <a:r>
              <a:rPr lang="zh-CN" altLang="en-US" sz="2400" dirty="0">
                <a:solidFill>
                  <a:srgbClr val="0000FF"/>
                </a:solidFill>
                <a:latin typeface="微软雅黑" panose="020B0503020204020204" pitchFamily="34" charset="-122"/>
                <a:ea typeface="微软雅黑" panose="020B0503020204020204" pitchFamily="34" charset="-122"/>
              </a:rPr>
              <a:t>研究目标</a:t>
            </a:r>
          </a:p>
        </p:txBody>
      </p:sp>
    </p:spTree>
    <p:extLst>
      <p:ext uri="{BB962C8B-B14F-4D97-AF65-F5344CB8AC3E}">
        <p14:creationId xmlns:p14="http://schemas.microsoft.com/office/powerpoint/2010/main" val="1151084469"/>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FE1771B-874D-954C-D14B-3B6F599DF0E5}"/>
              </a:ext>
            </a:extLst>
          </p:cNvPr>
          <p:cNvSpPr>
            <a:spLocks noGrp="1"/>
          </p:cNvSpPr>
          <p:nvPr>
            <p:ph type="title"/>
          </p:nvPr>
        </p:nvSpPr>
        <p:spPr>
          <a:xfrm>
            <a:off x="467544" y="332656"/>
            <a:ext cx="2088232" cy="745152"/>
          </a:xfrm>
        </p:spPr>
        <p:style>
          <a:lnRef idx="2">
            <a:schemeClr val="accent4"/>
          </a:lnRef>
          <a:fillRef idx="1">
            <a:schemeClr val="lt1"/>
          </a:fillRef>
          <a:effectRef idx="0">
            <a:schemeClr val="accent4"/>
          </a:effectRef>
          <a:fontRef idx="minor">
            <a:schemeClr val="dk1"/>
          </a:fontRef>
        </p:style>
        <p:txBody>
          <a:bodyPr>
            <a:normAutofit/>
          </a:bodyPr>
          <a:lstStyle/>
          <a:p>
            <a:r>
              <a:rPr lang="zh-CN" altLang="en-US" sz="2700" dirty="0">
                <a:solidFill>
                  <a:srgbClr val="0000FF"/>
                </a:solidFill>
                <a:latin typeface="微软雅黑" panose="020B0503020204020204" pitchFamily="34" charset="-122"/>
                <a:ea typeface="微软雅黑" panose="020B0503020204020204" pitchFamily="34" charset="-122"/>
              </a:rPr>
              <a:t>研究预期</a:t>
            </a:r>
          </a:p>
        </p:txBody>
      </p:sp>
      <p:sp>
        <p:nvSpPr>
          <p:cNvPr id="3" name="内容占位符 2">
            <a:extLst>
              <a:ext uri="{FF2B5EF4-FFF2-40B4-BE49-F238E27FC236}">
                <a16:creationId xmlns:a16="http://schemas.microsoft.com/office/drawing/2014/main" id="{70FB0CBC-49D5-890F-CBEF-F30FE4803762}"/>
              </a:ext>
            </a:extLst>
          </p:cNvPr>
          <p:cNvSpPr>
            <a:spLocks noGrp="1"/>
          </p:cNvSpPr>
          <p:nvPr>
            <p:ph idx="1"/>
          </p:nvPr>
        </p:nvSpPr>
        <p:spPr>
          <a:xfrm>
            <a:off x="971600" y="1484784"/>
            <a:ext cx="6921217" cy="4563869"/>
          </a:xfrm>
        </p:spPr>
        <p:txBody>
          <a:bodyPr>
            <a:normAutofit/>
          </a:bodyPr>
          <a:lstStyle/>
          <a:p>
            <a:pPr marL="68580" indent="0" algn="just">
              <a:lnSpc>
                <a:spcPct val="150000"/>
              </a:lnSpc>
              <a:buNone/>
            </a:pPr>
            <a:r>
              <a:rPr lang="en-US" altLang="zh-CN" sz="2200" b="1" kern="100"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2200" b="1" kern="100" dirty="0">
                <a:effectLst/>
                <a:latin typeface="微软雅黑" panose="020B0503020204020204" pitchFamily="34" charset="-122"/>
                <a:ea typeface="微软雅黑" panose="020B0503020204020204" pitchFamily="34" charset="-122"/>
                <a:cs typeface="Times New Roman" panose="02020603050405020304" pitchFamily="18" charset="0"/>
              </a:rPr>
              <a:t>通过大量的数据采集，深刻认知了现代中学生的英文单词的记忆情况以及其不佳的单词记忆方法。</a:t>
            </a:r>
          </a:p>
          <a:p>
            <a:pPr marL="68580" indent="0" algn="just">
              <a:lnSpc>
                <a:spcPct val="150000"/>
              </a:lnSpc>
              <a:buNone/>
            </a:pPr>
            <a:r>
              <a:rPr lang="en-US" altLang="zh-CN" sz="2200" b="1" kern="100" dirty="0">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2200" b="1" kern="100" dirty="0">
                <a:effectLst/>
                <a:latin typeface="微软雅黑" panose="020B0503020204020204" pitchFamily="34" charset="-122"/>
                <a:ea typeface="微软雅黑" panose="020B0503020204020204" pitchFamily="34" charset="-122"/>
                <a:cs typeface="Times New Roman" panose="02020603050405020304" pitchFamily="18" charset="0"/>
              </a:rPr>
              <a:t>将会对单词记忆方法展开深度的研究，列举多种单词记忆方法和其好处，是广大学生根据自生情况和需要，改善自己的单词记忆方法。</a:t>
            </a:r>
          </a:p>
          <a:p>
            <a:pPr marL="68580" indent="0">
              <a:lnSpc>
                <a:spcPct val="150000"/>
              </a:lnSpc>
              <a:buNone/>
            </a:pPr>
            <a:endParaRPr lang="zh-CN" altLang="en-US"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2190828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A3077EB-8D62-51A7-EAA0-0267F0859E26}"/>
              </a:ext>
            </a:extLst>
          </p:cNvPr>
          <p:cNvSpPr>
            <a:spLocks noGrp="1"/>
          </p:cNvSpPr>
          <p:nvPr>
            <p:ph idx="1"/>
          </p:nvPr>
        </p:nvSpPr>
        <p:spPr>
          <a:xfrm>
            <a:off x="755576" y="1124744"/>
            <a:ext cx="7065233" cy="4707885"/>
          </a:xfrm>
        </p:spPr>
        <p:txBody>
          <a:bodyPr>
            <a:normAutofit lnSpcReduction="10000"/>
          </a:bodyPr>
          <a:lstStyle/>
          <a:p>
            <a:pPr indent="0" algn="just">
              <a:lnSpc>
                <a:spcPct val="150000"/>
              </a:lnSpc>
              <a:buNone/>
            </a:pPr>
            <a:r>
              <a:rPr lang="en-US" altLang="zh-CN" b="1" kern="100" dirty="0">
                <a:solidFill>
                  <a:srgbClr val="191B1F"/>
                </a:solidFill>
                <a:effectLst/>
                <a:latin typeface="Times New Roman" panose="02020603050405020304" pitchFamily="18" charset="0"/>
                <a:ea typeface="微软雅黑" panose="020B0503020204020204" pitchFamily="34" charset="-122"/>
                <a:cs typeface="Times New Roman" panose="02020603050405020304" pitchFamily="18" charset="0"/>
              </a:rPr>
              <a:t>1.</a:t>
            </a:r>
            <a:r>
              <a:rPr lang="zh-CN" altLang="zh-CN" b="1" kern="100" dirty="0">
                <a:effectLst/>
                <a:latin typeface="Times New Roman" panose="02020603050405020304" pitchFamily="18" charset="0"/>
                <a:ea typeface="微软雅黑" panose="020B0503020204020204" pitchFamily="34" charset="-122"/>
                <a:cs typeface="Times New Roman" panose="02020603050405020304" pitchFamily="18" charset="0"/>
              </a:rPr>
              <a:t>词根词缀记忆法</a:t>
            </a:r>
            <a:endParaRPr lang="en-US" altLang="zh-CN"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50000"/>
              </a:lnSpc>
              <a:buNone/>
            </a:pPr>
            <a:r>
              <a:rPr lang="en-US" altLang="zh-CN" b="1" kern="100" dirty="0">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b="1" kern="100" dirty="0">
                <a:latin typeface="Times New Roman" panose="02020603050405020304" pitchFamily="18" charset="0"/>
                <a:ea typeface="微软雅黑" panose="020B0503020204020204" pitchFamily="34" charset="-122"/>
                <a:cs typeface="Times New Roman" panose="02020603050405020304" pitchFamily="18" charset="0"/>
              </a:rPr>
              <a:t>音义联想记忆法</a:t>
            </a:r>
            <a:endParaRPr lang="en-US" altLang="zh-CN" b="1" kern="100" dirty="0">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50000"/>
              </a:lnSpc>
              <a:buNone/>
            </a:pPr>
            <a:r>
              <a:rPr lang="en-US" altLang="zh-CN" b="1" kern="100" dirty="0">
                <a:latin typeface="Times New Roman" panose="02020603050405020304" pitchFamily="18" charset="0"/>
                <a:ea typeface="微软雅黑" panose="020B0503020204020204" pitchFamily="34" charset="-122"/>
                <a:cs typeface="Times New Roman" panose="02020603050405020304" pitchFamily="18" charset="0"/>
              </a:rPr>
              <a:t>3.</a:t>
            </a:r>
            <a:r>
              <a:rPr lang="zh-CN" altLang="en-US" b="1" kern="100" dirty="0">
                <a:latin typeface="Times New Roman" panose="02020603050405020304" pitchFamily="18" charset="0"/>
                <a:ea typeface="微软雅黑" panose="020B0503020204020204" pitchFamily="34" charset="-122"/>
                <a:cs typeface="Times New Roman" panose="02020603050405020304" pitchFamily="18" charset="0"/>
              </a:rPr>
              <a:t>谐趣记忆法</a:t>
            </a:r>
            <a:endParaRPr lang="en-US" altLang="zh-CN" b="1" kern="100" dirty="0">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50000"/>
              </a:lnSpc>
              <a:buNone/>
            </a:pPr>
            <a:r>
              <a:rPr lang="en-US" altLang="zh-CN" b="1" kern="100" dirty="0">
                <a:latin typeface="Times New Roman" panose="02020603050405020304" pitchFamily="18" charset="0"/>
                <a:ea typeface="微软雅黑" panose="020B0503020204020204" pitchFamily="34" charset="-122"/>
                <a:cs typeface="Times New Roman" panose="02020603050405020304" pitchFamily="18" charset="0"/>
              </a:rPr>
              <a:t>4.</a:t>
            </a:r>
            <a:r>
              <a:rPr lang="zh-CN" altLang="en-US" b="1" kern="100" dirty="0">
                <a:latin typeface="Times New Roman" panose="02020603050405020304" pitchFamily="18" charset="0"/>
                <a:ea typeface="微软雅黑" panose="020B0503020204020204" pitchFamily="34" charset="-122"/>
                <a:cs typeface="Times New Roman" panose="02020603050405020304" pitchFamily="18" charset="0"/>
              </a:rPr>
              <a:t>感官记忆法</a:t>
            </a:r>
            <a:endParaRPr lang="en-US" altLang="zh-CN" b="1" kern="100" dirty="0">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50000"/>
              </a:lnSpc>
              <a:buNone/>
            </a:pPr>
            <a:r>
              <a:rPr lang="en-US" altLang="zh-CN" b="1" kern="100" dirty="0">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b="1" kern="100" dirty="0">
                <a:latin typeface="Times New Roman" panose="02020603050405020304" pitchFamily="18" charset="0"/>
                <a:ea typeface="微软雅黑" panose="020B0503020204020204" pitchFamily="34" charset="-122"/>
                <a:cs typeface="Times New Roman" panose="02020603050405020304" pitchFamily="18" charset="0"/>
              </a:rPr>
              <a:t>分类记忆法</a:t>
            </a:r>
            <a:endParaRPr lang="en-US" altLang="zh-CN" b="1" kern="100" dirty="0">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50000"/>
              </a:lnSpc>
              <a:buNone/>
            </a:pPr>
            <a:r>
              <a:rPr lang="en-US" altLang="zh-CN" b="1" kern="100" dirty="0">
                <a:latin typeface="Times New Roman" panose="02020603050405020304" pitchFamily="18" charset="0"/>
                <a:ea typeface="微软雅黑" panose="020B0503020204020204" pitchFamily="34" charset="-122"/>
                <a:cs typeface="Times New Roman" panose="02020603050405020304" pitchFamily="18" charset="0"/>
              </a:rPr>
              <a:t>6.</a:t>
            </a:r>
            <a:r>
              <a:rPr lang="zh-CN" altLang="en-US" b="1" kern="100" dirty="0">
                <a:latin typeface="Times New Roman" panose="02020603050405020304" pitchFamily="18" charset="0"/>
                <a:ea typeface="微软雅黑" panose="020B0503020204020204" pitchFamily="34" charset="-122"/>
                <a:cs typeface="Times New Roman" panose="02020603050405020304" pitchFamily="18" charset="0"/>
              </a:rPr>
              <a:t>对比记忆法</a:t>
            </a:r>
            <a:endParaRPr lang="en-US" altLang="zh-CN" b="1" kern="100" dirty="0">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50000"/>
              </a:lnSpc>
              <a:buNone/>
            </a:pPr>
            <a:r>
              <a:rPr lang="en-US" altLang="zh-CN" b="1" kern="100" dirty="0">
                <a:latin typeface="Times New Roman" panose="02020603050405020304" pitchFamily="18" charset="0"/>
                <a:ea typeface="微软雅黑" panose="020B0503020204020204" pitchFamily="34" charset="-122"/>
                <a:cs typeface="Times New Roman" panose="02020603050405020304" pitchFamily="18" charset="0"/>
              </a:rPr>
              <a:t>7.</a:t>
            </a:r>
            <a:r>
              <a:rPr lang="zh-CN" altLang="en-US" b="1" kern="100" dirty="0">
                <a:latin typeface="Times New Roman" panose="02020603050405020304" pitchFamily="18" charset="0"/>
                <a:ea typeface="微软雅黑" panose="020B0503020204020204" pitchFamily="34" charset="-122"/>
                <a:cs typeface="Times New Roman" panose="02020603050405020304" pitchFamily="18" charset="0"/>
              </a:rPr>
              <a:t>单词增减记忆法</a:t>
            </a:r>
            <a:endParaRPr lang="en-US" altLang="zh-CN" b="1" kern="100" dirty="0">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50000"/>
              </a:lnSpc>
              <a:buNone/>
            </a:pPr>
            <a:r>
              <a:rPr lang="en-US" altLang="zh-CN" b="1" kern="100" dirty="0">
                <a:latin typeface="Times New Roman" panose="02020603050405020304" pitchFamily="18" charset="0"/>
                <a:ea typeface="微软雅黑" panose="020B0503020204020204" pitchFamily="34" charset="-122"/>
                <a:cs typeface="Times New Roman" panose="02020603050405020304" pitchFamily="18" charset="0"/>
              </a:rPr>
              <a:t>8.</a:t>
            </a:r>
            <a:r>
              <a:rPr lang="zh-CN" altLang="en-US" b="1" kern="100" dirty="0">
                <a:latin typeface="Times New Roman" panose="02020603050405020304" pitchFamily="18" charset="0"/>
                <a:ea typeface="微软雅黑" panose="020B0503020204020204" pitchFamily="34" charset="-122"/>
                <a:cs typeface="Times New Roman" panose="02020603050405020304" pitchFamily="18" charset="0"/>
              </a:rPr>
              <a:t>单词拆分法</a:t>
            </a:r>
            <a:endParaRPr lang="en-US" altLang="zh-CN" b="1" kern="100" dirty="0">
              <a:latin typeface="Times New Roman" panose="02020603050405020304" pitchFamily="18" charset="0"/>
              <a:ea typeface="微软雅黑" panose="020B0503020204020204" pitchFamily="34" charset="-122"/>
              <a:cs typeface="Times New Roman" panose="02020603050405020304" pitchFamily="18" charset="0"/>
            </a:endParaRPr>
          </a:p>
          <a:p>
            <a:pPr marL="800100" indent="-457200" algn="just">
              <a:buFont typeface="+mj-lt"/>
              <a:buAutoNum type="arabicPeriod"/>
            </a:pPr>
            <a:endParaRPr lang="zh-CN" altLang="zh-CN" kern="100" dirty="0">
              <a:effectLst/>
              <a:latin typeface="Times New Roman" panose="02020603050405020304" pitchFamily="18" charset="0"/>
              <a:ea typeface="等线" panose="02010600030101010101" pitchFamily="2" charset="-122"/>
              <a:cs typeface="Times New Roman" panose="02020603050405020304" pitchFamily="18" charset="0"/>
            </a:endParaRPr>
          </a:p>
          <a:p>
            <a:endParaRPr lang="zh-CN" altLang="en-US" dirty="0">
              <a:latin typeface="Times New Roman" panose="02020603050405020304" pitchFamily="18" charset="0"/>
              <a:cs typeface="Times New Roman" panose="02020603050405020304" pitchFamily="18" charset="0"/>
            </a:endParaRPr>
          </a:p>
        </p:txBody>
      </p:sp>
      <p:sp>
        <p:nvSpPr>
          <p:cNvPr id="4" name="标题 1">
            <a:extLst>
              <a:ext uri="{FF2B5EF4-FFF2-40B4-BE49-F238E27FC236}">
                <a16:creationId xmlns:a16="http://schemas.microsoft.com/office/drawing/2014/main" id="{ABE3E777-FFD0-7AC4-9505-50E439772BCB}"/>
              </a:ext>
            </a:extLst>
          </p:cNvPr>
          <p:cNvSpPr>
            <a:spLocks noGrp="1"/>
          </p:cNvSpPr>
          <p:nvPr>
            <p:ph type="title"/>
          </p:nvPr>
        </p:nvSpPr>
        <p:spPr>
          <a:xfrm>
            <a:off x="467544" y="233283"/>
            <a:ext cx="2700726" cy="792088"/>
          </a:xfrm>
        </p:spPr>
        <p:style>
          <a:lnRef idx="2">
            <a:schemeClr val="accent4"/>
          </a:lnRef>
          <a:fillRef idx="1">
            <a:schemeClr val="lt1"/>
          </a:fillRef>
          <a:effectRef idx="0">
            <a:schemeClr val="accent4"/>
          </a:effectRef>
          <a:fontRef idx="minor">
            <a:schemeClr val="dk1"/>
          </a:fontRef>
        </p:style>
        <p:txBody>
          <a:bodyPr>
            <a:normAutofit/>
          </a:bodyPr>
          <a:lstStyle/>
          <a:p>
            <a:r>
              <a:rPr lang="zh-CN" altLang="en-US" sz="2400" dirty="0">
                <a:solidFill>
                  <a:srgbClr val="0000FF"/>
                </a:solidFill>
                <a:latin typeface="微软雅黑" panose="020B0503020204020204" pitchFamily="34" charset="-122"/>
                <a:ea typeface="微软雅黑" panose="020B0503020204020204" pitchFamily="34" charset="-122"/>
              </a:rPr>
              <a:t>记忆法总结</a:t>
            </a:r>
          </a:p>
        </p:txBody>
      </p:sp>
    </p:spTree>
    <p:extLst>
      <p:ext uri="{BB962C8B-B14F-4D97-AF65-F5344CB8AC3E}">
        <p14:creationId xmlns:p14="http://schemas.microsoft.com/office/powerpoint/2010/main" val="2805105564"/>
      </p:ext>
    </p:extLst>
  </p:cSld>
  <p:clrMapOvr>
    <a:masterClrMapping/>
  </p:clrMapOvr>
  <p:transition spd="slow">
    <p:cov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64D1B10-F7E5-DA6E-F315-434E572E7E00}"/>
              </a:ext>
            </a:extLst>
          </p:cNvPr>
          <p:cNvSpPr>
            <a:spLocks noGrp="1"/>
          </p:cNvSpPr>
          <p:nvPr>
            <p:ph type="title"/>
          </p:nvPr>
        </p:nvSpPr>
        <p:spPr>
          <a:xfrm>
            <a:off x="539552" y="404664"/>
            <a:ext cx="1332323" cy="576064"/>
          </a:xfrm>
        </p:spPr>
        <p:style>
          <a:lnRef idx="2">
            <a:schemeClr val="accent4"/>
          </a:lnRef>
          <a:fillRef idx="1">
            <a:schemeClr val="lt1"/>
          </a:fillRef>
          <a:effectRef idx="0">
            <a:schemeClr val="accent4"/>
          </a:effectRef>
          <a:fontRef idx="minor">
            <a:schemeClr val="dk1"/>
          </a:fontRef>
        </p:style>
        <p:txBody>
          <a:bodyPr vert="horz" lIns="91440" tIns="45720" rIns="91440" bIns="45720" rtlCol="0" anchor="b">
            <a:normAutofit/>
          </a:bodyPr>
          <a:lstStyle/>
          <a:p>
            <a:r>
              <a:rPr lang="zh-CN" altLang="en-US" sz="2400" dirty="0">
                <a:solidFill>
                  <a:srgbClr val="0000FF"/>
                </a:solidFill>
                <a:latin typeface="微软雅黑" panose="020B0503020204020204" pitchFamily="34" charset="-122"/>
                <a:ea typeface="微软雅黑" panose="020B0503020204020204" pitchFamily="34" charset="-122"/>
              </a:rPr>
              <a:t>总 结</a:t>
            </a:r>
          </a:p>
        </p:txBody>
      </p:sp>
      <p:sp>
        <p:nvSpPr>
          <p:cNvPr id="3" name="内容占位符 2">
            <a:extLst>
              <a:ext uri="{FF2B5EF4-FFF2-40B4-BE49-F238E27FC236}">
                <a16:creationId xmlns:a16="http://schemas.microsoft.com/office/drawing/2014/main" id="{0576B44C-3115-EEFF-52F1-02D5682FF652}"/>
              </a:ext>
            </a:extLst>
          </p:cNvPr>
          <p:cNvSpPr>
            <a:spLocks noGrp="1"/>
          </p:cNvSpPr>
          <p:nvPr>
            <p:ph idx="1"/>
          </p:nvPr>
        </p:nvSpPr>
        <p:spPr>
          <a:xfrm>
            <a:off x="1111391" y="1916832"/>
            <a:ext cx="6921217" cy="2160240"/>
          </a:xfrm>
        </p:spPr>
        <p:txBody>
          <a:bodyPr>
            <a:normAutofit/>
          </a:bodyPr>
          <a:lstStyle/>
          <a:p>
            <a:pPr marL="68580" indent="0">
              <a:lnSpc>
                <a:spcPct val="150000"/>
              </a:lnSpc>
              <a:buNone/>
            </a:pPr>
            <a:r>
              <a:rPr lang="zh-CN" altLang="zh-CN" sz="2800" b="1" kern="100" dirty="0">
                <a:effectLst/>
                <a:latin typeface="微软雅黑" panose="020B0503020204020204" pitchFamily="34" charset="-122"/>
                <a:ea typeface="微软雅黑" panose="020B0503020204020204" pitchFamily="34" charset="-122"/>
                <a:cs typeface="Times New Roman" panose="02020603050405020304" pitchFamily="18" charset="0"/>
              </a:rPr>
              <a:t>单词记忆在英文学习中</a:t>
            </a:r>
            <a:r>
              <a:rPr lang="zh-CN" altLang="en-US" sz="2800" b="1" kern="100" dirty="0">
                <a:effectLst/>
                <a:latin typeface="微软雅黑" panose="020B0503020204020204" pitchFamily="34" charset="-122"/>
                <a:ea typeface="微软雅黑" panose="020B0503020204020204" pitchFamily="34" charset="-122"/>
                <a:cs typeface="Times New Roman" panose="02020603050405020304" pitchFamily="18" charset="0"/>
              </a:rPr>
              <a:t>具有</a:t>
            </a:r>
            <a:r>
              <a:rPr lang="zh-CN" altLang="zh-CN" sz="2800" b="1" kern="100" dirty="0">
                <a:effectLst/>
                <a:latin typeface="微软雅黑" panose="020B0503020204020204" pitchFamily="34" charset="-122"/>
                <a:ea typeface="微软雅黑" panose="020B0503020204020204" pitchFamily="34" charset="-122"/>
                <a:cs typeface="Times New Roman" panose="02020603050405020304" pitchFamily="18" charset="0"/>
              </a:rPr>
              <a:t>重要</a:t>
            </a:r>
            <a:r>
              <a:rPr lang="zh-CN" altLang="en-US" sz="2800" b="1" kern="100" dirty="0">
                <a:effectLst/>
                <a:latin typeface="微软雅黑" panose="020B0503020204020204" pitchFamily="34" charset="-122"/>
                <a:ea typeface="微软雅黑" panose="020B0503020204020204" pitchFamily="34" charset="-122"/>
                <a:cs typeface="Times New Roman" panose="02020603050405020304" pitchFamily="18" charset="0"/>
              </a:rPr>
              <a:t>的意义</a:t>
            </a:r>
            <a:r>
              <a:rPr lang="zh-CN" altLang="zh-CN" sz="2800" b="1" kern="100" dirty="0">
                <a:effectLst/>
                <a:latin typeface="微软雅黑" panose="020B0503020204020204" pitchFamily="34" charset="-122"/>
                <a:ea typeface="微软雅黑" panose="020B0503020204020204" pitchFamily="34" charset="-122"/>
                <a:cs typeface="Times New Roman" panose="02020603050405020304" pitchFamily="18" charset="0"/>
              </a:rPr>
              <a:t>，而</a:t>
            </a:r>
            <a:r>
              <a:rPr lang="zh-CN" altLang="zh-CN" sz="2800" b="1" kern="100" dirty="0">
                <a:solidFill>
                  <a:srgbClr val="0000FF"/>
                </a:solidFill>
                <a:effectLst/>
                <a:latin typeface="微软雅黑" panose="020B0503020204020204" pitchFamily="34" charset="-122"/>
                <a:ea typeface="微软雅黑" panose="020B0503020204020204" pitchFamily="34" charset="-122"/>
                <a:cs typeface="Times New Roman" panose="02020603050405020304" pitchFamily="18" charset="0"/>
              </a:rPr>
              <a:t>英文单词不同的的记忆方法</a:t>
            </a:r>
            <a:r>
              <a:rPr lang="zh-CN" altLang="zh-CN" sz="2800" b="1" kern="100" dirty="0">
                <a:effectLst/>
                <a:latin typeface="微软雅黑" panose="020B0503020204020204" pitchFamily="34" charset="-122"/>
                <a:ea typeface="微软雅黑" panose="020B0503020204020204" pitchFamily="34" charset="-122"/>
                <a:cs typeface="Times New Roman" panose="02020603050405020304" pitchFamily="18" charset="0"/>
              </a:rPr>
              <a:t>也会对中学生产生深浅不一的影响。</a:t>
            </a:r>
          </a:p>
          <a:p>
            <a:pPr>
              <a:lnSpc>
                <a:spcPct val="150000"/>
              </a:lnSpc>
            </a:pP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03830695"/>
      </p:ext>
    </p:extLst>
  </p:cSld>
  <p:clrMapOvr>
    <a:masterClrMapping/>
  </p:clrMapOvr>
  <p:transition spd="med">
    <p:pull/>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奥斯汀">
  <a:themeElements>
    <a:clrScheme name="奥斯汀">
      <a:dk1>
        <a:sysClr val="windowText" lastClr="000000"/>
      </a:dk1>
      <a:lt1>
        <a:sysClr val="window" lastClr="CCE8C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奥斯汀">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奥斯汀">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57</TotalTime>
  <Words>644</Words>
  <Application>Microsoft Office PowerPoint</Application>
  <PresentationFormat>全屏显示(4:3)</PresentationFormat>
  <Paragraphs>39</Paragraphs>
  <Slides>11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11</vt:i4>
      </vt:variant>
    </vt:vector>
  </HeadingPairs>
  <TitlesOfParts>
    <vt:vector size="20" baseType="lpstr">
      <vt:lpstr>等线</vt:lpstr>
      <vt:lpstr>华文楷体</vt:lpstr>
      <vt:lpstr>宋体</vt:lpstr>
      <vt:lpstr>微软雅黑</vt:lpstr>
      <vt:lpstr>幼圆</vt:lpstr>
      <vt:lpstr>Century Gothic</vt:lpstr>
      <vt:lpstr>Times New Roman</vt:lpstr>
      <vt:lpstr>Wingdings 2</vt:lpstr>
      <vt:lpstr>奥斯汀</vt:lpstr>
      <vt:lpstr>英文单词的记忆方法对中学生的重要性以及影响</vt:lpstr>
      <vt:lpstr>研究背景：  </vt:lpstr>
      <vt:lpstr>探究原因</vt:lpstr>
      <vt:lpstr>课题意义</vt:lpstr>
      <vt:lpstr>研究状况</vt:lpstr>
      <vt:lpstr>研究目标</vt:lpstr>
      <vt:lpstr>研究预期</vt:lpstr>
      <vt:lpstr>记忆法总结</vt:lpstr>
      <vt:lpstr>总 结</vt:lpstr>
      <vt:lpstr>问题与反思</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li jianhui</cp:lastModifiedBy>
  <cp:revision>6</cp:revision>
  <dcterms:created xsi:type="dcterms:W3CDTF">2023-07-13T03:16:08Z</dcterms:created>
  <dcterms:modified xsi:type="dcterms:W3CDTF">2024-03-21T01:26:19Z</dcterms:modified>
</cp:coreProperties>
</file>