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696" y="10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10.03.2026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为大家展示我们关于“初中二次函数的课题研究”。二次函数作为初中数学的核心内容，就像一条美丽的曲线，蕴含着丰富的数学规律和广泛的实际应用。希望通过这次展示，能让大家对二次函数有一个更深入、更全面的认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几何问题中，二次函数同样大有用处。比如这个经典的篱笆围菜园问题：我们要用有限的篱笆围出最大的面积。通过设未知数，我们可以把面积表示为一个关于边长的二次函数。因为这个函数的图像开口向下，所以它的顶点就是最大值点。这样，我们就能轻松地找到最优的长和宽，解决这个实际问题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经过这次课题研究，我们收获颇丰。在知识层面，我们对二次函数的理解更加深刻和系统。在能力层面，我们解决实际问题的能力、逻辑推理能力都得到了显著提升。更重要的是，在方法层面，我们初步掌握了进行一项课题研究的基本流程和方法，这将对我们未来的学习产生深远的影响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对于未来，我们也有一些展望。二次函数只是我们函数学习的起点，在高中我们还会接触到更多更有趣的函数。同时，二次函数的应用远不止我们今天提到的这些，它在计算机、工程、数据分析等领域都扮演着重要角色。我们还可以尝试将它与其他学科结合起来，进行更有趣的跨学科研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研究过程中，我们也遇到了一些困难。比如，一开始对抛物线的平移规律总是记混。后来，我们通过几何画板等工具进行动态演示，问题就迎刃而解了。还有，在解决实际问题时，如何建立数学模型也是一个难点。通过小组讨论，大家一起分析问题，思路就清晰多了。这些经历让我们明白，遇到问题并不可怕，关键是要找到正确的解决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要向所有在这次课题研究中给予我们帮助的人表示感谢。首先，感谢我们的数学老师，没有您的悉心指导，我们不可能顺利完成这次研究。其次，感谢我的小组成员们，大家的合作非常愉快。最后，也要感谢学校给我们提供了这样一个宝贵的学习和实践机会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我的展示到此结束，感谢大家的聆听。接下来是问答环节，大家有什么问题都可以提出来，我们一起交流探讨。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题研究报告将分为六个部分。首先，我们会介绍研究的背景和意义；接着，回顾二次函数的基本概念和图像性质；然后，分享我们的研究方法与过程；之后，重点展示二次函数在实际生活中的应用案例；最后，对整个研究进行总结，并对未来的学习和探索进行展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为什么要研究二次函数呢？首先，从背景来看，二次函数在我们的生活中无处不在。无论是喷泉喷出的水珠，还是篮球在空中划过的轨迹，都呈现出二次函数的图像——抛物线。它是初中数学中连接代数与几何的关键纽带。其次，从意义上来说，通过这次研究，我们不仅能巩固所学的知识，更能学会用数学的眼光去观察和解决实际问题，这对我们逻辑思维和创新能力的培养是非常有帮助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正式研究之前，我们先来回顾一下二次函数的基本概念。二次函数的一般形式是y等于ax²加bx加c，其中a、b、c是常数，并且a不能等于0。这里有几个关键点需要注意：首先，等式右边必须是整式；其次，自变量x的最高次数必须是2；最后，也是最容易出错的一点，二次项的系数a绝对不能为0，否则它就不是二次函数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二次函数的图像是一条优美的抛物线。我们以最简单的y等于ax²为例来分析它的性质。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首先，a的符号决定了抛物线的开口方向，a大于0时开口向上，a小于0时开口向下。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其次，它的对称轴是y轴，顶点在坐标原点。</a:t>
            </a: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最后，在对称轴的两侧，函数的增减性是相反的，比如开口向上的抛物线，在y轴左侧y随x的增大而减小，在右侧则随x的增大而增大。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除了一般式，二次函数还有一种非常重要的形式——顶点式，即y等于a乘以(x减h)的平方加k。从这个式子中，我们可以直接看出抛物线的顶点坐标是(h, k)，对称轴是直线x等于h。更重要的是，我们可以通过这个式子来理解抛物线的平移规律。比如，从y等于x²到y等于(x-2)²+1，就是将原抛物线向右平移2个单位，再向上平移1个单位得到的。掌握了平移规律，我们就能快速画出各种二次函数的草图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本次课题研究中，我们综合运用了多种研究方法。首先，我们通过文献研究法，查阅了大量资料，为研究打下了坚实的理论基础。其次，我们采用实验法，亲手绘制了许多二次函数的图像，直观地感受它们的性质。然后，我们运用案例分析法，将所学知识应用到实际问题中。最后，整个研究过程都是以小组讨论的形式进行的，大家分工合作，共同进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来看几个二次函数的实际应用案例。首先是在物理中的抛体运动。比如我们投篮时，篮球在空中的运动轨迹就是一条抛物线。它的高度随时间变化的关系就可以用一个二次函数来精确描述。通过这个函数，我们不仅能算出篮球能达到的最大高度，还能知道它什么时候落地，这对于分析运动过程非常有帮助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二次函数在经济领域也有广泛的应用。比如，商家在定价时，就可以利用二次函数来找到利润最大化的最佳售价。我们来看这个例子：当商品售价变化时，销售量也会跟着变化，它们之间的关系最终可以转化为一个二次函数。通过求这个函数的最大值，商家就能精确地知道应该把商品定价为多少，才能获得最高的利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55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56.svg"/><Relationship Id="rId9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jpe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6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jpeg"/><Relationship Id="rId7" Type="http://schemas.openxmlformats.org/officeDocument/2006/relationships/image" Target="../media/image74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Relationship Id="rId9" Type="http://schemas.openxmlformats.org/officeDocument/2006/relationships/image" Target="../media/image7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svg"/><Relationship Id="rId11" Type="http://schemas.openxmlformats.org/officeDocument/2006/relationships/image" Target="../media/image26.jpe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4.sv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44.svg"/><Relationship Id="rId9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88994" y="1164968"/>
            <a:ext cx="1016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400" b="1" i="0" u="none" strike="noStrike" dirty="0" err="1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初中二次函数的课题研究</a:t>
            </a:r>
            <a:endParaRPr lang="en-US" dirty="0"/>
          </a:p>
        </p:txBody>
      </p:sp>
      <p:sp>
        <p:nvSpPr>
          <p:cNvPr id="3" name="AutoShape 3"/>
          <p:cNvSpPr/>
          <p:nvPr/>
        </p:nvSpPr>
        <p:spPr>
          <a:xfrm>
            <a:off x="1077065" y="224893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探索变量世界的最美曲线</a:t>
            </a:r>
            <a:endParaRPr lang="en-US" sz="1200" dirty="0"/>
          </a:p>
        </p:txBody>
      </p:sp>
      <p:cxnSp>
        <p:nvCxnSpPr>
          <p:cNvPr id="4" name="Connector 4"/>
          <p:cNvCxnSpPr>
            <a:cxnSpLocks/>
          </p:cNvCxnSpPr>
          <p:nvPr/>
        </p:nvCxnSpPr>
        <p:spPr>
          <a:xfrm>
            <a:off x="4479946" y="2762158"/>
            <a:ext cx="3354238" cy="9269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98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1016000" y="410107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0" i="0" u="none" strike="noStrike" dirty="0" err="1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汇报人</a:t>
            </a:r>
            <a:r>
              <a:rPr lang="zh-CN" altLang="en-US" sz="3600" b="0" i="0" u="none" strike="noStrike" dirty="0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：程子洋</a:t>
            </a:r>
            <a:r>
              <a:rPr lang="en-US" sz="3600" b="0" i="0" u="none" strike="noStrike" dirty="0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/</a:t>
            </a:r>
            <a:r>
              <a:rPr lang="zh-CN" altLang="en-US" sz="3600" dirty="0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中国矿大附属中学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实际应用（三）：几何中的图形面积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778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问题背景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15626">
            <a:off x="1016014" y="221615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349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用60米长的篱笆靠墙围一个矩形菜园。求当长和宽各为多少时，菜园的面积最大？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524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99000" y="17780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07000" y="1778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数学建模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5626">
            <a:off x="4699014" y="221615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4699000" y="2349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设宽为 x 米，则长为 (60-2x) 米。面积 S = x(60-2x)，这是一个开口向下的二次函数。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1524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2000" y="1778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890000" y="17780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求解思路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15626">
            <a:off x="8382014" y="2216150"/>
            <a:ext cx="2794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8382000" y="2349500"/>
            <a:ext cx="279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利用二次函数顶点公式求最大值，即可确定使面积最大的长和宽的具体数值。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064000"/>
            <a:ext cx="10668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/>
          <a:srcRect t="33333" b="33333"/>
          <a:stretch>
            <a:fillRect/>
          </a:stretch>
        </p:blipFill>
        <p:spPr>
          <a:xfrm>
            <a:off x="1016000" y="4254500"/>
            <a:ext cx="10160000" cy="1905000"/>
          </a:xfrm>
          <a:prstGeom prst="roundRect">
            <a:avLst>
              <a:gd name="adj" fmla="val 6666"/>
            </a:avLst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研究总结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841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803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知识层面：深化理解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222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深入理解二次函数的概念、图像和性质，掌握三种基本形式及其相互转化，构建了系统的知识体系。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29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390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能力层面：提升素养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810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运用数学知识解决实际问题的能力显著提高，培养了数学建模思想，逻辑推理与分析能力得到全面锻炼。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207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016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978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方法层面：掌握流程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3975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学会文献研究、实验分析等方法，体验了科学研究的一般过程，初步具备了开展课题研究的基本能力。</a:t>
            </a:r>
            <a:endParaRPr lang="en-US" sz="11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3B8406-B42C-48A7-B4AD-052486C6BFAD}"/>
              </a:ext>
            </a:extLst>
          </p:cNvPr>
          <p:cNvSpPr txBox="1"/>
          <p:nvPr/>
        </p:nvSpPr>
        <p:spPr>
          <a:xfrm>
            <a:off x="7664824" y="1732508"/>
            <a:ext cx="25145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知识</a:t>
            </a:r>
            <a:endParaRPr lang="en-US" altLang="zh-CN" sz="8800" dirty="0">
              <a:solidFill>
                <a:srgbClr val="0000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8800" dirty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能力</a:t>
            </a:r>
            <a:endParaRPr lang="en-US" altLang="zh-CN" sz="8800" dirty="0"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r>
              <a:rPr lang="zh-CN" altLang="en-US" sz="8800" dirty="0">
                <a:latin typeface="华文琥珀" panose="02010800040101010101" pitchFamily="2" charset="-122"/>
                <a:ea typeface="华文琥珀" panose="02010800040101010101" pitchFamily="2" charset="-122"/>
              </a:rPr>
              <a:t>方法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192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192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未来展望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1E88E5">
              <a:alpha val="15000"/>
            </a:srgbClr>
          </a:solidFill>
          <a:ln w="12700" cap="flat" cmpd="sng">
            <a:solidFill>
              <a:srgbClr val="1E88E5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6800" y="2082800"/>
            <a:ext cx="609600" cy="609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066800" y="2794000"/>
            <a:ext cx="2692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深入学习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238500"/>
            <a:ext cx="26924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在高中阶段，我们将学习更复杂的函数，如指数函数、对数函数等。二次函数的知识将为后续学习打下坚实的基础。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45000" y="1778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1E88E5">
              <a:alpha val="15000"/>
            </a:srgbClr>
          </a:solidFill>
          <a:ln w="12700" cap="flat" cmpd="sng">
            <a:solidFill>
              <a:srgbClr val="1E88E5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49800" y="2082800"/>
            <a:ext cx="609600" cy="609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4749800" y="2794000"/>
            <a:ext cx="2692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拓展应用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4749800" y="3238500"/>
            <a:ext cx="26924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可以进一步研究二次函数在计算机图形学、工程设计、数据分析等更多领域的应用，探索其实际价值。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28000" y="1778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1E88E5">
              <a:alpha val="15000"/>
            </a:srgbClr>
          </a:solidFill>
          <a:ln w="12700" cap="flat" cmpd="sng">
            <a:solidFill>
              <a:srgbClr val="1E88E5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32800" y="2082800"/>
            <a:ext cx="609600" cy="609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432800" y="2794000"/>
            <a:ext cx="2692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跨学科研究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432800" y="3238500"/>
            <a:ext cx="26924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E5E7EB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探索二次函数与物理、化学、生物等其他学科的联系，打破学科壁垒，进行更深入的跨学科课题研究。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遇到的困难与解决方法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2222500"/>
          </a:xfrm>
          <a:prstGeom prst="roundRect">
            <a:avLst>
              <a:gd name="adj" fmla="val 571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905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9050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困难一：平移规律理解不透彻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40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5400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解决策略：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通过制作实物模型、使用几何画板等软件进行动态演示，直观地观察图像的变化过程，加深理解。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4127500"/>
            <a:ext cx="5207000" cy="2222500"/>
          </a:xfrm>
          <a:prstGeom prst="roundRect">
            <a:avLst>
              <a:gd name="adj" fmla="val 571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381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24000" y="43815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困难二：难以建立数学模型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1016009" y="4883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1016000" y="5016500"/>
            <a:ext cx="4699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解决策略：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开展小组讨论，共同分析问题中的变量关系，寻找等量关系，通过协作逐步建立正确的函数表达式。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223000" y="1651000"/>
            <a:ext cx="5207000" cy="4699000"/>
          </a:xfrm>
          <a:prstGeom prst="roundRect">
            <a:avLst>
              <a:gd name="adj" fmla="val 270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 l="11460" r="11460"/>
          <a:stretch>
            <a:fillRect/>
          </a:stretch>
        </p:blipFill>
        <p:spPr>
          <a:xfrm>
            <a:off x="6413500" y="1841500"/>
            <a:ext cx="4826000" cy="4318000"/>
          </a:xfrm>
          <a:prstGeom prst="roundRect">
            <a:avLst>
              <a:gd name="adj" fmla="val 2941"/>
            </a:avLst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2286000" y="762000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致 谢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1778000"/>
            <a:ext cx="1016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1E88E5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7000" y="2159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2159000" y="1905000"/>
            <a:ext cx="787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指导教师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感谢数学老师在课题研究过程中给予的悉心指导和帮助，指引我们攻克难关。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1016000" y="3302000"/>
            <a:ext cx="1016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1E88E5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97000" y="36830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2159000" y="3429000"/>
            <a:ext cx="787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团队成员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感谢小组成员的通力合作和积极配合，每一次的讨论与协作都是宝贵的财富。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1016000" y="4826000"/>
            <a:ext cx="10160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1E88E5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97000" y="52070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2159000" y="4953000"/>
            <a:ext cx="787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学校平台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感谢学校提供了这次课题研究的机会，让我们在实践中学习和成长。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r="63879"/>
          <a:stretch/>
        </p:blipFill>
        <p:spPr>
          <a:xfrm>
            <a:off x="0" y="0"/>
            <a:ext cx="4403912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cxnSp>
        <p:nvCxnSpPr>
          <p:cNvPr id="3" name="Connector 3"/>
          <p:cNvCxnSpPr>
            <a:cxnSpLocks/>
          </p:cNvCxnSpPr>
          <p:nvPr/>
        </p:nvCxnSpPr>
        <p:spPr>
          <a:xfrm>
            <a:off x="4403912" y="4031566"/>
            <a:ext cx="4719917" cy="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50800" cap="flat" cmpd="sng">
            <a:solidFill>
              <a:srgbClr val="1E88E5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/>
        </p:nvSpPr>
        <p:spPr>
          <a:xfrm>
            <a:off x="1016000" y="4928719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en-US" sz="11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814778-87DD-4BC2-B862-46733D15D2DF}"/>
              </a:ext>
            </a:extLst>
          </p:cNvPr>
          <p:cNvSpPr txBox="1"/>
          <p:nvPr/>
        </p:nvSpPr>
        <p:spPr>
          <a:xfrm>
            <a:off x="2596961" y="2542440"/>
            <a:ext cx="9101979" cy="1489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ctr">
              <a:lnSpc>
                <a:spcPct val="125000"/>
              </a:lnSpc>
              <a:defRPr/>
            </a:pPr>
            <a:r>
              <a:rPr lang="en-US" altLang="zh-CN" sz="8000" b="0" i="0" u="none" strike="noStrike" dirty="0" err="1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感谢聆听</a:t>
            </a:r>
            <a:r>
              <a:rPr lang="zh-CN" altLang="en-US" sz="8000" b="0" i="0" u="none" strike="noStrike" dirty="0">
                <a:solidFill>
                  <a:schemeClr val="tx1"/>
                </a:solidFill>
                <a:latin typeface="Noto Sans SC"/>
                <a:ea typeface="Noto Sans SC"/>
                <a:cs typeface="Noto Sans SC"/>
                <a:sym typeface="Noto Sans SC"/>
              </a:rPr>
              <a:t>！</a:t>
            </a:r>
            <a:endParaRPr lang="en-US" altLang="zh-CN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048000" y="635000"/>
            <a:ext cx="762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 录 / CONTENTS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5371">
            <a:off x="3048005" y="1390650"/>
            <a:ext cx="812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1E88E5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/>
        </p:nvSpPr>
        <p:spPr>
          <a:xfrm>
            <a:off x="3048000" y="1778000"/>
            <a:ext cx="393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1E88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02000" y="2032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3937000" y="19685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研究背景与意义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239000" y="1778000"/>
            <a:ext cx="393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1E88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93000" y="20320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8128000" y="19685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二次函数的概念与定义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048000" y="2984500"/>
            <a:ext cx="393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1E88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02000" y="32385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3937000" y="31750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二次函数的图像与性质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239000" y="2984500"/>
            <a:ext cx="393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1E88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93000" y="3238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128000" y="31750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课题研究方法与过程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3048000" y="4191000"/>
            <a:ext cx="393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1E88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02000" y="44450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3937000" y="43815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二次函数的实际应用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239000" y="4191000"/>
            <a:ext cx="393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1E88E5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493000" y="4445000"/>
            <a:ext cx="508000" cy="508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8128000" y="4381500"/>
            <a:ext cx="2921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06 研究总结与未来展望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研究背景与意义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905000"/>
            <a:ext cx="355600" cy="355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73200" y="18796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研究背景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349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二次函数广泛存在于现实世界中，如物体抛射、拱桥设计及利润最大化问题等。它是初中数学的核心，也是连接代数与几何的重要桥梁。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4064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318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73200" y="42926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研究意义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4762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本研究旨在深入理解二次函数的本质，提升运用数学知识解决实际问题的能力，进而培养严谨的逻辑思维与创新意识。</a:t>
            </a:r>
            <a:endParaRPr lang="en-US" sz="110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7"/>
          <a:srcRect l="12037" r="12037"/>
          <a:stretch>
            <a:fillRect/>
          </a:stretch>
        </p:blipFill>
        <p:spPr>
          <a:xfrm>
            <a:off x="6223000" y="1651000"/>
            <a:ext cx="5207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2700000" algn="tl" rotWithShape="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二次函数的概念与定义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676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089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222500"/>
            <a:ext cx="4699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一般地，形如</a:t>
            </a:r>
            <a:r>
              <a:rPr lang="en-US" sz="14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y = ax² + bx + c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（a, b, c 是常数，a ≠ 0）的函数，叫做二次函数。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/>
                <a:ea typeface="Noto Sans SC"/>
                <a:cs typeface="Noto Sans SC"/>
                <a:sym typeface="Noto Sans SC"/>
              </a:rPr>
              <a:t>其中，x 是自变量，a 是二次项系数，b 是一次项系数，c 是常数项。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223000" y="1524000"/>
            <a:ext cx="5207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000" y="17145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1676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注意事项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6477009" y="2089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2260600"/>
            <a:ext cx="203200" cy="203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731000" y="22225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等号右边必须是整式</a:t>
            </a:r>
            <a:endParaRPr lang="en-US" sz="110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2590800"/>
            <a:ext cx="203200" cy="2032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731000" y="25527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自变量 x 的最高次数是 2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2921000"/>
            <a:ext cx="203200" cy="203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731000" y="2882900"/>
            <a:ext cx="4445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二次项系数 a 不能为 0（关键）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064000"/>
            <a:ext cx="10668000" cy="2413000"/>
          </a:xfrm>
          <a:prstGeom prst="roundRect">
            <a:avLst>
              <a:gd name="adj" fmla="val 526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1"/>
          <a:srcRect t="31571" b="31571"/>
          <a:stretch>
            <a:fillRect/>
          </a:stretch>
        </p:blipFill>
        <p:spPr>
          <a:xfrm>
            <a:off x="889000" y="4191000"/>
            <a:ext cx="10414000" cy="2159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二次函数的图像与性质（一）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78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16510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图像定义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二次函数的图像是一条连续光滑的抛物线。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762000" y="27305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2984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857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开口方向 (a的符号)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a &gt; 0 时开口向上；a &lt; 0 时开口向下。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762000" y="39370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191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40640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对称轴与顶点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对称轴为 y 轴 (x=0)；顶点坐标为原点 (0, 0)。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5143500"/>
            <a:ext cx="5207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5397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24000" y="5270500"/>
            <a:ext cx="419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增减性规律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对称轴两侧增减性相反，左减右增或左增右减。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6223000" y="1524000"/>
            <a:ext cx="5207000" cy="4635500"/>
          </a:xfrm>
          <a:prstGeom prst="roundRect">
            <a:avLst>
              <a:gd name="adj" fmla="val 273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1"/>
          <a:srcRect l="3147" r="3147"/>
          <a:stretch/>
        </p:blipFill>
        <p:spPr>
          <a:xfrm>
            <a:off x="6536763" y="1714499"/>
            <a:ext cx="4783171" cy="4216743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二次函数的图像与性质（二）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714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676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顶点式核心性质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-9291">
            <a:off x="1016009" y="20891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1016000" y="2222500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解析式：</a:t>
            </a: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y = a(x - h)² + k</a:t>
            </a:r>
            <a:r>
              <a:rPr lang="en-US" sz="1200" b="0" i="0" u="none" strike="noStrike">
                <a:solidFill>
                  <a:srgbClr val="999999"/>
                </a:solidFill>
                <a:latin typeface="Noto Sans SC"/>
                <a:ea typeface="Noto Sans SC"/>
                <a:cs typeface="Noto Sans SC"/>
                <a:sym typeface="Noto Sans SC"/>
              </a:rPr>
              <a:t>(a ≠ 0)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顶点坐标：</a:t>
            </a:r>
            <a:r>
              <a:rPr lang="en-US" sz="14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(h, k)</a:t>
            </a:r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对称轴：</a:t>
            </a: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直线 x = h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3978189"/>
            <a:ext cx="5207000" cy="2159000"/>
          </a:xfrm>
          <a:prstGeom prst="roundRect">
            <a:avLst>
              <a:gd name="adj" fmla="val 588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168689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4130589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图像平移规律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291">
            <a:off x="1016009" y="4543339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EEEE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1016000" y="4676689"/>
            <a:ext cx="4699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左右平移：由 h 决定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757575"/>
                </a:solidFill>
                <a:latin typeface="Noto Sans SC"/>
                <a:ea typeface="Noto Sans SC"/>
                <a:cs typeface="Noto Sans SC"/>
                <a:sym typeface="Noto Sans SC"/>
              </a:rPr>
              <a:t>h &gt; 0 向右移 |h| 单位；h &lt; 0 向左移 |h| 单位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55555"/>
              </a:buClr>
              <a:buChar char="•"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上下平移：由 k 决定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757575"/>
                </a:solidFill>
                <a:latin typeface="Noto Sans SC"/>
                <a:ea typeface="Noto Sans SC"/>
                <a:cs typeface="Noto Sans SC"/>
                <a:sym typeface="Noto Sans SC"/>
              </a:rPr>
              <a:t>k &gt; 0 向上移 |k| 单位；k &lt; 0 向下移 |k| 单位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604000" y="134517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抛物线平移过程示意图</a:t>
            </a:r>
            <a:endParaRPr lang="en-US" sz="1100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473313E-6F36-4BAF-926B-3B4D4A9432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4000" y="1844288"/>
            <a:ext cx="4636109" cy="45726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课题研究方法与过程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466546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720546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74800" y="2657046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文献研究法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574800" y="2974546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查阅数学教材、学术论文和网络资源，了解二次函数的研究现状和理论基础。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466546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000" y="2720546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035800" y="2657046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实验法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035800" y="2974546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绘制不同形式的二次函数图像，观察并总结其图像特征和性质，直观感受规律。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3927046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181046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74800" y="4117546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FF9800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案例分析法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74800" y="4435046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选取生活中的实际案例，运用二次函数知识进行分析和解决，验证其应用价值。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3927046"/>
            <a:ext cx="5207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77000" y="4181046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035800" y="4117546"/>
            <a:ext cx="4064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小组讨论法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035800" y="4435046"/>
            <a:ext cx="406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小组成员定期讨论，交流研究心得，共同解决遇到的问题，实现分工合作。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实际应用（一）：物理中的抛体运动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841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397000" y="18415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问题建模：高度与时间的关系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2225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竖直上抛运动的高度 h 与时间 t 满足二次函数：h = -4.9t² + v₀t。这精确描述了篮球在空中的轨迹。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29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397000" y="34290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函数分析：抛物线特征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8100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抛物线开口向下，顶点纵坐标代表最大高度；与 x 轴的交点对应抛出和落地的时间点。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016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5016500"/>
            <a:ext cx="4445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应用价值：精确计算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3975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通过二次函数模型，可精确计算任意时刻的高度、最大高度及运动总时长，辅助运动过程分析。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/>
          <a:srcRect l="12944" r="12944"/>
          <a:stretch>
            <a:fillRect/>
          </a:stretch>
        </p:blipFill>
        <p:spPr>
          <a:xfrm>
            <a:off x="6350000" y="1651000"/>
            <a:ext cx="5080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76200" dir="2700000" algn="tl" rotWithShape="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7FA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实际应用（二）：经济中的利润问题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1841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47800" y="1803400"/>
            <a:ext cx="439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问题背景：商场定价策略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1844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成本40元，售价50元时日售200件。调查显示，售价每涨1元，销量减少10件。设售价为x元，求最大利润y。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2385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290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47800" y="3390900"/>
            <a:ext cx="439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数学建模：构建二次函数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7719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利润公式：y = (售价-成本) × 销量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代入得：y = (x - 40)[200 - 10(x - 50)]，整理为标准二次函数形式。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334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016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447800" y="4978400"/>
            <a:ext cx="4394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E88E5"/>
                </a:solidFill>
                <a:latin typeface="Noto Sans SC"/>
                <a:ea typeface="Noto Sans SC"/>
                <a:cs typeface="Noto Sans SC"/>
                <a:sym typeface="Noto Sans SC"/>
              </a:rPr>
              <a:t>实际结论：确定最佳售价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5359400"/>
            <a:ext cx="4826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通过求解二次函数的顶点（最大值），可以精确计算出使总利润最大的商品定价策略。</a:t>
            </a:r>
            <a:endParaRPr lang="en-US" sz="1100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/>
          <a:srcRect l="12185" r="12185"/>
          <a:stretch>
            <a:fillRect/>
          </a:stretch>
        </p:blipFill>
        <p:spPr>
          <a:xfrm>
            <a:off x="6350000" y="1651000"/>
            <a:ext cx="5080000" cy="4572000"/>
          </a:xfrm>
          <a:prstGeom prst="roundRect">
            <a:avLst>
              <a:gd name="adj" fmla="val 277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76200" dir="5400000" algn="tl" rotWithShape="0">
              <a:srgbClr val="000000">
                <a:alpha val="1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1003</Words>
  <Application>Microsoft Office PowerPoint</Application>
  <PresentationFormat>宽屏</PresentationFormat>
  <Paragraphs>152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Noto Sans SC</vt:lpstr>
      <vt:lpstr>华文琥珀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CHENG</dc:creator>
  <cp:lastModifiedBy>CHENG</cp:lastModifiedBy>
  <cp:revision>8</cp:revision>
  <dcterms:modified xsi:type="dcterms:W3CDTF">2026-03-10T11:33:00Z</dcterms:modified>
</cp:coreProperties>
</file>