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0.webp" ContentType="image/webp"/>
  <Override PartName="/ppt/media/image11.webp" ContentType="image/webp"/>
  <Override PartName="/ppt/media/image5.webp" ContentType="image/webp"/>
  <Override PartName="/ppt/media/image6.webp" ContentType="image/webp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3"/>
  </p:sldMasterIdLst>
  <p:notesMasterIdLst>
    <p:notesMasterId r:id="rId13"/>
  </p:notesMasterIdLst>
  <p:sldIdLst>
    <p:sldId id="257" r:id="rId4"/>
    <p:sldId id="258" r:id="rId5"/>
    <p:sldId id="259" r:id="rId6"/>
    <p:sldId id="319" r:id="rId7"/>
    <p:sldId id="263" r:id="rId8"/>
    <p:sldId id="320" r:id="rId9"/>
    <p:sldId id="330" r:id="rId10"/>
    <p:sldId id="332" r:id="rId11"/>
    <p:sldId id="333" r:id="rId12"/>
    <p:sldId id="335" r:id="rId14"/>
    <p:sldId id="268" r:id="rId15"/>
    <p:sldId id="271" r:id="rId16"/>
    <p:sldId id="325" r:id="rId17"/>
    <p:sldId id="329" r:id="rId18"/>
    <p:sldId id="326" r:id="rId19"/>
    <p:sldId id="270" r:id="rId20"/>
    <p:sldId id="269" r:id="rId21"/>
    <p:sldId id="328" r:id="rId22"/>
    <p:sldId id="262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6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作者" initials="A" lastIdx="0" clrIdx="3"/>
  <p:cmAuthor id="5" name="zong fengxia" initials="fz" lastIdx="6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52" y="36"/>
      </p:cViewPr>
      <p:guideLst>
        <p:guide orient="horz" pos="2066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475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image" Target="../media/image3.png"/><Relationship Id="rId2" Type="http://schemas.openxmlformats.org/officeDocument/2006/relationships/tags" Target="../tags/tag95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6" Type="http://schemas.openxmlformats.org/officeDocument/2006/relationships/tags" Target="../tags/tag125.xml"/><Relationship Id="rId15" Type="http://schemas.openxmlformats.org/officeDocument/2006/relationships/tags" Target="../tags/tag124.xml"/><Relationship Id="rId14" Type="http://schemas.openxmlformats.org/officeDocument/2006/relationships/tags" Target="../tags/tag123.xml"/><Relationship Id="rId13" Type="http://schemas.openxmlformats.org/officeDocument/2006/relationships/tags" Target="../tags/tag122.xml"/><Relationship Id="rId12" Type="http://schemas.openxmlformats.org/officeDocument/2006/relationships/tags" Target="../tags/tag12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32.xml"/><Relationship Id="rId8" Type="http://schemas.openxmlformats.org/officeDocument/2006/relationships/tags" Target="../tags/tag131.xml"/><Relationship Id="rId7" Type="http://schemas.openxmlformats.org/officeDocument/2006/relationships/tags" Target="../tags/tag130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image" Target="../media/image4.png"/><Relationship Id="rId2" Type="http://schemas.openxmlformats.org/officeDocument/2006/relationships/tags" Target="../tags/tag126.xml"/><Relationship Id="rId10" Type="http://schemas.openxmlformats.org/officeDocument/2006/relationships/tags" Target="../tags/tag133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image" Target="../media/image4.png"/><Relationship Id="rId2" Type="http://schemas.openxmlformats.org/officeDocument/2006/relationships/tags" Target="../tags/tag134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0" Type="http://schemas.openxmlformats.org/officeDocument/2006/relationships/tags" Target="../tags/tag160.xml"/><Relationship Id="rId2" Type="http://schemas.openxmlformats.org/officeDocument/2006/relationships/tags" Target="../tags/tag142.xml"/><Relationship Id="rId19" Type="http://schemas.openxmlformats.org/officeDocument/2006/relationships/tags" Target="../tags/tag159.xml"/><Relationship Id="rId18" Type="http://schemas.openxmlformats.org/officeDocument/2006/relationships/tags" Target="../tags/tag158.xml"/><Relationship Id="rId17" Type="http://schemas.openxmlformats.org/officeDocument/2006/relationships/tags" Target="../tags/tag157.xml"/><Relationship Id="rId16" Type="http://schemas.openxmlformats.org/officeDocument/2006/relationships/tags" Target="../tags/tag156.xml"/><Relationship Id="rId15" Type="http://schemas.openxmlformats.org/officeDocument/2006/relationships/tags" Target="../tags/tag155.xml"/><Relationship Id="rId14" Type="http://schemas.openxmlformats.org/officeDocument/2006/relationships/tags" Target="../tags/tag154.xml"/><Relationship Id="rId13" Type="http://schemas.openxmlformats.org/officeDocument/2006/relationships/tags" Target="../tags/tag153.xml"/><Relationship Id="rId12" Type="http://schemas.openxmlformats.org/officeDocument/2006/relationships/tags" Target="../tags/tag152.xml"/><Relationship Id="rId11" Type="http://schemas.openxmlformats.org/officeDocument/2006/relationships/tags" Target="../tags/tag151.xml"/><Relationship Id="rId10" Type="http://schemas.openxmlformats.org/officeDocument/2006/relationships/tags" Target="../tags/tag150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tags" Target="../tags/tag166.xml"/><Relationship Id="rId7" Type="http://schemas.openxmlformats.org/officeDocument/2006/relationships/tags" Target="../tags/tag165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3" Type="http://schemas.openxmlformats.org/officeDocument/2006/relationships/image" Target="../media/image4.png"/><Relationship Id="rId2" Type="http://schemas.openxmlformats.org/officeDocument/2006/relationships/tags" Target="../tags/tag161.xml"/><Relationship Id="rId12" Type="http://schemas.openxmlformats.org/officeDocument/2006/relationships/tags" Target="../tags/tag170.xml"/><Relationship Id="rId11" Type="http://schemas.openxmlformats.org/officeDocument/2006/relationships/tags" Target="../tags/tag169.xml"/><Relationship Id="rId10" Type="http://schemas.openxmlformats.org/officeDocument/2006/relationships/tags" Target="../tags/tag168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78.xml"/><Relationship Id="rId8" Type="http://schemas.openxmlformats.org/officeDocument/2006/relationships/tags" Target="../tags/tag177.xml"/><Relationship Id="rId7" Type="http://schemas.openxmlformats.org/officeDocument/2006/relationships/tags" Target="../tags/tag176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tags" Target="../tags/tag173.xml"/><Relationship Id="rId31" Type="http://schemas.openxmlformats.org/officeDocument/2006/relationships/tags" Target="../tags/tag200.xml"/><Relationship Id="rId30" Type="http://schemas.openxmlformats.org/officeDocument/2006/relationships/tags" Target="../tags/tag199.xml"/><Relationship Id="rId3" Type="http://schemas.openxmlformats.org/officeDocument/2006/relationships/tags" Target="../tags/tag172.xml"/><Relationship Id="rId29" Type="http://schemas.openxmlformats.org/officeDocument/2006/relationships/tags" Target="../tags/tag198.xml"/><Relationship Id="rId28" Type="http://schemas.openxmlformats.org/officeDocument/2006/relationships/tags" Target="../tags/tag197.xml"/><Relationship Id="rId27" Type="http://schemas.openxmlformats.org/officeDocument/2006/relationships/tags" Target="../tags/tag196.xml"/><Relationship Id="rId26" Type="http://schemas.openxmlformats.org/officeDocument/2006/relationships/tags" Target="../tags/tag195.xml"/><Relationship Id="rId25" Type="http://schemas.openxmlformats.org/officeDocument/2006/relationships/tags" Target="../tags/tag194.xml"/><Relationship Id="rId24" Type="http://schemas.openxmlformats.org/officeDocument/2006/relationships/tags" Target="../tags/tag193.xml"/><Relationship Id="rId23" Type="http://schemas.openxmlformats.org/officeDocument/2006/relationships/tags" Target="../tags/tag192.xml"/><Relationship Id="rId22" Type="http://schemas.openxmlformats.org/officeDocument/2006/relationships/tags" Target="../tags/tag191.xml"/><Relationship Id="rId21" Type="http://schemas.openxmlformats.org/officeDocument/2006/relationships/tags" Target="../tags/tag190.xml"/><Relationship Id="rId20" Type="http://schemas.openxmlformats.org/officeDocument/2006/relationships/tags" Target="../tags/tag189.xml"/><Relationship Id="rId2" Type="http://schemas.openxmlformats.org/officeDocument/2006/relationships/tags" Target="../tags/tag171.xml"/><Relationship Id="rId19" Type="http://schemas.openxmlformats.org/officeDocument/2006/relationships/tags" Target="../tags/tag188.xml"/><Relationship Id="rId18" Type="http://schemas.openxmlformats.org/officeDocument/2006/relationships/tags" Target="../tags/tag187.xml"/><Relationship Id="rId17" Type="http://schemas.openxmlformats.org/officeDocument/2006/relationships/tags" Target="../tags/tag186.xml"/><Relationship Id="rId16" Type="http://schemas.openxmlformats.org/officeDocument/2006/relationships/tags" Target="../tags/tag185.xml"/><Relationship Id="rId15" Type="http://schemas.openxmlformats.org/officeDocument/2006/relationships/tags" Target="../tags/tag184.xml"/><Relationship Id="rId14" Type="http://schemas.openxmlformats.org/officeDocument/2006/relationships/tags" Target="../tags/tag183.xml"/><Relationship Id="rId13" Type="http://schemas.openxmlformats.org/officeDocument/2006/relationships/tags" Target="../tags/tag182.xml"/><Relationship Id="rId12" Type="http://schemas.openxmlformats.org/officeDocument/2006/relationships/tags" Target="../tags/tag181.xml"/><Relationship Id="rId11" Type="http://schemas.openxmlformats.org/officeDocument/2006/relationships/tags" Target="../tags/tag180.xml"/><Relationship Id="rId10" Type="http://schemas.openxmlformats.org/officeDocument/2006/relationships/tags" Target="../tags/tag179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213.xml"/><Relationship Id="rId8" Type="http://schemas.openxmlformats.org/officeDocument/2006/relationships/tags" Target="../tags/tag212.xml"/><Relationship Id="rId7" Type="http://schemas.openxmlformats.org/officeDocument/2006/relationships/tags" Target="../tags/tag211.xml"/><Relationship Id="rId6" Type="http://schemas.openxmlformats.org/officeDocument/2006/relationships/tags" Target="../tags/tag210.xml"/><Relationship Id="rId5" Type="http://schemas.openxmlformats.org/officeDocument/2006/relationships/tags" Target="../tags/tag209.xml"/><Relationship Id="rId4" Type="http://schemas.openxmlformats.org/officeDocument/2006/relationships/tags" Target="../tags/tag208.xml"/><Relationship Id="rId3" Type="http://schemas.openxmlformats.org/officeDocument/2006/relationships/image" Target="../media/image1.png"/><Relationship Id="rId2" Type="http://schemas.openxmlformats.org/officeDocument/2006/relationships/tags" Target="../tags/tag207.xml"/><Relationship Id="rId10" Type="http://schemas.openxmlformats.org/officeDocument/2006/relationships/tags" Target="../tags/tag21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222.xml"/><Relationship Id="rId8" Type="http://schemas.openxmlformats.org/officeDocument/2006/relationships/tags" Target="../tags/tag221.xml"/><Relationship Id="rId7" Type="http://schemas.openxmlformats.org/officeDocument/2006/relationships/tags" Target="../tags/tag220.xml"/><Relationship Id="rId6" Type="http://schemas.openxmlformats.org/officeDocument/2006/relationships/tags" Target="../tags/tag219.xml"/><Relationship Id="rId5" Type="http://schemas.openxmlformats.org/officeDocument/2006/relationships/tags" Target="../tags/tag218.xml"/><Relationship Id="rId4" Type="http://schemas.openxmlformats.org/officeDocument/2006/relationships/tags" Target="../tags/tag217.xml"/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2" Type="http://schemas.openxmlformats.org/officeDocument/2006/relationships/tags" Target="../tags/tag225.xml"/><Relationship Id="rId11" Type="http://schemas.openxmlformats.org/officeDocument/2006/relationships/tags" Target="../tags/tag224.xml"/><Relationship Id="rId10" Type="http://schemas.openxmlformats.org/officeDocument/2006/relationships/tags" Target="../tags/tag22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232.xml"/><Relationship Id="rId8" Type="http://schemas.openxmlformats.org/officeDocument/2006/relationships/tags" Target="../tags/tag231.xml"/><Relationship Id="rId7" Type="http://schemas.openxmlformats.org/officeDocument/2006/relationships/tags" Target="../tags/tag230.xml"/><Relationship Id="rId6" Type="http://schemas.openxmlformats.org/officeDocument/2006/relationships/tags" Target="../tags/tag229.xml"/><Relationship Id="rId5" Type="http://schemas.openxmlformats.org/officeDocument/2006/relationships/tags" Target="../tags/tag228.xml"/><Relationship Id="rId4" Type="http://schemas.openxmlformats.org/officeDocument/2006/relationships/tags" Target="../tags/tag227.xml"/><Relationship Id="rId3" Type="http://schemas.openxmlformats.org/officeDocument/2006/relationships/image" Target="../media/image2.png"/><Relationship Id="rId2" Type="http://schemas.openxmlformats.org/officeDocument/2006/relationships/tags" Target="../tags/tag226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240.xml"/><Relationship Id="rId8" Type="http://schemas.openxmlformats.org/officeDocument/2006/relationships/tags" Target="../tags/tag239.xml"/><Relationship Id="rId7" Type="http://schemas.openxmlformats.org/officeDocument/2006/relationships/tags" Target="../tags/tag238.xml"/><Relationship Id="rId6" Type="http://schemas.openxmlformats.org/officeDocument/2006/relationships/tags" Target="../tags/tag237.xml"/><Relationship Id="rId5" Type="http://schemas.openxmlformats.org/officeDocument/2006/relationships/tags" Target="../tags/tag236.xml"/><Relationship Id="rId4" Type="http://schemas.openxmlformats.org/officeDocument/2006/relationships/tags" Target="../tags/tag235.xml"/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3" Type="http://schemas.openxmlformats.org/officeDocument/2006/relationships/tags" Target="../tags/tag244.xml"/><Relationship Id="rId12" Type="http://schemas.openxmlformats.org/officeDocument/2006/relationships/tags" Target="../tags/tag243.xml"/><Relationship Id="rId11" Type="http://schemas.openxmlformats.org/officeDocument/2006/relationships/tags" Target="../tags/tag242.xml"/><Relationship Id="rId10" Type="http://schemas.openxmlformats.org/officeDocument/2006/relationships/tags" Target="../tags/tag241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252.xml"/><Relationship Id="rId8" Type="http://schemas.openxmlformats.org/officeDocument/2006/relationships/tags" Target="../tags/tag251.xml"/><Relationship Id="rId7" Type="http://schemas.openxmlformats.org/officeDocument/2006/relationships/tags" Target="../tags/tag250.xml"/><Relationship Id="rId6" Type="http://schemas.openxmlformats.org/officeDocument/2006/relationships/tags" Target="../tags/tag249.xml"/><Relationship Id="rId5" Type="http://schemas.openxmlformats.org/officeDocument/2006/relationships/tags" Target="../tags/tag248.xml"/><Relationship Id="rId4" Type="http://schemas.openxmlformats.org/officeDocument/2006/relationships/tags" Target="../tags/tag247.xml"/><Relationship Id="rId3" Type="http://schemas.openxmlformats.org/officeDocument/2006/relationships/tags" Target="../tags/tag246.xml"/><Relationship Id="rId2" Type="http://schemas.openxmlformats.org/officeDocument/2006/relationships/tags" Target="../tags/tag245.xml"/><Relationship Id="rId15" Type="http://schemas.openxmlformats.org/officeDocument/2006/relationships/tags" Target="../tags/tag258.xml"/><Relationship Id="rId14" Type="http://schemas.openxmlformats.org/officeDocument/2006/relationships/tags" Target="../tags/tag257.xml"/><Relationship Id="rId13" Type="http://schemas.openxmlformats.org/officeDocument/2006/relationships/tags" Target="../tags/tag256.xml"/><Relationship Id="rId12" Type="http://schemas.openxmlformats.org/officeDocument/2006/relationships/tags" Target="../tags/tag255.xml"/><Relationship Id="rId11" Type="http://schemas.openxmlformats.org/officeDocument/2006/relationships/tags" Target="../tags/tag254.xml"/><Relationship Id="rId10" Type="http://schemas.openxmlformats.org/officeDocument/2006/relationships/tags" Target="../tags/tag253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264.xml"/><Relationship Id="rId7" Type="http://schemas.openxmlformats.org/officeDocument/2006/relationships/tags" Target="../tags/tag263.xml"/><Relationship Id="rId6" Type="http://schemas.openxmlformats.org/officeDocument/2006/relationships/tags" Target="../tags/tag262.xml"/><Relationship Id="rId5" Type="http://schemas.openxmlformats.org/officeDocument/2006/relationships/tags" Target="../tags/tag261.xml"/><Relationship Id="rId4" Type="http://schemas.openxmlformats.org/officeDocument/2006/relationships/tags" Target="../tags/tag260.xml"/><Relationship Id="rId3" Type="http://schemas.openxmlformats.org/officeDocument/2006/relationships/image" Target="../media/image1.png"/><Relationship Id="rId2" Type="http://schemas.openxmlformats.org/officeDocument/2006/relationships/tags" Target="../tags/tag259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4" Type="http://schemas.openxmlformats.org/officeDocument/2006/relationships/tags" Target="../tags/tag267.xml"/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275.xml"/><Relationship Id="rId8" Type="http://schemas.openxmlformats.org/officeDocument/2006/relationships/tags" Target="../tags/tag274.xml"/><Relationship Id="rId7" Type="http://schemas.openxmlformats.org/officeDocument/2006/relationships/tags" Target="../tags/tag273.xml"/><Relationship Id="rId6" Type="http://schemas.openxmlformats.org/officeDocument/2006/relationships/tags" Target="../tags/tag272.xml"/><Relationship Id="rId5" Type="http://schemas.openxmlformats.org/officeDocument/2006/relationships/tags" Target="../tags/tag271.xml"/><Relationship Id="rId4" Type="http://schemas.openxmlformats.org/officeDocument/2006/relationships/tags" Target="../tags/tag270.xml"/><Relationship Id="rId3" Type="http://schemas.openxmlformats.org/officeDocument/2006/relationships/tags" Target="../tags/tag269.xml"/><Relationship Id="rId2" Type="http://schemas.openxmlformats.org/officeDocument/2006/relationships/tags" Target="../tags/tag268.xml"/><Relationship Id="rId13" Type="http://schemas.openxmlformats.org/officeDocument/2006/relationships/tags" Target="../tags/tag279.xml"/><Relationship Id="rId12" Type="http://schemas.openxmlformats.org/officeDocument/2006/relationships/tags" Target="../tags/tag278.xml"/><Relationship Id="rId11" Type="http://schemas.openxmlformats.org/officeDocument/2006/relationships/tags" Target="../tags/tag277.xml"/><Relationship Id="rId10" Type="http://schemas.openxmlformats.org/officeDocument/2006/relationships/tags" Target="../tags/tag276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287.xml"/><Relationship Id="rId8" Type="http://schemas.openxmlformats.org/officeDocument/2006/relationships/tags" Target="../tags/tag286.xml"/><Relationship Id="rId7" Type="http://schemas.openxmlformats.org/officeDocument/2006/relationships/tags" Target="../tags/tag285.xml"/><Relationship Id="rId6" Type="http://schemas.openxmlformats.org/officeDocument/2006/relationships/tags" Target="../tags/tag284.xml"/><Relationship Id="rId5" Type="http://schemas.openxmlformats.org/officeDocument/2006/relationships/tags" Target="../tags/tag283.xml"/><Relationship Id="rId4" Type="http://schemas.openxmlformats.org/officeDocument/2006/relationships/tags" Target="../tags/tag282.xml"/><Relationship Id="rId3" Type="http://schemas.openxmlformats.org/officeDocument/2006/relationships/tags" Target="../tags/tag281.xml"/><Relationship Id="rId2" Type="http://schemas.openxmlformats.org/officeDocument/2006/relationships/tags" Target="../tags/tag280.xml"/><Relationship Id="rId12" Type="http://schemas.openxmlformats.org/officeDocument/2006/relationships/tags" Target="../tags/tag290.xml"/><Relationship Id="rId11" Type="http://schemas.openxmlformats.org/officeDocument/2006/relationships/tags" Target="../tags/tag289.xml"/><Relationship Id="rId10" Type="http://schemas.openxmlformats.org/officeDocument/2006/relationships/tags" Target="../tags/tag288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298.xml"/><Relationship Id="rId8" Type="http://schemas.openxmlformats.org/officeDocument/2006/relationships/tags" Target="../tags/tag297.xml"/><Relationship Id="rId7" Type="http://schemas.openxmlformats.org/officeDocument/2006/relationships/tags" Target="../tags/tag296.xml"/><Relationship Id="rId6" Type="http://schemas.openxmlformats.org/officeDocument/2006/relationships/tags" Target="../tags/tag295.xml"/><Relationship Id="rId5" Type="http://schemas.openxmlformats.org/officeDocument/2006/relationships/tags" Target="../tags/tag294.xml"/><Relationship Id="rId4" Type="http://schemas.openxmlformats.org/officeDocument/2006/relationships/tags" Target="../tags/tag293.xml"/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1" Type="http://schemas.openxmlformats.org/officeDocument/2006/relationships/tags" Target="../tags/tag300.xml"/><Relationship Id="rId10" Type="http://schemas.openxmlformats.org/officeDocument/2006/relationships/tags" Target="../tags/tag299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306.xml"/><Relationship Id="rId7" Type="http://schemas.openxmlformats.org/officeDocument/2006/relationships/tags" Target="../tags/tag305.xml"/><Relationship Id="rId6" Type="http://schemas.openxmlformats.org/officeDocument/2006/relationships/tags" Target="../tags/tag304.xml"/><Relationship Id="rId5" Type="http://schemas.openxmlformats.org/officeDocument/2006/relationships/tags" Target="../tags/tag303.xml"/><Relationship Id="rId4" Type="http://schemas.openxmlformats.org/officeDocument/2006/relationships/tags" Target="../tags/tag302.xml"/><Relationship Id="rId3" Type="http://schemas.openxmlformats.org/officeDocument/2006/relationships/image" Target="../media/image3.png"/><Relationship Id="rId2" Type="http://schemas.openxmlformats.org/officeDocument/2006/relationships/tags" Target="../tags/tag30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2.png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314.xml"/><Relationship Id="rId8" Type="http://schemas.openxmlformats.org/officeDocument/2006/relationships/tags" Target="../tags/tag313.xml"/><Relationship Id="rId7" Type="http://schemas.openxmlformats.org/officeDocument/2006/relationships/tags" Target="../tags/tag312.xml"/><Relationship Id="rId6" Type="http://schemas.openxmlformats.org/officeDocument/2006/relationships/tags" Target="../tags/tag311.xml"/><Relationship Id="rId5" Type="http://schemas.openxmlformats.org/officeDocument/2006/relationships/tags" Target="../tags/tag310.xml"/><Relationship Id="rId4" Type="http://schemas.openxmlformats.org/officeDocument/2006/relationships/tags" Target="../tags/tag309.xml"/><Relationship Id="rId3" Type="http://schemas.openxmlformats.org/officeDocument/2006/relationships/tags" Target="../tags/tag308.xml"/><Relationship Id="rId2" Type="http://schemas.openxmlformats.org/officeDocument/2006/relationships/tags" Target="../tags/tag307.xml"/><Relationship Id="rId11" Type="http://schemas.openxmlformats.org/officeDocument/2006/relationships/tags" Target="../tags/tag316.xml"/><Relationship Id="rId10" Type="http://schemas.openxmlformats.org/officeDocument/2006/relationships/tags" Target="../tags/tag315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324.xml"/><Relationship Id="rId8" Type="http://schemas.openxmlformats.org/officeDocument/2006/relationships/tags" Target="../tags/tag323.xml"/><Relationship Id="rId7" Type="http://schemas.openxmlformats.org/officeDocument/2006/relationships/tags" Target="../tags/tag322.xml"/><Relationship Id="rId6" Type="http://schemas.openxmlformats.org/officeDocument/2006/relationships/tags" Target="../tags/tag321.xml"/><Relationship Id="rId5" Type="http://schemas.openxmlformats.org/officeDocument/2006/relationships/tags" Target="../tags/tag320.xml"/><Relationship Id="rId4" Type="http://schemas.openxmlformats.org/officeDocument/2006/relationships/tags" Target="../tags/tag319.xml"/><Relationship Id="rId3" Type="http://schemas.openxmlformats.org/officeDocument/2006/relationships/tags" Target="../tags/tag318.xml"/><Relationship Id="rId2" Type="http://schemas.openxmlformats.org/officeDocument/2006/relationships/tags" Target="../tags/tag317.xml"/><Relationship Id="rId16" Type="http://schemas.openxmlformats.org/officeDocument/2006/relationships/tags" Target="../tags/tag331.xml"/><Relationship Id="rId15" Type="http://schemas.openxmlformats.org/officeDocument/2006/relationships/tags" Target="../tags/tag330.xml"/><Relationship Id="rId14" Type="http://schemas.openxmlformats.org/officeDocument/2006/relationships/tags" Target="../tags/tag329.xml"/><Relationship Id="rId13" Type="http://schemas.openxmlformats.org/officeDocument/2006/relationships/tags" Target="../tags/tag328.xml"/><Relationship Id="rId12" Type="http://schemas.openxmlformats.org/officeDocument/2006/relationships/tags" Target="../tags/tag327.xml"/><Relationship Id="rId11" Type="http://schemas.openxmlformats.org/officeDocument/2006/relationships/tags" Target="../tags/tag326.xml"/><Relationship Id="rId10" Type="http://schemas.openxmlformats.org/officeDocument/2006/relationships/tags" Target="../tags/tag325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338.xml"/><Relationship Id="rId8" Type="http://schemas.openxmlformats.org/officeDocument/2006/relationships/tags" Target="../tags/tag337.xml"/><Relationship Id="rId7" Type="http://schemas.openxmlformats.org/officeDocument/2006/relationships/tags" Target="../tags/tag336.xml"/><Relationship Id="rId6" Type="http://schemas.openxmlformats.org/officeDocument/2006/relationships/tags" Target="../tags/tag335.xml"/><Relationship Id="rId5" Type="http://schemas.openxmlformats.org/officeDocument/2006/relationships/tags" Target="../tags/tag334.xml"/><Relationship Id="rId4" Type="http://schemas.openxmlformats.org/officeDocument/2006/relationships/tags" Target="../tags/tag333.xml"/><Relationship Id="rId3" Type="http://schemas.openxmlformats.org/officeDocument/2006/relationships/image" Target="../media/image4.png"/><Relationship Id="rId2" Type="http://schemas.openxmlformats.org/officeDocument/2006/relationships/tags" Target="../tags/tag332.xml"/><Relationship Id="rId10" Type="http://schemas.openxmlformats.org/officeDocument/2006/relationships/tags" Target="../tags/tag339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346.xml"/><Relationship Id="rId8" Type="http://schemas.openxmlformats.org/officeDocument/2006/relationships/tags" Target="../tags/tag345.xml"/><Relationship Id="rId7" Type="http://schemas.openxmlformats.org/officeDocument/2006/relationships/tags" Target="../tags/tag344.xml"/><Relationship Id="rId6" Type="http://schemas.openxmlformats.org/officeDocument/2006/relationships/tags" Target="../tags/tag343.xml"/><Relationship Id="rId5" Type="http://schemas.openxmlformats.org/officeDocument/2006/relationships/tags" Target="../tags/tag342.xml"/><Relationship Id="rId4" Type="http://schemas.openxmlformats.org/officeDocument/2006/relationships/tags" Target="../tags/tag341.xml"/><Relationship Id="rId3" Type="http://schemas.openxmlformats.org/officeDocument/2006/relationships/image" Target="../media/image4.png"/><Relationship Id="rId2" Type="http://schemas.openxmlformats.org/officeDocument/2006/relationships/tags" Target="../tags/tag340.xml"/><Relationship Id="rId10" Type="http://schemas.openxmlformats.org/officeDocument/2006/relationships/tags" Target="../tags/tag347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355.xml"/><Relationship Id="rId8" Type="http://schemas.openxmlformats.org/officeDocument/2006/relationships/tags" Target="../tags/tag354.xml"/><Relationship Id="rId7" Type="http://schemas.openxmlformats.org/officeDocument/2006/relationships/tags" Target="../tags/tag353.xml"/><Relationship Id="rId6" Type="http://schemas.openxmlformats.org/officeDocument/2006/relationships/tags" Target="../tags/tag352.xml"/><Relationship Id="rId5" Type="http://schemas.openxmlformats.org/officeDocument/2006/relationships/tags" Target="../tags/tag351.xml"/><Relationship Id="rId4" Type="http://schemas.openxmlformats.org/officeDocument/2006/relationships/tags" Target="../tags/tag350.xml"/><Relationship Id="rId3" Type="http://schemas.openxmlformats.org/officeDocument/2006/relationships/tags" Target="../tags/tag349.xml"/><Relationship Id="rId20" Type="http://schemas.openxmlformats.org/officeDocument/2006/relationships/tags" Target="../tags/tag366.xml"/><Relationship Id="rId2" Type="http://schemas.openxmlformats.org/officeDocument/2006/relationships/tags" Target="../tags/tag348.xml"/><Relationship Id="rId19" Type="http://schemas.openxmlformats.org/officeDocument/2006/relationships/tags" Target="../tags/tag365.xml"/><Relationship Id="rId18" Type="http://schemas.openxmlformats.org/officeDocument/2006/relationships/tags" Target="../tags/tag364.xml"/><Relationship Id="rId17" Type="http://schemas.openxmlformats.org/officeDocument/2006/relationships/tags" Target="../tags/tag363.xml"/><Relationship Id="rId16" Type="http://schemas.openxmlformats.org/officeDocument/2006/relationships/tags" Target="../tags/tag362.xml"/><Relationship Id="rId15" Type="http://schemas.openxmlformats.org/officeDocument/2006/relationships/tags" Target="../tags/tag361.xml"/><Relationship Id="rId14" Type="http://schemas.openxmlformats.org/officeDocument/2006/relationships/tags" Target="../tags/tag360.xml"/><Relationship Id="rId13" Type="http://schemas.openxmlformats.org/officeDocument/2006/relationships/tags" Target="../tags/tag359.xml"/><Relationship Id="rId12" Type="http://schemas.openxmlformats.org/officeDocument/2006/relationships/tags" Target="../tags/tag358.xml"/><Relationship Id="rId11" Type="http://schemas.openxmlformats.org/officeDocument/2006/relationships/tags" Target="../tags/tag357.xml"/><Relationship Id="rId10" Type="http://schemas.openxmlformats.org/officeDocument/2006/relationships/tags" Target="../tags/tag356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373.xml"/><Relationship Id="rId8" Type="http://schemas.openxmlformats.org/officeDocument/2006/relationships/tags" Target="../tags/tag372.xml"/><Relationship Id="rId7" Type="http://schemas.openxmlformats.org/officeDocument/2006/relationships/tags" Target="../tags/tag371.xml"/><Relationship Id="rId6" Type="http://schemas.openxmlformats.org/officeDocument/2006/relationships/tags" Target="../tags/tag370.xml"/><Relationship Id="rId5" Type="http://schemas.openxmlformats.org/officeDocument/2006/relationships/tags" Target="../tags/tag369.xml"/><Relationship Id="rId4" Type="http://schemas.openxmlformats.org/officeDocument/2006/relationships/tags" Target="../tags/tag368.xml"/><Relationship Id="rId3" Type="http://schemas.openxmlformats.org/officeDocument/2006/relationships/image" Target="../media/image4.png"/><Relationship Id="rId2" Type="http://schemas.openxmlformats.org/officeDocument/2006/relationships/tags" Target="../tags/tag367.xml"/><Relationship Id="rId12" Type="http://schemas.openxmlformats.org/officeDocument/2006/relationships/tags" Target="../tags/tag376.xml"/><Relationship Id="rId11" Type="http://schemas.openxmlformats.org/officeDocument/2006/relationships/tags" Target="../tags/tag375.xml"/><Relationship Id="rId10" Type="http://schemas.openxmlformats.org/officeDocument/2006/relationships/tags" Target="../tags/tag374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384.xml"/><Relationship Id="rId8" Type="http://schemas.openxmlformats.org/officeDocument/2006/relationships/tags" Target="../tags/tag383.xml"/><Relationship Id="rId7" Type="http://schemas.openxmlformats.org/officeDocument/2006/relationships/tags" Target="../tags/tag382.xml"/><Relationship Id="rId6" Type="http://schemas.openxmlformats.org/officeDocument/2006/relationships/tags" Target="../tags/tag381.xml"/><Relationship Id="rId5" Type="http://schemas.openxmlformats.org/officeDocument/2006/relationships/tags" Target="../tags/tag380.xml"/><Relationship Id="rId4" Type="http://schemas.openxmlformats.org/officeDocument/2006/relationships/tags" Target="../tags/tag379.xml"/><Relationship Id="rId31" Type="http://schemas.openxmlformats.org/officeDocument/2006/relationships/tags" Target="../tags/tag406.xml"/><Relationship Id="rId30" Type="http://schemas.openxmlformats.org/officeDocument/2006/relationships/tags" Target="../tags/tag405.xml"/><Relationship Id="rId3" Type="http://schemas.openxmlformats.org/officeDocument/2006/relationships/tags" Target="../tags/tag378.xml"/><Relationship Id="rId29" Type="http://schemas.openxmlformats.org/officeDocument/2006/relationships/tags" Target="../tags/tag404.xml"/><Relationship Id="rId28" Type="http://schemas.openxmlformats.org/officeDocument/2006/relationships/tags" Target="../tags/tag403.xml"/><Relationship Id="rId27" Type="http://schemas.openxmlformats.org/officeDocument/2006/relationships/tags" Target="../tags/tag402.xml"/><Relationship Id="rId26" Type="http://schemas.openxmlformats.org/officeDocument/2006/relationships/tags" Target="../tags/tag401.xml"/><Relationship Id="rId25" Type="http://schemas.openxmlformats.org/officeDocument/2006/relationships/tags" Target="../tags/tag400.xml"/><Relationship Id="rId24" Type="http://schemas.openxmlformats.org/officeDocument/2006/relationships/tags" Target="../tags/tag399.xml"/><Relationship Id="rId23" Type="http://schemas.openxmlformats.org/officeDocument/2006/relationships/tags" Target="../tags/tag398.xml"/><Relationship Id="rId22" Type="http://schemas.openxmlformats.org/officeDocument/2006/relationships/tags" Target="../tags/tag397.xml"/><Relationship Id="rId21" Type="http://schemas.openxmlformats.org/officeDocument/2006/relationships/tags" Target="../tags/tag396.xml"/><Relationship Id="rId20" Type="http://schemas.openxmlformats.org/officeDocument/2006/relationships/tags" Target="../tags/tag395.xml"/><Relationship Id="rId2" Type="http://schemas.openxmlformats.org/officeDocument/2006/relationships/tags" Target="../tags/tag377.xml"/><Relationship Id="rId19" Type="http://schemas.openxmlformats.org/officeDocument/2006/relationships/tags" Target="../tags/tag394.xml"/><Relationship Id="rId18" Type="http://schemas.openxmlformats.org/officeDocument/2006/relationships/tags" Target="../tags/tag393.xml"/><Relationship Id="rId17" Type="http://schemas.openxmlformats.org/officeDocument/2006/relationships/tags" Target="../tags/tag392.xml"/><Relationship Id="rId16" Type="http://schemas.openxmlformats.org/officeDocument/2006/relationships/tags" Target="../tags/tag391.xml"/><Relationship Id="rId15" Type="http://schemas.openxmlformats.org/officeDocument/2006/relationships/tags" Target="../tags/tag390.xml"/><Relationship Id="rId14" Type="http://schemas.openxmlformats.org/officeDocument/2006/relationships/tags" Target="../tags/tag389.xml"/><Relationship Id="rId13" Type="http://schemas.openxmlformats.org/officeDocument/2006/relationships/tags" Target="../tags/tag388.xml"/><Relationship Id="rId12" Type="http://schemas.openxmlformats.org/officeDocument/2006/relationships/tags" Target="../tags/tag387.xml"/><Relationship Id="rId11" Type="http://schemas.openxmlformats.org/officeDocument/2006/relationships/tags" Target="../tags/tag386.xml"/><Relationship Id="rId10" Type="http://schemas.openxmlformats.org/officeDocument/2006/relationships/tags" Target="../tags/tag385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3" Type="http://schemas.openxmlformats.org/officeDocument/2006/relationships/tags" Target="../tags/tag38.xml"/><Relationship Id="rId12" Type="http://schemas.openxmlformats.org/officeDocument/2006/relationships/tags" Target="../tags/tag37.xml"/><Relationship Id="rId11" Type="http://schemas.openxmlformats.org/officeDocument/2006/relationships/tags" Target="../tags/tag36.xml"/><Relationship Id="rId10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5" Type="http://schemas.openxmlformats.org/officeDocument/2006/relationships/tags" Target="../tags/tag52.xml"/><Relationship Id="rId14" Type="http://schemas.openxmlformats.org/officeDocument/2006/relationships/tags" Target="../tags/tag51.xml"/><Relationship Id="rId13" Type="http://schemas.openxmlformats.org/officeDocument/2006/relationships/tags" Target="../tags/tag50.xml"/><Relationship Id="rId12" Type="http://schemas.openxmlformats.org/officeDocument/2006/relationships/tags" Target="../tags/tag49.xml"/><Relationship Id="rId11" Type="http://schemas.openxmlformats.org/officeDocument/2006/relationships/tags" Target="../tags/tag48.xml"/><Relationship Id="rId10" Type="http://schemas.openxmlformats.org/officeDocument/2006/relationships/tags" Target="../tags/tag4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image" Target="../media/image1.png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2" Type="http://schemas.openxmlformats.org/officeDocument/2006/relationships/tags" Target="../tags/tag84.xml"/><Relationship Id="rId11" Type="http://schemas.openxmlformats.org/officeDocument/2006/relationships/tags" Target="../tags/tag83.xml"/><Relationship Id="rId10" Type="http://schemas.openxmlformats.org/officeDocument/2006/relationships/tags" Target="../tags/tag8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298825"/>
            <a:ext cx="12192000" cy="35547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2110105" y="2051685"/>
            <a:ext cx="8213090" cy="1247140"/>
          </a:xfrm>
        </p:spPr>
        <p:txBody>
          <a:bodyPr wrap="square" lIns="90000" tIns="46800" rIns="90000" bIns="46800" anchor="b" anchorCtr="0">
            <a:normAutofit/>
          </a:bodyPr>
          <a:lstStyle>
            <a:lvl1pPr algn="ctr">
              <a:defRPr sz="6000" spc="600" baseline="0">
                <a:solidFill>
                  <a:schemeClr val="accent1"/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2110105" y="3308350"/>
            <a:ext cx="8213090" cy="565150"/>
          </a:xfrm>
        </p:spPr>
        <p:txBody>
          <a:bodyPr wrap="square"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1" name="文本占位符 90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3921125" y="3921970"/>
            <a:ext cx="2303780" cy="467271"/>
          </a:xfrm>
        </p:spPr>
        <p:txBody>
          <a:bodyPr wrap="square" lIns="90000" tIns="46800" rIns="90000" bIns="46800">
            <a:normAutofit/>
          </a:bodyPr>
          <a:lstStyle>
            <a:lvl1pPr marL="0" indent="0" algn="r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汇报人姓名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  <p:custDataLst>
              <p:tags r:id="rId10"/>
            </p:custDataLst>
          </p:nvPr>
        </p:nvSpPr>
        <p:spPr>
          <a:xfrm>
            <a:off x="6274230" y="3924300"/>
            <a:ext cx="2304000" cy="460800"/>
          </a:xfrm>
        </p:spPr>
        <p:txBody>
          <a:bodyPr wrap="square">
            <a:normAutofit/>
          </a:bodyPr>
          <a:lstStyle>
            <a:lvl1pPr marL="0" indent="0" algn="l">
              <a:lnSpc>
                <a:spcPct val="150000"/>
              </a:lnSpc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汇报日期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9741530" y="5808652"/>
            <a:ext cx="2451251" cy="1047605"/>
            <a:chOff x="8387715" y="5596255"/>
            <a:chExt cx="3832225" cy="1250950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 7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186" y="0"/>
            <a:ext cx="12177814" cy="6858000"/>
          </a:xfrm>
          <a:prstGeom prst="rect">
            <a:avLst/>
          </a:prstGeom>
        </p:spPr>
      </p:pic>
      <p:sp>
        <p:nvSpPr>
          <p:cNvPr id="76" name="矩形 75"/>
          <p:cNvSpPr/>
          <p:nvPr userDrawn="1">
            <p:custDataLst>
              <p:tags r:id="rId4"/>
            </p:custDataLst>
          </p:nvPr>
        </p:nvSpPr>
        <p:spPr>
          <a:xfrm>
            <a:off x="635" y="-19685"/>
            <a:ext cx="12186285" cy="6874510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804035" y="2473325"/>
            <a:ext cx="8353425" cy="1743075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1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9741530" y="5808652"/>
            <a:ext cx="2451251" cy="1047605"/>
            <a:chOff x="8387715" y="5596255"/>
            <a:chExt cx="3832225" cy="1250950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68300" y="399415"/>
            <a:ext cx="11430000" cy="595058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4"/>
            </p:custDataLst>
          </p:nvPr>
        </p:nvGrpSpPr>
        <p:grpSpPr>
          <a:xfrm>
            <a:off x="368935" y="397510"/>
            <a:ext cx="648335" cy="397510"/>
            <a:chOff x="581" y="626"/>
            <a:chExt cx="1021" cy="626"/>
          </a:xfrm>
        </p:grpSpPr>
        <p:sp>
          <p:nvSpPr>
            <p:cNvPr id="9" name="等腰三角形 8"/>
            <p:cNvSpPr/>
            <p:nvPr userDrawn="1">
              <p:custDataLst>
                <p:tags r:id="rId5"/>
              </p:custDataLst>
            </p:nvPr>
          </p:nvSpPr>
          <p:spPr>
            <a:xfrm rot="10800000">
              <a:off x="581" y="626"/>
              <a:ext cx="577" cy="390"/>
            </a:xfrm>
            <a:prstGeom prst="triangle">
              <a:avLst/>
            </a:prstGeom>
            <a:solidFill>
              <a:srgbClr val="FBE5D6"/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 userDrawn="1">
              <p:custDataLst>
                <p:tags r:id="rId6"/>
              </p:custDataLst>
            </p:nvPr>
          </p:nvSpPr>
          <p:spPr>
            <a:xfrm rot="10800000">
              <a:off x="1158" y="1016"/>
              <a:ext cx="444" cy="237"/>
            </a:xfrm>
            <a:prstGeom prst="triangle">
              <a:avLst/>
            </a:prstGeom>
            <a:solidFill>
              <a:srgbClr val="4472C4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>
            <p:custDataLst>
              <p:tags r:id="rId7"/>
            </p:custDataLst>
          </p:nvPr>
        </p:nvGrpSpPr>
        <p:grpSpPr>
          <a:xfrm>
            <a:off x="9741535" y="5808345"/>
            <a:ext cx="2451100" cy="1047750"/>
            <a:chOff x="8387715" y="5596255"/>
            <a:chExt cx="3832225" cy="1250950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8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9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10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11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12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1281600" y="1249200"/>
            <a:ext cx="9626400" cy="723600"/>
          </a:xfrm>
        </p:spPr>
        <p:txBody>
          <a:bodyPr lIns="90000" tIns="46800" rIns="90000" bIns="46800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4"/>
            </p:custDataLst>
          </p:nvPr>
        </p:nvSpPr>
        <p:spPr>
          <a:xfrm>
            <a:off x="1281113" y="2163600"/>
            <a:ext cx="9626600" cy="3445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940415" y="4510591"/>
            <a:ext cx="1152244" cy="2249619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-13970" y="-2540"/>
            <a:ext cx="4857115" cy="68567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lIns="90000" tIns="46800" rIns="90000" bIns="46800"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940415" y="4510591"/>
            <a:ext cx="1152244" cy="2249619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656655"/>
            <a:ext cx="10976400" cy="750945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53340" y="15240"/>
            <a:ext cx="2931795" cy="1076325"/>
            <a:chOff x="84" y="24"/>
            <a:chExt cx="4617" cy="1695"/>
          </a:xfrm>
        </p:grpSpPr>
        <p:sp>
          <p:nvSpPr>
            <p:cNvPr id="41" name="矩形 2"/>
            <p:cNvSpPr/>
            <p:nvPr userDrawn="1">
              <p:custDataLst>
                <p:tags r:id="rId3"/>
              </p:custDataLst>
            </p:nvPr>
          </p:nvSpPr>
          <p:spPr>
            <a:xfrm rot="10800000">
              <a:off x="952" y="24"/>
              <a:ext cx="1068" cy="89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矩形 2"/>
            <p:cNvSpPr/>
            <p:nvPr userDrawn="1">
              <p:custDataLst>
                <p:tags r:id="rId4"/>
              </p:custDataLst>
            </p:nvPr>
          </p:nvSpPr>
          <p:spPr>
            <a:xfrm rot="10800000">
              <a:off x="2379" y="618"/>
              <a:ext cx="640" cy="5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矩形 2"/>
            <p:cNvSpPr/>
            <p:nvPr userDrawn="1">
              <p:custDataLst>
                <p:tags r:id="rId5"/>
              </p:custDataLst>
            </p:nvPr>
          </p:nvSpPr>
          <p:spPr>
            <a:xfrm rot="10800000">
              <a:off x="1589" y="618"/>
              <a:ext cx="1036" cy="86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矩形 2"/>
            <p:cNvSpPr/>
            <p:nvPr userDrawn="1">
              <p:custDataLst>
                <p:tags r:id="rId6"/>
              </p:custDataLst>
            </p:nvPr>
          </p:nvSpPr>
          <p:spPr>
            <a:xfrm rot="10800000">
              <a:off x="2020" y="236"/>
              <a:ext cx="435" cy="36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矩形 2"/>
            <p:cNvSpPr/>
            <p:nvPr userDrawn="1">
              <p:custDataLst>
                <p:tags r:id="rId7"/>
              </p:custDataLst>
            </p:nvPr>
          </p:nvSpPr>
          <p:spPr>
            <a:xfrm rot="10800000">
              <a:off x="2866" y="410"/>
              <a:ext cx="435" cy="36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矩形 2"/>
            <p:cNvSpPr/>
            <p:nvPr userDrawn="1">
              <p:custDataLst>
                <p:tags r:id="rId8"/>
              </p:custDataLst>
            </p:nvPr>
          </p:nvSpPr>
          <p:spPr>
            <a:xfrm rot="10800000">
              <a:off x="191" y="497"/>
              <a:ext cx="1455" cy="122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矩形 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2558" y="24"/>
              <a:ext cx="461" cy="38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5" name="矩形 2"/>
            <p:cNvSpPr/>
            <p:nvPr userDrawn="1">
              <p:custDataLst>
                <p:tags r:id="rId10"/>
              </p:custDataLst>
            </p:nvPr>
          </p:nvSpPr>
          <p:spPr>
            <a:xfrm rot="10800000">
              <a:off x="3877" y="378"/>
              <a:ext cx="287" cy="24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矩形 2"/>
            <p:cNvSpPr/>
            <p:nvPr userDrawn="1">
              <p:custDataLst>
                <p:tags r:id="rId11"/>
              </p:custDataLst>
            </p:nvPr>
          </p:nvSpPr>
          <p:spPr>
            <a:xfrm rot="10800000">
              <a:off x="84" y="24"/>
              <a:ext cx="707" cy="59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矩形 2"/>
            <p:cNvSpPr/>
            <p:nvPr userDrawn="1">
              <p:custDataLst>
                <p:tags r:id="rId12"/>
              </p:custDataLst>
            </p:nvPr>
          </p:nvSpPr>
          <p:spPr>
            <a:xfrm rot="10800000">
              <a:off x="3301" y="41"/>
              <a:ext cx="420" cy="35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矩形 2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493" y="236"/>
              <a:ext cx="208" cy="17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" name="矩形 7"/>
          <p:cNvSpPr/>
          <p:nvPr userDrawn="1">
            <p:custDataLst>
              <p:tags r:id="rId14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4800" y="524511"/>
            <a:ext cx="10976400" cy="710289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9"/>
            </p:custDataLst>
          </p:nvPr>
        </p:nvSpPr>
        <p:spPr>
          <a:xfrm>
            <a:off x="604837" y="1681200"/>
            <a:ext cx="10990800" cy="3211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20"/>
            </p:custDataLst>
          </p:nvPr>
        </p:nvSpPr>
        <p:spPr>
          <a:xfrm>
            <a:off x="594000" y="5180400"/>
            <a:ext cx="11001600" cy="1011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940415" y="4510591"/>
            <a:ext cx="1152244" cy="2249619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863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12" name="组合 11"/>
          <p:cNvGrpSpPr/>
          <p:nvPr userDrawn="1">
            <p:custDataLst>
              <p:tags r:id="rId3"/>
            </p:custDataLst>
          </p:nvPr>
        </p:nvGrpSpPr>
        <p:grpSpPr>
          <a:xfrm>
            <a:off x="10501630" y="3612515"/>
            <a:ext cx="1612265" cy="3147695"/>
            <a:chOff x="16538" y="5689"/>
            <a:chExt cx="2539" cy="4957"/>
          </a:xfrm>
        </p:grpSpPr>
        <p:sp>
          <p:nvSpPr>
            <p:cNvPr id="8" name="矩形 2"/>
            <p:cNvSpPr/>
            <p:nvPr userDrawn="1">
              <p:custDataLst>
                <p:tags r:id="rId4"/>
              </p:custDataLst>
            </p:nvPr>
          </p:nvSpPr>
          <p:spPr>
            <a:xfrm>
              <a:off x="16538" y="9249"/>
              <a:ext cx="1068" cy="89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矩形 2"/>
            <p:cNvSpPr/>
            <p:nvPr userDrawn="1">
              <p:custDataLst>
                <p:tags r:id="rId5"/>
              </p:custDataLst>
            </p:nvPr>
          </p:nvSpPr>
          <p:spPr>
            <a:xfrm>
              <a:off x="18437" y="8546"/>
              <a:ext cx="640" cy="5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矩形 2"/>
            <p:cNvSpPr/>
            <p:nvPr userDrawn="1">
              <p:custDataLst>
                <p:tags r:id="rId6"/>
              </p:custDataLst>
            </p:nvPr>
          </p:nvSpPr>
          <p:spPr>
            <a:xfrm>
              <a:off x="17606" y="8546"/>
              <a:ext cx="1036" cy="86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18539" y="9084"/>
              <a:ext cx="435" cy="36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矩形 2"/>
            <p:cNvSpPr/>
            <p:nvPr userDrawn="1">
              <p:custDataLst>
                <p:tags r:id="rId8"/>
              </p:custDataLst>
            </p:nvPr>
          </p:nvSpPr>
          <p:spPr>
            <a:xfrm>
              <a:off x="18642" y="9782"/>
              <a:ext cx="435" cy="36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矩形 2"/>
            <p:cNvSpPr/>
            <p:nvPr userDrawn="1">
              <p:custDataLst>
                <p:tags r:id="rId9"/>
              </p:custDataLst>
            </p:nvPr>
          </p:nvSpPr>
          <p:spPr>
            <a:xfrm>
              <a:off x="17292" y="9224"/>
              <a:ext cx="1455" cy="122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矩形 2"/>
            <p:cNvSpPr/>
            <p:nvPr userDrawn="1">
              <p:custDataLst>
                <p:tags r:id="rId10"/>
              </p:custDataLst>
            </p:nvPr>
          </p:nvSpPr>
          <p:spPr>
            <a:xfrm>
              <a:off x="18607" y="7349"/>
              <a:ext cx="461" cy="38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矩形 2"/>
            <p:cNvSpPr/>
            <p:nvPr userDrawn="1">
              <p:custDataLst>
                <p:tags r:id="rId11"/>
              </p:custDataLst>
            </p:nvPr>
          </p:nvSpPr>
          <p:spPr>
            <a:xfrm>
              <a:off x="18694" y="6737"/>
              <a:ext cx="287" cy="24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矩形 2"/>
            <p:cNvSpPr/>
            <p:nvPr userDrawn="1">
              <p:custDataLst>
                <p:tags r:id="rId12"/>
              </p:custDataLst>
            </p:nvPr>
          </p:nvSpPr>
          <p:spPr>
            <a:xfrm>
              <a:off x="18095" y="10052"/>
              <a:ext cx="707" cy="59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矩形 2"/>
            <p:cNvSpPr/>
            <p:nvPr userDrawn="1">
              <p:custDataLst>
                <p:tags r:id="rId13"/>
              </p:custDataLst>
            </p:nvPr>
          </p:nvSpPr>
          <p:spPr>
            <a:xfrm>
              <a:off x="18238" y="7735"/>
              <a:ext cx="420" cy="35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矩形 2"/>
            <p:cNvSpPr/>
            <p:nvPr userDrawn="1">
              <p:custDataLst>
                <p:tags r:id="rId14"/>
              </p:custDataLst>
            </p:nvPr>
          </p:nvSpPr>
          <p:spPr>
            <a:xfrm>
              <a:off x="18539" y="5689"/>
              <a:ext cx="208" cy="17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 userDrawn="1">
            <p:custDataLst>
              <p:tags r:id="rId15"/>
            </p:custDataLst>
          </p:nvPr>
        </p:nvGrpSpPr>
        <p:grpSpPr>
          <a:xfrm>
            <a:off x="53340" y="15240"/>
            <a:ext cx="2931795" cy="944245"/>
            <a:chOff x="84" y="24"/>
            <a:chExt cx="4617" cy="1487"/>
          </a:xfrm>
        </p:grpSpPr>
        <p:sp>
          <p:nvSpPr>
            <p:cNvPr id="41" name="矩形 2"/>
            <p:cNvSpPr/>
            <p:nvPr userDrawn="1">
              <p:custDataLst>
                <p:tags r:id="rId16"/>
              </p:custDataLst>
            </p:nvPr>
          </p:nvSpPr>
          <p:spPr>
            <a:xfrm rot="10800000">
              <a:off x="952" y="24"/>
              <a:ext cx="1068" cy="89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矩形 2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2379" y="618"/>
              <a:ext cx="640" cy="5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矩形 2"/>
            <p:cNvSpPr/>
            <p:nvPr userDrawn="1">
              <p:custDataLst>
                <p:tags r:id="rId18"/>
              </p:custDataLst>
            </p:nvPr>
          </p:nvSpPr>
          <p:spPr>
            <a:xfrm rot="10800000">
              <a:off x="1589" y="618"/>
              <a:ext cx="1036" cy="86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矩形 2"/>
            <p:cNvSpPr/>
            <p:nvPr userDrawn="1">
              <p:custDataLst>
                <p:tags r:id="rId19"/>
              </p:custDataLst>
            </p:nvPr>
          </p:nvSpPr>
          <p:spPr>
            <a:xfrm rot="10800000">
              <a:off x="2020" y="236"/>
              <a:ext cx="435" cy="36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矩形 2"/>
            <p:cNvSpPr/>
            <p:nvPr userDrawn="1">
              <p:custDataLst>
                <p:tags r:id="rId20"/>
              </p:custDataLst>
            </p:nvPr>
          </p:nvSpPr>
          <p:spPr>
            <a:xfrm rot="10800000">
              <a:off x="2866" y="410"/>
              <a:ext cx="435" cy="36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矩形 2"/>
            <p:cNvSpPr/>
            <p:nvPr userDrawn="1">
              <p:custDataLst>
                <p:tags r:id="rId21"/>
              </p:custDataLst>
            </p:nvPr>
          </p:nvSpPr>
          <p:spPr>
            <a:xfrm rot="10800000">
              <a:off x="191" y="497"/>
              <a:ext cx="1455" cy="101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矩形 2"/>
            <p:cNvSpPr/>
            <p:nvPr userDrawn="1">
              <p:custDataLst>
                <p:tags r:id="rId22"/>
              </p:custDataLst>
            </p:nvPr>
          </p:nvSpPr>
          <p:spPr>
            <a:xfrm rot="10800000">
              <a:off x="2558" y="24"/>
              <a:ext cx="461" cy="38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5" name="矩形 2"/>
            <p:cNvSpPr/>
            <p:nvPr userDrawn="1">
              <p:custDataLst>
                <p:tags r:id="rId23"/>
              </p:custDataLst>
            </p:nvPr>
          </p:nvSpPr>
          <p:spPr>
            <a:xfrm rot="10800000">
              <a:off x="3877" y="378"/>
              <a:ext cx="287" cy="24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矩形 2"/>
            <p:cNvSpPr/>
            <p:nvPr userDrawn="1">
              <p:custDataLst>
                <p:tags r:id="rId24"/>
              </p:custDataLst>
            </p:nvPr>
          </p:nvSpPr>
          <p:spPr>
            <a:xfrm rot="10800000">
              <a:off x="84" y="24"/>
              <a:ext cx="707" cy="59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矩形 2"/>
            <p:cNvSpPr/>
            <p:nvPr userDrawn="1">
              <p:custDataLst>
                <p:tags r:id="rId25"/>
              </p:custDataLst>
            </p:nvPr>
          </p:nvSpPr>
          <p:spPr>
            <a:xfrm rot="10800000">
              <a:off x="3301" y="41"/>
              <a:ext cx="420" cy="35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矩形 2"/>
            <p:cNvSpPr/>
            <p:nvPr userDrawn="1">
              <p:custDataLst>
                <p:tags r:id="rId26"/>
              </p:custDataLst>
            </p:nvPr>
          </p:nvSpPr>
          <p:spPr>
            <a:xfrm rot="10800000">
              <a:off x="4493" y="236"/>
              <a:ext cx="208" cy="17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7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31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298825"/>
            <a:ext cx="12192000" cy="35547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2110105" y="2051685"/>
            <a:ext cx="8213090" cy="1247140"/>
          </a:xfrm>
        </p:spPr>
        <p:txBody>
          <a:bodyPr wrap="square" lIns="90000" tIns="46800" rIns="90000" bIns="46800" anchor="b" anchorCtr="0">
            <a:normAutofit/>
          </a:bodyPr>
          <a:lstStyle>
            <a:lvl1pPr algn="ctr">
              <a:defRPr sz="6000" spc="600" baseline="0">
                <a:solidFill>
                  <a:schemeClr val="accent1"/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2110105" y="3308350"/>
            <a:ext cx="8213090" cy="565150"/>
          </a:xfrm>
        </p:spPr>
        <p:txBody>
          <a:bodyPr wrap="square"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0" normalizeH="0" baseline="0">
                <a:solidFill>
                  <a:schemeClr val="tx1">
                    <a:lumMod val="50000"/>
                    <a:lumOff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1" name="文本占位符 90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3921125" y="3921970"/>
            <a:ext cx="2303780" cy="467271"/>
          </a:xfrm>
        </p:spPr>
        <p:txBody>
          <a:bodyPr wrap="square" lIns="90000" tIns="46800" rIns="90000" bIns="46800">
            <a:normAutofit/>
          </a:bodyPr>
          <a:lstStyle>
            <a:lvl1pPr marL="0" indent="0" algn="r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汇报人姓名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  <p:custDataLst>
              <p:tags r:id="rId10"/>
            </p:custDataLst>
          </p:nvPr>
        </p:nvSpPr>
        <p:spPr>
          <a:xfrm>
            <a:off x="6274230" y="3924300"/>
            <a:ext cx="2304000" cy="460800"/>
          </a:xfrm>
        </p:spPr>
        <p:txBody>
          <a:bodyPr wrap="square">
            <a:normAutofit/>
          </a:bodyPr>
          <a:lstStyle>
            <a:lvl1pPr marL="0" indent="0" algn="l">
              <a:lnSpc>
                <a:spcPct val="150000"/>
              </a:lnSpc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汇报日期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9741530" y="5808652"/>
            <a:ext cx="2451251" cy="1047605"/>
            <a:chOff x="8387715" y="5596255"/>
            <a:chExt cx="3832225" cy="1250950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9741530" y="5808652"/>
            <a:ext cx="2451251" cy="1047605"/>
            <a:chOff x="8387715" y="5596255"/>
            <a:chExt cx="3832225" cy="1250950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093" y="0"/>
            <a:ext cx="12177814" cy="6858000"/>
          </a:xfrm>
          <a:prstGeom prst="rect">
            <a:avLst/>
          </a:prstGeom>
        </p:spPr>
      </p:pic>
      <p:sp>
        <p:nvSpPr>
          <p:cNvPr id="76" name="矩形 75"/>
          <p:cNvSpPr/>
          <p:nvPr userDrawn="1">
            <p:custDataLst>
              <p:tags r:id="rId4"/>
            </p:custDataLst>
          </p:nvPr>
        </p:nvSpPr>
        <p:spPr>
          <a:xfrm>
            <a:off x="11302" y="-16510"/>
            <a:ext cx="12186285" cy="6874510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2697220" y="2796079"/>
            <a:ext cx="6798492" cy="77415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2696753" y="3641680"/>
            <a:ext cx="6798493" cy="141195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9741530" y="5808652"/>
            <a:ext cx="2451251" cy="1047605"/>
            <a:chOff x="8387715" y="5596255"/>
            <a:chExt cx="3832225" cy="1250950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9741530" y="5808652"/>
            <a:ext cx="2451251" cy="1047605"/>
            <a:chOff x="8387715" y="5596255"/>
            <a:chExt cx="3832225" cy="1250950"/>
          </a:xfrm>
        </p:grpSpPr>
        <p:grpSp>
          <p:nvGrpSpPr>
            <p:cNvPr id="11" name="组合 10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40" y="3307084"/>
            <a:ext cx="12192000" cy="3554732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635" y="-19685"/>
            <a:ext cx="12186285" cy="6874510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9741530" y="5808652"/>
            <a:ext cx="2451251" cy="1047605"/>
            <a:chOff x="8387715" y="5596255"/>
            <a:chExt cx="3832225" cy="1250950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9520" y="5808652"/>
            <a:ext cx="2451251" cy="1047605"/>
            <a:chOff x="8387715" y="5596255"/>
            <a:chExt cx="3832225" cy="1250950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9741530" y="5808652"/>
            <a:ext cx="2451251" cy="1047605"/>
            <a:chOff x="8387715" y="5596255"/>
            <a:chExt cx="3832225" cy="1250950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 7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186" y="0"/>
            <a:ext cx="12177814" cy="6858000"/>
          </a:xfrm>
          <a:prstGeom prst="rect">
            <a:avLst/>
          </a:prstGeom>
        </p:spPr>
      </p:pic>
      <p:sp>
        <p:nvSpPr>
          <p:cNvPr id="76" name="矩形 75"/>
          <p:cNvSpPr/>
          <p:nvPr userDrawn="1">
            <p:custDataLst>
              <p:tags r:id="rId4"/>
            </p:custDataLst>
          </p:nvPr>
        </p:nvSpPr>
        <p:spPr>
          <a:xfrm>
            <a:off x="635" y="-19685"/>
            <a:ext cx="12186285" cy="6874510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804035" y="2473325"/>
            <a:ext cx="8353425" cy="1743075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1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093" y="0"/>
            <a:ext cx="12177814" cy="6858000"/>
          </a:xfrm>
          <a:prstGeom prst="rect">
            <a:avLst/>
          </a:prstGeom>
        </p:spPr>
      </p:pic>
      <p:sp>
        <p:nvSpPr>
          <p:cNvPr id="76" name="矩形 75"/>
          <p:cNvSpPr/>
          <p:nvPr userDrawn="1">
            <p:custDataLst>
              <p:tags r:id="rId4"/>
            </p:custDataLst>
          </p:nvPr>
        </p:nvSpPr>
        <p:spPr>
          <a:xfrm>
            <a:off x="11302" y="-16510"/>
            <a:ext cx="12186285" cy="6874510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2697220" y="2796079"/>
            <a:ext cx="6798492" cy="77415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2696753" y="3641680"/>
            <a:ext cx="6798493" cy="141195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9741530" y="5808652"/>
            <a:ext cx="2451251" cy="1047605"/>
            <a:chOff x="8387715" y="5596255"/>
            <a:chExt cx="3832225" cy="1250950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68300" y="399415"/>
            <a:ext cx="11430000" cy="595058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4"/>
            </p:custDataLst>
          </p:nvPr>
        </p:nvGrpSpPr>
        <p:grpSpPr>
          <a:xfrm>
            <a:off x="368935" y="397510"/>
            <a:ext cx="648335" cy="397510"/>
            <a:chOff x="581" y="626"/>
            <a:chExt cx="1021" cy="626"/>
          </a:xfrm>
        </p:grpSpPr>
        <p:sp>
          <p:nvSpPr>
            <p:cNvPr id="9" name="等腰三角形 8"/>
            <p:cNvSpPr/>
            <p:nvPr userDrawn="1">
              <p:custDataLst>
                <p:tags r:id="rId5"/>
              </p:custDataLst>
            </p:nvPr>
          </p:nvSpPr>
          <p:spPr>
            <a:xfrm rot="10800000">
              <a:off x="581" y="626"/>
              <a:ext cx="577" cy="390"/>
            </a:xfrm>
            <a:prstGeom prst="triangle">
              <a:avLst/>
            </a:prstGeom>
            <a:solidFill>
              <a:srgbClr val="FBE5D6"/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 userDrawn="1">
              <p:custDataLst>
                <p:tags r:id="rId6"/>
              </p:custDataLst>
            </p:nvPr>
          </p:nvSpPr>
          <p:spPr>
            <a:xfrm rot="10800000">
              <a:off x="1158" y="1016"/>
              <a:ext cx="444" cy="237"/>
            </a:xfrm>
            <a:prstGeom prst="triangle">
              <a:avLst/>
            </a:prstGeom>
            <a:solidFill>
              <a:srgbClr val="4472C4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>
            <p:custDataLst>
              <p:tags r:id="rId7"/>
            </p:custDataLst>
          </p:nvPr>
        </p:nvGrpSpPr>
        <p:grpSpPr>
          <a:xfrm>
            <a:off x="9741535" y="5808345"/>
            <a:ext cx="2451100" cy="1047750"/>
            <a:chOff x="8387715" y="5596255"/>
            <a:chExt cx="3832225" cy="1250950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8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9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10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11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12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1281600" y="1249200"/>
            <a:ext cx="9626400" cy="723600"/>
          </a:xfrm>
        </p:spPr>
        <p:txBody>
          <a:bodyPr lIns="90000" tIns="46800" rIns="90000" bIns="46800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4"/>
            </p:custDataLst>
          </p:nvPr>
        </p:nvSpPr>
        <p:spPr>
          <a:xfrm>
            <a:off x="1281113" y="2163600"/>
            <a:ext cx="9626600" cy="3445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940415" y="4510591"/>
            <a:ext cx="1152244" cy="2249619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-13970" y="-2540"/>
            <a:ext cx="4857115" cy="68567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lIns="90000" tIns="46800" rIns="90000" bIns="46800"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940415" y="4510591"/>
            <a:ext cx="1152244" cy="2249619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656655"/>
            <a:ext cx="10976400" cy="750945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53340" y="15240"/>
            <a:ext cx="2931795" cy="1076325"/>
            <a:chOff x="84" y="24"/>
            <a:chExt cx="4617" cy="1695"/>
          </a:xfrm>
        </p:grpSpPr>
        <p:sp>
          <p:nvSpPr>
            <p:cNvPr id="41" name="矩形 2"/>
            <p:cNvSpPr/>
            <p:nvPr userDrawn="1">
              <p:custDataLst>
                <p:tags r:id="rId3"/>
              </p:custDataLst>
            </p:nvPr>
          </p:nvSpPr>
          <p:spPr>
            <a:xfrm rot="10800000">
              <a:off x="952" y="24"/>
              <a:ext cx="1068" cy="89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矩形 2"/>
            <p:cNvSpPr/>
            <p:nvPr userDrawn="1">
              <p:custDataLst>
                <p:tags r:id="rId4"/>
              </p:custDataLst>
            </p:nvPr>
          </p:nvSpPr>
          <p:spPr>
            <a:xfrm rot="10800000">
              <a:off x="2379" y="618"/>
              <a:ext cx="640" cy="5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矩形 2"/>
            <p:cNvSpPr/>
            <p:nvPr userDrawn="1">
              <p:custDataLst>
                <p:tags r:id="rId5"/>
              </p:custDataLst>
            </p:nvPr>
          </p:nvSpPr>
          <p:spPr>
            <a:xfrm rot="10800000">
              <a:off x="1589" y="618"/>
              <a:ext cx="1036" cy="86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矩形 2"/>
            <p:cNvSpPr/>
            <p:nvPr userDrawn="1">
              <p:custDataLst>
                <p:tags r:id="rId6"/>
              </p:custDataLst>
            </p:nvPr>
          </p:nvSpPr>
          <p:spPr>
            <a:xfrm rot="10800000">
              <a:off x="2020" y="236"/>
              <a:ext cx="435" cy="36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矩形 2"/>
            <p:cNvSpPr/>
            <p:nvPr userDrawn="1">
              <p:custDataLst>
                <p:tags r:id="rId7"/>
              </p:custDataLst>
            </p:nvPr>
          </p:nvSpPr>
          <p:spPr>
            <a:xfrm rot="10800000">
              <a:off x="2866" y="410"/>
              <a:ext cx="435" cy="36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矩形 2"/>
            <p:cNvSpPr/>
            <p:nvPr userDrawn="1">
              <p:custDataLst>
                <p:tags r:id="rId8"/>
              </p:custDataLst>
            </p:nvPr>
          </p:nvSpPr>
          <p:spPr>
            <a:xfrm rot="10800000">
              <a:off x="191" y="497"/>
              <a:ext cx="1455" cy="122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矩形 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2558" y="24"/>
              <a:ext cx="461" cy="38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5" name="矩形 2"/>
            <p:cNvSpPr/>
            <p:nvPr userDrawn="1">
              <p:custDataLst>
                <p:tags r:id="rId10"/>
              </p:custDataLst>
            </p:nvPr>
          </p:nvSpPr>
          <p:spPr>
            <a:xfrm rot="10800000">
              <a:off x="3877" y="378"/>
              <a:ext cx="287" cy="24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矩形 2"/>
            <p:cNvSpPr/>
            <p:nvPr userDrawn="1">
              <p:custDataLst>
                <p:tags r:id="rId11"/>
              </p:custDataLst>
            </p:nvPr>
          </p:nvSpPr>
          <p:spPr>
            <a:xfrm rot="10800000">
              <a:off x="84" y="24"/>
              <a:ext cx="707" cy="59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矩形 2"/>
            <p:cNvSpPr/>
            <p:nvPr userDrawn="1">
              <p:custDataLst>
                <p:tags r:id="rId12"/>
              </p:custDataLst>
            </p:nvPr>
          </p:nvSpPr>
          <p:spPr>
            <a:xfrm rot="10800000">
              <a:off x="3301" y="41"/>
              <a:ext cx="420" cy="35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矩形 2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493" y="236"/>
              <a:ext cx="208" cy="17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" name="矩形 7"/>
          <p:cNvSpPr/>
          <p:nvPr userDrawn="1">
            <p:custDataLst>
              <p:tags r:id="rId14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4800" y="524511"/>
            <a:ext cx="10976400" cy="710289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9"/>
            </p:custDataLst>
          </p:nvPr>
        </p:nvSpPr>
        <p:spPr>
          <a:xfrm>
            <a:off x="604837" y="1681200"/>
            <a:ext cx="10990800" cy="3211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20"/>
            </p:custDataLst>
          </p:nvPr>
        </p:nvSpPr>
        <p:spPr>
          <a:xfrm>
            <a:off x="594000" y="5180400"/>
            <a:ext cx="11001600" cy="1011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940415" y="4510591"/>
            <a:ext cx="1152244" cy="2249619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863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12" name="组合 11"/>
          <p:cNvGrpSpPr/>
          <p:nvPr userDrawn="1">
            <p:custDataLst>
              <p:tags r:id="rId3"/>
            </p:custDataLst>
          </p:nvPr>
        </p:nvGrpSpPr>
        <p:grpSpPr>
          <a:xfrm>
            <a:off x="10501630" y="3612515"/>
            <a:ext cx="1612265" cy="3147695"/>
            <a:chOff x="16538" y="5689"/>
            <a:chExt cx="2539" cy="4957"/>
          </a:xfrm>
        </p:grpSpPr>
        <p:sp>
          <p:nvSpPr>
            <p:cNvPr id="8" name="矩形 2"/>
            <p:cNvSpPr/>
            <p:nvPr userDrawn="1">
              <p:custDataLst>
                <p:tags r:id="rId4"/>
              </p:custDataLst>
            </p:nvPr>
          </p:nvSpPr>
          <p:spPr>
            <a:xfrm>
              <a:off x="16538" y="9249"/>
              <a:ext cx="1068" cy="89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矩形 2"/>
            <p:cNvSpPr/>
            <p:nvPr userDrawn="1">
              <p:custDataLst>
                <p:tags r:id="rId5"/>
              </p:custDataLst>
            </p:nvPr>
          </p:nvSpPr>
          <p:spPr>
            <a:xfrm>
              <a:off x="18437" y="8546"/>
              <a:ext cx="640" cy="5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矩形 2"/>
            <p:cNvSpPr/>
            <p:nvPr userDrawn="1">
              <p:custDataLst>
                <p:tags r:id="rId6"/>
              </p:custDataLst>
            </p:nvPr>
          </p:nvSpPr>
          <p:spPr>
            <a:xfrm>
              <a:off x="17606" y="8546"/>
              <a:ext cx="1036" cy="86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18539" y="9084"/>
              <a:ext cx="435" cy="36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矩形 2"/>
            <p:cNvSpPr/>
            <p:nvPr userDrawn="1">
              <p:custDataLst>
                <p:tags r:id="rId8"/>
              </p:custDataLst>
            </p:nvPr>
          </p:nvSpPr>
          <p:spPr>
            <a:xfrm>
              <a:off x="18642" y="9782"/>
              <a:ext cx="435" cy="36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矩形 2"/>
            <p:cNvSpPr/>
            <p:nvPr userDrawn="1">
              <p:custDataLst>
                <p:tags r:id="rId9"/>
              </p:custDataLst>
            </p:nvPr>
          </p:nvSpPr>
          <p:spPr>
            <a:xfrm>
              <a:off x="17292" y="9224"/>
              <a:ext cx="1455" cy="122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矩形 2"/>
            <p:cNvSpPr/>
            <p:nvPr userDrawn="1">
              <p:custDataLst>
                <p:tags r:id="rId10"/>
              </p:custDataLst>
            </p:nvPr>
          </p:nvSpPr>
          <p:spPr>
            <a:xfrm>
              <a:off x="18607" y="7349"/>
              <a:ext cx="461" cy="38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矩形 2"/>
            <p:cNvSpPr/>
            <p:nvPr userDrawn="1">
              <p:custDataLst>
                <p:tags r:id="rId11"/>
              </p:custDataLst>
            </p:nvPr>
          </p:nvSpPr>
          <p:spPr>
            <a:xfrm>
              <a:off x="18694" y="6737"/>
              <a:ext cx="287" cy="24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矩形 2"/>
            <p:cNvSpPr/>
            <p:nvPr userDrawn="1">
              <p:custDataLst>
                <p:tags r:id="rId12"/>
              </p:custDataLst>
            </p:nvPr>
          </p:nvSpPr>
          <p:spPr>
            <a:xfrm>
              <a:off x="18095" y="10052"/>
              <a:ext cx="707" cy="59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矩形 2"/>
            <p:cNvSpPr/>
            <p:nvPr userDrawn="1">
              <p:custDataLst>
                <p:tags r:id="rId13"/>
              </p:custDataLst>
            </p:nvPr>
          </p:nvSpPr>
          <p:spPr>
            <a:xfrm>
              <a:off x="18238" y="7735"/>
              <a:ext cx="420" cy="35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矩形 2"/>
            <p:cNvSpPr/>
            <p:nvPr userDrawn="1">
              <p:custDataLst>
                <p:tags r:id="rId14"/>
              </p:custDataLst>
            </p:nvPr>
          </p:nvSpPr>
          <p:spPr>
            <a:xfrm>
              <a:off x="18539" y="5689"/>
              <a:ext cx="208" cy="17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 userDrawn="1">
            <p:custDataLst>
              <p:tags r:id="rId15"/>
            </p:custDataLst>
          </p:nvPr>
        </p:nvGrpSpPr>
        <p:grpSpPr>
          <a:xfrm>
            <a:off x="53340" y="15240"/>
            <a:ext cx="2931795" cy="944245"/>
            <a:chOff x="84" y="24"/>
            <a:chExt cx="4617" cy="1487"/>
          </a:xfrm>
        </p:grpSpPr>
        <p:sp>
          <p:nvSpPr>
            <p:cNvPr id="41" name="矩形 2"/>
            <p:cNvSpPr/>
            <p:nvPr userDrawn="1">
              <p:custDataLst>
                <p:tags r:id="rId16"/>
              </p:custDataLst>
            </p:nvPr>
          </p:nvSpPr>
          <p:spPr>
            <a:xfrm rot="10800000">
              <a:off x="952" y="24"/>
              <a:ext cx="1068" cy="89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矩形 2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2379" y="618"/>
              <a:ext cx="640" cy="5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矩形 2"/>
            <p:cNvSpPr/>
            <p:nvPr userDrawn="1">
              <p:custDataLst>
                <p:tags r:id="rId18"/>
              </p:custDataLst>
            </p:nvPr>
          </p:nvSpPr>
          <p:spPr>
            <a:xfrm rot="10800000">
              <a:off x="1589" y="618"/>
              <a:ext cx="1036" cy="86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矩形 2"/>
            <p:cNvSpPr/>
            <p:nvPr userDrawn="1">
              <p:custDataLst>
                <p:tags r:id="rId19"/>
              </p:custDataLst>
            </p:nvPr>
          </p:nvSpPr>
          <p:spPr>
            <a:xfrm rot="10800000">
              <a:off x="2020" y="236"/>
              <a:ext cx="435" cy="36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矩形 2"/>
            <p:cNvSpPr/>
            <p:nvPr userDrawn="1">
              <p:custDataLst>
                <p:tags r:id="rId20"/>
              </p:custDataLst>
            </p:nvPr>
          </p:nvSpPr>
          <p:spPr>
            <a:xfrm rot="10800000">
              <a:off x="2866" y="410"/>
              <a:ext cx="435" cy="36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矩形 2"/>
            <p:cNvSpPr/>
            <p:nvPr userDrawn="1">
              <p:custDataLst>
                <p:tags r:id="rId21"/>
              </p:custDataLst>
            </p:nvPr>
          </p:nvSpPr>
          <p:spPr>
            <a:xfrm rot="10800000">
              <a:off x="191" y="497"/>
              <a:ext cx="1455" cy="101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矩形 2"/>
            <p:cNvSpPr/>
            <p:nvPr userDrawn="1">
              <p:custDataLst>
                <p:tags r:id="rId22"/>
              </p:custDataLst>
            </p:nvPr>
          </p:nvSpPr>
          <p:spPr>
            <a:xfrm rot="10800000">
              <a:off x="2558" y="24"/>
              <a:ext cx="461" cy="38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5" name="矩形 2"/>
            <p:cNvSpPr/>
            <p:nvPr userDrawn="1">
              <p:custDataLst>
                <p:tags r:id="rId23"/>
              </p:custDataLst>
            </p:nvPr>
          </p:nvSpPr>
          <p:spPr>
            <a:xfrm rot="10800000">
              <a:off x="3877" y="378"/>
              <a:ext cx="287" cy="24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矩形 2"/>
            <p:cNvSpPr/>
            <p:nvPr userDrawn="1">
              <p:custDataLst>
                <p:tags r:id="rId24"/>
              </p:custDataLst>
            </p:nvPr>
          </p:nvSpPr>
          <p:spPr>
            <a:xfrm rot="10800000">
              <a:off x="84" y="24"/>
              <a:ext cx="707" cy="59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矩形 2"/>
            <p:cNvSpPr/>
            <p:nvPr userDrawn="1">
              <p:custDataLst>
                <p:tags r:id="rId25"/>
              </p:custDataLst>
            </p:nvPr>
          </p:nvSpPr>
          <p:spPr>
            <a:xfrm rot="10800000">
              <a:off x="3301" y="41"/>
              <a:ext cx="420" cy="35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矩形 2"/>
            <p:cNvSpPr/>
            <p:nvPr userDrawn="1">
              <p:custDataLst>
                <p:tags r:id="rId26"/>
              </p:custDataLst>
            </p:nvPr>
          </p:nvSpPr>
          <p:spPr>
            <a:xfrm rot="10800000">
              <a:off x="4493" y="236"/>
              <a:ext cx="208" cy="17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7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31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9741530" y="5808652"/>
            <a:ext cx="2451251" cy="1047605"/>
            <a:chOff x="8387715" y="5596255"/>
            <a:chExt cx="3832225" cy="1250950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9741530" y="5808652"/>
            <a:ext cx="2451251" cy="1047605"/>
            <a:chOff x="8387715" y="5596255"/>
            <a:chExt cx="3832225" cy="1250950"/>
          </a:xfrm>
        </p:grpSpPr>
        <p:grpSp>
          <p:nvGrpSpPr>
            <p:cNvPr id="11" name="组合 10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40" y="3307084"/>
            <a:ext cx="12192000" cy="3554732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635" y="-19685"/>
            <a:ext cx="12186285" cy="6874510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9741530" y="5808652"/>
            <a:ext cx="2451251" cy="1047605"/>
            <a:chOff x="8387715" y="5596255"/>
            <a:chExt cx="3832225" cy="1250950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9520" y="5808652"/>
            <a:ext cx="2451251" cy="1047605"/>
            <a:chOff x="8387715" y="5596255"/>
            <a:chExt cx="3832225" cy="1250950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8387715" y="5596255"/>
              <a:ext cx="3832225" cy="1250950"/>
              <a:chOff x="8387715" y="5596255"/>
              <a:chExt cx="3832225" cy="1250950"/>
            </a:xfrm>
          </p:grpSpPr>
          <p:sp>
            <p:nvSpPr>
              <p:cNvPr id="44" name="矩形 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8809355" y="5596255"/>
                <a:ext cx="1461135" cy="63436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7" name="矩形 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8387715" y="5955030"/>
                <a:ext cx="2051050" cy="892175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8" name="矩形 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978390" y="5608955"/>
                <a:ext cx="29210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6" name="矩形 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336405" y="5596255"/>
                <a:ext cx="2883535" cy="1250950"/>
              </a:xfrm>
              <a:custGeom>
                <a:avLst/>
                <a:gdLst/>
                <a:ahLst/>
                <a:cxnLst/>
                <a:rect l="l" t="t" r="r" b="b"/>
                <a:pathLst>
                  <a:path w="421675" h="210838">
                    <a:moveTo>
                      <a:pt x="210838" y="0"/>
                    </a:moveTo>
                    <a:lnTo>
                      <a:pt x="421675" y="210838"/>
                    </a:lnTo>
                    <a:lnTo>
                      <a:pt x="0" y="210838"/>
                    </a:lnTo>
                    <a:close/>
                  </a:path>
                </a:pathLst>
              </a:custGeom>
              <a:solidFill>
                <a:srgbClr val="FFF2CC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6" name="矩形 2"/>
            <p:cNvSpPr/>
            <p:nvPr userDrawn="1">
              <p:custDataLst>
                <p:tags r:id="rId7"/>
              </p:custDataLst>
            </p:nvPr>
          </p:nvSpPr>
          <p:spPr>
            <a:xfrm>
              <a:off x="9911715" y="6414135"/>
              <a:ext cx="996315" cy="43307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206.xml"/><Relationship Id="rId23" Type="http://schemas.openxmlformats.org/officeDocument/2006/relationships/tags" Target="../tags/tag205.xml"/><Relationship Id="rId22" Type="http://schemas.openxmlformats.org/officeDocument/2006/relationships/tags" Target="../tags/tag204.xml"/><Relationship Id="rId21" Type="http://schemas.openxmlformats.org/officeDocument/2006/relationships/tags" Target="../tags/tag203.xml"/><Relationship Id="rId20" Type="http://schemas.openxmlformats.org/officeDocument/2006/relationships/tags" Target="../tags/tag202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20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5" Type="http://schemas.openxmlformats.org/officeDocument/2006/relationships/theme" Target="../theme/theme2.xml"/><Relationship Id="rId24" Type="http://schemas.openxmlformats.org/officeDocument/2006/relationships/tags" Target="../tags/tag412.xml"/><Relationship Id="rId23" Type="http://schemas.openxmlformats.org/officeDocument/2006/relationships/tags" Target="../tags/tag411.xml"/><Relationship Id="rId22" Type="http://schemas.openxmlformats.org/officeDocument/2006/relationships/tags" Target="../tags/tag410.xml"/><Relationship Id="rId21" Type="http://schemas.openxmlformats.org/officeDocument/2006/relationships/tags" Target="../tags/tag409.xml"/><Relationship Id="rId20" Type="http://schemas.openxmlformats.org/officeDocument/2006/relationships/tags" Target="../tags/tag408.xml"/><Relationship Id="rId2" Type="http://schemas.openxmlformats.org/officeDocument/2006/relationships/slideLayout" Target="../slideLayouts/slideLayout20.xml"/><Relationship Id="rId19" Type="http://schemas.openxmlformats.org/officeDocument/2006/relationships/tags" Target="../tags/tag407.xml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17.xml"/><Relationship Id="rId4" Type="http://schemas.openxmlformats.org/officeDocument/2006/relationships/tags" Target="../tags/tag416.xml"/><Relationship Id="rId3" Type="http://schemas.openxmlformats.org/officeDocument/2006/relationships/tags" Target="../tags/tag415.xml"/><Relationship Id="rId2" Type="http://schemas.openxmlformats.org/officeDocument/2006/relationships/tags" Target="../tags/tag414.xml"/><Relationship Id="rId1" Type="http://schemas.openxmlformats.org/officeDocument/2006/relationships/tags" Target="../tags/tag4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1.webp"/><Relationship Id="rId1" Type="http://schemas.openxmlformats.org/officeDocument/2006/relationships/image" Target="../media/image10.webp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.xml"/><Relationship Id="rId4" Type="http://schemas.openxmlformats.org/officeDocument/2006/relationships/themeOverride" Target="../theme/themeOverride4.xml"/><Relationship Id="rId3" Type="http://schemas.openxmlformats.org/officeDocument/2006/relationships/tags" Target="../tags/tag452.xml"/><Relationship Id="rId2" Type="http://schemas.openxmlformats.org/officeDocument/2006/relationships/tags" Target="../tags/tag451.xml"/><Relationship Id="rId1" Type="http://schemas.openxmlformats.org/officeDocument/2006/relationships/tags" Target="../tags/tag450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1.xml"/><Relationship Id="rId4" Type="http://schemas.openxmlformats.org/officeDocument/2006/relationships/themeOverride" Target="../theme/themeOverride5.xml"/><Relationship Id="rId3" Type="http://schemas.openxmlformats.org/officeDocument/2006/relationships/tags" Target="../tags/tag455.xml"/><Relationship Id="rId2" Type="http://schemas.openxmlformats.org/officeDocument/2006/relationships/tags" Target="../tags/tag454.xml"/><Relationship Id="rId1" Type="http://schemas.openxmlformats.org/officeDocument/2006/relationships/tags" Target="../tags/tag45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1.xml"/><Relationship Id="rId2" Type="http://schemas.openxmlformats.org/officeDocument/2006/relationships/tags" Target="../tags/tag457.xml"/><Relationship Id="rId1" Type="http://schemas.openxmlformats.org/officeDocument/2006/relationships/tags" Target="../tags/tag45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1.xml"/><Relationship Id="rId2" Type="http://schemas.openxmlformats.org/officeDocument/2006/relationships/tags" Target="../tags/tag459.xml"/><Relationship Id="rId1" Type="http://schemas.openxmlformats.org/officeDocument/2006/relationships/tags" Target="../tags/tag458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1.xml"/><Relationship Id="rId2" Type="http://schemas.openxmlformats.org/officeDocument/2006/relationships/tags" Target="../tags/tag461.xml"/><Relationship Id="rId1" Type="http://schemas.openxmlformats.org/officeDocument/2006/relationships/tags" Target="../tags/tag460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.xml"/><Relationship Id="rId4" Type="http://schemas.openxmlformats.org/officeDocument/2006/relationships/themeOverride" Target="../theme/themeOverride6.xml"/><Relationship Id="rId3" Type="http://schemas.openxmlformats.org/officeDocument/2006/relationships/tags" Target="../tags/tag464.xml"/><Relationship Id="rId2" Type="http://schemas.openxmlformats.org/officeDocument/2006/relationships/tags" Target="../tags/tag463.xml"/><Relationship Id="rId1" Type="http://schemas.openxmlformats.org/officeDocument/2006/relationships/tags" Target="../tags/tag462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31.xml"/><Relationship Id="rId4" Type="http://schemas.openxmlformats.org/officeDocument/2006/relationships/themeOverride" Target="../theme/themeOverride7.xml"/><Relationship Id="rId3" Type="http://schemas.openxmlformats.org/officeDocument/2006/relationships/tags" Target="../tags/tag467.xml"/><Relationship Id="rId2" Type="http://schemas.openxmlformats.org/officeDocument/2006/relationships/tags" Target="../tags/tag466.xml"/><Relationship Id="rId1" Type="http://schemas.openxmlformats.org/officeDocument/2006/relationships/tags" Target="../tags/tag465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31.xml"/><Relationship Id="rId5" Type="http://schemas.openxmlformats.org/officeDocument/2006/relationships/themeOverride" Target="../theme/themeOverride8.xml"/><Relationship Id="rId4" Type="http://schemas.openxmlformats.org/officeDocument/2006/relationships/tags" Target="../tags/tag471.xml"/><Relationship Id="rId3" Type="http://schemas.openxmlformats.org/officeDocument/2006/relationships/tags" Target="../tags/tag470.xml"/><Relationship Id="rId2" Type="http://schemas.openxmlformats.org/officeDocument/2006/relationships/tags" Target="../tags/tag469.xml"/><Relationship Id="rId1" Type="http://schemas.openxmlformats.org/officeDocument/2006/relationships/tags" Target="../tags/tag468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themeOverride" Target="../theme/themeOverride9.xml"/><Relationship Id="rId4" Type="http://schemas.openxmlformats.org/officeDocument/2006/relationships/tags" Target="../tags/tag474.xml"/><Relationship Id="rId3" Type="http://schemas.openxmlformats.org/officeDocument/2006/relationships/image" Target="../media/image12.png"/><Relationship Id="rId2" Type="http://schemas.openxmlformats.org/officeDocument/2006/relationships/tags" Target="../tags/tag473.xml"/><Relationship Id="rId1" Type="http://schemas.openxmlformats.org/officeDocument/2006/relationships/tags" Target="../tags/tag47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26.xml"/><Relationship Id="rId8" Type="http://schemas.openxmlformats.org/officeDocument/2006/relationships/tags" Target="../tags/tag425.xml"/><Relationship Id="rId7" Type="http://schemas.openxmlformats.org/officeDocument/2006/relationships/tags" Target="../tags/tag424.xml"/><Relationship Id="rId6" Type="http://schemas.openxmlformats.org/officeDocument/2006/relationships/tags" Target="../tags/tag423.xml"/><Relationship Id="rId5" Type="http://schemas.openxmlformats.org/officeDocument/2006/relationships/tags" Target="../tags/tag422.xml"/><Relationship Id="rId4" Type="http://schemas.openxmlformats.org/officeDocument/2006/relationships/tags" Target="../tags/tag421.xml"/><Relationship Id="rId3" Type="http://schemas.openxmlformats.org/officeDocument/2006/relationships/tags" Target="../tags/tag420.xml"/><Relationship Id="rId22" Type="http://schemas.openxmlformats.org/officeDocument/2006/relationships/slideLayout" Target="../slideLayouts/slideLayout24.xml"/><Relationship Id="rId21" Type="http://schemas.openxmlformats.org/officeDocument/2006/relationships/themeOverride" Target="../theme/themeOverride1.xml"/><Relationship Id="rId20" Type="http://schemas.openxmlformats.org/officeDocument/2006/relationships/tags" Target="../tags/tag437.xml"/><Relationship Id="rId2" Type="http://schemas.openxmlformats.org/officeDocument/2006/relationships/tags" Target="../tags/tag419.xml"/><Relationship Id="rId19" Type="http://schemas.openxmlformats.org/officeDocument/2006/relationships/tags" Target="../tags/tag436.xml"/><Relationship Id="rId18" Type="http://schemas.openxmlformats.org/officeDocument/2006/relationships/tags" Target="../tags/tag435.xml"/><Relationship Id="rId17" Type="http://schemas.openxmlformats.org/officeDocument/2006/relationships/tags" Target="../tags/tag434.xml"/><Relationship Id="rId16" Type="http://schemas.openxmlformats.org/officeDocument/2006/relationships/tags" Target="../tags/tag433.xml"/><Relationship Id="rId15" Type="http://schemas.openxmlformats.org/officeDocument/2006/relationships/tags" Target="../tags/tag432.xml"/><Relationship Id="rId14" Type="http://schemas.openxmlformats.org/officeDocument/2006/relationships/tags" Target="../tags/tag431.xml"/><Relationship Id="rId13" Type="http://schemas.openxmlformats.org/officeDocument/2006/relationships/tags" Target="../tags/tag430.xml"/><Relationship Id="rId12" Type="http://schemas.openxmlformats.org/officeDocument/2006/relationships/tags" Target="../tags/tag429.xml"/><Relationship Id="rId11" Type="http://schemas.openxmlformats.org/officeDocument/2006/relationships/tags" Target="../tags/tag428.xml"/><Relationship Id="rId10" Type="http://schemas.openxmlformats.org/officeDocument/2006/relationships/tags" Target="../tags/tag427.xml"/><Relationship Id="rId1" Type="http://schemas.openxmlformats.org/officeDocument/2006/relationships/tags" Target="../tags/tag418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.xml"/><Relationship Id="rId4" Type="http://schemas.openxmlformats.org/officeDocument/2006/relationships/themeOverride" Target="../theme/themeOverride2.xml"/><Relationship Id="rId3" Type="http://schemas.openxmlformats.org/officeDocument/2006/relationships/tags" Target="../tags/tag440.xml"/><Relationship Id="rId2" Type="http://schemas.openxmlformats.org/officeDocument/2006/relationships/tags" Target="../tags/tag439.xml"/><Relationship Id="rId1" Type="http://schemas.openxmlformats.org/officeDocument/2006/relationships/tags" Target="../tags/tag438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0.xml"/><Relationship Id="rId6" Type="http://schemas.openxmlformats.org/officeDocument/2006/relationships/tags" Target="../tags/tag446.xml"/><Relationship Id="rId5" Type="http://schemas.openxmlformats.org/officeDocument/2006/relationships/tags" Target="../tags/tag445.xml"/><Relationship Id="rId4" Type="http://schemas.openxmlformats.org/officeDocument/2006/relationships/tags" Target="../tags/tag444.xml"/><Relationship Id="rId3" Type="http://schemas.openxmlformats.org/officeDocument/2006/relationships/tags" Target="../tags/tag443.xml"/><Relationship Id="rId2" Type="http://schemas.openxmlformats.org/officeDocument/2006/relationships/tags" Target="../tags/tag442.xml"/><Relationship Id="rId1" Type="http://schemas.openxmlformats.org/officeDocument/2006/relationships/tags" Target="../tags/tag44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.xml"/><Relationship Id="rId4" Type="http://schemas.openxmlformats.org/officeDocument/2006/relationships/themeOverride" Target="../theme/themeOverride3.xml"/><Relationship Id="rId3" Type="http://schemas.openxmlformats.org/officeDocument/2006/relationships/tags" Target="../tags/tag449.xml"/><Relationship Id="rId2" Type="http://schemas.openxmlformats.org/officeDocument/2006/relationships/tags" Target="../tags/tag448.xml"/><Relationship Id="rId1" Type="http://schemas.openxmlformats.org/officeDocument/2006/relationships/tags" Target="../tags/tag44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6.webp"/><Relationship Id="rId1" Type="http://schemas.openxmlformats.org/officeDocument/2006/relationships/image" Target="../media/image5.web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29260" y="993775"/>
            <a:ext cx="11333480" cy="1247140"/>
          </a:xfrm>
        </p:spPr>
        <p:txBody>
          <a:bodyPr>
            <a:normAutofit fontScale="90000"/>
          </a:bodyPr>
          <a:lstStyle/>
          <a:p>
            <a:r>
              <a:rPr lang="zh-CN" altLang="en-US" sz="5335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《徐州文化古钱币中的数学知识探究及中考尺规作图题预测</a:t>
            </a:r>
            <a:r>
              <a:rPr lang="zh-CN" sz="5335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endParaRPr lang="zh-CN" sz="5335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>
                <a:solidFill>
                  <a:schemeClr val="dk1">
                    <a:lumMod val="50000"/>
                    <a:lumOff val="50000"/>
                  </a:schemeClr>
                </a:solidFill>
              </a:rPr>
              <a:t>单击此处添加副标题</a:t>
            </a:r>
            <a:endParaRPr lang="en-US" altLang="zh-CN">
              <a:solidFill>
                <a:schemeClr val="dk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1800" dirty="0">
                <a:solidFill>
                  <a:schemeClr val="accent1"/>
                </a:solidFill>
              </a:rPr>
              <a:t>汇报人姓名</a:t>
            </a:r>
            <a:endParaRPr lang="zh-CN" altLang="en-US" sz="1800" dirty="0">
              <a:solidFill>
                <a:schemeClr val="accent1"/>
              </a:solidFill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4"/>
            </p:custDataLst>
          </p:nvPr>
        </p:nvGraphicFramePr>
        <p:xfrm>
          <a:off x="2310765" y="2708275"/>
          <a:ext cx="7452995" cy="3281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015"/>
                <a:gridCol w="5681980"/>
              </a:tblGrid>
              <a:tr h="8229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/>
                        <a:t>课题名称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《徐州文化古钱币中的数学知识探究及中考尺规作图题预测》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400">
                          <a:solidFill>
                            <a:schemeClr val="tx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课题组成员</a:t>
                      </a:r>
                      <a:endParaRPr lang="zh-CN" sz="2400">
                        <a:solidFill>
                          <a:schemeClr val="tx1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  </a:t>
                      </a:r>
                      <a:r>
                        <a:rPr lang="zh-CN" sz="2400" dirty="0">
                          <a:solidFill>
                            <a:schemeClr val="tx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中国矿业大学附属中学</a:t>
                      </a:r>
                      <a:endParaRPr lang="zh-CN" sz="2400" dirty="0">
                        <a:solidFill>
                          <a:schemeClr val="tx1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  </a:t>
                      </a:r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初三一班</a:t>
                      </a:r>
                      <a:r>
                        <a:rPr lang="en-US" altLang="zh-CN" sz="2000" dirty="0">
                          <a:solidFill>
                            <a:schemeClr val="tx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 </a:t>
                      </a:r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朱羿霖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/>
                </a:tc>
              </a:tr>
              <a:tr h="56515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/>
                        <a:t>   </a:t>
                      </a:r>
                      <a:r>
                        <a:rPr lang="zh-CN" sz="2400">
                          <a:solidFill>
                            <a:schemeClr val="tx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</a:t>
                      </a:r>
                      <a:r>
                        <a:rPr lang="zh-CN" sz="2400">
                          <a:solidFill>
                            <a:schemeClr val="tx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班级</a:t>
                      </a:r>
                      <a:endParaRPr lang="zh-CN" sz="2400">
                        <a:solidFill>
                          <a:schemeClr val="tx1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初三一班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6578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</a:t>
                      </a:r>
                      <a:r>
                        <a:rPr lang="zh-CN" sz="2400">
                          <a:solidFill>
                            <a:schemeClr val="tx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主导课程</a:t>
                      </a:r>
                      <a:endParaRPr lang="zh-CN" sz="2400">
                        <a:solidFill>
                          <a:schemeClr val="tx1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                              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数学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</a:txBody>
                  <a:tcPr/>
                </a:tc>
              </a:tr>
              <a:tr h="56515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</a:t>
                      </a:r>
                      <a:r>
                        <a:rPr lang="zh-CN" sz="2400">
                          <a:solidFill>
                            <a:schemeClr val="tx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指导老师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dirty="0">
                          <a:latin typeface="华文楷体" panose="02010600040101010101" charset="-122"/>
                          <a:ea typeface="华文楷体" panose="02010600040101010101" charset="-122"/>
                        </a:rPr>
                        <a:t>                                </a:t>
                      </a:r>
                      <a:r>
                        <a:rPr lang="zh-CN" altLang="en-US" sz="2400" dirty="0">
                          <a:latin typeface="华文楷体" panose="02010600040101010101" charset="-122"/>
                          <a:ea typeface="华文楷体" panose="02010600040101010101" charset="-122"/>
                        </a:rPr>
                        <a:t>张欣</a:t>
                      </a:r>
                      <a:r>
                        <a:rPr lang="en-US" altLang="zh-CN" sz="2400" dirty="0">
                          <a:latin typeface="华文楷体" panose="02010600040101010101" charset="-122"/>
                          <a:ea typeface="华文楷体" panose="02010600040101010101" charset="-122"/>
                        </a:rPr>
                        <a:t>  </a:t>
                      </a:r>
                      <a:endParaRPr lang="en-US" altLang="zh-CN" sz="2400" dirty="0">
                        <a:latin typeface="华文楷体" panose="02010600040101010101" charset="-122"/>
                        <a:ea typeface="华文楷体" panose="02010600040101010101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圆角矩形 50"/>
          <p:cNvSpPr/>
          <p:nvPr/>
        </p:nvSpPr>
        <p:spPr>
          <a:xfrm rot="10800000" flipV="1">
            <a:off x="236220" y="1009650"/>
            <a:ext cx="5603875" cy="49085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just"/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4. 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中考尺规作图备考建议</a:t>
            </a:r>
            <a:endParaRPr lang="zh-CN" altLang="en-US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36855" y="1906905"/>
            <a:ext cx="11708765" cy="4782185"/>
          </a:xfrm>
          <a:prstGeom prst="rect">
            <a:avLst/>
          </a:prstGeom>
        </p:spPr>
        <p:txBody>
          <a:bodyPr wrap="square" lIns="91436" tIns="45718" rIns="91436" bIns="45718">
            <a:noAutofit/>
          </a:bodyPr>
          <a:lstStyle/>
          <a:p>
            <a:pPr algn="just"/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）夯实基础：熟练掌握基本作图操作，规范保留作图痕迹，牢记作图原理。</a:t>
            </a:r>
            <a:endParaRPr lang="zh-CN" altLang="en-US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）关联文化：关注徐州本土文化，挖掘古钱币等素材中的数学元素，理解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文化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考点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的关联。</a:t>
            </a:r>
            <a:endParaRPr lang="zh-CN" altLang="en-US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）强化综合：加强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作图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计算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证明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的综合训练，提升解题灵活性。</a:t>
            </a:r>
            <a:endParaRPr lang="zh-CN" altLang="en-US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）重视规范：遵循中考评分标准，确保作图痕迹清晰、计算过程严谨。</a:t>
            </a:r>
            <a:endParaRPr lang="zh-CN" altLang="en-US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2438403" y="252859"/>
            <a:ext cx="975359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76" name="圆角矩形 75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zh-CN" altLang="en-US" sz="2800" dirty="0"/>
              <a:t>二</a:t>
            </a:r>
            <a:endParaRPr lang="zh-CN" altLang="en-US" sz="2800" dirty="0"/>
          </a:p>
        </p:txBody>
      </p:sp>
      <p:sp>
        <p:nvSpPr>
          <p:cNvPr id="77" name="文本框 76"/>
          <p:cNvSpPr txBox="1"/>
          <p:nvPr/>
        </p:nvSpPr>
        <p:spPr>
          <a:xfrm>
            <a:off x="618842" y="275483"/>
            <a:ext cx="1723541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l"/>
            <a:r>
              <a:rPr lang="zh-CN" altLang="en-US" sz="24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研究过程</a:t>
            </a:r>
            <a:endParaRPr lang="zh-CN" altLang="en-US" sz="24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773651" y="305949"/>
            <a:ext cx="2684145" cy="397510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RESEARCH PROCESS</a:t>
            </a:r>
            <a:endParaRPr lang="en-US" altLang="zh-CN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0" name="组 79"/>
          <p:cNvGrpSpPr/>
          <p:nvPr/>
        </p:nvGrpSpPr>
        <p:grpSpPr>
          <a:xfrm>
            <a:off x="11454106" y="252857"/>
            <a:ext cx="737892" cy="484288"/>
            <a:chOff x="11454105" y="252856"/>
            <a:chExt cx="737892" cy="484288"/>
          </a:xfrm>
        </p:grpSpPr>
        <p:grpSp>
          <p:nvGrpSpPr>
            <p:cNvPr id="82" name="组 81"/>
            <p:cNvGrpSpPr/>
            <p:nvPr/>
          </p:nvGrpSpPr>
          <p:grpSpPr>
            <a:xfrm>
              <a:off x="12039604" y="252856"/>
              <a:ext cx="152393" cy="484287"/>
              <a:chOff x="12039604" y="252856"/>
              <a:chExt cx="152393" cy="484287"/>
            </a:xfrm>
          </p:grpSpPr>
          <p:sp>
            <p:nvSpPr>
              <p:cNvPr id="86" name="圆角矩形 85"/>
              <p:cNvSpPr/>
              <p:nvPr/>
            </p:nvSpPr>
            <p:spPr>
              <a:xfrm rot="16200000" flipV="1">
                <a:off x="12072988" y="518121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 rot="16200000" flipV="1">
                <a:off x="12072988" y="618134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圆角矩形 87"/>
              <p:cNvSpPr/>
              <p:nvPr/>
            </p:nvSpPr>
            <p:spPr>
              <a:xfrm rot="16200000" flipV="1">
                <a:off x="12072988" y="321750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圆角矩形 88"/>
              <p:cNvSpPr/>
              <p:nvPr/>
            </p:nvSpPr>
            <p:spPr>
              <a:xfrm rot="16200000" flipV="1">
                <a:off x="12072988" y="421763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圆角矩形 89"/>
              <p:cNvSpPr/>
              <p:nvPr/>
            </p:nvSpPr>
            <p:spPr>
              <a:xfrm rot="16200000" flipV="1">
                <a:off x="12072987" y="219473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99"/>
            <p:cNvGrpSpPr/>
            <p:nvPr/>
          </p:nvGrpSpPr>
          <p:grpSpPr>
            <a:xfrm>
              <a:off x="11454105" y="252857"/>
              <a:ext cx="491115" cy="484287"/>
              <a:chOff x="1528923" y="220268"/>
              <a:chExt cx="1284096" cy="1266241"/>
            </a:xfrm>
          </p:grpSpPr>
          <p:sp>
            <p:nvSpPr>
              <p:cNvPr id="84" name="圆角矩形 83"/>
              <p:cNvSpPr/>
              <p:nvPr/>
            </p:nvSpPr>
            <p:spPr>
              <a:xfrm rot="16200000" flipV="1">
                <a:off x="1537850" y="211341"/>
                <a:ext cx="1266241" cy="1284096"/>
              </a:xfrm>
              <a:prstGeom prst="roundRect">
                <a:avLst>
                  <a:gd name="adj" fmla="val 5039"/>
                </a:avLst>
              </a:prstGeom>
              <a:solidFill>
                <a:schemeClr val="accent5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Freeform 96"/>
              <p:cNvSpPr/>
              <p:nvPr/>
            </p:nvSpPr>
            <p:spPr bwMode="auto">
              <a:xfrm>
                <a:off x="1804148" y="499514"/>
                <a:ext cx="733647" cy="707752"/>
              </a:xfrm>
              <a:custGeom>
                <a:avLst/>
                <a:gdLst>
                  <a:gd name="T0" fmla="*/ 184 w 216"/>
                  <a:gd name="T1" fmla="*/ 0 h 208"/>
                  <a:gd name="T2" fmla="*/ 152 w 216"/>
                  <a:gd name="T3" fmla="*/ 32 h 208"/>
                  <a:gd name="T4" fmla="*/ 154 w 216"/>
                  <a:gd name="T5" fmla="*/ 41 h 208"/>
                  <a:gd name="T6" fmla="*/ 60 w 216"/>
                  <a:gd name="T7" fmla="*/ 80 h 208"/>
                  <a:gd name="T8" fmla="*/ 32 w 216"/>
                  <a:gd name="T9" fmla="*/ 64 h 208"/>
                  <a:gd name="T10" fmla="*/ 0 w 216"/>
                  <a:gd name="T11" fmla="*/ 96 h 208"/>
                  <a:gd name="T12" fmla="*/ 32 w 216"/>
                  <a:gd name="T13" fmla="*/ 128 h 208"/>
                  <a:gd name="T14" fmla="*/ 56 w 216"/>
                  <a:gd name="T15" fmla="*/ 118 h 208"/>
                  <a:gd name="T16" fmla="*/ 116 w 216"/>
                  <a:gd name="T17" fmla="*/ 161 h 208"/>
                  <a:gd name="T18" fmla="*/ 112 w 216"/>
                  <a:gd name="T19" fmla="*/ 176 h 208"/>
                  <a:gd name="T20" fmla="*/ 144 w 216"/>
                  <a:gd name="T21" fmla="*/ 208 h 208"/>
                  <a:gd name="T22" fmla="*/ 176 w 216"/>
                  <a:gd name="T23" fmla="*/ 176 h 208"/>
                  <a:gd name="T24" fmla="*/ 144 w 216"/>
                  <a:gd name="T25" fmla="*/ 144 h 208"/>
                  <a:gd name="T26" fmla="*/ 121 w 216"/>
                  <a:gd name="T27" fmla="*/ 154 h 208"/>
                  <a:gd name="T28" fmla="*/ 61 w 216"/>
                  <a:gd name="T29" fmla="*/ 111 h 208"/>
                  <a:gd name="T30" fmla="*/ 64 w 216"/>
                  <a:gd name="T31" fmla="*/ 96 h 208"/>
                  <a:gd name="T32" fmla="*/ 63 w 216"/>
                  <a:gd name="T33" fmla="*/ 87 h 208"/>
                  <a:gd name="T34" fmla="*/ 157 w 216"/>
                  <a:gd name="T35" fmla="*/ 48 h 208"/>
                  <a:gd name="T36" fmla="*/ 184 w 216"/>
                  <a:gd name="T37" fmla="*/ 64 h 208"/>
                  <a:gd name="T38" fmla="*/ 216 w 216"/>
                  <a:gd name="T39" fmla="*/ 32 h 208"/>
                  <a:gd name="T40" fmla="*/ 184 w 216"/>
                  <a:gd name="T41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6" h="208">
                    <a:moveTo>
                      <a:pt x="184" y="0"/>
                    </a:moveTo>
                    <a:cubicBezTo>
                      <a:pt x="167" y="0"/>
                      <a:pt x="152" y="14"/>
                      <a:pt x="152" y="32"/>
                    </a:cubicBezTo>
                    <a:cubicBezTo>
                      <a:pt x="152" y="35"/>
                      <a:pt x="153" y="38"/>
                      <a:pt x="154" y="41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55" y="70"/>
                      <a:pt x="44" y="64"/>
                      <a:pt x="32" y="64"/>
                    </a:cubicBezTo>
                    <a:cubicBezTo>
                      <a:pt x="15" y="64"/>
                      <a:pt x="0" y="78"/>
                      <a:pt x="0" y="96"/>
                    </a:cubicBezTo>
                    <a:cubicBezTo>
                      <a:pt x="0" y="113"/>
                      <a:pt x="15" y="128"/>
                      <a:pt x="32" y="128"/>
                    </a:cubicBezTo>
                    <a:cubicBezTo>
                      <a:pt x="42" y="128"/>
                      <a:pt x="50" y="124"/>
                      <a:pt x="56" y="118"/>
                    </a:cubicBezTo>
                    <a:cubicBezTo>
                      <a:pt x="116" y="161"/>
                      <a:pt x="116" y="161"/>
                      <a:pt x="116" y="161"/>
                    </a:cubicBezTo>
                    <a:cubicBezTo>
                      <a:pt x="114" y="165"/>
                      <a:pt x="112" y="170"/>
                      <a:pt x="112" y="176"/>
                    </a:cubicBezTo>
                    <a:cubicBezTo>
                      <a:pt x="112" y="193"/>
                      <a:pt x="127" y="208"/>
                      <a:pt x="144" y="208"/>
                    </a:cubicBezTo>
                    <a:cubicBezTo>
                      <a:pt x="162" y="208"/>
                      <a:pt x="176" y="193"/>
                      <a:pt x="176" y="176"/>
                    </a:cubicBezTo>
                    <a:cubicBezTo>
                      <a:pt x="176" y="158"/>
                      <a:pt x="162" y="144"/>
                      <a:pt x="144" y="144"/>
                    </a:cubicBezTo>
                    <a:cubicBezTo>
                      <a:pt x="135" y="144"/>
                      <a:pt x="127" y="148"/>
                      <a:pt x="121" y="154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3" y="107"/>
                      <a:pt x="64" y="101"/>
                      <a:pt x="64" y="96"/>
                    </a:cubicBezTo>
                    <a:cubicBezTo>
                      <a:pt x="64" y="93"/>
                      <a:pt x="64" y="90"/>
                      <a:pt x="63" y="87"/>
                    </a:cubicBezTo>
                    <a:cubicBezTo>
                      <a:pt x="157" y="48"/>
                      <a:pt x="157" y="48"/>
                      <a:pt x="157" y="48"/>
                    </a:cubicBezTo>
                    <a:cubicBezTo>
                      <a:pt x="162" y="57"/>
                      <a:pt x="173" y="64"/>
                      <a:pt x="184" y="64"/>
                    </a:cubicBezTo>
                    <a:cubicBezTo>
                      <a:pt x="202" y="64"/>
                      <a:pt x="216" y="49"/>
                      <a:pt x="216" y="32"/>
                    </a:cubicBezTo>
                    <a:cubicBezTo>
                      <a:pt x="216" y="14"/>
                      <a:pt x="202" y="0"/>
                      <a:pt x="1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AD1C21"/>
                  </a:solidFill>
                </a:endParaRPr>
              </a:p>
            </p:txBody>
          </p:sp>
        </p:grpSp>
      </p:grp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1415415" y="4631055"/>
            <a:ext cx="3480435" cy="205803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7171055" y="4572000"/>
            <a:ext cx="2834005" cy="2117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/>
          <p:cNvSpPr txBox="1"/>
          <p:nvPr>
            <p:custDataLst>
              <p:tags r:id="rId1"/>
            </p:custDataLst>
          </p:nvPr>
        </p:nvSpPr>
        <p:spPr>
          <a:xfrm>
            <a:off x="4602010" y="1840088"/>
            <a:ext cx="2990275" cy="92333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PART 03</a:t>
            </a:r>
            <a:endParaRPr lang="en-US" altLang="zh-CN" sz="5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研究结论</a:t>
            </a:r>
            <a:r>
              <a:rPr lang="zh-CN" altLang="en-US" sz="5400" dirty="0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与成果分析</a:t>
            </a:r>
            <a:endParaRPr lang="zh-CN" altLang="en-US" sz="5400" dirty="0">
              <a:solidFill>
                <a:schemeClr val="accent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26451" y="331770"/>
            <a:ext cx="9626400" cy="723600"/>
          </a:xfrm>
        </p:spPr>
        <p:txBody>
          <a:bodyPr>
            <a:normAutofit/>
          </a:bodyPr>
          <a:lstStyle/>
          <a:p>
            <a:r>
              <a:rPr lang="zh-CN" altLang="zh-CN" sz="36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三、研究成果分析</a:t>
            </a:r>
            <a:endParaRPr lang="zh-CN" altLang="zh-CN" sz="36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418465" y="1055370"/>
            <a:ext cx="11400155" cy="5034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1. 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近五年徐州中考尺规作图题呈现</a:t>
            </a:r>
            <a:r>
              <a:rPr lang="en-US" altLang="zh-CN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频率稳定、考点聚焦、贴合文化、综合提升</a:t>
            </a:r>
            <a:r>
              <a:rPr lang="en-US" altLang="zh-CN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的趋势，核心考查线段垂直平分线、角平分线、作圆等基本作图的应用，设问形式以</a:t>
            </a:r>
            <a:r>
              <a:rPr lang="en-US" altLang="zh-CN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作图</a:t>
            </a:r>
            <a:r>
              <a:rPr lang="en-US" altLang="zh-CN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+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计算</a:t>
            </a:r>
            <a:r>
              <a:rPr lang="en-US" altLang="zh-CN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/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证明</a:t>
            </a:r>
            <a:r>
              <a:rPr lang="en-US" altLang="zh-CN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为主，难度梯度清晰，贴合新课标</a:t>
            </a:r>
            <a:r>
              <a:rPr lang="en-US" altLang="zh-CN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文化浸润</a:t>
            </a:r>
            <a:r>
              <a:rPr lang="en-US" altLang="zh-CN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与</a:t>
            </a:r>
            <a:r>
              <a:rPr lang="en-US" altLang="zh-CN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学科应用</a:t>
            </a:r>
            <a:r>
              <a:rPr lang="en-US" altLang="zh-CN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的要求。</a:t>
            </a:r>
            <a:endParaRPr lang="zh-CN" altLang="en-US" sz="21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en-US" altLang="zh-CN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2. 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徐州博物馆馆藏的古钱币（半两钱、正隆元宝、平肩空首布等）中蕴含着丰富的数学知识，包括几何图形、比例关系、对称性质等，与尺规作图的核心考点高度契合，可作为中考尺规作图题的优质本土素材。</a:t>
            </a:r>
            <a:endParaRPr lang="zh-CN" altLang="en-US" sz="21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en-US" altLang="zh-CN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3. 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结合古钱币文化与中考难度设计的预测题，贴合徐州中考命题风格，既考查学生的学科能力，又渗透本土文化，能够为徐州中考尺规作图复习提供有效的参考，助力学生高效备考。</a:t>
            </a:r>
            <a:endParaRPr lang="zh-CN" altLang="en-US" sz="21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en-US" altLang="zh-CN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4. 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实现了</a:t>
            </a:r>
            <a:r>
              <a:rPr lang="en-US" altLang="zh-CN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文化传承</a:t>
            </a:r>
            <a:r>
              <a:rPr lang="en-US" altLang="zh-CN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+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学科备考</a:t>
            </a:r>
            <a:r>
              <a:rPr lang="en-US" altLang="zh-CN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的融合，通过挖掘古钱币中的数学知识，让学生在备考过程中了解徐州本土文化，增强文化自信，培养</a:t>
            </a:r>
            <a:r>
              <a:rPr lang="en-US" altLang="zh-CN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用数学眼光解读文化</a:t>
            </a:r>
            <a:r>
              <a:rPr lang="en-US" altLang="zh-CN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的思维习惯。</a:t>
            </a:r>
            <a:endParaRPr lang="zh-CN" altLang="en-US" sz="32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endParaRPr lang="zh-CN" altLang="en-US" sz="32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25654" y="525600"/>
            <a:ext cx="11540691" cy="723600"/>
          </a:xfrm>
        </p:spPr>
        <p:txBody>
          <a:bodyPr>
            <a:normAutofit fontScale="90000"/>
          </a:bodyPr>
          <a:lstStyle/>
          <a:p>
            <a:r>
              <a:rPr lang="zh-CN" altLang="zh-CN" sz="3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三、研究成果分析</a:t>
            </a:r>
            <a:r>
              <a:rPr lang="en-US" altLang="zh-CN" sz="3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r>
              <a:rPr lang="zh-CN" altLang="en-US" sz="3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研究亮点与不足</a:t>
            </a:r>
            <a:b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endParaRPr lang="zh-CN" altLang="zh-CN" sz="36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238995" y="1345532"/>
            <a:ext cx="11627318" cy="5255393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5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（一）研究亮点</a:t>
            </a:r>
            <a:endParaRPr lang="zh-CN" altLang="en-US" sz="25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en-US" altLang="zh-CN" sz="25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1. </a:t>
            </a:r>
            <a:r>
              <a:rPr lang="zh-CN" altLang="en-US" sz="25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视角新颖：立足徐州本土古钱币文化，将历史文物与中考数学尺规作图结合，打破了文化与学科脱节的现状，凸显地域特色与文化传承。</a:t>
            </a:r>
            <a:endParaRPr lang="zh-CN" altLang="en-US" sz="25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en-US" altLang="zh-CN" sz="25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2. </a:t>
            </a:r>
            <a:r>
              <a:rPr lang="zh-CN" altLang="en-US" sz="25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实用性强：研究成果（预测题、备考建议）贴合徐州中考实际，可直接用于教师教学与学生复习，具有较强的实践指导意义。</a:t>
            </a:r>
            <a:endParaRPr lang="zh-CN" altLang="en-US" sz="25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en-US" altLang="zh-CN" sz="25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3. </a:t>
            </a:r>
            <a:r>
              <a:rPr lang="zh-CN" altLang="en-US" sz="25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过程规范：严格按照课题研究流程开展工作，分工明确、调研扎实、成果完整，确保了研究的科学性与严谨性。</a:t>
            </a:r>
            <a:endParaRPr lang="zh-CN" altLang="en-US" sz="25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25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25654" y="525600"/>
            <a:ext cx="11540691" cy="723600"/>
          </a:xfrm>
        </p:spPr>
        <p:txBody>
          <a:bodyPr>
            <a:normAutofit fontScale="90000"/>
          </a:bodyPr>
          <a:lstStyle/>
          <a:p>
            <a:r>
              <a:rPr lang="zh-CN" altLang="zh-CN" sz="3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三、研究成果分析</a:t>
            </a:r>
            <a:r>
              <a:rPr lang="en-US" altLang="zh-CN" sz="3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r>
              <a:rPr lang="zh-CN" altLang="en-US" sz="31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研究亮点与不足</a:t>
            </a:r>
            <a:b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endParaRPr lang="zh-CN" altLang="zh-CN" sz="36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708660" y="1354455"/>
            <a:ext cx="10775315" cy="525526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zh-CN" altLang="en-US" sz="28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（二）研究不足</a:t>
            </a:r>
            <a:endParaRPr lang="zh-CN" altLang="en-US" sz="28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1. </a:t>
            </a:r>
            <a:r>
              <a:rPr lang="zh-CN" altLang="en-US" sz="28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古钱币数学知识挖掘不够深入：受古钱币磨损、考古资料限制，部分古钱币的尺寸数据无法精准测量，对其蕴含的数学逻辑分析不够细致。</a:t>
            </a:r>
            <a:endParaRPr lang="zh-CN" altLang="en-US" sz="28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2. </a:t>
            </a:r>
            <a:r>
              <a:rPr lang="zh-CN" altLang="en-US" sz="28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预测题的多样性不足：仅设计了</a:t>
            </a:r>
            <a:r>
              <a:rPr lang="en-US" altLang="zh-CN" sz="28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道预测题，覆盖的考点不够全面，可进一步设计不同难度、不同考点的预测题，丰富备考素材。</a:t>
            </a:r>
            <a:endParaRPr lang="zh-CN" altLang="en-US" sz="28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3. </a:t>
            </a:r>
            <a:r>
              <a:rPr lang="zh-CN" altLang="en-US" sz="28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实践验证不足：研究成果未在实际教学中进行验证，无法确定预测题的贴合度与备考建议的有效性，后续可结合教学实践进一步优化。</a:t>
            </a:r>
            <a:endParaRPr lang="zh-CN" altLang="en-US" sz="28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28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25654" y="525600"/>
            <a:ext cx="11540691" cy="723600"/>
          </a:xfrm>
        </p:spPr>
        <p:txBody>
          <a:bodyPr>
            <a:normAutofit/>
          </a:bodyPr>
          <a:lstStyle/>
          <a:p>
            <a:r>
              <a:rPr lang="zh-CN" altLang="zh-CN" sz="3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三、研究成果分析</a:t>
            </a:r>
            <a:r>
              <a:rPr lang="en-US" altLang="zh-CN" sz="31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r>
              <a:rPr lang="zh-CN" altLang="zh-CN" sz="3100" b="1" kern="100" dirty="0">
                <a:effectLst/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未来展望</a:t>
            </a:r>
            <a:endParaRPr lang="zh-CN" altLang="zh-CN" sz="3100" b="1" kern="100" dirty="0">
              <a:effectLst/>
              <a:latin typeface="等线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357505" y="1515745"/>
            <a:ext cx="11508740" cy="56502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1. 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深化研究：补充古钱币考古资料，进一步挖掘古钱币中的数学知识，完善古钱币与尺规作图考点的关联分析，丰富研究内容。</a:t>
            </a:r>
            <a:endParaRPr lang="zh-CN" altLang="en-US" sz="24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2. 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丰富成果：设计更多贴合中考难度、覆盖不同考点的古钱币相关尺规作图预测题，形成预测题库，为中考复习提供更全面的参考。</a:t>
            </a:r>
            <a:endParaRPr lang="zh-CN" altLang="en-US" sz="24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3. 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实践应用：将研究成果应用于实际教学中，收集学生解题反馈，优化预测题与备考建议，提升研究成果的实用性与针对性。</a:t>
            </a:r>
            <a:endParaRPr lang="zh-CN" altLang="en-US" sz="24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4. 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拓展延伸：将研究视角拓展到徐州其他本土文化素材（如汉玉、汉画像石），挖掘其中的数学知识，实现本土文化与数学学科的深度融合，助力学生提升文化素养与学科能力。</a:t>
            </a:r>
            <a:endParaRPr lang="zh-CN" altLang="en-US" sz="24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24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/>
          <p:cNvSpPr txBox="1"/>
          <p:nvPr>
            <p:custDataLst>
              <p:tags r:id="rId1"/>
            </p:custDataLst>
          </p:nvPr>
        </p:nvSpPr>
        <p:spPr>
          <a:xfrm>
            <a:off x="4602010" y="1840088"/>
            <a:ext cx="2990275" cy="92333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PART 04</a:t>
            </a:r>
            <a:endParaRPr lang="en-US" altLang="zh-CN" sz="5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总结</a:t>
            </a:r>
            <a:endParaRPr lang="zh-CN" altLang="en-US" sz="5400" dirty="0">
              <a:solidFill>
                <a:schemeClr val="accent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97576" y="1172611"/>
            <a:ext cx="9626400" cy="723600"/>
          </a:xfrm>
        </p:spPr>
        <p:txBody>
          <a:bodyPr>
            <a:normAutofit fontScale="90000"/>
          </a:bodyPr>
          <a:lstStyle/>
          <a:p>
            <a:r>
              <a:rPr lang="zh-CN" altLang="zh-CN" sz="40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四、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研究收获及小结</a:t>
            </a:r>
            <a:br>
              <a:rPr lang="zh-CN" altLang="en-US" sz="4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</a:br>
            <a:endParaRPr lang="zh-CN" altLang="zh-CN" sz="40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1061085" y="1417955"/>
            <a:ext cx="9798050" cy="503428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endParaRPr lang="zh-CN" altLang="en-US" sz="3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本课题通过近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周的研究，顺利完成了既定的研究任务，达成了研究目标，形成了一系列具有实践价值的研究成果。在研究过程中，课题组成员分工协作、积极探索，不仅梳理了徐州中考尺规作图的出题规律，挖掘了古钱币中的数学知识，还设计了贴合中考实际的预测题，实现了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文化传承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学科备考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的双重目标。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虽然研究过程中存在一些不足，但通过本次研究，我们积累了丰富的课题研究经验，也深刻认识到本土文化与学科融合的重要性。后续，我们将针对研究不足进行优化完善，进一步深化研究成果，拓展研究视角，为徐州中考数学复习与本土文化传承贡献更多力量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97576" y="1172611"/>
            <a:ext cx="9626400" cy="723600"/>
          </a:xfrm>
        </p:spPr>
        <p:txBody>
          <a:bodyPr>
            <a:normAutofit fontScale="90000"/>
          </a:bodyPr>
          <a:lstStyle/>
          <a:p>
            <a:r>
              <a:rPr lang="en-US" altLang="zh-CN" sz="40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r>
              <a:rPr lang="zh-CN" altLang="zh-CN" sz="40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参考文献</a:t>
            </a:r>
            <a:br>
              <a:rPr lang="zh-CN" altLang="en-US" sz="4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</a:br>
            <a:endParaRPr lang="zh-CN" altLang="zh-CN" sz="40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870585" y="1823720"/>
            <a:ext cx="9798050" cy="503428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徐州市中考数学真题（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2021-2025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徐州博物馆馆藏文物介绍（铜钱、平肩空首布相关）；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《新课标下尺规作图的命题变革与教学展望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2022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年江苏省中考为例》；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《平肩空首布钱体排列组合之推断》；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徐州中考数学复习指导手册；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《中国古钱币图谱》《徐州考古报告（古钱币卷）》。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34431" y="4574306"/>
            <a:ext cx="9626400" cy="723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fontScale="25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2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144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r>
              <a:rPr lang="zh-CN" altLang="zh-CN" sz="144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致谢</a:t>
            </a:r>
            <a:br>
              <a:rPr lang="zh-CN" altLang="en-US" sz="4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</a:br>
            <a:endParaRPr lang="zh-CN" altLang="zh-CN" sz="40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5000" y="5172710"/>
            <a:ext cx="10558780" cy="810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35687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最后，感谢老师对本次实验探究的支持与指导，感谢学校为实验提供了合适场地，感谢其他同学及家人对我们的支持，祝贺本次课题圆满结题。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06780" y="1191260"/>
            <a:ext cx="10546715" cy="426656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sz="7335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谢谢观赏</a:t>
            </a:r>
            <a:br>
              <a:rPr lang="zh-CN" altLang="en-US" sz="7335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</a:br>
            <a:r>
              <a:rPr sz="2665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《徐州文化古钱币中的数学知识探究及中考尺规作图题预测》</a:t>
            </a:r>
            <a:br>
              <a:rPr sz="2665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</a:br>
            <a:r>
              <a:rPr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课题组成员： 朱羿霖</a:t>
            </a:r>
            <a:br>
              <a:rPr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</a:br>
            <a:r>
              <a:rPr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指导老师：</a:t>
            </a:r>
            <a:r>
              <a:rPr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张欣</a:t>
            </a:r>
            <a:br>
              <a:rPr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</a:b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75" name="图片 74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057180" y="123555"/>
            <a:ext cx="1871345" cy="62166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>
            <p:custDataLst>
              <p:tags r:id="rId1"/>
            </p:custDataLst>
          </p:nvPr>
        </p:nvSpPr>
        <p:spPr>
          <a:xfrm>
            <a:off x="2273935" y="2562860"/>
            <a:ext cx="1650365" cy="2072005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>
            <p:custDataLst>
              <p:tags r:id="rId2"/>
            </p:custDataLst>
          </p:nvPr>
        </p:nvSpPr>
        <p:spPr>
          <a:xfrm>
            <a:off x="2072640" y="3175635"/>
            <a:ext cx="2117725" cy="513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>
            <p:custDataLst>
              <p:tags r:id="rId3"/>
            </p:custDataLst>
          </p:nvPr>
        </p:nvSpPr>
        <p:spPr>
          <a:xfrm>
            <a:off x="2134235" y="2856230"/>
            <a:ext cx="2467610" cy="6451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4800" dirty="0">
                <a:solidFill>
                  <a:schemeClr val="accent1"/>
                </a:solidFill>
                <a:latin typeface="Arial" panose="020B0604020202020204" pitchFamily="34" charset="0"/>
                <a:ea typeface="汉仪旗黑-85S" panose="00020600040101010101" pitchFamily="18" charset="-122"/>
              </a:rPr>
              <a:t>目录</a:t>
            </a:r>
            <a:endParaRPr lang="zh-CN" altLang="en-US" sz="4800" dirty="0">
              <a:solidFill>
                <a:schemeClr val="accent1"/>
              </a:solidFill>
              <a:latin typeface="Arial" panose="020B0604020202020204" pitchFamily="34" charset="0"/>
              <a:ea typeface="汉仪旗黑-85S" panose="00020600040101010101" pitchFamily="18" charset="-122"/>
            </a:endParaRPr>
          </a:p>
        </p:txBody>
      </p:sp>
      <p:sp>
        <p:nvSpPr>
          <p:cNvPr id="77" name="流程图: 终止 76"/>
          <p:cNvSpPr/>
          <p:nvPr>
            <p:custDataLst>
              <p:tags r:id="rId4"/>
            </p:custDataLst>
          </p:nvPr>
        </p:nvSpPr>
        <p:spPr>
          <a:xfrm>
            <a:off x="2830195" y="3954780"/>
            <a:ext cx="596265" cy="75565"/>
          </a:xfrm>
          <a:prstGeom prst="flowChartTerminator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>
            <p:custDataLst>
              <p:tags r:id="rId5"/>
            </p:custDataLst>
          </p:nvPr>
        </p:nvGrpSpPr>
        <p:grpSpPr>
          <a:xfrm>
            <a:off x="5325745" y="1731010"/>
            <a:ext cx="596265" cy="568325"/>
            <a:chOff x="5140325" y="770890"/>
            <a:chExt cx="596265" cy="568325"/>
          </a:xfrm>
        </p:grpSpPr>
        <p:sp>
          <p:nvSpPr>
            <p:cNvPr id="9" name="矩形 8"/>
            <p:cNvSpPr/>
            <p:nvPr>
              <p:custDataLst>
                <p:tags r:id="rId6"/>
              </p:custDataLst>
            </p:nvPr>
          </p:nvSpPr>
          <p:spPr>
            <a:xfrm>
              <a:off x="5140325" y="770890"/>
              <a:ext cx="596265" cy="568325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ïšḻïďê-任意多边形: 形状 29"/>
            <p:cNvSpPr/>
            <p:nvPr>
              <p:custDataLst>
                <p:tags r:id="rId7"/>
              </p:custDataLst>
            </p:nvPr>
          </p:nvSpPr>
          <p:spPr>
            <a:xfrm>
              <a:off x="5262245" y="885825"/>
              <a:ext cx="351790" cy="33845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17407"/>
                  </a:moveTo>
                  <a:lnTo>
                    <a:pt x="12184" y="80740"/>
                  </a:lnTo>
                  <a:lnTo>
                    <a:pt x="12184" y="80740"/>
                  </a:lnTo>
                  <a:lnTo>
                    <a:pt x="12553" y="80370"/>
                  </a:lnTo>
                  <a:lnTo>
                    <a:pt x="76430" y="15925"/>
                  </a:lnTo>
                  <a:lnTo>
                    <a:pt x="76800" y="15555"/>
                  </a:lnTo>
                  <a:lnTo>
                    <a:pt x="90461" y="1851"/>
                  </a:lnTo>
                  <a:lnTo>
                    <a:pt x="90461" y="1851"/>
                  </a:lnTo>
                  <a:lnTo>
                    <a:pt x="91569" y="1111"/>
                  </a:lnTo>
                  <a:lnTo>
                    <a:pt x="92307" y="370"/>
                  </a:lnTo>
                  <a:lnTo>
                    <a:pt x="93415" y="0"/>
                  </a:lnTo>
                  <a:lnTo>
                    <a:pt x="94523" y="0"/>
                  </a:lnTo>
                  <a:lnTo>
                    <a:pt x="94523" y="0"/>
                  </a:lnTo>
                  <a:lnTo>
                    <a:pt x="95630" y="0"/>
                  </a:lnTo>
                  <a:lnTo>
                    <a:pt x="96738" y="370"/>
                  </a:lnTo>
                  <a:lnTo>
                    <a:pt x="97846" y="1111"/>
                  </a:lnTo>
                  <a:lnTo>
                    <a:pt x="98584" y="1851"/>
                  </a:lnTo>
                  <a:lnTo>
                    <a:pt x="118523" y="21481"/>
                  </a:lnTo>
                  <a:lnTo>
                    <a:pt x="118523" y="21481"/>
                  </a:lnTo>
                  <a:lnTo>
                    <a:pt x="119630" y="23333"/>
                  </a:lnTo>
                  <a:lnTo>
                    <a:pt x="120000" y="25555"/>
                  </a:lnTo>
                  <a:lnTo>
                    <a:pt x="120000" y="25555"/>
                  </a:lnTo>
                  <a:lnTo>
                    <a:pt x="119630" y="27777"/>
                  </a:lnTo>
                  <a:lnTo>
                    <a:pt x="118523" y="30000"/>
                  </a:lnTo>
                  <a:lnTo>
                    <a:pt x="104861" y="43333"/>
                  </a:lnTo>
                  <a:lnTo>
                    <a:pt x="104492" y="43333"/>
                  </a:lnTo>
                  <a:lnTo>
                    <a:pt x="40984" y="108148"/>
                  </a:lnTo>
                  <a:lnTo>
                    <a:pt x="40984" y="108148"/>
                  </a:lnTo>
                  <a:lnTo>
                    <a:pt x="39507" y="108518"/>
                  </a:lnTo>
                  <a:lnTo>
                    <a:pt x="2215" y="120000"/>
                  </a:lnTo>
                  <a:lnTo>
                    <a:pt x="2215" y="120000"/>
                  </a:lnTo>
                  <a:lnTo>
                    <a:pt x="1846" y="120000"/>
                  </a:lnTo>
                  <a:lnTo>
                    <a:pt x="1846" y="120000"/>
                  </a:lnTo>
                  <a:lnTo>
                    <a:pt x="1107" y="120000"/>
                  </a:lnTo>
                  <a:lnTo>
                    <a:pt x="369" y="119259"/>
                  </a:lnTo>
                  <a:lnTo>
                    <a:pt x="369" y="119259"/>
                  </a:lnTo>
                  <a:lnTo>
                    <a:pt x="0" y="118518"/>
                  </a:lnTo>
                  <a:lnTo>
                    <a:pt x="0" y="117407"/>
                  </a:lnTo>
                  <a:lnTo>
                    <a:pt x="0" y="117407"/>
                  </a:lnTo>
                  <a:close/>
                  <a:moveTo>
                    <a:pt x="21046" y="2222"/>
                  </a:moveTo>
                  <a:lnTo>
                    <a:pt x="21046" y="2222"/>
                  </a:lnTo>
                  <a:lnTo>
                    <a:pt x="23261" y="1111"/>
                  </a:lnTo>
                  <a:lnTo>
                    <a:pt x="25846" y="370"/>
                  </a:lnTo>
                  <a:lnTo>
                    <a:pt x="25846" y="370"/>
                  </a:lnTo>
                  <a:lnTo>
                    <a:pt x="27323" y="370"/>
                  </a:lnTo>
                  <a:lnTo>
                    <a:pt x="28430" y="740"/>
                  </a:lnTo>
                  <a:lnTo>
                    <a:pt x="29907" y="1481"/>
                  </a:lnTo>
                  <a:lnTo>
                    <a:pt x="31384" y="2222"/>
                  </a:lnTo>
                  <a:lnTo>
                    <a:pt x="31384" y="2222"/>
                  </a:lnTo>
                  <a:lnTo>
                    <a:pt x="42461" y="14074"/>
                  </a:lnTo>
                  <a:lnTo>
                    <a:pt x="55015" y="27777"/>
                  </a:lnTo>
                  <a:lnTo>
                    <a:pt x="55015" y="27777"/>
                  </a:lnTo>
                  <a:lnTo>
                    <a:pt x="55753" y="28518"/>
                  </a:lnTo>
                  <a:lnTo>
                    <a:pt x="55753" y="29259"/>
                  </a:lnTo>
                  <a:lnTo>
                    <a:pt x="55384" y="29629"/>
                  </a:lnTo>
                  <a:lnTo>
                    <a:pt x="55015" y="30370"/>
                  </a:lnTo>
                  <a:lnTo>
                    <a:pt x="55015" y="30370"/>
                  </a:lnTo>
                  <a:lnTo>
                    <a:pt x="54276" y="30740"/>
                  </a:lnTo>
                  <a:lnTo>
                    <a:pt x="53907" y="31111"/>
                  </a:lnTo>
                  <a:lnTo>
                    <a:pt x="53169" y="30740"/>
                  </a:lnTo>
                  <a:lnTo>
                    <a:pt x="52430" y="30370"/>
                  </a:lnTo>
                  <a:lnTo>
                    <a:pt x="52430" y="30370"/>
                  </a:lnTo>
                  <a:lnTo>
                    <a:pt x="40246" y="17037"/>
                  </a:lnTo>
                  <a:lnTo>
                    <a:pt x="28430" y="4814"/>
                  </a:lnTo>
                  <a:lnTo>
                    <a:pt x="28430" y="4814"/>
                  </a:lnTo>
                  <a:lnTo>
                    <a:pt x="27323" y="4074"/>
                  </a:lnTo>
                  <a:lnTo>
                    <a:pt x="26215" y="3703"/>
                  </a:lnTo>
                  <a:lnTo>
                    <a:pt x="25107" y="4074"/>
                  </a:lnTo>
                  <a:lnTo>
                    <a:pt x="24000" y="5185"/>
                  </a:lnTo>
                  <a:lnTo>
                    <a:pt x="5169" y="24074"/>
                  </a:lnTo>
                  <a:lnTo>
                    <a:pt x="5169" y="24074"/>
                  </a:lnTo>
                  <a:lnTo>
                    <a:pt x="4061" y="25185"/>
                  </a:lnTo>
                  <a:lnTo>
                    <a:pt x="3692" y="26296"/>
                  </a:lnTo>
                  <a:lnTo>
                    <a:pt x="4061" y="27407"/>
                  </a:lnTo>
                  <a:lnTo>
                    <a:pt x="5169" y="28518"/>
                  </a:lnTo>
                  <a:lnTo>
                    <a:pt x="5169" y="28518"/>
                  </a:lnTo>
                  <a:lnTo>
                    <a:pt x="5538" y="29629"/>
                  </a:lnTo>
                  <a:lnTo>
                    <a:pt x="5538" y="29629"/>
                  </a:lnTo>
                  <a:lnTo>
                    <a:pt x="6646" y="30370"/>
                  </a:lnTo>
                  <a:lnTo>
                    <a:pt x="6646" y="30370"/>
                  </a:lnTo>
                  <a:lnTo>
                    <a:pt x="7753" y="31481"/>
                  </a:lnTo>
                  <a:lnTo>
                    <a:pt x="7753" y="31481"/>
                  </a:lnTo>
                  <a:lnTo>
                    <a:pt x="9600" y="32962"/>
                  </a:lnTo>
                  <a:lnTo>
                    <a:pt x="22892" y="19259"/>
                  </a:lnTo>
                  <a:lnTo>
                    <a:pt x="22892" y="19259"/>
                  </a:lnTo>
                  <a:lnTo>
                    <a:pt x="23630" y="18518"/>
                  </a:lnTo>
                  <a:lnTo>
                    <a:pt x="24369" y="18518"/>
                  </a:lnTo>
                  <a:lnTo>
                    <a:pt x="25107" y="18518"/>
                  </a:lnTo>
                  <a:lnTo>
                    <a:pt x="25476" y="19629"/>
                  </a:lnTo>
                  <a:lnTo>
                    <a:pt x="25476" y="19629"/>
                  </a:lnTo>
                  <a:lnTo>
                    <a:pt x="26215" y="20000"/>
                  </a:lnTo>
                  <a:lnTo>
                    <a:pt x="26215" y="20740"/>
                  </a:lnTo>
                  <a:lnTo>
                    <a:pt x="26215" y="21481"/>
                  </a:lnTo>
                  <a:lnTo>
                    <a:pt x="25846" y="22222"/>
                  </a:lnTo>
                  <a:lnTo>
                    <a:pt x="12184" y="35555"/>
                  </a:lnTo>
                  <a:lnTo>
                    <a:pt x="12184" y="35555"/>
                  </a:lnTo>
                  <a:lnTo>
                    <a:pt x="20676" y="44074"/>
                  </a:lnTo>
                  <a:lnTo>
                    <a:pt x="26584" y="37777"/>
                  </a:lnTo>
                  <a:lnTo>
                    <a:pt x="26584" y="37777"/>
                  </a:lnTo>
                  <a:lnTo>
                    <a:pt x="27323" y="37407"/>
                  </a:lnTo>
                  <a:lnTo>
                    <a:pt x="28061" y="37407"/>
                  </a:lnTo>
                  <a:lnTo>
                    <a:pt x="28800" y="37407"/>
                  </a:lnTo>
                  <a:lnTo>
                    <a:pt x="29169" y="38148"/>
                  </a:lnTo>
                  <a:lnTo>
                    <a:pt x="29169" y="38148"/>
                  </a:lnTo>
                  <a:lnTo>
                    <a:pt x="29907" y="38518"/>
                  </a:lnTo>
                  <a:lnTo>
                    <a:pt x="29907" y="39259"/>
                  </a:lnTo>
                  <a:lnTo>
                    <a:pt x="29907" y="40000"/>
                  </a:lnTo>
                  <a:lnTo>
                    <a:pt x="29538" y="40740"/>
                  </a:lnTo>
                  <a:lnTo>
                    <a:pt x="23261" y="46666"/>
                  </a:lnTo>
                  <a:lnTo>
                    <a:pt x="23261" y="46666"/>
                  </a:lnTo>
                  <a:lnTo>
                    <a:pt x="29538" y="52962"/>
                  </a:lnTo>
                  <a:lnTo>
                    <a:pt x="29538" y="52962"/>
                  </a:lnTo>
                  <a:lnTo>
                    <a:pt x="29907" y="53703"/>
                  </a:lnTo>
                  <a:lnTo>
                    <a:pt x="29907" y="54074"/>
                  </a:lnTo>
                  <a:lnTo>
                    <a:pt x="29907" y="54814"/>
                  </a:lnTo>
                  <a:lnTo>
                    <a:pt x="29538" y="55555"/>
                  </a:lnTo>
                  <a:lnTo>
                    <a:pt x="29538" y="55555"/>
                  </a:lnTo>
                  <a:lnTo>
                    <a:pt x="28800" y="55925"/>
                  </a:lnTo>
                  <a:lnTo>
                    <a:pt x="28061" y="56296"/>
                  </a:lnTo>
                  <a:lnTo>
                    <a:pt x="28061" y="56296"/>
                  </a:lnTo>
                  <a:lnTo>
                    <a:pt x="27323" y="55925"/>
                  </a:lnTo>
                  <a:lnTo>
                    <a:pt x="26953" y="55555"/>
                  </a:lnTo>
                  <a:lnTo>
                    <a:pt x="26953" y="55555"/>
                  </a:lnTo>
                  <a:lnTo>
                    <a:pt x="2584" y="31481"/>
                  </a:lnTo>
                  <a:lnTo>
                    <a:pt x="2584" y="31481"/>
                  </a:lnTo>
                  <a:lnTo>
                    <a:pt x="1476" y="30370"/>
                  </a:lnTo>
                  <a:lnTo>
                    <a:pt x="738" y="29259"/>
                  </a:lnTo>
                  <a:lnTo>
                    <a:pt x="369" y="27777"/>
                  </a:lnTo>
                  <a:lnTo>
                    <a:pt x="369" y="26666"/>
                  </a:lnTo>
                  <a:lnTo>
                    <a:pt x="369" y="26666"/>
                  </a:lnTo>
                  <a:lnTo>
                    <a:pt x="369" y="25185"/>
                  </a:lnTo>
                  <a:lnTo>
                    <a:pt x="738" y="23703"/>
                  </a:lnTo>
                  <a:lnTo>
                    <a:pt x="1476" y="22592"/>
                  </a:lnTo>
                  <a:lnTo>
                    <a:pt x="2215" y="21111"/>
                  </a:lnTo>
                  <a:lnTo>
                    <a:pt x="21046" y="2222"/>
                  </a:lnTo>
                  <a:close/>
                  <a:moveTo>
                    <a:pt x="4430" y="115555"/>
                  </a:moveTo>
                  <a:lnTo>
                    <a:pt x="36184" y="105555"/>
                  </a:lnTo>
                  <a:lnTo>
                    <a:pt x="33969" y="97407"/>
                  </a:lnTo>
                  <a:lnTo>
                    <a:pt x="24369" y="97407"/>
                  </a:lnTo>
                  <a:lnTo>
                    <a:pt x="24369" y="97407"/>
                  </a:lnTo>
                  <a:lnTo>
                    <a:pt x="23630" y="97407"/>
                  </a:lnTo>
                  <a:lnTo>
                    <a:pt x="22892" y="97037"/>
                  </a:lnTo>
                  <a:lnTo>
                    <a:pt x="22523" y="96296"/>
                  </a:lnTo>
                  <a:lnTo>
                    <a:pt x="22523" y="95555"/>
                  </a:lnTo>
                  <a:lnTo>
                    <a:pt x="22523" y="85555"/>
                  </a:lnTo>
                  <a:lnTo>
                    <a:pt x="15138" y="84074"/>
                  </a:lnTo>
                  <a:lnTo>
                    <a:pt x="4430" y="115555"/>
                  </a:lnTo>
                  <a:close/>
                  <a:moveTo>
                    <a:pt x="17353" y="80370"/>
                  </a:moveTo>
                  <a:lnTo>
                    <a:pt x="24000" y="81851"/>
                  </a:lnTo>
                  <a:lnTo>
                    <a:pt x="81969" y="23703"/>
                  </a:lnTo>
                  <a:lnTo>
                    <a:pt x="78276" y="20000"/>
                  </a:lnTo>
                  <a:lnTo>
                    <a:pt x="17353" y="80370"/>
                  </a:lnTo>
                  <a:close/>
                  <a:moveTo>
                    <a:pt x="26215" y="93703"/>
                  </a:moveTo>
                  <a:lnTo>
                    <a:pt x="34707" y="93703"/>
                  </a:lnTo>
                  <a:lnTo>
                    <a:pt x="93415" y="35555"/>
                  </a:lnTo>
                  <a:lnTo>
                    <a:pt x="84553" y="26296"/>
                  </a:lnTo>
                  <a:lnTo>
                    <a:pt x="26215" y="85185"/>
                  </a:lnTo>
                  <a:lnTo>
                    <a:pt x="26215" y="93703"/>
                  </a:lnTo>
                  <a:close/>
                  <a:moveTo>
                    <a:pt x="96000" y="38148"/>
                  </a:moveTo>
                  <a:lnTo>
                    <a:pt x="37292" y="95925"/>
                  </a:lnTo>
                  <a:lnTo>
                    <a:pt x="39507" y="103333"/>
                  </a:lnTo>
                  <a:lnTo>
                    <a:pt x="100430" y="42222"/>
                  </a:lnTo>
                  <a:lnTo>
                    <a:pt x="96000" y="38148"/>
                  </a:lnTo>
                  <a:close/>
                  <a:moveTo>
                    <a:pt x="81969" y="93333"/>
                  </a:moveTo>
                  <a:lnTo>
                    <a:pt x="75692" y="99259"/>
                  </a:lnTo>
                  <a:lnTo>
                    <a:pt x="75692" y="99259"/>
                  </a:lnTo>
                  <a:lnTo>
                    <a:pt x="84184" y="107777"/>
                  </a:lnTo>
                  <a:lnTo>
                    <a:pt x="97476" y="94074"/>
                  </a:lnTo>
                  <a:lnTo>
                    <a:pt x="97476" y="94074"/>
                  </a:lnTo>
                  <a:lnTo>
                    <a:pt x="98215" y="93703"/>
                  </a:lnTo>
                  <a:lnTo>
                    <a:pt x="98953" y="93703"/>
                  </a:lnTo>
                  <a:lnTo>
                    <a:pt x="99692" y="93703"/>
                  </a:lnTo>
                  <a:lnTo>
                    <a:pt x="100061" y="94444"/>
                  </a:lnTo>
                  <a:lnTo>
                    <a:pt x="100061" y="94444"/>
                  </a:lnTo>
                  <a:lnTo>
                    <a:pt x="100800" y="94814"/>
                  </a:lnTo>
                  <a:lnTo>
                    <a:pt x="100800" y="95555"/>
                  </a:lnTo>
                  <a:lnTo>
                    <a:pt x="100800" y="96296"/>
                  </a:lnTo>
                  <a:lnTo>
                    <a:pt x="100430" y="97037"/>
                  </a:lnTo>
                  <a:lnTo>
                    <a:pt x="86769" y="110370"/>
                  </a:lnTo>
                  <a:lnTo>
                    <a:pt x="86769" y="110370"/>
                  </a:lnTo>
                  <a:lnTo>
                    <a:pt x="91200" y="115185"/>
                  </a:lnTo>
                  <a:lnTo>
                    <a:pt x="91200" y="115185"/>
                  </a:lnTo>
                  <a:lnTo>
                    <a:pt x="91938" y="115925"/>
                  </a:lnTo>
                  <a:lnTo>
                    <a:pt x="93415" y="116296"/>
                  </a:lnTo>
                  <a:lnTo>
                    <a:pt x="93415" y="116296"/>
                  </a:lnTo>
                  <a:lnTo>
                    <a:pt x="94892" y="115925"/>
                  </a:lnTo>
                  <a:lnTo>
                    <a:pt x="95630" y="115185"/>
                  </a:lnTo>
                  <a:lnTo>
                    <a:pt x="114461" y="95925"/>
                  </a:lnTo>
                  <a:lnTo>
                    <a:pt x="114461" y="95925"/>
                  </a:lnTo>
                  <a:lnTo>
                    <a:pt x="115200" y="95185"/>
                  </a:lnTo>
                  <a:lnTo>
                    <a:pt x="115569" y="94444"/>
                  </a:lnTo>
                  <a:lnTo>
                    <a:pt x="115569" y="93703"/>
                  </a:lnTo>
                  <a:lnTo>
                    <a:pt x="114830" y="92962"/>
                  </a:lnTo>
                  <a:lnTo>
                    <a:pt x="89723" y="67777"/>
                  </a:lnTo>
                  <a:lnTo>
                    <a:pt x="89723" y="67777"/>
                  </a:lnTo>
                  <a:lnTo>
                    <a:pt x="89353" y="67037"/>
                  </a:lnTo>
                  <a:lnTo>
                    <a:pt x="88984" y="66296"/>
                  </a:lnTo>
                  <a:lnTo>
                    <a:pt x="89353" y="65555"/>
                  </a:lnTo>
                  <a:lnTo>
                    <a:pt x="89723" y="65185"/>
                  </a:lnTo>
                  <a:lnTo>
                    <a:pt x="89723" y="65185"/>
                  </a:lnTo>
                  <a:lnTo>
                    <a:pt x="90461" y="64444"/>
                  </a:lnTo>
                  <a:lnTo>
                    <a:pt x="91200" y="64444"/>
                  </a:lnTo>
                  <a:lnTo>
                    <a:pt x="91938" y="64814"/>
                  </a:lnTo>
                  <a:lnTo>
                    <a:pt x="92307" y="65185"/>
                  </a:lnTo>
                  <a:lnTo>
                    <a:pt x="117415" y="90370"/>
                  </a:lnTo>
                  <a:lnTo>
                    <a:pt x="117415" y="90370"/>
                  </a:lnTo>
                  <a:lnTo>
                    <a:pt x="118153" y="91111"/>
                  </a:lnTo>
                  <a:lnTo>
                    <a:pt x="118523" y="92222"/>
                  </a:lnTo>
                  <a:lnTo>
                    <a:pt x="118892" y="93333"/>
                  </a:lnTo>
                  <a:lnTo>
                    <a:pt x="118892" y="94444"/>
                  </a:lnTo>
                  <a:lnTo>
                    <a:pt x="118892" y="94444"/>
                  </a:lnTo>
                  <a:lnTo>
                    <a:pt x="118523" y="96666"/>
                  </a:lnTo>
                  <a:lnTo>
                    <a:pt x="117415" y="98888"/>
                  </a:lnTo>
                  <a:lnTo>
                    <a:pt x="98584" y="118148"/>
                  </a:lnTo>
                  <a:lnTo>
                    <a:pt x="98584" y="118148"/>
                  </a:lnTo>
                  <a:lnTo>
                    <a:pt x="97476" y="118888"/>
                  </a:lnTo>
                  <a:lnTo>
                    <a:pt x="96000" y="119259"/>
                  </a:lnTo>
                  <a:lnTo>
                    <a:pt x="94892" y="119629"/>
                  </a:lnTo>
                  <a:lnTo>
                    <a:pt x="93415" y="120000"/>
                  </a:lnTo>
                  <a:lnTo>
                    <a:pt x="93415" y="120000"/>
                  </a:lnTo>
                  <a:lnTo>
                    <a:pt x="91938" y="119629"/>
                  </a:lnTo>
                  <a:lnTo>
                    <a:pt x="90461" y="119259"/>
                  </a:lnTo>
                  <a:lnTo>
                    <a:pt x="89353" y="118888"/>
                  </a:lnTo>
                  <a:lnTo>
                    <a:pt x="88246" y="118148"/>
                  </a:lnTo>
                  <a:lnTo>
                    <a:pt x="88246" y="118148"/>
                  </a:lnTo>
                  <a:lnTo>
                    <a:pt x="78276" y="107037"/>
                  </a:lnTo>
                  <a:lnTo>
                    <a:pt x="64615" y="93333"/>
                  </a:lnTo>
                  <a:lnTo>
                    <a:pt x="64615" y="93333"/>
                  </a:lnTo>
                  <a:lnTo>
                    <a:pt x="64246" y="92592"/>
                  </a:lnTo>
                  <a:lnTo>
                    <a:pt x="63876" y="92222"/>
                  </a:lnTo>
                  <a:lnTo>
                    <a:pt x="64246" y="91481"/>
                  </a:lnTo>
                  <a:lnTo>
                    <a:pt x="64615" y="90740"/>
                  </a:lnTo>
                  <a:lnTo>
                    <a:pt x="64615" y="90740"/>
                  </a:lnTo>
                  <a:lnTo>
                    <a:pt x="65353" y="90370"/>
                  </a:lnTo>
                  <a:lnTo>
                    <a:pt x="66092" y="90000"/>
                  </a:lnTo>
                  <a:lnTo>
                    <a:pt x="66461" y="90370"/>
                  </a:lnTo>
                  <a:lnTo>
                    <a:pt x="67200" y="90740"/>
                  </a:lnTo>
                  <a:lnTo>
                    <a:pt x="67200" y="90740"/>
                  </a:lnTo>
                  <a:lnTo>
                    <a:pt x="73107" y="96666"/>
                  </a:lnTo>
                  <a:lnTo>
                    <a:pt x="79015" y="90370"/>
                  </a:lnTo>
                  <a:lnTo>
                    <a:pt x="79015" y="90370"/>
                  </a:lnTo>
                  <a:lnTo>
                    <a:pt x="79753" y="90000"/>
                  </a:lnTo>
                  <a:lnTo>
                    <a:pt x="80492" y="90000"/>
                  </a:lnTo>
                  <a:lnTo>
                    <a:pt x="81230" y="90000"/>
                  </a:lnTo>
                  <a:lnTo>
                    <a:pt x="81600" y="90740"/>
                  </a:lnTo>
                  <a:lnTo>
                    <a:pt x="81600" y="90740"/>
                  </a:lnTo>
                  <a:lnTo>
                    <a:pt x="82338" y="91111"/>
                  </a:lnTo>
                  <a:lnTo>
                    <a:pt x="82338" y="91851"/>
                  </a:lnTo>
                  <a:lnTo>
                    <a:pt x="82338" y="92592"/>
                  </a:lnTo>
                  <a:lnTo>
                    <a:pt x="81969" y="93333"/>
                  </a:lnTo>
                  <a:lnTo>
                    <a:pt x="81969" y="93333"/>
                  </a:lnTo>
                  <a:close/>
                  <a:moveTo>
                    <a:pt x="80492" y="17037"/>
                  </a:moveTo>
                  <a:lnTo>
                    <a:pt x="103015" y="39629"/>
                  </a:lnTo>
                  <a:lnTo>
                    <a:pt x="115569" y="27037"/>
                  </a:lnTo>
                  <a:lnTo>
                    <a:pt x="115569" y="27037"/>
                  </a:lnTo>
                  <a:lnTo>
                    <a:pt x="116307" y="26296"/>
                  </a:lnTo>
                  <a:lnTo>
                    <a:pt x="116307" y="25555"/>
                  </a:lnTo>
                  <a:lnTo>
                    <a:pt x="116307" y="25555"/>
                  </a:lnTo>
                  <a:lnTo>
                    <a:pt x="116307" y="24814"/>
                  </a:lnTo>
                  <a:lnTo>
                    <a:pt x="115569" y="24444"/>
                  </a:lnTo>
                  <a:lnTo>
                    <a:pt x="96000" y="4444"/>
                  </a:lnTo>
                  <a:lnTo>
                    <a:pt x="96000" y="4444"/>
                  </a:lnTo>
                  <a:lnTo>
                    <a:pt x="95261" y="4074"/>
                  </a:lnTo>
                  <a:lnTo>
                    <a:pt x="94523" y="3703"/>
                  </a:lnTo>
                  <a:lnTo>
                    <a:pt x="93784" y="4074"/>
                  </a:lnTo>
                  <a:lnTo>
                    <a:pt x="93046" y="4444"/>
                  </a:lnTo>
                  <a:lnTo>
                    <a:pt x="80492" y="17037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5">
                      <a:lumMod val="60000"/>
                      <a:lumOff val="40000"/>
                    </a:schemeClr>
                  </a:solidFill>
                </a14:hiddenFill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pPr algn="ctr"/>
              <a:endParaRPr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28" name="组合 27"/>
          <p:cNvGrpSpPr/>
          <p:nvPr>
            <p:custDataLst>
              <p:tags r:id="rId8"/>
            </p:custDataLst>
          </p:nvPr>
        </p:nvGrpSpPr>
        <p:grpSpPr>
          <a:xfrm>
            <a:off x="5325745" y="2830195"/>
            <a:ext cx="596265" cy="568325"/>
            <a:chOff x="5140325" y="1871345"/>
            <a:chExt cx="596265" cy="568325"/>
          </a:xfrm>
        </p:grpSpPr>
        <p:sp>
          <p:nvSpPr>
            <p:cNvPr id="10" name="矩形 9"/>
            <p:cNvSpPr/>
            <p:nvPr>
              <p:custDataLst>
                <p:tags r:id="rId9"/>
              </p:custDataLst>
            </p:nvPr>
          </p:nvSpPr>
          <p:spPr>
            <a:xfrm>
              <a:off x="5140325" y="1871345"/>
              <a:ext cx="596265" cy="568325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ïšḻïďê-任意多边形: 形状 25"/>
            <p:cNvSpPr/>
            <p:nvPr>
              <p:custDataLst>
                <p:tags r:id="rId10"/>
              </p:custDataLst>
            </p:nvPr>
          </p:nvSpPr>
          <p:spPr>
            <a:xfrm>
              <a:off x="5241290" y="1978025"/>
              <a:ext cx="394335" cy="35433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941" y="60000"/>
                  </a:moveTo>
                  <a:lnTo>
                    <a:pt x="112941" y="60000"/>
                  </a:lnTo>
                  <a:lnTo>
                    <a:pt x="114635" y="62592"/>
                  </a:lnTo>
                  <a:lnTo>
                    <a:pt x="116047" y="65555"/>
                  </a:lnTo>
                  <a:lnTo>
                    <a:pt x="117176" y="68148"/>
                  </a:lnTo>
                  <a:lnTo>
                    <a:pt x="118023" y="71111"/>
                  </a:lnTo>
                  <a:lnTo>
                    <a:pt x="118870" y="74074"/>
                  </a:lnTo>
                  <a:lnTo>
                    <a:pt x="119435" y="77407"/>
                  </a:lnTo>
                  <a:lnTo>
                    <a:pt x="119717" y="80740"/>
                  </a:lnTo>
                  <a:lnTo>
                    <a:pt x="120000" y="84444"/>
                  </a:lnTo>
                  <a:lnTo>
                    <a:pt x="120000" y="84444"/>
                  </a:lnTo>
                  <a:lnTo>
                    <a:pt x="119717" y="87777"/>
                  </a:lnTo>
                  <a:lnTo>
                    <a:pt x="119435" y="90740"/>
                  </a:lnTo>
                  <a:lnTo>
                    <a:pt x="118870" y="93703"/>
                  </a:lnTo>
                  <a:lnTo>
                    <a:pt x="118023" y="96666"/>
                  </a:lnTo>
                  <a:lnTo>
                    <a:pt x="116894" y="99629"/>
                  </a:lnTo>
                  <a:lnTo>
                    <a:pt x="115482" y="102592"/>
                  </a:lnTo>
                  <a:lnTo>
                    <a:pt x="114070" y="105555"/>
                  </a:lnTo>
                  <a:lnTo>
                    <a:pt x="112094" y="108518"/>
                  </a:lnTo>
                  <a:lnTo>
                    <a:pt x="112094" y="108518"/>
                  </a:lnTo>
                  <a:lnTo>
                    <a:pt x="110117" y="111111"/>
                  </a:lnTo>
                  <a:lnTo>
                    <a:pt x="108141" y="113333"/>
                  </a:lnTo>
                  <a:lnTo>
                    <a:pt x="105882" y="115555"/>
                  </a:lnTo>
                  <a:lnTo>
                    <a:pt x="103905" y="117407"/>
                  </a:lnTo>
                  <a:lnTo>
                    <a:pt x="101647" y="118518"/>
                  </a:lnTo>
                  <a:lnTo>
                    <a:pt x="99388" y="119259"/>
                  </a:lnTo>
                  <a:lnTo>
                    <a:pt x="96564" y="120000"/>
                  </a:lnTo>
                  <a:lnTo>
                    <a:pt x="94305" y="120000"/>
                  </a:lnTo>
                  <a:lnTo>
                    <a:pt x="72847" y="120000"/>
                  </a:lnTo>
                  <a:lnTo>
                    <a:pt x="72847" y="120000"/>
                  </a:lnTo>
                  <a:lnTo>
                    <a:pt x="68894" y="119629"/>
                  </a:lnTo>
                  <a:lnTo>
                    <a:pt x="65788" y="118888"/>
                  </a:lnTo>
                  <a:lnTo>
                    <a:pt x="62964" y="117407"/>
                  </a:lnTo>
                  <a:lnTo>
                    <a:pt x="61835" y="116296"/>
                  </a:lnTo>
                  <a:lnTo>
                    <a:pt x="60988" y="115185"/>
                  </a:lnTo>
                  <a:lnTo>
                    <a:pt x="60988" y="115185"/>
                  </a:lnTo>
                  <a:lnTo>
                    <a:pt x="60141" y="113703"/>
                  </a:lnTo>
                  <a:lnTo>
                    <a:pt x="59294" y="112222"/>
                  </a:lnTo>
                  <a:lnTo>
                    <a:pt x="58164" y="108518"/>
                  </a:lnTo>
                  <a:lnTo>
                    <a:pt x="57317" y="104444"/>
                  </a:lnTo>
                  <a:lnTo>
                    <a:pt x="57317" y="99259"/>
                  </a:lnTo>
                  <a:lnTo>
                    <a:pt x="57317" y="47777"/>
                  </a:lnTo>
                  <a:lnTo>
                    <a:pt x="45458" y="63333"/>
                  </a:lnTo>
                  <a:lnTo>
                    <a:pt x="45458" y="63333"/>
                  </a:lnTo>
                  <a:lnTo>
                    <a:pt x="44894" y="63703"/>
                  </a:lnTo>
                  <a:lnTo>
                    <a:pt x="44329" y="63703"/>
                  </a:lnTo>
                  <a:lnTo>
                    <a:pt x="44047" y="63703"/>
                  </a:lnTo>
                  <a:lnTo>
                    <a:pt x="43482" y="63333"/>
                  </a:lnTo>
                  <a:lnTo>
                    <a:pt x="43482" y="63333"/>
                  </a:lnTo>
                  <a:lnTo>
                    <a:pt x="43200" y="62592"/>
                  </a:lnTo>
                  <a:lnTo>
                    <a:pt x="42917" y="61851"/>
                  </a:lnTo>
                  <a:lnTo>
                    <a:pt x="42917" y="61111"/>
                  </a:lnTo>
                  <a:lnTo>
                    <a:pt x="43482" y="60370"/>
                  </a:lnTo>
                  <a:lnTo>
                    <a:pt x="56470" y="43703"/>
                  </a:lnTo>
                  <a:lnTo>
                    <a:pt x="56470" y="43703"/>
                  </a:lnTo>
                  <a:lnTo>
                    <a:pt x="57600" y="42592"/>
                  </a:lnTo>
                  <a:lnTo>
                    <a:pt x="58729" y="42222"/>
                  </a:lnTo>
                  <a:lnTo>
                    <a:pt x="59858" y="42592"/>
                  </a:lnTo>
                  <a:lnTo>
                    <a:pt x="60988" y="43703"/>
                  </a:lnTo>
                  <a:lnTo>
                    <a:pt x="73976" y="60370"/>
                  </a:lnTo>
                  <a:lnTo>
                    <a:pt x="73976" y="60370"/>
                  </a:lnTo>
                  <a:lnTo>
                    <a:pt x="74258" y="61111"/>
                  </a:lnTo>
                  <a:lnTo>
                    <a:pt x="74258" y="61851"/>
                  </a:lnTo>
                  <a:lnTo>
                    <a:pt x="74258" y="62592"/>
                  </a:lnTo>
                  <a:lnTo>
                    <a:pt x="73976" y="63333"/>
                  </a:lnTo>
                  <a:lnTo>
                    <a:pt x="73976" y="63333"/>
                  </a:lnTo>
                  <a:lnTo>
                    <a:pt x="73129" y="63703"/>
                  </a:lnTo>
                  <a:lnTo>
                    <a:pt x="72564" y="63703"/>
                  </a:lnTo>
                  <a:lnTo>
                    <a:pt x="72564" y="63703"/>
                  </a:lnTo>
                  <a:lnTo>
                    <a:pt x="72000" y="63703"/>
                  </a:lnTo>
                  <a:lnTo>
                    <a:pt x="71435" y="63333"/>
                  </a:lnTo>
                  <a:lnTo>
                    <a:pt x="60141" y="47777"/>
                  </a:lnTo>
                  <a:lnTo>
                    <a:pt x="60141" y="99259"/>
                  </a:lnTo>
                  <a:lnTo>
                    <a:pt x="60141" y="99259"/>
                  </a:lnTo>
                  <a:lnTo>
                    <a:pt x="60141" y="103333"/>
                  </a:lnTo>
                  <a:lnTo>
                    <a:pt x="60705" y="107037"/>
                  </a:lnTo>
                  <a:lnTo>
                    <a:pt x="61552" y="110000"/>
                  </a:lnTo>
                  <a:lnTo>
                    <a:pt x="62964" y="112222"/>
                  </a:lnTo>
                  <a:lnTo>
                    <a:pt x="62964" y="112222"/>
                  </a:lnTo>
                  <a:lnTo>
                    <a:pt x="64658" y="113703"/>
                  </a:lnTo>
                  <a:lnTo>
                    <a:pt x="66917" y="115555"/>
                  </a:lnTo>
                  <a:lnTo>
                    <a:pt x="69458" y="116296"/>
                  </a:lnTo>
                  <a:lnTo>
                    <a:pt x="72847" y="116296"/>
                  </a:lnTo>
                  <a:lnTo>
                    <a:pt x="94305" y="116296"/>
                  </a:lnTo>
                  <a:lnTo>
                    <a:pt x="94305" y="116296"/>
                  </a:lnTo>
                  <a:lnTo>
                    <a:pt x="96282" y="116296"/>
                  </a:lnTo>
                  <a:lnTo>
                    <a:pt x="98823" y="115555"/>
                  </a:lnTo>
                  <a:lnTo>
                    <a:pt x="100800" y="114814"/>
                  </a:lnTo>
                  <a:lnTo>
                    <a:pt x="102776" y="113333"/>
                  </a:lnTo>
                  <a:lnTo>
                    <a:pt x="104752" y="111851"/>
                  </a:lnTo>
                  <a:lnTo>
                    <a:pt x="106729" y="110370"/>
                  </a:lnTo>
                  <a:lnTo>
                    <a:pt x="108423" y="108148"/>
                  </a:lnTo>
                  <a:lnTo>
                    <a:pt x="110117" y="105925"/>
                  </a:lnTo>
                  <a:lnTo>
                    <a:pt x="110117" y="105925"/>
                  </a:lnTo>
                  <a:lnTo>
                    <a:pt x="111811" y="103333"/>
                  </a:lnTo>
                  <a:lnTo>
                    <a:pt x="113223" y="100740"/>
                  </a:lnTo>
                  <a:lnTo>
                    <a:pt x="114352" y="98148"/>
                  </a:lnTo>
                  <a:lnTo>
                    <a:pt x="115482" y="95555"/>
                  </a:lnTo>
                  <a:lnTo>
                    <a:pt x="116047" y="92592"/>
                  </a:lnTo>
                  <a:lnTo>
                    <a:pt x="116611" y="90000"/>
                  </a:lnTo>
                  <a:lnTo>
                    <a:pt x="116894" y="87407"/>
                  </a:lnTo>
                  <a:lnTo>
                    <a:pt x="117176" y="84444"/>
                  </a:lnTo>
                  <a:lnTo>
                    <a:pt x="117176" y="84444"/>
                  </a:lnTo>
                  <a:lnTo>
                    <a:pt x="116894" y="81111"/>
                  </a:lnTo>
                  <a:lnTo>
                    <a:pt x="116611" y="78148"/>
                  </a:lnTo>
                  <a:lnTo>
                    <a:pt x="116047" y="75185"/>
                  </a:lnTo>
                  <a:lnTo>
                    <a:pt x="115482" y="72222"/>
                  </a:lnTo>
                  <a:lnTo>
                    <a:pt x="114635" y="69629"/>
                  </a:lnTo>
                  <a:lnTo>
                    <a:pt x="113505" y="67037"/>
                  </a:lnTo>
                  <a:lnTo>
                    <a:pt x="112094" y="64814"/>
                  </a:lnTo>
                  <a:lnTo>
                    <a:pt x="110682" y="62592"/>
                  </a:lnTo>
                  <a:lnTo>
                    <a:pt x="110682" y="62592"/>
                  </a:lnTo>
                  <a:lnTo>
                    <a:pt x="107576" y="58518"/>
                  </a:lnTo>
                  <a:lnTo>
                    <a:pt x="105882" y="57037"/>
                  </a:lnTo>
                  <a:lnTo>
                    <a:pt x="104188" y="55555"/>
                  </a:lnTo>
                  <a:lnTo>
                    <a:pt x="102494" y="54444"/>
                  </a:lnTo>
                  <a:lnTo>
                    <a:pt x="100800" y="53703"/>
                  </a:lnTo>
                  <a:lnTo>
                    <a:pt x="99105" y="52962"/>
                  </a:lnTo>
                  <a:lnTo>
                    <a:pt x="97411" y="52592"/>
                  </a:lnTo>
                  <a:lnTo>
                    <a:pt x="97411" y="58148"/>
                  </a:lnTo>
                  <a:lnTo>
                    <a:pt x="97411" y="58148"/>
                  </a:lnTo>
                  <a:lnTo>
                    <a:pt x="96847" y="58888"/>
                  </a:lnTo>
                  <a:lnTo>
                    <a:pt x="96564" y="59629"/>
                  </a:lnTo>
                  <a:lnTo>
                    <a:pt x="96282" y="60000"/>
                  </a:lnTo>
                  <a:lnTo>
                    <a:pt x="95717" y="60000"/>
                  </a:lnTo>
                  <a:lnTo>
                    <a:pt x="95717" y="60000"/>
                  </a:lnTo>
                  <a:lnTo>
                    <a:pt x="94870" y="60000"/>
                  </a:lnTo>
                  <a:lnTo>
                    <a:pt x="94588" y="59629"/>
                  </a:lnTo>
                  <a:lnTo>
                    <a:pt x="94305" y="58888"/>
                  </a:lnTo>
                  <a:lnTo>
                    <a:pt x="94305" y="58148"/>
                  </a:lnTo>
                  <a:lnTo>
                    <a:pt x="94305" y="52592"/>
                  </a:lnTo>
                  <a:lnTo>
                    <a:pt x="94305" y="52592"/>
                  </a:lnTo>
                  <a:lnTo>
                    <a:pt x="94023" y="47407"/>
                  </a:lnTo>
                  <a:lnTo>
                    <a:pt x="93741" y="42962"/>
                  </a:lnTo>
                  <a:lnTo>
                    <a:pt x="92894" y="38518"/>
                  </a:lnTo>
                  <a:lnTo>
                    <a:pt x="92047" y="34444"/>
                  </a:lnTo>
                  <a:lnTo>
                    <a:pt x="90635" y="30000"/>
                  </a:lnTo>
                  <a:lnTo>
                    <a:pt x="88941" y="26296"/>
                  </a:lnTo>
                  <a:lnTo>
                    <a:pt x="87247" y="22222"/>
                  </a:lnTo>
                  <a:lnTo>
                    <a:pt x="84988" y="18148"/>
                  </a:lnTo>
                  <a:lnTo>
                    <a:pt x="84988" y="18148"/>
                  </a:lnTo>
                  <a:lnTo>
                    <a:pt x="82729" y="14814"/>
                  </a:lnTo>
                  <a:lnTo>
                    <a:pt x="79905" y="11851"/>
                  </a:lnTo>
                  <a:lnTo>
                    <a:pt x="77082" y="9259"/>
                  </a:lnTo>
                  <a:lnTo>
                    <a:pt x="73976" y="7407"/>
                  </a:lnTo>
                  <a:lnTo>
                    <a:pt x="70305" y="5925"/>
                  </a:lnTo>
                  <a:lnTo>
                    <a:pt x="66635" y="4814"/>
                  </a:lnTo>
                  <a:lnTo>
                    <a:pt x="62682" y="4074"/>
                  </a:lnTo>
                  <a:lnTo>
                    <a:pt x="58729" y="3703"/>
                  </a:lnTo>
                  <a:lnTo>
                    <a:pt x="58729" y="3703"/>
                  </a:lnTo>
                  <a:lnTo>
                    <a:pt x="54776" y="4074"/>
                  </a:lnTo>
                  <a:lnTo>
                    <a:pt x="51105" y="4444"/>
                  </a:lnTo>
                  <a:lnTo>
                    <a:pt x="47152" y="5555"/>
                  </a:lnTo>
                  <a:lnTo>
                    <a:pt x="43764" y="7037"/>
                  </a:lnTo>
                  <a:lnTo>
                    <a:pt x="40658" y="8888"/>
                  </a:lnTo>
                  <a:lnTo>
                    <a:pt x="37835" y="11481"/>
                  </a:lnTo>
                  <a:lnTo>
                    <a:pt x="35011" y="14074"/>
                  </a:lnTo>
                  <a:lnTo>
                    <a:pt x="32470" y="17037"/>
                  </a:lnTo>
                  <a:lnTo>
                    <a:pt x="32470" y="17037"/>
                  </a:lnTo>
                  <a:lnTo>
                    <a:pt x="30211" y="21111"/>
                  </a:lnTo>
                  <a:lnTo>
                    <a:pt x="28235" y="24444"/>
                  </a:lnTo>
                  <a:lnTo>
                    <a:pt x="26258" y="28148"/>
                  </a:lnTo>
                  <a:lnTo>
                    <a:pt x="24564" y="32222"/>
                  </a:lnTo>
                  <a:lnTo>
                    <a:pt x="23435" y="36296"/>
                  </a:lnTo>
                  <a:lnTo>
                    <a:pt x="22588" y="40370"/>
                  </a:lnTo>
                  <a:lnTo>
                    <a:pt x="22023" y="44444"/>
                  </a:lnTo>
                  <a:lnTo>
                    <a:pt x="21458" y="48888"/>
                  </a:lnTo>
                  <a:lnTo>
                    <a:pt x="21458" y="48888"/>
                  </a:lnTo>
                  <a:lnTo>
                    <a:pt x="25694" y="48518"/>
                  </a:lnTo>
                  <a:lnTo>
                    <a:pt x="30211" y="48518"/>
                  </a:lnTo>
                  <a:lnTo>
                    <a:pt x="30211" y="48518"/>
                  </a:lnTo>
                  <a:lnTo>
                    <a:pt x="30776" y="48518"/>
                  </a:lnTo>
                  <a:lnTo>
                    <a:pt x="31058" y="48888"/>
                  </a:lnTo>
                  <a:lnTo>
                    <a:pt x="31341" y="49629"/>
                  </a:lnTo>
                  <a:lnTo>
                    <a:pt x="31623" y="50370"/>
                  </a:lnTo>
                  <a:lnTo>
                    <a:pt x="31623" y="50370"/>
                  </a:lnTo>
                  <a:lnTo>
                    <a:pt x="31341" y="51481"/>
                  </a:lnTo>
                  <a:lnTo>
                    <a:pt x="31058" y="52222"/>
                  </a:lnTo>
                  <a:lnTo>
                    <a:pt x="30776" y="52592"/>
                  </a:lnTo>
                  <a:lnTo>
                    <a:pt x="30211" y="52592"/>
                  </a:lnTo>
                  <a:lnTo>
                    <a:pt x="25694" y="52592"/>
                  </a:lnTo>
                  <a:lnTo>
                    <a:pt x="25694" y="52592"/>
                  </a:lnTo>
                  <a:lnTo>
                    <a:pt x="23152" y="52962"/>
                  </a:lnTo>
                  <a:lnTo>
                    <a:pt x="20611" y="53333"/>
                  </a:lnTo>
                  <a:lnTo>
                    <a:pt x="18352" y="54074"/>
                  </a:lnTo>
                  <a:lnTo>
                    <a:pt x="16376" y="55185"/>
                  </a:lnTo>
                  <a:lnTo>
                    <a:pt x="14400" y="56666"/>
                  </a:lnTo>
                  <a:lnTo>
                    <a:pt x="12423" y="58518"/>
                  </a:lnTo>
                  <a:lnTo>
                    <a:pt x="10729" y="60740"/>
                  </a:lnTo>
                  <a:lnTo>
                    <a:pt x="9317" y="63333"/>
                  </a:lnTo>
                  <a:lnTo>
                    <a:pt x="9317" y="63333"/>
                  </a:lnTo>
                  <a:lnTo>
                    <a:pt x="6494" y="68518"/>
                  </a:lnTo>
                  <a:lnTo>
                    <a:pt x="4517" y="73703"/>
                  </a:lnTo>
                  <a:lnTo>
                    <a:pt x="3952" y="76296"/>
                  </a:lnTo>
                  <a:lnTo>
                    <a:pt x="3388" y="78888"/>
                  </a:lnTo>
                  <a:lnTo>
                    <a:pt x="2823" y="81481"/>
                  </a:lnTo>
                  <a:lnTo>
                    <a:pt x="2823" y="84444"/>
                  </a:lnTo>
                  <a:lnTo>
                    <a:pt x="2823" y="84444"/>
                  </a:lnTo>
                  <a:lnTo>
                    <a:pt x="2823" y="87407"/>
                  </a:lnTo>
                  <a:lnTo>
                    <a:pt x="3388" y="90740"/>
                  </a:lnTo>
                  <a:lnTo>
                    <a:pt x="3952" y="93333"/>
                  </a:lnTo>
                  <a:lnTo>
                    <a:pt x="4800" y="96296"/>
                  </a:lnTo>
                  <a:lnTo>
                    <a:pt x="5647" y="98888"/>
                  </a:lnTo>
                  <a:lnTo>
                    <a:pt x="6776" y="101481"/>
                  </a:lnTo>
                  <a:lnTo>
                    <a:pt x="8188" y="104074"/>
                  </a:lnTo>
                  <a:lnTo>
                    <a:pt x="9882" y="106666"/>
                  </a:lnTo>
                  <a:lnTo>
                    <a:pt x="9882" y="106666"/>
                  </a:lnTo>
                  <a:lnTo>
                    <a:pt x="11576" y="108888"/>
                  </a:lnTo>
                  <a:lnTo>
                    <a:pt x="13270" y="110740"/>
                  </a:lnTo>
                  <a:lnTo>
                    <a:pt x="15247" y="112222"/>
                  </a:lnTo>
                  <a:lnTo>
                    <a:pt x="17223" y="113703"/>
                  </a:lnTo>
                  <a:lnTo>
                    <a:pt x="19200" y="115185"/>
                  </a:lnTo>
                  <a:lnTo>
                    <a:pt x="21176" y="115925"/>
                  </a:lnTo>
                  <a:lnTo>
                    <a:pt x="23435" y="116296"/>
                  </a:lnTo>
                  <a:lnTo>
                    <a:pt x="25694" y="116296"/>
                  </a:lnTo>
                  <a:lnTo>
                    <a:pt x="44329" y="116296"/>
                  </a:lnTo>
                  <a:lnTo>
                    <a:pt x="44329" y="116296"/>
                  </a:lnTo>
                  <a:lnTo>
                    <a:pt x="44894" y="116296"/>
                  </a:lnTo>
                  <a:lnTo>
                    <a:pt x="45176" y="116666"/>
                  </a:lnTo>
                  <a:lnTo>
                    <a:pt x="45458" y="117407"/>
                  </a:lnTo>
                  <a:lnTo>
                    <a:pt x="45741" y="118148"/>
                  </a:lnTo>
                  <a:lnTo>
                    <a:pt x="45741" y="118148"/>
                  </a:lnTo>
                  <a:lnTo>
                    <a:pt x="45458" y="118888"/>
                  </a:lnTo>
                  <a:lnTo>
                    <a:pt x="45176" y="119629"/>
                  </a:lnTo>
                  <a:lnTo>
                    <a:pt x="44894" y="120000"/>
                  </a:lnTo>
                  <a:lnTo>
                    <a:pt x="44329" y="120000"/>
                  </a:lnTo>
                  <a:lnTo>
                    <a:pt x="25694" y="120000"/>
                  </a:lnTo>
                  <a:lnTo>
                    <a:pt x="25694" y="120000"/>
                  </a:lnTo>
                  <a:lnTo>
                    <a:pt x="23152" y="120000"/>
                  </a:lnTo>
                  <a:lnTo>
                    <a:pt x="20611" y="119259"/>
                  </a:lnTo>
                  <a:lnTo>
                    <a:pt x="18352" y="118518"/>
                  </a:lnTo>
                  <a:lnTo>
                    <a:pt x="16094" y="117407"/>
                  </a:lnTo>
                  <a:lnTo>
                    <a:pt x="13835" y="115925"/>
                  </a:lnTo>
                  <a:lnTo>
                    <a:pt x="11858" y="113703"/>
                  </a:lnTo>
                  <a:lnTo>
                    <a:pt x="9600" y="111481"/>
                  </a:lnTo>
                  <a:lnTo>
                    <a:pt x="7905" y="109259"/>
                  </a:lnTo>
                  <a:lnTo>
                    <a:pt x="7905" y="109259"/>
                  </a:lnTo>
                  <a:lnTo>
                    <a:pt x="5929" y="106296"/>
                  </a:lnTo>
                  <a:lnTo>
                    <a:pt x="4517" y="103703"/>
                  </a:lnTo>
                  <a:lnTo>
                    <a:pt x="2823" y="100740"/>
                  </a:lnTo>
                  <a:lnTo>
                    <a:pt x="1694" y="97777"/>
                  </a:lnTo>
                  <a:lnTo>
                    <a:pt x="847" y="94444"/>
                  </a:lnTo>
                  <a:lnTo>
                    <a:pt x="282" y="91481"/>
                  </a:lnTo>
                  <a:lnTo>
                    <a:pt x="0" y="88148"/>
                  </a:lnTo>
                  <a:lnTo>
                    <a:pt x="0" y="84444"/>
                  </a:lnTo>
                  <a:lnTo>
                    <a:pt x="0" y="84444"/>
                  </a:lnTo>
                  <a:lnTo>
                    <a:pt x="282" y="79259"/>
                  </a:lnTo>
                  <a:lnTo>
                    <a:pt x="1129" y="74074"/>
                  </a:lnTo>
                  <a:lnTo>
                    <a:pt x="2823" y="69259"/>
                  </a:lnTo>
                  <a:lnTo>
                    <a:pt x="5082" y="64074"/>
                  </a:lnTo>
                  <a:lnTo>
                    <a:pt x="5082" y="64074"/>
                  </a:lnTo>
                  <a:lnTo>
                    <a:pt x="6494" y="61481"/>
                  </a:lnTo>
                  <a:lnTo>
                    <a:pt x="7905" y="59259"/>
                  </a:lnTo>
                  <a:lnTo>
                    <a:pt x="9317" y="57407"/>
                  </a:lnTo>
                  <a:lnTo>
                    <a:pt x="11011" y="55555"/>
                  </a:lnTo>
                  <a:lnTo>
                    <a:pt x="12705" y="54074"/>
                  </a:lnTo>
                  <a:lnTo>
                    <a:pt x="14682" y="52592"/>
                  </a:lnTo>
                  <a:lnTo>
                    <a:pt x="16376" y="51481"/>
                  </a:lnTo>
                  <a:lnTo>
                    <a:pt x="18635" y="50000"/>
                  </a:lnTo>
                  <a:lnTo>
                    <a:pt x="18635" y="50000"/>
                  </a:lnTo>
                  <a:lnTo>
                    <a:pt x="18917" y="44814"/>
                  </a:lnTo>
                  <a:lnTo>
                    <a:pt x="19482" y="39629"/>
                  </a:lnTo>
                  <a:lnTo>
                    <a:pt x="20611" y="35185"/>
                  </a:lnTo>
                  <a:lnTo>
                    <a:pt x="22023" y="30370"/>
                  </a:lnTo>
                  <a:lnTo>
                    <a:pt x="23435" y="26296"/>
                  </a:lnTo>
                  <a:lnTo>
                    <a:pt x="25411" y="22222"/>
                  </a:lnTo>
                  <a:lnTo>
                    <a:pt x="28235" y="17777"/>
                  </a:lnTo>
                  <a:lnTo>
                    <a:pt x="30776" y="14074"/>
                  </a:lnTo>
                  <a:lnTo>
                    <a:pt x="30776" y="14074"/>
                  </a:lnTo>
                  <a:lnTo>
                    <a:pt x="33600" y="10740"/>
                  </a:lnTo>
                  <a:lnTo>
                    <a:pt x="36705" y="8148"/>
                  </a:lnTo>
                  <a:lnTo>
                    <a:pt x="40094" y="5555"/>
                  </a:lnTo>
                  <a:lnTo>
                    <a:pt x="43482" y="3703"/>
                  </a:lnTo>
                  <a:lnTo>
                    <a:pt x="46870" y="2222"/>
                  </a:lnTo>
                  <a:lnTo>
                    <a:pt x="50823" y="1111"/>
                  </a:lnTo>
                  <a:lnTo>
                    <a:pt x="54776" y="370"/>
                  </a:lnTo>
                  <a:lnTo>
                    <a:pt x="58729" y="0"/>
                  </a:lnTo>
                  <a:lnTo>
                    <a:pt x="58729" y="0"/>
                  </a:lnTo>
                  <a:lnTo>
                    <a:pt x="62682" y="370"/>
                  </a:lnTo>
                  <a:lnTo>
                    <a:pt x="66635" y="1111"/>
                  </a:lnTo>
                  <a:lnTo>
                    <a:pt x="70305" y="2222"/>
                  </a:lnTo>
                  <a:lnTo>
                    <a:pt x="74258" y="3703"/>
                  </a:lnTo>
                  <a:lnTo>
                    <a:pt x="77364" y="5555"/>
                  </a:lnTo>
                  <a:lnTo>
                    <a:pt x="80470" y="8148"/>
                  </a:lnTo>
                  <a:lnTo>
                    <a:pt x="83294" y="10740"/>
                  </a:lnTo>
                  <a:lnTo>
                    <a:pt x="85835" y="14074"/>
                  </a:lnTo>
                  <a:lnTo>
                    <a:pt x="85835" y="14074"/>
                  </a:lnTo>
                  <a:lnTo>
                    <a:pt x="88376" y="17777"/>
                  </a:lnTo>
                  <a:lnTo>
                    <a:pt x="90352" y="21851"/>
                  </a:lnTo>
                  <a:lnTo>
                    <a:pt x="92047" y="25925"/>
                  </a:lnTo>
                  <a:lnTo>
                    <a:pt x="93741" y="30000"/>
                  </a:lnTo>
                  <a:lnTo>
                    <a:pt x="94870" y="34444"/>
                  </a:lnTo>
                  <a:lnTo>
                    <a:pt x="95717" y="38888"/>
                  </a:lnTo>
                  <a:lnTo>
                    <a:pt x="96564" y="43703"/>
                  </a:lnTo>
                  <a:lnTo>
                    <a:pt x="96847" y="48518"/>
                  </a:lnTo>
                  <a:lnTo>
                    <a:pt x="96847" y="48518"/>
                  </a:lnTo>
                  <a:lnTo>
                    <a:pt x="99388" y="48888"/>
                  </a:lnTo>
                  <a:lnTo>
                    <a:pt x="101364" y="49629"/>
                  </a:lnTo>
                  <a:lnTo>
                    <a:pt x="103341" y="51111"/>
                  </a:lnTo>
                  <a:lnTo>
                    <a:pt x="105317" y="52222"/>
                  </a:lnTo>
                  <a:lnTo>
                    <a:pt x="107294" y="53703"/>
                  </a:lnTo>
                  <a:lnTo>
                    <a:pt x="109270" y="55555"/>
                  </a:lnTo>
                  <a:lnTo>
                    <a:pt x="110964" y="57777"/>
                  </a:lnTo>
                  <a:lnTo>
                    <a:pt x="112941" y="60000"/>
                  </a:lnTo>
                  <a:lnTo>
                    <a:pt x="112941" y="60000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5">
                      <a:lumMod val="60000"/>
                      <a:lumOff val="40000"/>
                    </a:schemeClr>
                  </a:solidFill>
                </a14:hiddenFill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pPr algn="ctr"/>
              <a:endParaRPr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11"/>
            </p:custDataLst>
          </p:nvPr>
        </p:nvGrpSpPr>
        <p:grpSpPr>
          <a:xfrm>
            <a:off x="5325745" y="3929380"/>
            <a:ext cx="596265" cy="568325"/>
            <a:chOff x="5140325" y="2926080"/>
            <a:chExt cx="596265" cy="568325"/>
          </a:xfrm>
        </p:grpSpPr>
        <p:sp>
          <p:nvSpPr>
            <p:cNvPr id="11" name="矩形 10"/>
            <p:cNvSpPr/>
            <p:nvPr>
              <p:custDataLst>
                <p:tags r:id="rId12"/>
              </p:custDataLst>
            </p:nvPr>
          </p:nvSpPr>
          <p:spPr>
            <a:xfrm>
              <a:off x="5140325" y="2926080"/>
              <a:ext cx="596265" cy="568325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ïšḻïďê-任意多边形: 形状 26"/>
            <p:cNvSpPr/>
            <p:nvPr>
              <p:custDataLst>
                <p:tags r:id="rId13"/>
              </p:custDataLst>
            </p:nvPr>
          </p:nvSpPr>
          <p:spPr>
            <a:xfrm>
              <a:off x="5260340" y="3042920"/>
              <a:ext cx="375285" cy="35750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8339" y="66873"/>
                  </a:moveTo>
                  <a:lnTo>
                    <a:pt x="28339" y="66873"/>
                  </a:lnTo>
                  <a:lnTo>
                    <a:pt x="31881" y="61671"/>
                  </a:lnTo>
                  <a:lnTo>
                    <a:pt x="31881" y="61671"/>
                  </a:lnTo>
                  <a:lnTo>
                    <a:pt x="34095" y="56842"/>
                  </a:lnTo>
                  <a:lnTo>
                    <a:pt x="36752" y="50154"/>
                  </a:lnTo>
                  <a:lnTo>
                    <a:pt x="36752" y="50154"/>
                  </a:lnTo>
                  <a:lnTo>
                    <a:pt x="38523" y="46439"/>
                  </a:lnTo>
                  <a:lnTo>
                    <a:pt x="39409" y="43095"/>
                  </a:lnTo>
                  <a:lnTo>
                    <a:pt x="39852" y="39752"/>
                  </a:lnTo>
                  <a:lnTo>
                    <a:pt x="39852" y="36780"/>
                  </a:lnTo>
                  <a:lnTo>
                    <a:pt x="39852" y="9287"/>
                  </a:lnTo>
                  <a:lnTo>
                    <a:pt x="39852" y="9287"/>
                  </a:lnTo>
                  <a:lnTo>
                    <a:pt x="40295" y="8544"/>
                  </a:lnTo>
                  <a:lnTo>
                    <a:pt x="40738" y="7801"/>
                  </a:lnTo>
                  <a:lnTo>
                    <a:pt x="41180" y="7430"/>
                  </a:lnTo>
                  <a:lnTo>
                    <a:pt x="42066" y="7430"/>
                  </a:lnTo>
                  <a:lnTo>
                    <a:pt x="73062" y="7430"/>
                  </a:lnTo>
                  <a:lnTo>
                    <a:pt x="73062" y="7430"/>
                  </a:lnTo>
                  <a:lnTo>
                    <a:pt x="74833" y="7430"/>
                  </a:lnTo>
                  <a:lnTo>
                    <a:pt x="75276" y="7801"/>
                  </a:lnTo>
                  <a:lnTo>
                    <a:pt x="75719" y="8544"/>
                  </a:lnTo>
                  <a:lnTo>
                    <a:pt x="75719" y="9287"/>
                  </a:lnTo>
                  <a:lnTo>
                    <a:pt x="75719" y="36780"/>
                  </a:lnTo>
                  <a:lnTo>
                    <a:pt x="75719" y="36780"/>
                  </a:lnTo>
                  <a:lnTo>
                    <a:pt x="76162" y="40495"/>
                  </a:lnTo>
                  <a:lnTo>
                    <a:pt x="77047" y="44582"/>
                  </a:lnTo>
                  <a:lnTo>
                    <a:pt x="78376" y="49040"/>
                  </a:lnTo>
                  <a:lnTo>
                    <a:pt x="80147" y="53126"/>
                  </a:lnTo>
                  <a:lnTo>
                    <a:pt x="80147" y="53126"/>
                  </a:lnTo>
                  <a:lnTo>
                    <a:pt x="84575" y="60928"/>
                  </a:lnTo>
                  <a:lnTo>
                    <a:pt x="86346" y="63900"/>
                  </a:lnTo>
                  <a:lnTo>
                    <a:pt x="88118" y="66130"/>
                  </a:lnTo>
                  <a:lnTo>
                    <a:pt x="88560" y="66501"/>
                  </a:lnTo>
                  <a:lnTo>
                    <a:pt x="116014" y="104024"/>
                  </a:lnTo>
                  <a:lnTo>
                    <a:pt x="116014" y="104024"/>
                  </a:lnTo>
                  <a:lnTo>
                    <a:pt x="118671" y="106996"/>
                  </a:lnTo>
                  <a:lnTo>
                    <a:pt x="120000" y="109969"/>
                  </a:lnTo>
                  <a:lnTo>
                    <a:pt x="120000" y="112569"/>
                  </a:lnTo>
                  <a:lnTo>
                    <a:pt x="120000" y="114055"/>
                  </a:lnTo>
                  <a:lnTo>
                    <a:pt x="119114" y="115170"/>
                  </a:lnTo>
                  <a:lnTo>
                    <a:pt x="119114" y="115170"/>
                  </a:lnTo>
                  <a:lnTo>
                    <a:pt x="118228" y="116284"/>
                  </a:lnTo>
                  <a:lnTo>
                    <a:pt x="117343" y="117399"/>
                  </a:lnTo>
                  <a:lnTo>
                    <a:pt x="116014" y="118142"/>
                  </a:lnTo>
                  <a:lnTo>
                    <a:pt x="114243" y="118885"/>
                  </a:lnTo>
                  <a:lnTo>
                    <a:pt x="109815" y="119628"/>
                  </a:lnTo>
                  <a:lnTo>
                    <a:pt x="104501" y="120000"/>
                  </a:lnTo>
                  <a:lnTo>
                    <a:pt x="15055" y="120000"/>
                  </a:lnTo>
                  <a:lnTo>
                    <a:pt x="15055" y="120000"/>
                  </a:lnTo>
                  <a:lnTo>
                    <a:pt x="10184" y="119628"/>
                  </a:lnTo>
                  <a:lnTo>
                    <a:pt x="6199" y="118885"/>
                  </a:lnTo>
                  <a:lnTo>
                    <a:pt x="4428" y="118142"/>
                  </a:lnTo>
                  <a:lnTo>
                    <a:pt x="3099" y="117399"/>
                  </a:lnTo>
                  <a:lnTo>
                    <a:pt x="2214" y="116284"/>
                  </a:lnTo>
                  <a:lnTo>
                    <a:pt x="1328" y="115170"/>
                  </a:lnTo>
                  <a:lnTo>
                    <a:pt x="1328" y="115170"/>
                  </a:lnTo>
                  <a:lnTo>
                    <a:pt x="0" y="114055"/>
                  </a:lnTo>
                  <a:lnTo>
                    <a:pt x="0" y="112569"/>
                  </a:lnTo>
                  <a:lnTo>
                    <a:pt x="0" y="109969"/>
                  </a:lnTo>
                  <a:lnTo>
                    <a:pt x="1771" y="106996"/>
                  </a:lnTo>
                  <a:lnTo>
                    <a:pt x="3985" y="103653"/>
                  </a:lnTo>
                  <a:lnTo>
                    <a:pt x="28339" y="66873"/>
                  </a:lnTo>
                  <a:close/>
                  <a:moveTo>
                    <a:pt x="112472" y="105882"/>
                  </a:moveTo>
                  <a:lnTo>
                    <a:pt x="85461" y="69473"/>
                  </a:lnTo>
                  <a:lnTo>
                    <a:pt x="85461" y="69473"/>
                  </a:lnTo>
                  <a:lnTo>
                    <a:pt x="81918" y="69102"/>
                  </a:lnTo>
                  <a:lnTo>
                    <a:pt x="77933" y="68730"/>
                  </a:lnTo>
                  <a:lnTo>
                    <a:pt x="77933" y="68730"/>
                  </a:lnTo>
                  <a:lnTo>
                    <a:pt x="73948" y="69102"/>
                  </a:lnTo>
                  <a:lnTo>
                    <a:pt x="70405" y="69845"/>
                  </a:lnTo>
                  <a:lnTo>
                    <a:pt x="66863" y="70959"/>
                  </a:lnTo>
                  <a:lnTo>
                    <a:pt x="63321" y="72445"/>
                  </a:lnTo>
                  <a:lnTo>
                    <a:pt x="63321" y="72445"/>
                  </a:lnTo>
                  <a:lnTo>
                    <a:pt x="59335" y="73931"/>
                  </a:lnTo>
                  <a:lnTo>
                    <a:pt x="55350" y="75417"/>
                  </a:lnTo>
                  <a:lnTo>
                    <a:pt x="50922" y="76160"/>
                  </a:lnTo>
                  <a:lnTo>
                    <a:pt x="46937" y="76160"/>
                  </a:lnTo>
                  <a:lnTo>
                    <a:pt x="46937" y="76160"/>
                  </a:lnTo>
                  <a:lnTo>
                    <a:pt x="42952" y="76160"/>
                  </a:lnTo>
                  <a:lnTo>
                    <a:pt x="38523" y="75417"/>
                  </a:lnTo>
                  <a:lnTo>
                    <a:pt x="34095" y="73931"/>
                  </a:lnTo>
                  <a:lnTo>
                    <a:pt x="30110" y="72445"/>
                  </a:lnTo>
                  <a:lnTo>
                    <a:pt x="7970" y="105882"/>
                  </a:lnTo>
                  <a:lnTo>
                    <a:pt x="7970" y="105882"/>
                  </a:lnTo>
                  <a:lnTo>
                    <a:pt x="6199" y="108482"/>
                  </a:lnTo>
                  <a:lnTo>
                    <a:pt x="4870" y="110340"/>
                  </a:lnTo>
                  <a:lnTo>
                    <a:pt x="4870" y="112198"/>
                  </a:lnTo>
                  <a:lnTo>
                    <a:pt x="4870" y="113684"/>
                  </a:lnTo>
                  <a:lnTo>
                    <a:pt x="4870" y="113684"/>
                  </a:lnTo>
                  <a:lnTo>
                    <a:pt x="6199" y="114798"/>
                  </a:lnTo>
                  <a:lnTo>
                    <a:pt x="8413" y="115541"/>
                  </a:lnTo>
                  <a:lnTo>
                    <a:pt x="11512" y="116284"/>
                  </a:lnTo>
                  <a:lnTo>
                    <a:pt x="15055" y="116284"/>
                  </a:lnTo>
                  <a:lnTo>
                    <a:pt x="104501" y="116284"/>
                  </a:lnTo>
                  <a:lnTo>
                    <a:pt x="104501" y="116284"/>
                  </a:lnTo>
                  <a:lnTo>
                    <a:pt x="108487" y="116284"/>
                  </a:lnTo>
                  <a:lnTo>
                    <a:pt x="112029" y="115541"/>
                  </a:lnTo>
                  <a:lnTo>
                    <a:pt x="113800" y="114798"/>
                  </a:lnTo>
                  <a:lnTo>
                    <a:pt x="115571" y="113684"/>
                  </a:lnTo>
                  <a:lnTo>
                    <a:pt x="115571" y="113684"/>
                  </a:lnTo>
                  <a:lnTo>
                    <a:pt x="115571" y="112198"/>
                  </a:lnTo>
                  <a:lnTo>
                    <a:pt x="115571" y="110340"/>
                  </a:lnTo>
                  <a:lnTo>
                    <a:pt x="114243" y="108482"/>
                  </a:lnTo>
                  <a:lnTo>
                    <a:pt x="112472" y="105882"/>
                  </a:lnTo>
                  <a:lnTo>
                    <a:pt x="112472" y="105882"/>
                  </a:lnTo>
                  <a:close/>
                  <a:moveTo>
                    <a:pt x="41623" y="51269"/>
                  </a:moveTo>
                  <a:lnTo>
                    <a:pt x="41623" y="51269"/>
                  </a:lnTo>
                  <a:lnTo>
                    <a:pt x="38523" y="58328"/>
                  </a:lnTo>
                  <a:lnTo>
                    <a:pt x="35424" y="63529"/>
                  </a:lnTo>
                  <a:lnTo>
                    <a:pt x="35424" y="63529"/>
                  </a:lnTo>
                  <a:lnTo>
                    <a:pt x="32324" y="68730"/>
                  </a:lnTo>
                  <a:lnTo>
                    <a:pt x="32324" y="69102"/>
                  </a:lnTo>
                  <a:lnTo>
                    <a:pt x="32324" y="69102"/>
                  </a:lnTo>
                  <a:lnTo>
                    <a:pt x="35867" y="70588"/>
                  </a:lnTo>
                  <a:lnTo>
                    <a:pt x="39852" y="71702"/>
                  </a:lnTo>
                  <a:lnTo>
                    <a:pt x="43394" y="72445"/>
                  </a:lnTo>
                  <a:lnTo>
                    <a:pt x="46937" y="72445"/>
                  </a:lnTo>
                  <a:lnTo>
                    <a:pt x="46937" y="72445"/>
                  </a:lnTo>
                  <a:lnTo>
                    <a:pt x="50479" y="72445"/>
                  </a:lnTo>
                  <a:lnTo>
                    <a:pt x="54022" y="71702"/>
                  </a:lnTo>
                  <a:lnTo>
                    <a:pt x="57564" y="70588"/>
                  </a:lnTo>
                  <a:lnTo>
                    <a:pt x="61107" y="69102"/>
                  </a:lnTo>
                  <a:lnTo>
                    <a:pt x="61107" y="69102"/>
                  </a:lnTo>
                  <a:lnTo>
                    <a:pt x="65092" y="67244"/>
                  </a:lnTo>
                  <a:lnTo>
                    <a:pt x="69520" y="66130"/>
                  </a:lnTo>
                  <a:lnTo>
                    <a:pt x="73505" y="65386"/>
                  </a:lnTo>
                  <a:lnTo>
                    <a:pt x="77933" y="65015"/>
                  </a:lnTo>
                  <a:lnTo>
                    <a:pt x="77933" y="65015"/>
                  </a:lnTo>
                  <a:lnTo>
                    <a:pt x="81918" y="65386"/>
                  </a:lnTo>
                  <a:lnTo>
                    <a:pt x="81918" y="65386"/>
                  </a:lnTo>
                  <a:lnTo>
                    <a:pt x="77490" y="57213"/>
                  </a:lnTo>
                  <a:lnTo>
                    <a:pt x="73505" y="50154"/>
                  </a:lnTo>
                  <a:lnTo>
                    <a:pt x="72619" y="46439"/>
                  </a:lnTo>
                  <a:lnTo>
                    <a:pt x="71734" y="43095"/>
                  </a:lnTo>
                  <a:lnTo>
                    <a:pt x="71291" y="39752"/>
                  </a:lnTo>
                  <a:lnTo>
                    <a:pt x="70848" y="36780"/>
                  </a:lnTo>
                  <a:lnTo>
                    <a:pt x="70848" y="11145"/>
                  </a:lnTo>
                  <a:lnTo>
                    <a:pt x="44280" y="11145"/>
                  </a:lnTo>
                  <a:lnTo>
                    <a:pt x="44280" y="36780"/>
                  </a:lnTo>
                  <a:lnTo>
                    <a:pt x="44280" y="36780"/>
                  </a:lnTo>
                  <a:lnTo>
                    <a:pt x="44280" y="39752"/>
                  </a:lnTo>
                  <a:lnTo>
                    <a:pt x="43837" y="43467"/>
                  </a:lnTo>
                  <a:lnTo>
                    <a:pt x="42952" y="47182"/>
                  </a:lnTo>
                  <a:lnTo>
                    <a:pt x="41623" y="51269"/>
                  </a:lnTo>
                  <a:lnTo>
                    <a:pt x="41623" y="51269"/>
                  </a:lnTo>
                  <a:close/>
                  <a:moveTo>
                    <a:pt x="37195" y="3715"/>
                  </a:moveTo>
                  <a:lnTo>
                    <a:pt x="37195" y="3715"/>
                  </a:lnTo>
                  <a:lnTo>
                    <a:pt x="36309" y="3715"/>
                  </a:lnTo>
                  <a:lnTo>
                    <a:pt x="35867" y="3343"/>
                  </a:lnTo>
                  <a:lnTo>
                    <a:pt x="35424" y="2600"/>
                  </a:lnTo>
                  <a:lnTo>
                    <a:pt x="34981" y="1857"/>
                  </a:lnTo>
                  <a:lnTo>
                    <a:pt x="34981" y="1857"/>
                  </a:lnTo>
                  <a:lnTo>
                    <a:pt x="35424" y="1114"/>
                  </a:lnTo>
                  <a:lnTo>
                    <a:pt x="35867" y="371"/>
                  </a:lnTo>
                  <a:lnTo>
                    <a:pt x="36309" y="0"/>
                  </a:lnTo>
                  <a:lnTo>
                    <a:pt x="37195" y="0"/>
                  </a:lnTo>
                  <a:lnTo>
                    <a:pt x="77933" y="0"/>
                  </a:lnTo>
                  <a:lnTo>
                    <a:pt x="77933" y="0"/>
                  </a:lnTo>
                  <a:lnTo>
                    <a:pt x="79261" y="0"/>
                  </a:lnTo>
                  <a:lnTo>
                    <a:pt x="79704" y="371"/>
                  </a:lnTo>
                  <a:lnTo>
                    <a:pt x="80147" y="1114"/>
                  </a:lnTo>
                  <a:lnTo>
                    <a:pt x="80147" y="1857"/>
                  </a:lnTo>
                  <a:lnTo>
                    <a:pt x="80147" y="1857"/>
                  </a:lnTo>
                  <a:lnTo>
                    <a:pt x="80147" y="2600"/>
                  </a:lnTo>
                  <a:lnTo>
                    <a:pt x="79704" y="3343"/>
                  </a:lnTo>
                  <a:lnTo>
                    <a:pt x="79261" y="3715"/>
                  </a:lnTo>
                  <a:lnTo>
                    <a:pt x="77933" y="3715"/>
                  </a:lnTo>
                  <a:lnTo>
                    <a:pt x="37195" y="3715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5">
                      <a:lumMod val="60000"/>
                      <a:lumOff val="40000"/>
                    </a:schemeClr>
                  </a:solidFill>
                </a14:hiddenFill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pPr algn="ctr"/>
              <a:endParaRPr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12" name="矩形 11"/>
          <p:cNvSpPr/>
          <p:nvPr>
            <p:custDataLst>
              <p:tags r:id="rId14"/>
            </p:custDataLst>
          </p:nvPr>
        </p:nvSpPr>
        <p:spPr>
          <a:xfrm>
            <a:off x="5325745" y="5028565"/>
            <a:ext cx="596265" cy="568325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9" name="ïšḻïďê-任意多边形: 形状 23"/>
          <p:cNvSpPr/>
          <p:nvPr>
            <p:custDataLst>
              <p:tags r:id="rId15"/>
            </p:custDataLst>
          </p:nvPr>
        </p:nvSpPr>
        <p:spPr>
          <a:xfrm>
            <a:off x="5449570" y="5129530"/>
            <a:ext cx="371475" cy="35814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1165" y="11111"/>
                </a:moveTo>
                <a:lnTo>
                  <a:pt x="101165" y="11111"/>
                </a:lnTo>
                <a:lnTo>
                  <a:pt x="105470" y="14074"/>
                </a:lnTo>
                <a:lnTo>
                  <a:pt x="109237" y="17407"/>
                </a:lnTo>
                <a:lnTo>
                  <a:pt x="113004" y="21111"/>
                </a:lnTo>
                <a:lnTo>
                  <a:pt x="115156" y="24814"/>
                </a:lnTo>
                <a:lnTo>
                  <a:pt x="117309" y="28518"/>
                </a:lnTo>
                <a:lnTo>
                  <a:pt x="118923" y="32592"/>
                </a:lnTo>
                <a:lnTo>
                  <a:pt x="119461" y="36666"/>
                </a:lnTo>
                <a:lnTo>
                  <a:pt x="119999" y="41111"/>
                </a:lnTo>
                <a:lnTo>
                  <a:pt x="119999" y="41111"/>
                </a:lnTo>
                <a:lnTo>
                  <a:pt x="119461" y="45925"/>
                </a:lnTo>
                <a:lnTo>
                  <a:pt x="118385" y="50000"/>
                </a:lnTo>
                <a:lnTo>
                  <a:pt x="116771" y="54814"/>
                </a:lnTo>
                <a:lnTo>
                  <a:pt x="114618" y="58518"/>
                </a:lnTo>
                <a:lnTo>
                  <a:pt x="110852" y="62592"/>
                </a:lnTo>
                <a:lnTo>
                  <a:pt x="107623" y="65925"/>
                </a:lnTo>
                <a:lnTo>
                  <a:pt x="103318" y="69259"/>
                </a:lnTo>
                <a:lnTo>
                  <a:pt x="97937" y="72592"/>
                </a:lnTo>
                <a:lnTo>
                  <a:pt x="97937" y="72592"/>
                </a:lnTo>
                <a:lnTo>
                  <a:pt x="97937" y="72592"/>
                </a:lnTo>
                <a:lnTo>
                  <a:pt x="92017" y="77407"/>
                </a:lnTo>
                <a:lnTo>
                  <a:pt x="88789" y="80370"/>
                </a:lnTo>
                <a:lnTo>
                  <a:pt x="88789" y="80370"/>
                </a:lnTo>
                <a:lnTo>
                  <a:pt x="87713" y="82962"/>
                </a:lnTo>
                <a:lnTo>
                  <a:pt x="87174" y="85555"/>
                </a:lnTo>
                <a:lnTo>
                  <a:pt x="87174" y="85555"/>
                </a:lnTo>
                <a:lnTo>
                  <a:pt x="87174" y="85555"/>
                </a:lnTo>
                <a:lnTo>
                  <a:pt x="87174" y="86296"/>
                </a:lnTo>
                <a:lnTo>
                  <a:pt x="87174" y="86296"/>
                </a:lnTo>
                <a:lnTo>
                  <a:pt x="87174" y="86296"/>
                </a:lnTo>
                <a:lnTo>
                  <a:pt x="86098" y="88148"/>
                </a:lnTo>
                <a:lnTo>
                  <a:pt x="84484" y="89629"/>
                </a:lnTo>
                <a:lnTo>
                  <a:pt x="84484" y="89629"/>
                </a:lnTo>
                <a:lnTo>
                  <a:pt x="82331" y="90000"/>
                </a:lnTo>
                <a:lnTo>
                  <a:pt x="79103" y="90000"/>
                </a:lnTo>
                <a:lnTo>
                  <a:pt x="56502" y="86296"/>
                </a:lnTo>
                <a:lnTo>
                  <a:pt x="56502" y="86296"/>
                </a:lnTo>
                <a:lnTo>
                  <a:pt x="55426" y="85925"/>
                </a:lnTo>
                <a:lnTo>
                  <a:pt x="54887" y="85555"/>
                </a:lnTo>
                <a:lnTo>
                  <a:pt x="54349" y="84814"/>
                </a:lnTo>
                <a:lnTo>
                  <a:pt x="54349" y="84074"/>
                </a:lnTo>
                <a:lnTo>
                  <a:pt x="54349" y="84074"/>
                </a:lnTo>
                <a:lnTo>
                  <a:pt x="54887" y="83333"/>
                </a:lnTo>
                <a:lnTo>
                  <a:pt x="55426" y="82592"/>
                </a:lnTo>
                <a:lnTo>
                  <a:pt x="56502" y="82592"/>
                </a:lnTo>
                <a:lnTo>
                  <a:pt x="58116" y="82592"/>
                </a:lnTo>
                <a:lnTo>
                  <a:pt x="80717" y="86296"/>
                </a:lnTo>
                <a:lnTo>
                  <a:pt x="81793" y="86296"/>
                </a:lnTo>
                <a:lnTo>
                  <a:pt x="81793" y="86296"/>
                </a:lnTo>
                <a:lnTo>
                  <a:pt x="81793" y="85925"/>
                </a:lnTo>
                <a:lnTo>
                  <a:pt x="81793" y="85555"/>
                </a:lnTo>
                <a:lnTo>
                  <a:pt x="81793" y="85555"/>
                </a:lnTo>
                <a:lnTo>
                  <a:pt x="82331" y="81481"/>
                </a:lnTo>
                <a:lnTo>
                  <a:pt x="82869" y="80000"/>
                </a:lnTo>
                <a:lnTo>
                  <a:pt x="83946" y="78518"/>
                </a:lnTo>
                <a:lnTo>
                  <a:pt x="83946" y="78518"/>
                </a:lnTo>
                <a:lnTo>
                  <a:pt x="87713" y="75185"/>
                </a:lnTo>
                <a:lnTo>
                  <a:pt x="94170" y="70000"/>
                </a:lnTo>
                <a:lnTo>
                  <a:pt x="94170" y="70000"/>
                </a:lnTo>
                <a:lnTo>
                  <a:pt x="94708" y="69629"/>
                </a:lnTo>
                <a:lnTo>
                  <a:pt x="95246" y="69629"/>
                </a:lnTo>
                <a:lnTo>
                  <a:pt x="95246" y="69629"/>
                </a:lnTo>
                <a:lnTo>
                  <a:pt x="99551" y="66666"/>
                </a:lnTo>
                <a:lnTo>
                  <a:pt x="103318" y="63703"/>
                </a:lnTo>
                <a:lnTo>
                  <a:pt x="106547" y="60370"/>
                </a:lnTo>
                <a:lnTo>
                  <a:pt x="109237" y="57037"/>
                </a:lnTo>
                <a:lnTo>
                  <a:pt x="111390" y="53333"/>
                </a:lnTo>
                <a:lnTo>
                  <a:pt x="113542" y="49259"/>
                </a:lnTo>
                <a:lnTo>
                  <a:pt x="114080" y="45185"/>
                </a:lnTo>
                <a:lnTo>
                  <a:pt x="114618" y="41111"/>
                </a:lnTo>
                <a:lnTo>
                  <a:pt x="114618" y="41111"/>
                </a:lnTo>
                <a:lnTo>
                  <a:pt x="114080" y="37037"/>
                </a:lnTo>
                <a:lnTo>
                  <a:pt x="113542" y="33333"/>
                </a:lnTo>
                <a:lnTo>
                  <a:pt x="111390" y="29629"/>
                </a:lnTo>
                <a:lnTo>
                  <a:pt x="109775" y="26296"/>
                </a:lnTo>
                <a:lnTo>
                  <a:pt x="107623" y="22962"/>
                </a:lnTo>
                <a:lnTo>
                  <a:pt x="104932" y="20000"/>
                </a:lnTo>
                <a:lnTo>
                  <a:pt x="101165" y="16666"/>
                </a:lnTo>
                <a:lnTo>
                  <a:pt x="97399" y="14074"/>
                </a:lnTo>
                <a:lnTo>
                  <a:pt x="97399" y="14074"/>
                </a:lnTo>
                <a:lnTo>
                  <a:pt x="93632" y="11481"/>
                </a:lnTo>
                <a:lnTo>
                  <a:pt x="89327" y="9629"/>
                </a:lnTo>
                <a:lnTo>
                  <a:pt x="84484" y="7777"/>
                </a:lnTo>
                <a:lnTo>
                  <a:pt x="80179" y="6296"/>
                </a:lnTo>
                <a:lnTo>
                  <a:pt x="75336" y="5185"/>
                </a:lnTo>
                <a:lnTo>
                  <a:pt x="70493" y="4444"/>
                </a:lnTo>
                <a:lnTo>
                  <a:pt x="64573" y="4074"/>
                </a:lnTo>
                <a:lnTo>
                  <a:pt x="59730" y="3703"/>
                </a:lnTo>
                <a:lnTo>
                  <a:pt x="59730" y="3703"/>
                </a:lnTo>
                <a:lnTo>
                  <a:pt x="54349" y="4074"/>
                </a:lnTo>
                <a:lnTo>
                  <a:pt x="49506" y="4444"/>
                </a:lnTo>
                <a:lnTo>
                  <a:pt x="44663" y="5185"/>
                </a:lnTo>
                <a:lnTo>
                  <a:pt x="39820" y="6296"/>
                </a:lnTo>
                <a:lnTo>
                  <a:pt x="34977" y="7777"/>
                </a:lnTo>
                <a:lnTo>
                  <a:pt x="30672" y="9629"/>
                </a:lnTo>
                <a:lnTo>
                  <a:pt x="26367" y="11481"/>
                </a:lnTo>
                <a:lnTo>
                  <a:pt x="21524" y="14074"/>
                </a:lnTo>
                <a:lnTo>
                  <a:pt x="21524" y="14074"/>
                </a:lnTo>
                <a:lnTo>
                  <a:pt x="17757" y="16666"/>
                </a:lnTo>
                <a:lnTo>
                  <a:pt x="14529" y="20000"/>
                </a:lnTo>
                <a:lnTo>
                  <a:pt x="11838" y="22962"/>
                </a:lnTo>
                <a:lnTo>
                  <a:pt x="9147" y="26296"/>
                </a:lnTo>
                <a:lnTo>
                  <a:pt x="7533" y="29629"/>
                </a:lnTo>
                <a:lnTo>
                  <a:pt x="6457" y="33333"/>
                </a:lnTo>
                <a:lnTo>
                  <a:pt x="5381" y="37037"/>
                </a:lnTo>
                <a:lnTo>
                  <a:pt x="5381" y="41111"/>
                </a:lnTo>
                <a:lnTo>
                  <a:pt x="5381" y="41111"/>
                </a:lnTo>
                <a:lnTo>
                  <a:pt x="5381" y="45185"/>
                </a:lnTo>
                <a:lnTo>
                  <a:pt x="6457" y="49259"/>
                </a:lnTo>
                <a:lnTo>
                  <a:pt x="8071" y="53333"/>
                </a:lnTo>
                <a:lnTo>
                  <a:pt x="10224" y="57037"/>
                </a:lnTo>
                <a:lnTo>
                  <a:pt x="12914" y="60370"/>
                </a:lnTo>
                <a:lnTo>
                  <a:pt x="16143" y="63703"/>
                </a:lnTo>
                <a:lnTo>
                  <a:pt x="19910" y="66666"/>
                </a:lnTo>
                <a:lnTo>
                  <a:pt x="24753" y="69629"/>
                </a:lnTo>
                <a:lnTo>
                  <a:pt x="24753" y="69629"/>
                </a:lnTo>
                <a:lnTo>
                  <a:pt x="25829" y="70000"/>
                </a:lnTo>
                <a:lnTo>
                  <a:pt x="25829" y="70000"/>
                </a:lnTo>
                <a:lnTo>
                  <a:pt x="32286" y="75185"/>
                </a:lnTo>
                <a:lnTo>
                  <a:pt x="36053" y="78518"/>
                </a:lnTo>
                <a:lnTo>
                  <a:pt x="36053" y="78518"/>
                </a:lnTo>
                <a:lnTo>
                  <a:pt x="37668" y="81481"/>
                </a:lnTo>
                <a:lnTo>
                  <a:pt x="38206" y="85555"/>
                </a:lnTo>
                <a:lnTo>
                  <a:pt x="38206" y="87407"/>
                </a:lnTo>
                <a:lnTo>
                  <a:pt x="38206" y="88148"/>
                </a:lnTo>
                <a:lnTo>
                  <a:pt x="38206" y="88148"/>
                </a:lnTo>
                <a:lnTo>
                  <a:pt x="38206" y="89629"/>
                </a:lnTo>
                <a:lnTo>
                  <a:pt x="38744" y="90000"/>
                </a:lnTo>
                <a:lnTo>
                  <a:pt x="82869" y="96666"/>
                </a:lnTo>
                <a:lnTo>
                  <a:pt x="82869" y="96666"/>
                </a:lnTo>
                <a:lnTo>
                  <a:pt x="83946" y="97037"/>
                </a:lnTo>
                <a:lnTo>
                  <a:pt x="84484" y="97407"/>
                </a:lnTo>
                <a:lnTo>
                  <a:pt x="85022" y="98148"/>
                </a:lnTo>
                <a:lnTo>
                  <a:pt x="84484" y="98888"/>
                </a:lnTo>
                <a:lnTo>
                  <a:pt x="84484" y="98888"/>
                </a:lnTo>
                <a:lnTo>
                  <a:pt x="83946" y="100000"/>
                </a:lnTo>
                <a:lnTo>
                  <a:pt x="82331" y="100370"/>
                </a:lnTo>
                <a:lnTo>
                  <a:pt x="82331" y="100370"/>
                </a:lnTo>
                <a:lnTo>
                  <a:pt x="81793" y="100370"/>
                </a:lnTo>
                <a:lnTo>
                  <a:pt x="37130" y="93703"/>
                </a:lnTo>
                <a:lnTo>
                  <a:pt x="37130" y="93703"/>
                </a:lnTo>
                <a:lnTo>
                  <a:pt x="34977" y="92962"/>
                </a:lnTo>
                <a:lnTo>
                  <a:pt x="33901" y="91851"/>
                </a:lnTo>
                <a:lnTo>
                  <a:pt x="32825" y="90370"/>
                </a:lnTo>
                <a:lnTo>
                  <a:pt x="32825" y="88148"/>
                </a:lnTo>
                <a:lnTo>
                  <a:pt x="32825" y="87407"/>
                </a:lnTo>
                <a:lnTo>
                  <a:pt x="32825" y="87407"/>
                </a:lnTo>
                <a:lnTo>
                  <a:pt x="32825" y="85555"/>
                </a:lnTo>
                <a:lnTo>
                  <a:pt x="32825" y="85555"/>
                </a:lnTo>
                <a:lnTo>
                  <a:pt x="32286" y="82962"/>
                </a:lnTo>
                <a:lnTo>
                  <a:pt x="30672" y="80370"/>
                </a:lnTo>
                <a:lnTo>
                  <a:pt x="30672" y="80370"/>
                </a:lnTo>
                <a:lnTo>
                  <a:pt x="27443" y="77407"/>
                </a:lnTo>
                <a:lnTo>
                  <a:pt x="21524" y="72592"/>
                </a:lnTo>
                <a:lnTo>
                  <a:pt x="21524" y="72592"/>
                </a:lnTo>
                <a:lnTo>
                  <a:pt x="20448" y="72222"/>
                </a:lnTo>
                <a:lnTo>
                  <a:pt x="20448" y="72222"/>
                </a:lnTo>
                <a:lnTo>
                  <a:pt x="15605" y="69259"/>
                </a:lnTo>
                <a:lnTo>
                  <a:pt x="11300" y="65925"/>
                </a:lnTo>
                <a:lnTo>
                  <a:pt x="8071" y="62222"/>
                </a:lnTo>
                <a:lnTo>
                  <a:pt x="4843" y="58518"/>
                </a:lnTo>
                <a:lnTo>
                  <a:pt x="2690" y="54814"/>
                </a:lnTo>
                <a:lnTo>
                  <a:pt x="1076" y="50000"/>
                </a:lnTo>
                <a:lnTo>
                  <a:pt x="0" y="45925"/>
                </a:lnTo>
                <a:lnTo>
                  <a:pt x="0" y="41111"/>
                </a:lnTo>
                <a:lnTo>
                  <a:pt x="0" y="41111"/>
                </a:lnTo>
                <a:lnTo>
                  <a:pt x="0" y="36666"/>
                </a:lnTo>
                <a:lnTo>
                  <a:pt x="1076" y="32592"/>
                </a:lnTo>
                <a:lnTo>
                  <a:pt x="2152" y="28518"/>
                </a:lnTo>
                <a:lnTo>
                  <a:pt x="4304" y="24814"/>
                </a:lnTo>
                <a:lnTo>
                  <a:pt x="6995" y="21111"/>
                </a:lnTo>
                <a:lnTo>
                  <a:pt x="10224" y="17407"/>
                </a:lnTo>
                <a:lnTo>
                  <a:pt x="13991" y="14444"/>
                </a:lnTo>
                <a:lnTo>
                  <a:pt x="17757" y="11481"/>
                </a:lnTo>
                <a:lnTo>
                  <a:pt x="17757" y="11481"/>
                </a:lnTo>
                <a:lnTo>
                  <a:pt x="22600" y="8888"/>
                </a:lnTo>
                <a:lnTo>
                  <a:pt x="27982" y="6296"/>
                </a:lnTo>
                <a:lnTo>
                  <a:pt x="32825" y="4444"/>
                </a:lnTo>
                <a:lnTo>
                  <a:pt x="37668" y="2962"/>
                </a:lnTo>
                <a:lnTo>
                  <a:pt x="43049" y="1481"/>
                </a:lnTo>
                <a:lnTo>
                  <a:pt x="48430" y="740"/>
                </a:lnTo>
                <a:lnTo>
                  <a:pt x="53811" y="370"/>
                </a:lnTo>
                <a:lnTo>
                  <a:pt x="59730" y="0"/>
                </a:lnTo>
                <a:lnTo>
                  <a:pt x="59730" y="0"/>
                </a:lnTo>
                <a:lnTo>
                  <a:pt x="65112" y="370"/>
                </a:lnTo>
                <a:lnTo>
                  <a:pt x="71569" y="740"/>
                </a:lnTo>
                <a:lnTo>
                  <a:pt x="76950" y="1481"/>
                </a:lnTo>
                <a:lnTo>
                  <a:pt x="81793" y="2962"/>
                </a:lnTo>
                <a:lnTo>
                  <a:pt x="87174" y="4444"/>
                </a:lnTo>
                <a:lnTo>
                  <a:pt x="92017" y="6296"/>
                </a:lnTo>
                <a:lnTo>
                  <a:pt x="96860" y="8518"/>
                </a:lnTo>
                <a:lnTo>
                  <a:pt x="101165" y="11111"/>
                </a:lnTo>
                <a:lnTo>
                  <a:pt x="101165" y="11111"/>
                </a:lnTo>
                <a:close/>
                <a:moveTo>
                  <a:pt x="80717" y="110370"/>
                </a:moveTo>
                <a:lnTo>
                  <a:pt x="37130" y="103703"/>
                </a:lnTo>
                <a:lnTo>
                  <a:pt x="37130" y="103703"/>
                </a:lnTo>
                <a:lnTo>
                  <a:pt x="36053" y="103333"/>
                </a:lnTo>
                <a:lnTo>
                  <a:pt x="35515" y="102962"/>
                </a:lnTo>
                <a:lnTo>
                  <a:pt x="34977" y="102222"/>
                </a:lnTo>
                <a:lnTo>
                  <a:pt x="35515" y="101481"/>
                </a:lnTo>
                <a:lnTo>
                  <a:pt x="35515" y="101481"/>
                </a:lnTo>
                <a:lnTo>
                  <a:pt x="36053" y="100740"/>
                </a:lnTo>
                <a:lnTo>
                  <a:pt x="36591" y="100000"/>
                </a:lnTo>
                <a:lnTo>
                  <a:pt x="37668" y="100000"/>
                </a:lnTo>
                <a:lnTo>
                  <a:pt x="38744" y="100000"/>
                </a:lnTo>
                <a:lnTo>
                  <a:pt x="82331" y="106666"/>
                </a:lnTo>
                <a:lnTo>
                  <a:pt x="82331" y="106666"/>
                </a:lnTo>
                <a:lnTo>
                  <a:pt x="83408" y="107037"/>
                </a:lnTo>
                <a:lnTo>
                  <a:pt x="83946" y="107407"/>
                </a:lnTo>
                <a:lnTo>
                  <a:pt x="84484" y="108148"/>
                </a:lnTo>
                <a:lnTo>
                  <a:pt x="84484" y="108888"/>
                </a:lnTo>
                <a:lnTo>
                  <a:pt x="84484" y="108888"/>
                </a:lnTo>
                <a:lnTo>
                  <a:pt x="83408" y="110000"/>
                </a:lnTo>
                <a:lnTo>
                  <a:pt x="81793" y="110370"/>
                </a:lnTo>
                <a:lnTo>
                  <a:pt x="81793" y="110370"/>
                </a:lnTo>
                <a:lnTo>
                  <a:pt x="80717" y="110370"/>
                </a:lnTo>
                <a:lnTo>
                  <a:pt x="80717" y="110370"/>
                </a:lnTo>
                <a:close/>
                <a:moveTo>
                  <a:pt x="76950" y="116296"/>
                </a:moveTo>
                <a:lnTo>
                  <a:pt x="76950" y="116296"/>
                </a:lnTo>
                <a:lnTo>
                  <a:pt x="78026" y="116666"/>
                </a:lnTo>
                <a:lnTo>
                  <a:pt x="78565" y="117037"/>
                </a:lnTo>
                <a:lnTo>
                  <a:pt x="79103" y="117777"/>
                </a:lnTo>
                <a:lnTo>
                  <a:pt x="79103" y="118518"/>
                </a:lnTo>
                <a:lnTo>
                  <a:pt x="79103" y="118518"/>
                </a:lnTo>
                <a:lnTo>
                  <a:pt x="78026" y="119629"/>
                </a:lnTo>
                <a:lnTo>
                  <a:pt x="76412" y="120000"/>
                </a:lnTo>
                <a:lnTo>
                  <a:pt x="76412" y="120000"/>
                </a:lnTo>
                <a:lnTo>
                  <a:pt x="75336" y="120000"/>
                </a:lnTo>
                <a:lnTo>
                  <a:pt x="39820" y="114444"/>
                </a:lnTo>
                <a:lnTo>
                  <a:pt x="39820" y="114444"/>
                </a:lnTo>
                <a:lnTo>
                  <a:pt x="38744" y="114444"/>
                </a:lnTo>
                <a:lnTo>
                  <a:pt x="38206" y="113333"/>
                </a:lnTo>
                <a:lnTo>
                  <a:pt x="37668" y="112962"/>
                </a:lnTo>
                <a:lnTo>
                  <a:pt x="38206" y="112222"/>
                </a:lnTo>
                <a:lnTo>
                  <a:pt x="38206" y="112222"/>
                </a:lnTo>
                <a:lnTo>
                  <a:pt x="38744" y="111111"/>
                </a:lnTo>
                <a:lnTo>
                  <a:pt x="39282" y="110740"/>
                </a:lnTo>
                <a:lnTo>
                  <a:pt x="40358" y="110740"/>
                </a:lnTo>
                <a:lnTo>
                  <a:pt x="41434" y="110740"/>
                </a:lnTo>
                <a:lnTo>
                  <a:pt x="76950" y="116296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 anchor="ctr">
            <a:normAutofit fontScale="25000" lnSpcReduction="20000"/>
          </a:bodyPr>
          <a:lstStyle/>
          <a:p>
            <a:pPr algn="ctr"/>
            <a:endParaRPr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16"/>
            </p:custDataLst>
          </p:nvPr>
        </p:nvSpPr>
        <p:spPr>
          <a:xfrm>
            <a:off x="6038215" y="1664970"/>
            <a:ext cx="2218055" cy="400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4000" dirty="0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绪   论</a:t>
            </a:r>
            <a:endParaRPr lang="zh-CN" altLang="en-US" sz="4000" spc="100" dirty="0">
              <a:solidFill>
                <a:schemeClr val="accent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5973445" y="2891155"/>
            <a:ext cx="2218055" cy="400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3900" dirty="0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研究过程</a:t>
            </a:r>
            <a:endParaRPr lang="zh-CN" altLang="en-US" sz="3900" dirty="0">
              <a:solidFill>
                <a:schemeClr val="accent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8"/>
            </p:custDataLst>
          </p:nvPr>
        </p:nvSpPr>
        <p:spPr>
          <a:xfrm>
            <a:off x="6038215" y="3874135"/>
            <a:ext cx="2218055" cy="400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3900" dirty="0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研究结果</a:t>
            </a:r>
            <a:endParaRPr lang="zh-CN" altLang="en-US" sz="3900" dirty="0">
              <a:solidFill>
                <a:schemeClr val="accent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9"/>
            </p:custDataLst>
          </p:nvPr>
        </p:nvSpPr>
        <p:spPr>
          <a:xfrm>
            <a:off x="6038215" y="5028565"/>
            <a:ext cx="2218055" cy="400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4000" spc="100" dirty="0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</a:rPr>
              <a:t>总结</a:t>
            </a:r>
            <a:endParaRPr lang="zh-CN" altLang="en-US" sz="4000" spc="100" dirty="0">
              <a:solidFill>
                <a:schemeClr val="accent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0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/>
          <p:cNvSpPr txBox="1"/>
          <p:nvPr>
            <p:custDataLst>
              <p:tags r:id="rId1"/>
            </p:custDataLst>
          </p:nvPr>
        </p:nvSpPr>
        <p:spPr>
          <a:xfrm>
            <a:off x="4664875" y="1840088"/>
            <a:ext cx="2990275" cy="92333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PART 01</a:t>
            </a:r>
            <a:endParaRPr lang="en-US" altLang="zh-CN" sz="5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54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绪   论</a:t>
            </a:r>
            <a:endParaRPr lang="zh-CN" altLang="en-US" sz="5400" dirty="0">
              <a:solidFill>
                <a:schemeClr val="accent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613624" y="853036"/>
            <a:ext cx="1705610" cy="890270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课题研究概述</a:t>
            </a:r>
            <a:endParaRPr lang="zh-CN" altLang="en-US" sz="20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712165" y="1260942"/>
            <a:ext cx="2905225" cy="161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圆角矩形 22"/>
          <p:cNvSpPr/>
          <p:nvPr/>
        </p:nvSpPr>
        <p:spPr>
          <a:xfrm>
            <a:off x="236220" y="1345412"/>
            <a:ext cx="7754085" cy="2867793"/>
          </a:xfrm>
          <a:prstGeom prst="roundRect">
            <a:avLst>
              <a:gd name="adj" fmla="val 3819"/>
            </a:avLst>
          </a:prstGeom>
          <a:solidFill>
            <a:srgbClr val="4472C4">
              <a:alpha val="63000"/>
            </a:srgbClr>
          </a:solidFill>
        </p:spPr>
        <p:txBody>
          <a:bodyPr wrap="square" lIns="91436" tIns="45718" rIns="91436" bIns="45718">
            <a:noAutofit/>
          </a:bodyPr>
          <a:lstStyle/>
          <a:p>
            <a:pPr indent="356870" algn="just"/>
            <a:r>
              <a:rPr lang="zh-CN" altLang="en-US" sz="19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本课题于</a:t>
            </a:r>
            <a:r>
              <a:rPr lang="en-US" altLang="zh-CN" sz="19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2026</a:t>
            </a:r>
            <a:r>
              <a:rPr lang="zh-CN" altLang="en-US" sz="19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</a:t>
            </a:r>
            <a:r>
              <a:rPr lang="en-US" altLang="zh-CN" sz="19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19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月启动，</a:t>
            </a:r>
            <a:r>
              <a:rPr lang="en-US" altLang="zh-CN" sz="19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2026</a:t>
            </a:r>
            <a:r>
              <a:rPr lang="zh-CN" altLang="en-US" sz="19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</a:t>
            </a:r>
            <a:r>
              <a:rPr lang="en-US" altLang="zh-CN" sz="19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19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完成研究，严格按照开题报告制定的研究方案、进度安排与研究内容，开展文献研究、实地调研、真题分析、古钱币数学知识挖掘、预测题设计等工作，最终完成了开题报告、过程材料、结题报告的撰写，形成了贴合徐州中考实际的预测题及备考建议，顺利完成研究任务，达到了预期研究目标。</a:t>
            </a:r>
            <a:endParaRPr lang="zh-CN" altLang="en-US" sz="19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56870" algn="just"/>
            <a:r>
              <a:rPr lang="zh-CN" altLang="en-US" sz="19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本课题立足徐州中考尺规作图的命题趋势，结合徐州本土古钱币文化，挖掘古钱币中的数学知识，搭建</a:t>
            </a:r>
            <a:r>
              <a:rPr lang="en-US" altLang="zh-CN" sz="19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19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文化素材</a:t>
            </a:r>
            <a:r>
              <a:rPr lang="en-US" altLang="zh-CN" sz="19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19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数学考点</a:t>
            </a:r>
            <a:r>
              <a:rPr lang="en-US" altLang="zh-CN" sz="19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19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的桥梁，既为中考复习提供了针对性参考，又实现了本土文化的传承，具有较强的学科价值、文化价值与实践价值。</a:t>
            </a:r>
            <a:endParaRPr lang="zh-CN" altLang="en-US" sz="19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4" name="圆角矩形 23"/>
          <p:cNvSpPr/>
          <p:nvPr/>
        </p:nvSpPr>
        <p:spPr>
          <a:xfrm rot="10800000" flipV="1">
            <a:off x="206495" y="4264117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1800" dirty="0">
                <a:sym typeface="+mn-ea"/>
              </a:rPr>
              <a:t>2</a:t>
            </a:r>
            <a:endParaRPr lang="en-US" altLang="zh-CN" sz="1800" dirty="0">
              <a:sym typeface="+mn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43391" y="4609933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2438403" y="252859"/>
            <a:ext cx="975359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54" name="圆角矩形 53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zh-CN" altLang="en-US" sz="2800" dirty="0"/>
              <a:t>一</a:t>
            </a:r>
            <a:endParaRPr lang="zh-CN" altLang="en-US" sz="2800" dirty="0"/>
          </a:p>
        </p:txBody>
      </p:sp>
      <p:sp>
        <p:nvSpPr>
          <p:cNvPr id="55" name="文本框 54"/>
          <p:cNvSpPr txBox="1"/>
          <p:nvPr/>
        </p:nvSpPr>
        <p:spPr>
          <a:xfrm>
            <a:off x="478623" y="236352"/>
            <a:ext cx="1800485" cy="5232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l"/>
            <a:r>
              <a:rPr lang="en-US" altLang="zh-CN" sz="2400" b="1" spc="600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28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绪</a:t>
            </a:r>
            <a:r>
              <a:rPr lang="en-US" altLang="zh-CN" sz="28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论</a:t>
            </a:r>
            <a:endParaRPr lang="zh-CN" altLang="en-US" sz="24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649508" y="327539"/>
            <a:ext cx="2034540" cy="367030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INTRODUCTION </a:t>
            </a:r>
            <a:endParaRPr lang="en-US" altLang="zh-CN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8" name="组 57"/>
          <p:cNvGrpSpPr/>
          <p:nvPr/>
        </p:nvGrpSpPr>
        <p:grpSpPr>
          <a:xfrm>
            <a:off x="11454106" y="252857"/>
            <a:ext cx="737892" cy="484288"/>
            <a:chOff x="11454105" y="252856"/>
            <a:chExt cx="737892" cy="484288"/>
          </a:xfrm>
        </p:grpSpPr>
        <p:grpSp>
          <p:nvGrpSpPr>
            <p:cNvPr id="60" name="组 59"/>
            <p:cNvGrpSpPr/>
            <p:nvPr/>
          </p:nvGrpSpPr>
          <p:grpSpPr>
            <a:xfrm>
              <a:off x="12039604" y="252856"/>
              <a:ext cx="152393" cy="484287"/>
              <a:chOff x="12039604" y="252856"/>
              <a:chExt cx="152393" cy="484287"/>
            </a:xfrm>
          </p:grpSpPr>
          <p:sp>
            <p:nvSpPr>
              <p:cNvPr id="64" name="圆角矩形 63"/>
              <p:cNvSpPr/>
              <p:nvPr/>
            </p:nvSpPr>
            <p:spPr>
              <a:xfrm rot="16200000" flipV="1">
                <a:off x="12072988" y="518121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圆角矩形 64"/>
              <p:cNvSpPr/>
              <p:nvPr/>
            </p:nvSpPr>
            <p:spPr>
              <a:xfrm rot="16200000" flipV="1">
                <a:off x="12072988" y="618134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圆角矩形 65"/>
              <p:cNvSpPr/>
              <p:nvPr/>
            </p:nvSpPr>
            <p:spPr>
              <a:xfrm rot="16200000" flipV="1">
                <a:off x="12072988" y="321750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圆角矩形 66"/>
              <p:cNvSpPr/>
              <p:nvPr/>
            </p:nvSpPr>
            <p:spPr>
              <a:xfrm rot="16200000" flipV="1">
                <a:off x="12072988" y="421763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圆角矩形 67"/>
              <p:cNvSpPr/>
              <p:nvPr/>
            </p:nvSpPr>
            <p:spPr>
              <a:xfrm rot="16200000" flipV="1">
                <a:off x="12072987" y="219473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99"/>
            <p:cNvGrpSpPr/>
            <p:nvPr/>
          </p:nvGrpSpPr>
          <p:grpSpPr>
            <a:xfrm>
              <a:off x="11454105" y="252857"/>
              <a:ext cx="491115" cy="484287"/>
              <a:chOff x="1528923" y="220268"/>
              <a:chExt cx="1284096" cy="1266241"/>
            </a:xfrm>
          </p:grpSpPr>
          <p:sp>
            <p:nvSpPr>
              <p:cNvPr id="62" name="圆角矩形 61"/>
              <p:cNvSpPr/>
              <p:nvPr/>
            </p:nvSpPr>
            <p:spPr>
              <a:xfrm rot="16200000" flipV="1">
                <a:off x="1537850" y="211341"/>
                <a:ext cx="1266241" cy="1284096"/>
              </a:xfrm>
              <a:prstGeom prst="roundRect">
                <a:avLst>
                  <a:gd name="adj" fmla="val 5039"/>
                </a:avLst>
              </a:prstGeom>
              <a:solidFill>
                <a:schemeClr val="accent5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Freeform 96"/>
              <p:cNvSpPr/>
              <p:nvPr/>
            </p:nvSpPr>
            <p:spPr bwMode="auto">
              <a:xfrm>
                <a:off x="1804148" y="499514"/>
                <a:ext cx="733647" cy="707752"/>
              </a:xfrm>
              <a:custGeom>
                <a:avLst/>
                <a:gdLst>
                  <a:gd name="T0" fmla="*/ 184 w 216"/>
                  <a:gd name="T1" fmla="*/ 0 h 208"/>
                  <a:gd name="T2" fmla="*/ 152 w 216"/>
                  <a:gd name="T3" fmla="*/ 32 h 208"/>
                  <a:gd name="T4" fmla="*/ 154 w 216"/>
                  <a:gd name="T5" fmla="*/ 41 h 208"/>
                  <a:gd name="T6" fmla="*/ 60 w 216"/>
                  <a:gd name="T7" fmla="*/ 80 h 208"/>
                  <a:gd name="T8" fmla="*/ 32 w 216"/>
                  <a:gd name="T9" fmla="*/ 64 h 208"/>
                  <a:gd name="T10" fmla="*/ 0 w 216"/>
                  <a:gd name="T11" fmla="*/ 96 h 208"/>
                  <a:gd name="T12" fmla="*/ 32 w 216"/>
                  <a:gd name="T13" fmla="*/ 128 h 208"/>
                  <a:gd name="T14" fmla="*/ 56 w 216"/>
                  <a:gd name="T15" fmla="*/ 118 h 208"/>
                  <a:gd name="T16" fmla="*/ 116 w 216"/>
                  <a:gd name="T17" fmla="*/ 161 h 208"/>
                  <a:gd name="T18" fmla="*/ 112 w 216"/>
                  <a:gd name="T19" fmla="*/ 176 h 208"/>
                  <a:gd name="T20" fmla="*/ 144 w 216"/>
                  <a:gd name="T21" fmla="*/ 208 h 208"/>
                  <a:gd name="T22" fmla="*/ 176 w 216"/>
                  <a:gd name="T23" fmla="*/ 176 h 208"/>
                  <a:gd name="T24" fmla="*/ 144 w 216"/>
                  <a:gd name="T25" fmla="*/ 144 h 208"/>
                  <a:gd name="T26" fmla="*/ 121 w 216"/>
                  <a:gd name="T27" fmla="*/ 154 h 208"/>
                  <a:gd name="T28" fmla="*/ 61 w 216"/>
                  <a:gd name="T29" fmla="*/ 111 h 208"/>
                  <a:gd name="T30" fmla="*/ 64 w 216"/>
                  <a:gd name="T31" fmla="*/ 96 h 208"/>
                  <a:gd name="T32" fmla="*/ 63 w 216"/>
                  <a:gd name="T33" fmla="*/ 87 h 208"/>
                  <a:gd name="T34" fmla="*/ 157 w 216"/>
                  <a:gd name="T35" fmla="*/ 48 h 208"/>
                  <a:gd name="T36" fmla="*/ 184 w 216"/>
                  <a:gd name="T37" fmla="*/ 64 h 208"/>
                  <a:gd name="T38" fmla="*/ 216 w 216"/>
                  <a:gd name="T39" fmla="*/ 32 h 208"/>
                  <a:gd name="T40" fmla="*/ 184 w 216"/>
                  <a:gd name="T41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6" h="208">
                    <a:moveTo>
                      <a:pt x="184" y="0"/>
                    </a:moveTo>
                    <a:cubicBezTo>
                      <a:pt x="167" y="0"/>
                      <a:pt x="152" y="14"/>
                      <a:pt x="152" y="32"/>
                    </a:cubicBezTo>
                    <a:cubicBezTo>
                      <a:pt x="152" y="35"/>
                      <a:pt x="153" y="38"/>
                      <a:pt x="154" y="41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55" y="70"/>
                      <a:pt x="44" y="64"/>
                      <a:pt x="32" y="64"/>
                    </a:cubicBezTo>
                    <a:cubicBezTo>
                      <a:pt x="15" y="64"/>
                      <a:pt x="0" y="78"/>
                      <a:pt x="0" y="96"/>
                    </a:cubicBezTo>
                    <a:cubicBezTo>
                      <a:pt x="0" y="113"/>
                      <a:pt x="15" y="128"/>
                      <a:pt x="32" y="128"/>
                    </a:cubicBezTo>
                    <a:cubicBezTo>
                      <a:pt x="42" y="128"/>
                      <a:pt x="50" y="124"/>
                      <a:pt x="56" y="118"/>
                    </a:cubicBezTo>
                    <a:cubicBezTo>
                      <a:pt x="116" y="161"/>
                      <a:pt x="116" y="161"/>
                      <a:pt x="116" y="161"/>
                    </a:cubicBezTo>
                    <a:cubicBezTo>
                      <a:pt x="114" y="165"/>
                      <a:pt x="112" y="170"/>
                      <a:pt x="112" y="176"/>
                    </a:cubicBezTo>
                    <a:cubicBezTo>
                      <a:pt x="112" y="193"/>
                      <a:pt x="127" y="208"/>
                      <a:pt x="144" y="208"/>
                    </a:cubicBezTo>
                    <a:cubicBezTo>
                      <a:pt x="162" y="208"/>
                      <a:pt x="176" y="193"/>
                      <a:pt x="176" y="176"/>
                    </a:cubicBezTo>
                    <a:cubicBezTo>
                      <a:pt x="176" y="158"/>
                      <a:pt x="162" y="144"/>
                      <a:pt x="144" y="144"/>
                    </a:cubicBezTo>
                    <a:cubicBezTo>
                      <a:pt x="135" y="144"/>
                      <a:pt x="127" y="148"/>
                      <a:pt x="121" y="154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3" y="107"/>
                      <a:pt x="64" y="101"/>
                      <a:pt x="64" y="96"/>
                    </a:cubicBezTo>
                    <a:cubicBezTo>
                      <a:pt x="64" y="93"/>
                      <a:pt x="64" y="90"/>
                      <a:pt x="63" y="87"/>
                    </a:cubicBezTo>
                    <a:cubicBezTo>
                      <a:pt x="157" y="48"/>
                      <a:pt x="157" y="48"/>
                      <a:pt x="157" y="48"/>
                    </a:cubicBezTo>
                    <a:cubicBezTo>
                      <a:pt x="162" y="57"/>
                      <a:pt x="173" y="64"/>
                      <a:pt x="184" y="64"/>
                    </a:cubicBezTo>
                    <a:cubicBezTo>
                      <a:pt x="202" y="64"/>
                      <a:pt x="216" y="49"/>
                      <a:pt x="216" y="32"/>
                    </a:cubicBezTo>
                    <a:cubicBezTo>
                      <a:pt x="216" y="14"/>
                      <a:pt x="202" y="0"/>
                      <a:pt x="1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AD1C21"/>
                  </a:solidFill>
                </a:endParaRPr>
              </a:p>
            </p:txBody>
          </p:sp>
        </p:grpSp>
      </p:grpSp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236220" y="4864100"/>
            <a:ext cx="5169535" cy="1901825"/>
          </a:xfrm>
          <a:prstGeom prst="rect">
            <a:avLst/>
          </a:prstGeom>
        </p:spPr>
        <p:txBody>
          <a:bodyPr wrap="square" lIns="91436" tIns="45718" rIns="91436" bIns="45718">
            <a:noAutofit/>
          </a:bodyPr>
          <a:lstStyle/>
          <a:p>
            <a:pPr indent="355600" algn="just"/>
            <a:r>
              <a:rPr lang="zh-CN" altLang="en-US" sz="1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课题组成员明确分工，完成文献与真题收集工作，查阅了</a:t>
            </a:r>
            <a:r>
              <a:rPr lang="en-US" altLang="zh-CN" sz="1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2021-2025</a:t>
            </a:r>
            <a:r>
              <a:rPr lang="zh-CN" altLang="en-US" sz="1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年徐州中考数学真题、古钱币考古文献、尺规作图教学研究资料等，形成文献综述；前往徐州博物馆开展实地调研，拍摄古钱币图像、记录尺寸数据，收集文物背景介绍，为后续研究奠定了坚实的基础。</a:t>
            </a:r>
            <a:endParaRPr lang="zh-CN" altLang="en-US" sz="1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55600" algn="just"/>
            <a:endParaRPr lang="zh-CN" altLang="en-US" sz="1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>
            <p:custDataLst>
              <p:tags r:id="rId2"/>
            </p:custDataLst>
          </p:nvPr>
        </p:nvSpPr>
        <p:spPr>
          <a:xfrm>
            <a:off x="8122579" y="1496585"/>
            <a:ext cx="3822642" cy="271145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indent="355600" algn="just"/>
            <a:r>
              <a:rPr lang="zh-CN" altLang="en-US" sz="1900" kern="100" dirty="0">
                <a:effectLst/>
                <a:highlight>
                  <a:srgbClr val="FFFFFF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整理研究过程中的各类材料（文献、调研记录、研讨会记录、预测题打磨稿等），汇总研究成果；撰写结题报告，梳理研究结论、研究亮点与不足，提出切实可行的备考建议；对整个研究过程进行复盘，完善研究成果，确保研究的科学性、实用性与完整性。</a:t>
            </a:r>
            <a:endParaRPr lang="zh-CN" altLang="en-US" sz="1900" kern="100" dirty="0">
              <a:effectLst/>
              <a:highlight>
                <a:srgbClr val="FFFFFF"/>
              </a:highligh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indent="-342900" algn="just">
              <a:lnSpc>
                <a:spcPts val="2200"/>
              </a:lnSpc>
              <a:buAutoNum type="arabicPeriod"/>
            </a:pPr>
            <a:endParaRPr lang="zh-CN" altLang="zh-CN" sz="1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3"/>
            </p:custDataLst>
          </p:nvPr>
        </p:nvSpPr>
        <p:spPr>
          <a:xfrm>
            <a:off x="8491157" y="890395"/>
            <a:ext cx="3356610" cy="890270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kern="100" dirty="0">
                <a:effectLst/>
                <a:highlight>
                  <a:srgbClr val="FFFFFF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（三）总结阶段（第</a:t>
            </a:r>
            <a:r>
              <a:rPr lang="en-US" altLang="zh-CN" sz="2000" kern="100" dirty="0">
                <a:effectLst/>
                <a:highlight>
                  <a:srgbClr val="FFFFFF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6-7</a:t>
            </a:r>
            <a:r>
              <a:rPr lang="zh-CN" altLang="en-US" sz="2000" kern="100" dirty="0">
                <a:effectLst/>
                <a:highlight>
                  <a:srgbClr val="FFFFFF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周）</a:t>
            </a:r>
            <a:endParaRPr lang="zh-CN" altLang="en-US" sz="2000" kern="100" dirty="0">
              <a:effectLst/>
              <a:highlight>
                <a:srgbClr val="FFFFFF"/>
              </a:highligh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矩形 41"/>
          <p:cNvSpPr/>
          <p:nvPr>
            <p:custDataLst>
              <p:tags r:id="rId4"/>
            </p:custDataLst>
          </p:nvPr>
        </p:nvSpPr>
        <p:spPr>
          <a:xfrm>
            <a:off x="5458460" y="4345940"/>
            <a:ext cx="6733540" cy="3356610"/>
          </a:xfrm>
          <a:prstGeom prst="rect">
            <a:avLst/>
          </a:prstGeom>
        </p:spPr>
        <p:txBody>
          <a:bodyPr wrap="square" lIns="91436" tIns="45718" rIns="91436" bIns="45718">
            <a:noAutofit/>
          </a:bodyPr>
          <a:lstStyle/>
          <a:p>
            <a:pPr indent="355600" algn="just"/>
            <a:r>
              <a:rPr lang="en-US" altLang="zh-CN" sz="1700" kern="100" dirty="0">
                <a:effectLst/>
                <a:highlight>
                  <a:srgbClr val="FFFFFF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 </a:t>
            </a:r>
            <a:r>
              <a:rPr lang="zh-CN" altLang="en-US" sz="1700" kern="100" dirty="0">
                <a:effectLst/>
                <a:highlight>
                  <a:srgbClr val="FFFFFF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中考尺规作图出题趋势分析：梳理近五年徐州中考尺规作图真题，明确考查频率、核心考点、出题形式、难度梯度及本土文化融合特点，总结出题流程，形成真题分析报告。</a:t>
            </a:r>
            <a:endParaRPr lang="zh-CN" altLang="en-US" sz="1700" kern="100" dirty="0">
              <a:effectLst/>
              <a:highlight>
                <a:srgbClr val="FFFFFF"/>
              </a:highligh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55600" algn="just"/>
            <a:r>
              <a:rPr lang="en-US" altLang="zh-CN" sz="1700" kern="100" dirty="0">
                <a:effectLst/>
                <a:highlight>
                  <a:srgbClr val="FFFFFF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 </a:t>
            </a:r>
            <a:r>
              <a:rPr lang="zh-CN" altLang="en-US" sz="1700" kern="100" dirty="0">
                <a:effectLst/>
                <a:highlight>
                  <a:srgbClr val="FFFFFF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古钱币数学知识挖掘：结合实地调研资料与考古文献，重点分析半两钱、正隆元宝、平肩空首布等典型古钱币，提炼其中的几何图形、比例关系、对称性质，建立与尺规作图考点的关联。</a:t>
            </a:r>
            <a:endParaRPr lang="zh-CN" altLang="en-US" sz="1700" kern="100" dirty="0">
              <a:effectLst/>
              <a:highlight>
                <a:srgbClr val="FFFFFF"/>
              </a:highligh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55600" algn="just"/>
            <a:r>
              <a:rPr lang="en-US" altLang="zh-CN" sz="1700" kern="100" dirty="0">
                <a:effectLst/>
                <a:highlight>
                  <a:srgbClr val="FFFFFF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 </a:t>
            </a:r>
            <a:r>
              <a:rPr lang="zh-CN" altLang="en-US" sz="1700" kern="100" dirty="0">
                <a:effectLst/>
                <a:highlight>
                  <a:srgbClr val="FFFFFF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预测题设计与打磨：结合出题趋势与古钱币素材，设计预测题初稿，经过多次修改，完善题目条件、设问形式与解析过程，确保预测题贴合中考难度与命题风格。</a:t>
            </a:r>
            <a:endParaRPr lang="zh-CN" altLang="en-US" sz="1700" kern="100" dirty="0">
              <a:effectLst/>
              <a:highlight>
                <a:srgbClr val="FFFFFF"/>
              </a:highligh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3" name="文本框 42"/>
          <p:cNvSpPr txBox="1"/>
          <p:nvPr>
            <p:custDataLst>
              <p:tags r:id="rId5"/>
            </p:custDataLst>
          </p:nvPr>
        </p:nvSpPr>
        <p:spPr>
          <a:xfrm>
            <a:off x="8086725" y="3816985"/>
            <a:ext cx="3445510" cy="528955"/>
          </a:xfrm>
          <a:prstGeom prst="rect">
            <a:avLst/>
          </a:prstGeom>
          <a:noFill/>
        </p:spPr>
        <p:txBody>
          <a:bodyPr wrap="none" lIns="91436" tIns="45718" rIns="91436" bIns="45718" rtlCol="0">
            <a:no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000" kern="100" dirty="0">
                <a:effectLst/>
                <a:highlight>
                  <a:srgbClr val="FFFFFF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（二）实施阶段（第</a:t>
            </a:r>
            <a:r>
              <a:rPr lang="en-US" altLang="zh-CN" sz="2000" kern="100" dirty="0">
                <a:effectLst/>
                <a:highlight>
                  <a:srgbClr val="FFFFFF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3-5</a:t>
            </a:r>
            <a:r>
              <a:rPr lang="zh-CN" altLang="en-US" sz="2000" kern="100" dirty="0">
                <a:effectLst/>
                <a:highlight>
                  <a:srgbClr val="FFFFFF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周）</a:t>
            </a:r>
            <a:endParaRPr lang="zh-CN" altLang="en-US" sz="2000" kern="100" dirty="0">
              <a:effectLst/>
              <a:highlight>
                <a:srgbClr val="FFFFFF"/>
              </a:highligh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 rot="10800000" flipV="1">
            <a:off x="8086725" y="3903980"/>
            <a:ext cx="305435" cy="359410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1800" dirty="0"/>
              <a:t>3</a:t>
            </a:r>
            <a:endParaRPr lang="en-US" altLang="zh-CN" sz="1800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3440261" y="4616283"/>
            <a:ext cx="1228725" cy="190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442031" y="4609298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 rot="10800000" flipV="1">
            <a:off x="8218920" y="969849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1800" dirty="0"/>
              <a:t>4</a:t>
            </a:r>
            <a:endParaRPr lang="en-US" altLang="zh-CN" sz="1800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5399183" y="4604490"/>
            <a:ext cx="1426210" cy="381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圆角矩形 17"/>
          <p:cNvSpPr/>
          <p:nvPr/>
        </p:nvSpPr>
        <p:spPr>
          <a:xfrm rot="10800000" flipV="1">
            <a:off x="341387" y="937099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1800" dirty="0"/>
              <a:t>1</a:t>
            </a:r>
            <a:endParaRPr lang="en-US" altLang="zh-CN" sz="1800" dirty="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633095" y="4213225"/>
            <a:ext cx="3600450" cy="528955"/>
          </a:xfrm>
          <a:prstGeom prst="rect">
            <a:avLst/>
          </a:prstGeom>
          <a:noFill/>
        </p:spPr>
        <p:txBody>
          <a:bodyPr wrap="none" lIns="91436" tIns="45718" rIns="91436" bIns="45718" rtlCol="0">
            <a:noAutofit/>
          </a:bodyPr>
          <a:lstStyle/>
          <a:p>
            <a:pPr indent="355600" algn="just"/>
            <a:r>
              <a:rPr lang="en-US" altLang="zh-CN" sz="2000" b="1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r>
              <a:rPr lang="zh-CN" altLang="en-US" sz="2000" b="1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课题研究过程回顾</a:t>
            </a:r>
            <a:endParaRPr lang="zh-CN" altLang="en-US" sz="20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355600" algn="just"/>
            <a:r>
              <a:rPr lang="zh-CN" altLang="en-US" sz="20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（一）准备阶段（第</a:t>
            </a:r>
            <a:r>
              <a:rPr lang="en-US" altLang="zh-CN" sz="20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1-2</a:t>
            </a:r>
            <a:r>
              <a:rPr lang="zh-CN" altLang="en-US" sz="20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周）</a:t>
            </a:r>
            <a:endParaRPr lang="zh-CN" altLang="en-US" sz="2000" kern="100" dirty="0">
              <a:effectLst/>
              <a:highlight>
                <a:srgbClr val="FFFFFF"/>
              </a:highligh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/>
          <p:cNvSpPr txBox="1"/>
          <p:nvPr>
            <p:custDataLst>
              <p:tags r:id="rId1"/>
            </p:custDataLst>
          </p:nvPr>
        </p:nvSpPr>
        <p:spPr>
          <a:xfrm>
            <a:off x="4664875" y="1840088"/>
            <a:ext cx="2990275" cy="92333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PART 02</a:t>
            </a:r>
            <a:endParaRPr lang="en-US" altLang="zh-CN" sz="5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研究过程</a:t>
            </a:r>
            <a:endParaRPr lang="zh-CN" altLang="en-US" sz="5400" dirty="0">
              <a:solidFill>
                <a:schemeClr val="accent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圆角矩形 50"/>
          <p:cNvSpPr/>
          <p:nvPr/>
        </p:nvSpPr>
        <p:spPr>
          <a:xfrm rot="10800000" flipV="1">
            <a:off x="236220" y="1009650"/>
            <a:ext cx="3890645" cy="49085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just"/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（一）核心研究成果</a:t>
            </a:r>
            <a:endParaRPr lang="zh-CN" altLang="en-US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19125" y="1772920"/>
            <a:ext cx="8257540" cy="4384040"/>
          </a:xfrm>
          <a:prstGeom prst="rect">
            <a:avLst/>
          </a:prstGeom>
        </p:spPr>
        <p:txBody>
          <a:bodyPr wrap="square" lIns="91436" tIns="45718" rIns="91436" bIns="45718">
            <a:noAutofit/>
          </a:bodyPr>
          <a:lstStyle/>
          <a:p>
            <a:pPr algn="just"/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1. 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梳理了近五年徐州中考尺规作图的出题趋势与流程，明确了核心考点与备考重点，形成了完整的真题分析报告。</a:t>
            </a:r>
            <a:endParaRPr lang="zh-CN" altLang="en-US" sz="24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2. 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挖掘了徐州博物馆古钱币中的数学知识，建立了古钱币文化与尺规作图考点的关联，整理了古钱币数学知识挖掘笔记。</a:t>
            </a:r>
            <a:endParaRPr lang="zh-CN" altLang="en-US" sz="24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3. 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设计了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道贴合徐州中考难度、融入古钱币文化的尺规作图预测题，配套完整的解析与评分标准，可直接用于中考复习。</a:t>
            </a:r>
            <a:endParaRPr lang="zh-CN" altLang="en-US" sz="24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4. 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形成了完整的课题研究材料，包括开题报告、过程材料、结题报告，提出了切实可行的中考尺规作图备考建议。</a:t>
            </a:r>
            <a:endParaRPr lang="zh-CN" altLang="en-US" sz="24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2438403" y="252859"/>
            <a:ext cx="975359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76" name="圆角矩形 75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zh-CN" altLang="en-US" sz="2800" dirty="0"/>
              <a:t>二</a:t>
            </a:r>
            <a:endParaRPr lang="zh-CN" altLang="en-US" sz="2800" dirty="0"/>
          </a:p>
        </p:txBody>
      </p:sp>
      <p:sp>
        <p:nvSpPr>
          <p:cNvPr id="77" name="文本框 76"/>
          <p:cNvSpPr txBox="1"/>
          <p:nvPr/>
        </p:nvSpPr>
        <p:spPr>
          <a:xfrm>
            <a:off x="618842" y="275483"/>
            <a:ext cx="1723541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l"/>
            <a:r>
              <a:rPr lang="zh-CN" altLang="en-US" sz="24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研究过程</a:t>
            </a:r>
            <a:endParaRPr lang="zh-CN" altLang="en-US" sz="24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773651" y="305949"/>
            <a:ext cx="2684145" cy="397510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RESEARCH PROCESS</a:t>
            </a:r>
            <a:endParaRPr lang="en-US" altLang="zh-CN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0" name="组 79"/>
          <p:cNvGrpSpPr/>
          <p:nvPr/>
        </p:nvGrpSpPr>
        <p:grpSpPr>
          <a:xfrm>
            <a:off x="11454106" y="252857"/>
            <a:ext cx="737892" cy="484288"/>
            <a:chOff x="11454105" y="252856"/>
            <a:chExt cx="737892" cy="484288"/>
          </a:xfrm>
        </p:grpSpPr>
        <p:grpSp>
          <p:nvGrpSpPr>
            <p:cNvPr id="82" name="组 81"/>
            <p:cNvGrpSpPr/>
            <p:nvPr/>
          </p:nvGrpSpPr>
          <p:grpSpPr>
            <a:xfrm>
              <a:off x="12039604" y="252856"/>
              <a:ext cx="152393" cy="484287"/>
              <a:chOff x="12039604" y="252856"/>
              <a:chExt cx="152393" cy="484287"/>
            </a:xfrm>
          </p:grpSpPr>
          <p:sp>
            <p:nvSpPr>
              <p:cNvPr id="86" name="圆角矩形 85"/>
              <p:cNvSpPr/>
              <p:nvPr/>
            </p:nvSpPr>
            <p:spPr>
              <a:xfrm rot="16200000" flipV="1">
                <a:off x="12072988" y="518121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 rot="16200000" flipV="1">
                <a:off x="12072988" y="618134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圆角矩形 87"/>
              <p:cNvSpPr/>
              <p:nvPr/>
            </p:nvSpPr>
            <p:spPr>
              <a:xfrm rot="16200000" flipV="1">
                <a:off x="12072988" y="321750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圆角矩形 88"/>
              <p:cNvSpPr/>
              <p:nvPr/>
            </p:nvSpPr>
            <p:spPr>
              <a:xfrm rot="16200000" flipV="1">
                <a:off x="12072988" y="421763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圆角矩形 89"/>
              <p:cNvSpPr/>
              <p:nvPr/>
            </p:nvSpPr>
            <p:spPr>
              <a:xfrm rot="16200000" flipV="1">
                <a:off x="12072987" y="219473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99"/>
            <p:cNvGrpSpPr/>
            <p:nvPr/>
          </p:nvGrpSpPr>
          <p:grpSpPr>
            <a:xfrm>
              <a:off x="11454105" y="252857"/>
              <a:ext cx="491115" cy="484287"/>
              <a:chOff x="1528923" y="220268"/>
              <a:chExt cx="1284096" cy="1266241"/>
            </a:xfrm>
          </p:grpSpPr>
          <p:sp>
            <p:nvSpPr>
              <p:cNvPr id="84" name="圆角矩形 83"/>
              <p:cNvSpPr/>
              <p:nvPr/>
            </p:nvSpPr>
            <p:spPr>
              <a:xfrm rot="16200000" flipV="1">
                <a:off x="1537850" y="211341"/>
                <a:ext cx="1266241" cy="1284096"/>
              </a:xfrm>
              <a:prstGeom prst="roundRect">
                <a:avLst>
                  <a:gd name="adj" fmla="val 5039"/>
                </a:avLst>
              </a:prstGeom>
              <a:solidFill>
                <a:schemeClr val="accent5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Freeform 96"/>
              <p:cNvSpPr/>
              <p:nvPr/>
            </p:nvSpPr>
            <p:spPr bwMode="auto">
              <a:xfrm>
                <a:off x="1804148" y="499514"/>
                <a:ext cx="733647" cy="707752"/>
              </a:xfrm>
              <a:custGeom>
                <a:avLst/>
                <a:gdLst>
                  <a:gd name="T0" fmla="*/ 184 w 216"/>
                  <a:gd name="T1" fmla="*/ 0 h 208"/>
                  <a:gd name="T2" fmla="*/ 152 w 216"/>
                  <a:gd name="T3" fmla="*/ 32 h 208"/>
                  <a:gd name="T4" fmla="*/ 154 w 216"/>
                  <a:gd name="T5" fmla="*/ 41 h 208"/>
                  <a:gd name="T6" fmla="*/ 60 w 216"/>
                  <a:gd name="T7" fmla="*/ 80 h 208"/>
                  <a:gd name="T8" fmla="*/ 32 w 216"/>
                  <a:gd name="T9" fmla="*/ 64 h 208"/>
                  <a:gd name="T10" fmla="*/ 0 w 216"/>
                  <a:gd name="T11" fmla="*/ 96 h 208"/>
                  <a:gd name="T12" fmla="*/ 32 w 216"/>
                  <a:gd name="T13" fmla="*/ 128 h 208"/>
                  <a:gd name="T14" fmla="*/ 56 w 216"/>
                  <a:gd name="T15" fmla="*/ 118 h 208"/>
                  <a:gd name="T16" fmla="*/ 116 w 216"/>
                  <a:gd name="T17" fmla="*/ 161 h 208"/>
                  <a:gd name="T18" fmla="*/ 112 w 216"/>
                  <a:gd name="T19" fmla="*/ 176 h 208"/>
                  <a:gd name="T20" fmla="*/ 144 w 216"/>
                  <a:gd name="T21" fmla="*/ 208 h 208"/>
                  <a:gd name="T22" fmla="*/ 176 w 216"/>
                  <a:gd name="T23" fmla="*/ 176 h 208"/>
                  <a:gd name="T24" fmla="*/ 144 w 216"/>
                  <a:gd name="T25" fmla="*/ 144 h 208"/>
                  <a:gd name="T26" fmla="*/ 121 w 216"/>
                  <a:gd name="T27" fmla="*/ 154 h 208"/>
                  <a:gd name="T28" fmla="*/ 61 w 216"/>
                  <a:gd name="T29" fmla="*/ 111 h 208"/>
                  <a:gd name="T30" fmla="*/ 64 w 216"/>
                  <a:gd name="T31" fmla="*/ 96 h 208"/>
                  <a:gd name="T32" fmla="*/ 63 w 216"/>
                  <a:gd name="T33" fmla="*/ 87 h 208"/>
                  <a:gd name="T34" fmla="*/ 157 w 216"/>
                  <a:gd name="T35" fmla="*/ 48 h 208"/>
                  <a:gd name="T36" fmla="*/ 184 w 216"/>
                  <a:gd name="T37" fmla="*/ 64 h 208"/>
                  <a:gd name="T38" fmla="*/ 216 w 216"/>
                  <a:gd name="T39" fmla="*/ 32 h 208"/>
                  <a:gd name="T40" fmla="*/ 184 w 216"/>
                  <a:gd name="T41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6" h="208">
                    <a:moveTo>
                      <a:pt x="184" y="0"/>
                    </a:moveTo>
                    <a:cubicBezTo>
                      <a:pt x="167" y="0"/>
                      <a:pt x="152" y="14"/>
                      <a:pt x="152" y="32"/>
                    </a:cubicBezTo>
                    <a:cubicBezTo>
                      <a:pt x="152" y="35"/>
                      <a:pt x="153" y="38"/>
                      <a:pt x="154" y="41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55" y="70"/>
                      <a:pt x="44" y="64"/>
                      <a:pt x="32" y="64"/>
                    </a:cubicBezTo>
                    <a:cubicBezTo>
                      <a:pt x="15" y="64"/>
                      <a:pt x="0" y="78"/>
                      <a:pt x="0" y="96"/>
                    </a:cubicBezTo>
                    <a:cubicBezTo>
                      <a:pt x="0" y="113"/>
                      <a:pt x="15" y="128"/>
                      <a:pt x="32" y="128"/>
                    </a:cubicBezTo>
                    <a:cubicBezTo>
                      <a:pt x="42" y="128"/>
                      <a:pt x="50" y="124"/>
                      <a:pt x="56" y="118"/>
                    </a:cubicBezTo>
                    <a:cubicBezTo>
                      <a:pt x="116" y="161"/>
                      <a:pt x="116" y="161"/>
                      <a:pt x="116" y="161"/>
                    </a:cubicBezTo>
                    <a:cubicBezTo>
                      <a:pt x="114" y="165"/>
                      <a:pt x="112" y="170"/>
                      <a:pt x="112" y="176"/>
                    </a:cubicBezTo>
                    <a:cubicBezTo>
                      <a:pt x="112" y="193"/>
                      <a:pt x="127" y="208"/>
                      <a:pt x="144" y="208"/>
                    </a:cubicBezTo>
                    <a:cubicBezTo>
                      <a:pt x="162" y="208"/>
                      <a:pt x="176" y="193"/>
                      <a:pt x="176" y="176"/>
                    </a:cubicBezTo>
                    <a:cubicBezTo>
                      <a:pt x="176" y="158"/>
                      <a:pt x="162" y="144"/>
                      <a:pt x="144" y="144"/>
                    </a:cubicBezTo>
                    <a:cubicBezTo>
                      <a:pt x="135" y="144"/>
                      <a:pt x="127" y="148"/>
                      <a:pt x="121" y="154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3" y="107"/>
                      <a:pt x="64" y="101"/>
                      <a:pt x="64" y="96"/>
                    </a:cubicBezTo>
                    <a:cubicBezTo>
                      <a:pt x="64" y="93"/>
                      <a:pt x="64" y="90"/>
                      <a:pt x="63" y="87"/>
                    </a:cubicBezTo>
                    <a:cubicBezTo>
                      <a:pt x="157" y="48"/>
                      <a:pt x="157" y="48"/>
                      <a:pt x="157" y="48"/>
                    </a:cubicBezTo>
                    <a:cubicBezTo>
                      <a:pt x="162" y="57"/>
                      <a:pt x="173" y="64"/>
                      <a:pt x="184" y="64"/>
                    </a:cubicBezTo>
                    <a:cubicBezTo>
                      <a:pt x="202" y="64"/>
                      <a:pt x="216" y="49"/>
                      <a:pt x="216" y="32"/>
                    </a:cubicBezTo>
                    <a:cubicBezTo>
                      <a:pt x="216" y="14"/>
                      <a:pt x="202" y="0"/>
                      <a:pt x="1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AD1C21"/>
                  </a:solidFill>
                </a:endParaRPr>
              </a:p>
            </p:txBody>
          </p:sp>
        </p:grpSp>
      </p:grp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9102090" y="1219835"/>
            <a:ext cx="2457450" cy="1978660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9201785" y="3591560"/>
            <a:ext cx="2357755" cy="2565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圆角矩形 50"/>
          <p:cNvSpPr/>
          <p:nvPr/>
        </p:nvSpPr>
        <p:spPr>
          <a:xfrm rot="10800000" flipV="1">
            <a:off x="236220" y="1009650"/>
            <a:ext cx="3626485" cy="49085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just"/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（二）具体成果展示</a:t>
            </a:r>
            <a:endParaRPr lang="zh-CN" altLang="en-US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36220" y="1806575"/>
            <a:ext cx="6153785" cy="4402455"/>
          </a:xfrm>
          <a:prstGeom prst="rect">
            <a:avLst/>
          </a:prstGeom>
        </p:spPr>
        <p:txBody>
          <a:bodyPr wrap="square" lIns="91436" tIns="45718" rIns="91436" bIns="45718">
            <a:noAutofit/>
          </a:bodyPr>
          <a:lstStyle/>
          <a:p>
            <a:pPr algn="just"/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近五年徐州中考尺规作图出题趋势总结</a:t>
            </a:r>
            <a:endParaRPr lang="zh-CN" altLang="en-US" sz="22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）考查频率稳定：每年必考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道尺规作图题，分值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3-8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分，解答题形式为主，部分年份结合选择题考查作图痕迹判断。</a:t>
            </a:r>
            <a:endParaRPr lang="zh-CN" altLang="en-US" sz="22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）考点聚焦核心：重点考查作线段垂直平分线、作角平分线、作圆、补全图形等基本作图的应用，其中线段垂直平分线应用考查频率最高。</a:t>
            </a:r>
            <a:endParaRPr lang="zh-CN" altLang="en-US" sz="22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）贴合本土文化与实际：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2023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年起融入徐州本土文化素材，题型注重实际应用，引导学生运用尺规作图解决实际问题。</a:t>
            </a:r>
            <a:endParaRPr lang="zh-CN" altLang="en-US" sz="22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）难度梯度清晰：分为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作图操作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计算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证明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两部分，作图部分简单，计算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证明部分中等，注重综合应用。</a:t>
            </a:r>
            <a:endParaRPr lang="zh-CN" altLang="en-US" sz="22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endParaRPr lang="zh-CN" altLang="en-US" sz="22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2438403" y="252859"/>
            <a:ext cx="975359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76" name="圆角矩形 75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zh-CN" altLang="en-US" sz="2800" dirty="0"/>
              <a:t>二</a:t>
            </a:r>
            <a:endParaRPr lang="zh-CN" altLang="en-US" sz="2800" dirty="0"/>
          </a:p>
        </p:txBody>
      </p:sp>
      <p:sp>
        <p:nvSpPr>
          <p:cNvPr id="77" name="文本框 76"/>
          <p:cNvSpPr txBox="1"/>
          <p:nvPr/>
        </p:nvSpPr>
        <p:spPr>
          <a:xfrm>
            <a:off x="618842" y="275483"/>
            <a:ext cx="1723541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l"/>
            <a:r>
              <a:rPr lang="zh-CN" altLang="en-US" sz="24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研究过程</a:t>
            </a:r>
            <a:endParaRPr lang="zh-CN" altLang="en-US" sz="24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773651" y="305949"/>
            <a:ext cx="2684145" cy="397510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RESEARCH PROCESS</a:t>
            </a:r>
            <a:endParaRPr lang="en-US" altLang="zh-CN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0" name="组 79"/>
          <p:cNvGrpSpPr/>
          <p:nvPr/>
        </p:nvGrpSpPr>
        <p:grpSpPr>
          <a:xfrm>
            <a:off x="11454106" y="252857"/>
            <a:ext cx="737892" cy="484288"/>
            <a:chOff x="11454105" y="252856"/>
            <a:chExt cx="737892" cy="484288"/>
          </a:xfrm>
        </p:grpSpPr>
        <p:grpSp>
          <p:nvGrpSpPr>
            <p:cNvPr id="82" name="组 81"/>
            <p:cNvGrpSpPr/>
            <p:nvPr/>
          </p:nvGrpSpPr>
          <p:grpSpPr>
            <a:xfrm>
              <a:off x="12039604" y="252856"/>
              <a:ext cx="152393" cy="484287"/>
              <a:chOff x="12039604" y="252856"/>
              <a:chExt cx="152393" cy="484287"/>
            </a:xfrm>
          </p:grpSpPr>
          <p:sp>
            <p:nvSpPr>
              <p:cNvPr id="86" name="圆角矩形 85"/>
              <p:cNvSpPr/>
              <p:nvPr/>
            </p:nvSpPr>
            <p:spPr>
              <a:xfrm rot="16200000" flipV="1">
                <a:off x="12072988" y="518121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 rot="16200000" flipV="1">
                <a:off x="12072988" y="618134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圆角矩形 87"/>
              <p:cNvSpPr/>
              <p:nvPr/>
            </p:nvSpPr>
            <p:spPr>
              <a:xfrm rot="16200000" flipV="1">
                <a:off x="12072988" y="321750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圆角矩形 88"/>
              <p:cNvSpPr/>
              <p:nvPr/>
            </p:nvSpPr>
            <p:spPr>
              <a:xfrm rot="16200000" flipV="1">
                <a:off x="12072988" y="421763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圆角矩形 89"/>
              <p:cNvSpPr/>
              <p:nvPr/>
            </p:nvSpPr>
            <p:spPr>
              <a:xfrm rot="16200000" flipV="1">
                <a:off x="12072987" y="219473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99"/>
            <p:cNvGrpSpPr/>
            <p:nvPr/>
          </p:nvGrpSpPr>
          <p:grpSpPr>
            <a:xfrm>
              <a:off x="11454105" y="252857"/>
              <a:ext cx="491115" cy="484287"/>
              <a:chOff x="1528923" y="220268"/>
              <a:chExt cx="1284096" cy="1266241"/>
            </a:xfrm>
          </p:grpSpPr>
          <p:sp>
            <p:nvSpPr>
              <p:cNvPr id="84" name="圆角矩形 83"/>
              <p:cNvSpPr/>
              <p:nvPr/>
            </p:nvSpPr>
            <p:spPr>
              <a:xfrm rot="16200000" flipV="1">
                <a:off x="1537850" y="211341"/>
                <a:ext cx="1266241" cy="1284096"/>
              </a:xfrm>
              <a:prstGeom prst="roundRect">
                <a:avLst>
                  <a:gd name="adj" fmla="val 5039"/>
                </a:avLst>
              </a:prstGeom>
              <a:solidFill>
                <a:schemeClr val="accent5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Freeform 96"/>
              <p:cNvSpPr/>
              <p:nvPr/>
            </p:nvSpPr>
            <p:spPr bwMode="auto">
              <a:xfrm>
                <a:off x="1804148" y="499514"/>
                <a:ext cx="733647" cy="707752"/>
              </a:xfrm>
              <a:custGeom>
                <a:avLst/>
                <a:gdLst>
                  <a:gd name="T0" fmla="*/ 184 w 216"/>
                  <a:gd name="T1" fmla="*/ 0 h 208"/>
                  <a:gd name="T2" fmla="*/ 152 w 216"/>
                  <a:gd name="T3" fmla="*/ 32 h 208"/>
                  <a:gd name="T4" fmla="*/ 154 w 216"/>
                  <a:gd name="T5" fmla="*/ 41 h 208"/>
                  <a:gd name="T6" fmla="*/ 60 w 216"/>
                  <a:gd name="T7" fmla="*/ 80 h 208"/>
                  <a:gd name="T8" fmla="*/ 32 w 216"/>
                  <a:gd name="T9" fmla="*/ 64 h 208"/>
                  <a:gd name="T10" fmla="*/ 0 w 216"/>
                  <a:gd name="T11" fmla="*/ 96 h 208"/>
                  <a:gd name="T12" fmla="*/ 32 w 216"/>
                  <a:gd name="T13" fmla="*/ 128 h 208"/>
                  <a:gd name="T14" fmla="*/ 56 w 216"/>
                  <a:gd name="T15" fmla="*/ 118 h 208"/>
                  <a:gd name="T16" fmla="*/ 116 w 216"/>
                  <a:gd name="T17" fmla="*/ 161 h 208"/>
                  <a:gd name="T18" fmla="*/ 112 w 216"/>
                  <a:gd name="T19" fmla="*/ 176 h 208"/>
                  <a:gd name="T20" fmla="*/ 144 w 216"/>
                  <a:gd name="T21" fmla="*/ 208 h 208"/>
                  <a:gd name="T22" fmla="*/ 176 w 216"/>
                  <a:gd name="T23" fmla="*/ 176 h 208"/>
                  <a:gd name="T24" fmla="*/ 144 w 216"/>
                  <a:gd name="T25" fmla="*/ 144 h 208"/>
                  <a:gd name="T26" fmla="*/ 121 w 216"/>
                  <a:gd name="T27" fmla="*/ 154 h 208"/>
                  <a:gd name="T28" fmla="*/ 61 w 216"/>
                  <a:gd name="T29" fmla="*/ 111 h 208"/>
                  <a:gd name="T30" fmla="*/ 64 w 216"/>
                  <a:gd name="T31" fmla="*/ 96 h 208"/>
                  <a:gd name="T32" fmla="*/ 63 w 216"/>
                  <a:gd name="T33" fmla="*/ 87 h 208"/>
                  <a:gd name="T34" fmla="*/ 157 w 216"/>
                  <a:gd name="T35" fmla="*/ 48 h 208"/>
                  <a:gd name="T36" fmla="*/ 184 w 216"/>
                  <a:gd name="T37" fmla="*/ 64 h 208"/>
                  <a:gd name="T38" fmla="*/ 216 w 216"/>
                  <a:gd name="T39" fmla="*/ 32 h 208"/>
                  <a:gd name="T40" fmla="*/ 184 w 216"/>
                  <a:gd name="T41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6" h="208">
                    <a:moveTo>
                      <a:pt x="184" y="0"/>
                    </a:moveTo>
                    <a:cubicBezTo>
                      <a:pt x="167" y="0"/>
                      <a:pt x="152" y="14"/>
                      <a:pt x="152" y="32"/>
                    </a:cubicBezTo>
                    <a:cubicBezTo>
                      <a:pt x="152" y="35"/>
                      <a:pt x="153" y="38"/>
                      <a:pt x="154" y="41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55" y="70"/>
                      <a:pt x="44" y="64"/>
                      <a:pt x="32" y="64"/>
                    </a:cubicBezTo>
                    <a:cubicBezTo>
                      <a:pt x="15" y="64"/>
                      <a:pt x="0" y="78"/>
                      <a:pt x="0" y="96"/>
                    </a:cubicBezTo>
                    <a:cubicBezTo>
                      <a:pt x="0" y="113"/>
                      <a:pt x="15" y="128"/>
                      <a:pt x="32" y="128"/>
                    </a:cubicBezTo>
                    <a:cubicBezTo>
                      <a:pt x="42" y="128"/>
                      <a:pt x="50" y="124"/>
                      <a:pt x="56" y="118"/>
                    </a:cubicBezTo>
                    <a:cubicBezTo>
                      <a:pt x="116" y="161"/>
                      <a:pt x="116" y="161"/>
                      <a:pt x="116" y="161"/>
                    </a:cubicBezTo>
                    <a:cubicBezTo>
                      <a:pt x="114" y="165"/>
                      <a:pt x="112" y="170"/>
                      <a:pt x="112" y="176"/>
                    </a:cubicBezTo>
                    <a:cubicBezTo>
                      <a:pt x="112" y="193"/>
                      <a:pt x="127" y="208"/>
                      <a:pt x="144" y="208"/>
                    </a:cubicBezTo>
                    <a:cubicBezTo>
                      <a:pt x="162" y="208"/>
                      <a:pt x="176" y="193"/>
                      <a:pt x="176" y="176"/>
                    </a:cubicBezTo>
                    <a:cubicBezTo>
                      <a:pt x="176" y="158"/>
                      <a:pt x="162" y="144"/>
                      <a:pt x="144" y="144"/>
                    </a:cubicBezTo>
                    <a:cubicBezTo>
                      <a:pt x="135" y="144"/>
                      <a:pt x="127" y="148"/>
                      <a:pt x="121" y="154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3" y="107"/>
                      <a:pt x="64" y="101"/>
                      <a:pt x="64" y="96"/>
                    </a:cubicBezTo>
                    <a:cubicBezTo>
                      <a:pt x="64" y="93"/>
                      <a:pt x="64" y="90"/>
                      <a:pt x="63" y="87"/>
                    </a:cubicBezTo>
                    <a:cubicBezTo>
                      <a:pt x="157" y="48"/>
                      <a:pt x="157" y="48"/>
                      <a:pt x="157" y="48"/>
                    </a:cubicBezTo>
                    <a:cubicBezTo>
                      <a:pt x="162" y="57"/>
                      <a:pt x="173" y="64"/>
                      <a:pt x="184" y="64"/>
                    </a:cubicBezTo>
                    <a:cubicBezTo>
                      <a:pt x="202" y="64"/>
                      <a:pt x="216" y="49"/>
                      <a:pt x="216" y="32"/>
                    </a:cubicBezTo>
                    <a:cubicBezTo>
                      <a:pt x="216" y="14"/>
                      <a:pt x="202" y="0"/>
                      <a:pt x="1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AD1C21"/>
                  </a:solidFill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6559550" y="1663065"/>
            <a:ext cx="5385435" cy="4366895"/>
          </a:xfrm>
          <a:prstGeom prst="rect">
            <a:avLst/>
          </a:prstGeom>
        </p:spPr>
        <p:txBody>
          <a:bodyPr wrap="square" lIns="91436" tIns="45718" rIns="91436" bIns="45718">
            <a:noAutofit/>
          </a:bodyPr>
          <a:lstStyle/>
          <a:p>
            <a:pPr algn="just"/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徐州古钱币中的数学知识核心要点</a:t>
            </a:r>
            <a:endParaRPr lang="zh-CN" altLang="en-US" sz="22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）几何图形：圆形（外轮廓）、正方形（方孔）、弧（弧裆布币），与尺规作图中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作圆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作正方形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补全圆弧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考点契合。</a:t>
            </a:r>
            <a:endParaRPr lang="zh-CN" altLang="en-US" sz="22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）比例关系：圆形方孔钱直径与方孔边长比例约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4:1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，弧裆布币各部分尺寸遵循固定比例，与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按比例作线段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比例计算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考点关联。</a:t>
            </a:r>
            <a:endParaRPr lang="zh-CN" altLang="en-US" sz="22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）对称性质：圆形方孔钱、弧裆布币均体现轴对称、中心对称性质，与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作轴对称图形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中心对称图形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考点相关。</a:t>
            </a:r>
            <a:endParaRPr lang="zh-CN" altLang="en-US" sz="22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圆角矩形 50"/>
          <p:cNvSpPr/>
          <p:nvPr/>
        </p:nvSpPr>
        <p:spPr>
          <a:xfrm rot="10800000" flipV="1">
            <a:off x="236220" y="1009650"/>
            <a:ext cx="5603875" cy="49085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just"/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 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中考尺规作图预测题（最终版）</a:t>
            </a:r>
            <a:endParaRPr lang="zh-CN" altLang="en-US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36220" y="1643380"/>
            <a:ext cx="7123430" cy="4903470"/>
          </a:xfrm>
          <a:prstGeom prst="rect">
            <a:avLst/>
          </a:prstGeom>
        </p:spPr>
        <p:txBody>
          <a:bodyPr wrap="square" lIns="91436" tIns="45718" rIns="91436" bIns="45718">
            <a:noAutofit/>
          </a:bodyPr>
          <a:lstStyle/>
          <a:p>
            <a:pPr algn="just"/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题目：徐州博物馆馆藏一枚西汉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半两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钱，其形制为圆形方孔，现给出该钱币的残缺轮廓（如图，仅保留一段圆弧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AB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和方孔的一个顶点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，已知圆弧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AB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是钱币外轮廓的一部分，点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是方孔的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顶点，且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在圆弧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AB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所在圆的内部）。请完成下列任务：</a:t>
            </a:r>
            <a:endParaRPr lang="zh-CN" altLang="en-US" sz="22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）用无刻度的直尺和圆规，补全该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半两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钱的外轮廓（圆形），并作出方孔的另外三条边，使方孔为正方形，且正方形的对角线过圆形的圆心（保留作图痕迹，不写作法）；</a:t>
            </a:r>
            <a:endParaRPr lang="zh-CN" altLang="en-US" sz="22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）若测得圆弧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AB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对应的弦长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AB=2√3 cm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，弦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AB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到圆心的距离为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 cm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，求该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半两</a:t>
            </a:r>
            <a:r>
              <a:rPr lang="en-US" altLang="zh-CN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2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钱的外轮廓半径及方孔的边长（结果保留根号）。</a:t>
            </a:r>
            <a:endParaRPr lang="zh-CN" altLang="en-US" sz="22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endParaRPr lang="en-US" altLang="zh-CN" sz="22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endParaRPr lang="zh-CN" altLang="en-US" sz="22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2438403" y="252859"/>
            <a:ext cx="975359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76" name="圆角矩形 75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zh-CN" altLang="en-US" sz="2800" dirty="0"/>
              <a:t>二</a:t>
            </a:r>
            <a:endParaRPr lang="zh-CN" altLang="en-US" sz="2800" dirty="0"/>
          </a:p>
        </p:txBody>
      </p:sp>
      <p:sp>
        <p:nvSpPr>
          <p:cNvPr id="77" name="文本框 76"/>
          <p:cNvSpPr txBox="1"/>
          <p:nvPr/>
        </p:nvSpPr>
        <p:spPr>
          <a:xfrm>
            <a:off x="618842" y="275483"/>
            <a:ext cx="1723541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l"/>
            <a:r>
              <a:rPr lang="zh-CN" altLang="en-US" sz="24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研究过程</a:t>
            </a:r>
            <a:endParaRPr lang="zh-CN" altLang="en-US" sz="24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773651" y="305949"/>
            <a:ext cx="2684145" cy="397510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RESEARCH PROCESS</a:t>
            </a:r>
            <a:endParaRPr lang="en-US" altLang="zh-CN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0" name="组 79"/>
          <p:cNvGrpSpPr/>
          <p:nvPr/>
        </p:nvGrpSpPr>
        <p:grpSpPr>
          <a:xfrm>
            <a:off x="11454106" y="252857"/>
            <a:ext cx="737892" cy="484288"/>
            <a:chOff x="11454105" y="252856"/>
            <a:chExt cx="737892" cy="484288"/>
          </a:xfrm>
        </p:grpSpPr>
        <p:grpSp>
          <p:nvGrpSpPr>
            <p:cNvPr id="82" name="组 81"/>
            <p:cNvGrpSpPr/>
            <p:nvPr/>
          </p:nvGrpSpPr>
          <p:grpSpPr>
            <a:xfrm>
              <a:off x="12039604" y="252856"/>
              <a:ext cx="152393" cy="484287"/>
              <a:chOff x="12039604" y="252856"/>
              <a:chExt cx="152393" cy="484287"/>
            </a:xfrm>
          </p:grpSpPr>
          <p:sp>
            <p:nvSpPr>
              <p:cNvPr id="86" name="圆角矩形 85"/>
              <p:cNvSpPr/>
              <p:nvPr/>
            </p:nvSpPr>
            <p:spPr>
              <a:xfrm rot="16200000" flipV="1">
                <a:off x="12072988" y="518121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 rot="16200000" flipV="1">
                <a:off x="12072988" y="618134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圆角矩形 87"/>
              <p:cNvSpPr/>
              <p:nvPr/>
            </p:nvSpPr>
            <p:spPr>
              <a:xfrm rot="16200000" flipV="1">
                <a:off x="12072988" y="321750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圆角矩形 88"/>
              <p:cNvSpPr/>
              <p:nvPr/>
            </p:nvSpPr>
            <p:spPr>
              <a:xfrm rot="16200000" flipV="1">
                <a:off x="12072988" y="421763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圆角矩形 89"/>
              <p:cNvSpPr/>
              <p:nvPr/>
            </p:nvSpPr>
            <p:spPr>
              <a:xfrm rot="16200000" flipV="1">
                <a:off x="12072987" y="219473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99"/>
            <p:cNvGrpSpPr/>
            <p:nvPr/>
          </p:nvGrpSpPr>
          <p:grpSpPr>
            <a:xfrm>
              <a:off x="11454105" y="252857"/>
              <a:ext cx="491115" cy="484287"/>
              <a:chOff x="1528923" y="220268"/>
              <a:chExt cx="1284096" cy="1266241"/>
            </a:xfrm>
          </p:grpSpPr>
          <p:sp>
            <p:nvSpPr>
              <p:cNvPr id="84" name="圆角矩形 83"/>
              <p:cNvSpPr/>
              <p:nvPr/>
            </p:nvSpPr>
            <p:spPr>
              <a:xfrm rot="16200000" flipV="1">
                <a:off x="1537850" y="211341"/>
                <a:ext cx="1266241" cy="1284096"/>
              </a:xfrm>
              <a:prstGeom prst="roundRect">
                <a:avLst>
                  <a:gd name="adj" fmla="val 5039"/>
                </a:avLst>
              </a:prstGeom>
              <a:solidFill>
                <a:schemeClr val="accent5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Freeform 96"/>
              <p:cNvSpPr/>
              <p:nvPr/>
            </p:nvSpPr>
            <p:spPr bwMode="auto">
              <a:xfrm>
                <a:off x="1804148" y="499514"/>
                <a:ext cx="733647" cy="707752"/>
              </a:xfrm>
              <a:custGeom>
                <a:avLst/>
                <a:gdLst>
                  <a:gd name="T0" fmla="*/ 184 w 216"/>
                  <a:gd name="T1" fmla="*/ 0 h 208"/>
                  <a:gd name="T2" fmla="*/ 152 w 216"/>
                  <a:gd name="T3" fmla="*/ 32 h 208"/>
                  <a:gd name="T4" fmla="*/ 154 w 216"/>
                  <a:gd name="T5" fmla="*/ 41 h 208"/>
                  <a:gd name="T6" fmla="*/ 60 w 216"/>
                  <a:gd name="T7" fmla="*/ 80 h 208"/>
                  <a:gd name="T8" fmla="*/ 32 w 216"/>
                  <a:gd name="T9" fmla="*/ 64 h 208"/>
                  <a:gd name="T10" fmla="*/ 0 w 216"/>
                  <a:gd name="T11" fmla="*/ 96 h 208"/>
                  <a:gd name="T12" fmla="*/ 32 w 216"/>
                  <a:gd name="T13" fmla="*/ 128 h 208"/>
                  <a:gd name="T14" fmla="*/ 56 w 216"/>
                  <a:gd name="T15" fmla="*/ 118 h 208"/>
                  <a:gd name="T16" fmla="*/ 116 w 216"/>
                  <a:gd name="T17" fmla="*/ 161 h 208"/>
                  <a:gd name="T18" fmla="*/ 112 w 216"/>
                  <a:gd name="T19" fmla="*/ 176 h 208"/>
                  <a:gd name="T20" fmla="*/ 144 w 216"/>
                  <a:gd name="T21" fmla="*/ 208 h 208"/>
                  <a:gd name="T22" fmla="*/ 176 w 216"/>
                  <a:gd name="T23" fmla="*/ 176 h 208"/>
                  <a:gd name="T24" fmla="*/ 144 w 216"/>
                  <a:gd name="T25" fmla="*/ 144 h 208"/>
                  <a:gd name="T26" fmla="*/ 121 w 216"/>
                  <a:gd name="T27" fmla="*/ 154 h 208"/>
                  <a:gd name="T28" fmla="*/ 61 w 216"/>
                  <a:gd name="T29" fmla="*/ 111 h 208"/>
                  <a:gd name="T30" fmla="*/ 64 w 216"/>
                  <a:gd name="T31" fmla="*/ 96 h 208"/>
                  <a:gd name="T32" fmla="*/ 63 w 216"/>
                  <a:gd name="T33" fmla="*/ 87 h 208"/>
                  <a:gd name="T34" fmla="*/ 157 w 216"/>
                  <a:gd name="T35" fmla="*/ 48 h 208"/>
                  <a:gd name="T36" fmla="*/ 184 w 216"/>
                  <a:gd name="T37" fmla="*/ 64 h 208"/>
                  <a:gd name="T38" fmla="*/ 216 w 216"/>
                  <a:gd name="T39" fmla="*/ 32 h 208"/>
                  <a:gd name="T40" fmla="*/ 184 w 216"/>
                  <a:gd name="T41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6" h="208">
                    <a:moveTo>
                      <a:pt x="184" y="0"/>
                    </a:moveTo>
                    <a:cubicBezTo>
                      <a:pt x="167" y="0"/>
                      <a:pt x="152" y="14"/>
                      <a:pt x="152" y="32"/>
                    </a:cubicBezTo>
                    <a:cubicBezTo>
                      <a:pt x="152" y="35"/>
                      <a:pt x="153" y="38"/>
                      <a:pt x="154" y="41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55" y="70"/>
                      <a:pt x="44" y="64"/>
                      <a:pt x="32" y="64"/>
                    </a:cubicBezTo>
                    <a:cubicBezTo>
                      <a:pt x="15" y="64"/>
                      <a:pt x="0" y="78"/>
                      <a:pt x="0" y="96"/>
                    </a:cubicBezTo>
                    <a:cubicBezTo>
                      <a:pt x="0" y="113"/>
                      <a:pt x="15" y="128"/>
                      <a:pt x="32" y="128"/>
                    </a:cubicBezTo>
                    <a:cubicBezTo>
                      <a:pt x="42" y="128"/>
                      <a:pt x="50" y="124"/>
                      <a:pt x="56" y="118"/>
                    </a:cubicBezTo>
                    <a:cubicBezTo>
                      <a:pt x="116" y="161"/>
                      <a:pt x="116" y="161"/>
                      <a:pt x="116" y="161"/>
                    </a:cubicBezTo>
                    <a:cubicBezTo>
                      <a:pt x="114" y="165"/>
                      <a:pt x="112" y="170"/>
                      <a:pt x="112" y="176"/>
                    </a:cubicBezTo>
                    <a:cubicBezTo>
                      <a:pt x="112" y="193"/>
                      <a:pt x="127" y="208"/>
                      <a:pt x="144" y="208"/>
                    </a:cubicBezTo>
                    <a:cubicBezTo>
                      <a:pt x="162" y="208"/>
                      <a:pt x="176" y="193"/>
                      <a:pt x="176" y="176"/>
                    </a:cubicBezTo>
                    <a:cubicBezTo>
                      <a:pt x="176" y="158"/>
                      <a:pt x="162" y="144"/>
                      <a:pt x="144" y="144"/>
                    </a:cubicBezTo>
                    <a:cubicBezTo>
                      <a:pt x="135" y="144"/>
                      <a:pt x="127" y="148"/>
                      <a:pt x="121" y="154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3" y="107"/>
                      <a:pt x="64" y="101"/>
                      <a:pt x="64" y="96"/>
                    </a:cubicBezTo>
                    <a:cubicBezTo>
                      <a:pt x="64" y="93"/>
                      <a:pt x="64" y="90"/>
                      <a:pt x="63" y="87"/>
                    </a:cubicBezTo>
                    <a:cubicBezTo>
                      <a:pt x="157" y="48"/>
                      <a:pt x="157" y="48"/>
                      <a:pt x="157" y="48"/>
                    </a:cubicBezTo>
                    <a:cubicBezTo>
                      <a:pt x="162" y="57"/>
                      <a:pt x="173" y="64"/>
                      <a:pt x="184" y="64"/>
                    </a:cubicBezTo>
                    <a:cubicBezTo>
                      <a:pt x="202" y="64"/>
                      <a:pt x="216" y="49"/>
                      <a:pt x="216" y="32"/>
                    </a:cubicBezTo>
                    <a:cubicBezTo>
                      <a:pt x="216" y="14"/>
                      <a:pt x="202" y="0"/>
                      <a:pt x="1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AD1C21"/>
                  </a:solidFill>
                </a:endParaRPr>
              </a:p>
            </p:txBody>
          </p:sp>
        </p:grpSp>
      </p:grpSp>
      <p:pic>
        <p:nvPicPr>
          <p:cNvPr id="2" name="图片 1" descr="36186286947dcb31bd0554bddd5f41f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43800" y="1500505"/>
            <a:ext cx="4648200" cy="36747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76167" y="4620268"/>
            <a:ext cx="4064000" cy="368300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图一</a:t>
            </a: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题目图片示意图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圆角矩形 50"/>
          <p:cNvSpPr/>
          <p:nvPr/>
        </p:nvSpPr>
        <p:spPr>
          <a:xfrm rot="10800000" flipV="1">
            <a:off x="236220" y="1009650"/>
            <a:ext cx="5603875" cy="49085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just"/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 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中考尺规作图预测题（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解析）</a:t>
            </a:r>
            <a:endParaRPr lang="zh-CN" altLang="en-US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36220" y="1682115"/>
            <a:ext cx="7059295" cy="4782185"/>
          </a:xfrm>
          <a:prstGeom prst="rect">
            <a:avLst/>
          </a:prstGeom>
        </p:spPr>
        <p:txBody>
          <a:bodyPr wrap="square" lIns="91436" tIns="45718" rIns="91436" bIns="45718">
            <a:noAutofit/>
          </a:bodyPr>
          <a:lstStyle/>
          <a:p>
            <a:pPr algn="just"/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解析：</a:t>
            </a:r>
            <a:endParaRPr lang="zh-CN" altLang="en-US" sz="24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）作图步骤：</a:t>
            </a:r>
            <a:r>
              <a:rPr lang="en-US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连接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AB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，作线段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AB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的垂直平分线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l</a:t>
            </a:r>
            <a:r>
              <a:rPr lang="en-US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₁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</a:t>
            </a:r>
            <a:r>
              <a:rPr lang="en-US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在圆弧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AB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上取另一点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D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，连接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AD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，作线段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AD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的垂直平分线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l</a:t>
            </a:r>
            <a:r>
              <a:rPr lang="en-US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₂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</a:t>
            </a:r>
            <a:r>
              <a:rPr lang="en-US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l</a:t>
            </a:r>
            <a:r>
              <a:rPr lang="en-US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₁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与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l</a:t>
            </a:r>
            <a:r>
              <a:rPr lang="en-US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₂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的交点即为圆心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O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</a:t>
            </a:r>
            <a:r>
              <a:rPr lang="en-US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④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O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为圆心，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OA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为半径画圆，补全外轮廓；</a:t>
            </a:r>
            <a:r>
              <a:rPr lang="en-US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⑤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连接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OC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并延长交圆于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E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F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，作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EF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的垂直平分线交圆于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G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H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，以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OC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为半径作弧，交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HO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EO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GO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与点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M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N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P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连接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C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N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M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P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，即为正方形方孔。</a:t>
            </a:r>
            <a:endParaRPr lang="zh-CN" altLang="en-US" sz="24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）计算过程：</a:t>
            </a:r>
            <a:r>
              <a:rPr lang="en-US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设半径为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r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，由勾股定理得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r</a:t>
            </a:r>
            <a:r>
              <a:rPr lang="en-US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²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=(√3)</a:t>
            </a:r>
            <a:r>
              <a:rPr lang="en-US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²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+1</a:t>
            </a:r>
            <a:r>
              <a:rPr lang="en-US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²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=4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r=2 cm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</a:t>
            </a:r>
            <a:r>
              <a:rPr lang="en-US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正方形对角线为圆的直径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 cm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，边长为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</a:t>
            </a:r>
            <a:r>
              <a:rPr lang="en-US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÷</a:t>
            </a:r>
            <a:r>
              <a:rPr lang="en-US" altLang="zh-CN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√2=2√2 cm</a:t>
            </a:r>
            <a:r>
              <a:rPr lang="zh-CN" altLang="en-US" sz="24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endParaRPr lang="zh-CN" altLang="en-US" sz="24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2438403" y="252859"/>
            <a:ext cx="975359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76" name="圆角矩形 75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zh-CN" altLang="en-US" sz="2800" dirty="0"/>
              <a:t>二</a:t>
            </a:r>
            <a:endParaRPr lang="zh-CN" altLang="en-US" sz="2800" dirty="0"/>
          </a:p>
        </p:txBody>
      </p:sp>
      <p:sp>
        <p:nvSpPr>
          <p:cNvPr id="77" name="文本框 76"/>
          <p:cNvSpPr txBox="1"/>
          <p:nvPr/>
        </p:nvSpPr>
        <p:spPr>
          <a:xfrm>
            <a:off x="618842" y="275483"/>
            <a:ext cx="1723541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l"/>
            <a:r>
              <a:rPr lang="zh-CN" altLang="en-US" sz="24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研究过程</a:t>
            </a:r>
            <a:endParaRPr lang="zh-CN" altLang="en-US" sz="24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773651" y="305949"/>
            <a:ext cx="2684145" cy="397510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RESEARCH PROCESS</a:t>
            </a:r>
            <a:endParaRPr lang="en-US" altLang="zh-CN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0" name="组 79"/>
          <p:cNvGrpSpPr/>
          <p:nvPr/>
        </p:nvGrpSpPr>
        <p:grpSpPr>
          <a:xfrm>
            <a:off x="11454106" y="252857"/>
            <a:ext cx="737892" cy="484288"/>
            <a:chOff x="11454105" y="252856"/>
            <a:chExt cx="737892" cy="484288"/>
          </a:xfrm>
        </p:grpSpPr>
        <p:grpSp>
          <p:nvGrpSpPr>
            <p:cNvPr id="82" name="组 81"/>
            <p:cNvGrpSpPr/>
            <p:nvPr/>
          </p:nvGrpSpPr>
          <p:grpSpPr>
            <a:xfrm>
              <a:off x="12039604" y="252856"/>
              <a:ext cx="152393" cy="484287"/>
              <a:chOff x="12039604" y="252856"/>
              <a:chExt cx="152393" cy="484287"/>
            </a:xfrm>
          </p:grpSpPr>
          <p:sp>
            <p:nvSpPr>
              <p:cNvPr id="86" name="圆角矩形 85"/>
              <p:cNvSpPr/>
              <p:nvPr/>
            </p:nvSpPr>
            <p:spPr>
              <a:xfrm rot="16200000" flipV="1">
                <a:off x="12072988" y="518121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 rot="16200000" flipV="1">
                <a:off x="12072988" y="618134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圆角矩形 87"/>
              <p:cNvSpPr/>
              <p:nvPr/>
            </p:nvSpPr>
            <p:spPr>
              <a:xfrm rot="16200000" flipV="1">
                <a:off x="12072988" y="321750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圆角矩形 88"/>
              <p:cNvSpPr/>
              <p:nvPr/>
            </p:nvSpPr>
            <p:spPr>
              <a:xfrm rot="16200000" flipV="1">
                <a:off x="12072988" y="421763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圆角矩形 89"/>
              <p:cNvSpPr/>
              <p:nvPr/>
            </p:nvSpPr>
            <p:spPr>
              <a:xfrm rot="16200000" flipV="1">
                <a:off x="12072987" y="219473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99"/>
            <p:cNvGrpSpPr/>
            <p:nvPr/>
          </p:nvGrpSpPr>
          <p:grpSpPr>
            <a:xfrm>
              <a:off x="11454105" y="252857"/>
              <a:ext cx="491115" cy="484287"/>
              <a:chOff x="1528923" y="220268"/>
              <a:chExt cx="1284096" cy="1266241"/>
            </a:xfrm>
          </p:grpSpPr>
          <p:sp>
            <p:nvSpPr>
              <p:cNvPr id="84" name="圆角矩形 83"/>
              <p:cNvSpPr/>
              <p:nvPr/>
            </p:nvSpPr>
            <p:spPr>
              <a:xfrm rot="16200000" flipV="1">
                <a:off x="1537850" y="211341"/>
                <a:ext cx="1266241" cy="1284096"/>
              </a:xfrm>
              <a:prstGeom prst="roundRect">
                <a:avLst>
                  <a:gd name="adj" fmla="val 5039"/>
                </a:avLst>
              </a:prstGeom>
              <a:solidFill>
                <a:schemeClr val="accent5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Freeform 96"/>
              <p:cNvSpPr/>
              <p:nvPr/>
            </p:nvSpPr>
            <p:spPr bwMode="auto">
              <a:xfrm>
                <a:off x="1804148" y="499514"/>
                <a:ext cx="733647" cy="707752"/>
              </a:xfrm>
              <a:custGeom>
                <a:avLst/>
                <a:gdLst>
                  <a:gd name="T0" fmla="*/ 184 w 216"/>
                  <a:gd name="T1" fmla="*/ 0 h 208"/>
                  <a:gd name="T2" fmla="*/ 152 w 216"/>
                  <a:gd name="T3" fmla="*/ 32 h 208"/>
                  <a:gd name="T4" fmla="*/ 154 w 216"/>
                  <a:gd name="T5" fmla="*/ 41 h 208"/>
                  <a:gd name="T6" fmla="*/ 60 w 216"/>
                  <a:gd name="T7" fmla="*/ 80 h 208"/>
                  <a:gd name="T8" fmla="*/ 32 w 216"/>
                  <a:gd name="T9" fmla="*/ 64 h 208"/>
                  <a:gd name="T10" fmla="*/ 0 w 216"/>
                  <a:gd name="T11" fmla="*/ 96 h 208"/>
                  <a:gd name="T12" fmla="*/ 32 w 216"/>
                  <a:gd name="T13" fmla="*/ 128 h 208"/>
                  <a:gd name="T14" fmla="*/ 56 w 216"/>
                  <a:gd name="T15" fmla="*/ 118 h 208"/>
                  <a:gd name="T16" fmla="*/ 116 w 216"/>
                  <a:gd name="T17" fmla="*/ 161 h 208"/>
                  <a:gd name="T18" fmla="*/ 112 w 216"/>
                  <a:gd name="T19" fmla="*/ 176 h 208"/>
                  <a:gd name="T20" fmla="*/ 144 w 216"/>
                  <a:gd name="T21" fmla="*/ 208 h 208"/>
                  <a:gd name="T22" fmla="*/ 176 w 216"/>
                  <a:gd name="T23" fmla="*/ 176 h 208"/>
                  <a:gd name="T24" fmla="*/ 144 w 216"/>
                  <a:gd name="T25" fmla="*/ 144 h 208"/>
                  <a:gd name="T26" fmla="*/ 121 w 216"/>
                  <a:gd name="T27" fmla="*/ 154 h 208"/>
                  <a:gd name="T28" fmla="*/ 61 w 216"/>
                  <a:gd name="T29" fmla="*/ 111 h 208"/>
                  <a:gd name="T30" fmla="*/ 64 w 216"/>
                  <a:gd name="T31" fmla="*/ 96 h 208"/>
                  <a:gd name="T32" fmla="*/ 63 w 216"/>
                  <a:gd name="T33" fmla="*/ 87 h 208"/>
                  <a:gd name="T34" fmla="*/ 157 w 216"/>
                  <a:gd name="T35" fmla="*/ 48 h 208"/>
                  <a:gd name="T36" fmla="*/ 184 w 216"/>
                  <a:gd name="T37" fmla="*/ 64 h 208"/>
                  <a:gd name="T38" fmla="*/ 216 w 216"/>
                  <a:gd name="T39" fmla="*/ 32 h 208"/>
                  <a:gd name="T40" fmla="*/ 184 w 216"/>
                  <a:gd name="T41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6" h="208">
                    <a:moveTo>
                      <a:pt x="184" y="0"/>
                    </a:moveTo>
                    <a:cubicBezTo>
                      <a:pt x="167" y="0"/>
                      <a:pt x="152" y="14"/>
                      <a:pt x="152" y="32"/>
                    </a:cubicBezTo>
                    <a:cubicBezTo>
                      <a:pt x="152" y="35"/>
                      <a:pt x="153" y="38"/>
                      <a:pt x="154" y="41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55" y="70"/>
                      <a:pt x="44" y="64"/>
                      <a:pt x="32" y="64"/>
                    </a:cubicBezTo>
                    <a:cubicBezTo>
                      <a:pt x="15" y="64"/>
                      <a:pt x="0" y="78"/>
                      <a:pt x="0" y="96"/>
                    </a:cubicBezTo>
                    <a:cubicBezTo>
                      <a:pt x="0" y="113"/>
                      <a:pt x="15" y="128"/>
                      <a:pt x="32" y="128"/>
                    </a:cubicBezTo>
                    <a:cubicBezTo>
                      <a:pt x="42" y="128"/>
                      <a:pt x="50" y="124"/>
                      <a:pt x="56" y="118"/>
                    </a:cubicBezTo>
                    <a:cubicBezTo>
                      <a:pt x="116" y="161"/>
                      <a:pt x="116" y="161"/>
                      <a:pt x="116" y="161"/>
                    </a:cubicBezTo>
                    <a:cubicBezTo>
                      <a:pt x="114" y="165"/>
                      <a:pt x="112" y="170"/>
                      <a:pt x="112" y="176"/>
                    </a:cubicBezTo>
                    <a:cubicBezTo>
                      <a:pt x="112" y="193"/>
                      <a:pt x="127" y="208"/>
                      <a:pt x="144" y="208"/>
                    </a:cubicBezTo>
                    <a:cubicBezTo>
                      <a:pt x="162" y="208"/>
                      <a:pt x="176" y="193"/>
                      <a:pt x="176" y="176"/>
                    </a:cubicBezTo>
                    <a:cubicBezTo>
                      <a:pt x="176" y="158"/>
                      <a:pt x="162" y="144"/>
                      <a:pt x="144" y="144"/>
                    </a:cubicBezTo>
                    <a:cubicBezTo>
                      <a:pt x="135" y="144"/>
                      <a:pt x="127" y="148"/>
                      <a:pt x="121" y="154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3" y="107"/>
                      <a:pt x="64" y="101"/>
                      <a:pt x="64" y="96"/>
                    </a:cubicBezTo>
                    <a:cubicBezTo>
                      <a:pt x="64" y="93"/>
                      <a:pt x="64" y="90"/>
                      <a:pt x="63" y="87"/>
                    </a:cubicBezTo>
                    <a:cubicBezTo>
                      <a:pt x="157" y="48"/>
                      <a:pt x="157" y="48"/>
                      <a:pt x="157" y="48"/>
                    </a:cubicBezTo>
                    <a:cubicBezTo>
                      <a:pt x="162" y="57"/>
                      <a:pt x="173" y="64"/>
                      <a:pt x="184" y="64"/>
                    </a:cubicBezTo>
                    <a:cubicBezTo>
                      <a:pt x="202" y="64"/>
                      <a:pt x="216" y="49"/>
                      <a:pt x="216" y="32"/>
                    </a:cubicBezTo>
                    <a:cubicBezTo>
                      <a:pt x="216" y="14"/>
                      <a:pt x="202" y="0"/>
                      <a:pt x="1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AD1C21"/>
                  </a:solidFill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6024880" y="1500505"/>
            <a:ext cx="3003550" cy="430530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图二</a:t>
            </a: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解析找圆心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步骤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15b39cd3bb470efa38e813a3d9335cc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81060" y="803910"/>
            <a:ext cx="3463925" cy="3134995"/>
          </a:xfrm>
          <a:prstGeom prst="rect">
            <a:avLst/>
          </a:prstGeom>
        </p:spPr>
      </p:pic>
      <p:pic>
        <p:nvPicPr>
          <p:cNvPr id="5" name="图片 4" descr="64fbf12826b5b6dce9cfd94290ff3145"/>
          <p:cNvPicPr>
            <a:picLocks noChangeAspect="1"/>
          </p:cNvPicPr>
          <p:nvPr/>
        </p:nvPicPr>
        <p:blipFill>
          <a:blip r:embed="rId2"/>
          <a:srcRect l="-3775" t="-1385" r="13733" b="1385"/>
          <a:stretch>
            <a:fillRect/>
          </a:stretch>
        </p:blipFill>
        <p:spPr>
          <a:xfrm>
            <a:off x="8084185" y="3602990"/>
            <a:ext cx="3747770" cy="31210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63335" y="5892800"/>
            <a:ext cx="3003550" cy="430530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图三</a:t>
            </a: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解析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画正方形步骤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UNIT_SUBTYPE" val="h"/>
  <p:tag name="KSO_WM_UNIT_TYPE" val="i"/>
  <p:tag name="KSO_WM_UNIT_INDEX" val="1"/>
  <p:tag name="KSO_WM_UNIT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134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1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85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85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TEMPLATE_SUBCATEGORY" val="0"/>
  <p:tag name="KSO_WM_TEMPLATE_COLOR_TYPE" val="1"/>
  <p:tag name="KSO_WM_TEMPLATE_THUMBS_INDEX" val="1、4、5、14"/>
  <p:tag name="KSO_WM_TAG_VERSION" val="1.0"/>
  <p:tag name="KSO_WM_BEAUTIFY_FLAG" val="#wm#"/>
  <p:tag name="KSO_WM_TEMPLATE_CATEGORY" val="custom"/>
  <p:tag name="KSO_WM_TEMPLATE_INDEX" val="20202585"/>
  <p:tag name="KSO_WM_TEMPLATE_MASTER_TYPE" val="1"/>
  <p:tag name="KSO_WM_TEMPLATE_MASTER_THUMB_INDEX" val="12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_3*i*46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_3*i*46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_6*i*46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_11*i*46"/>
  <p:tag name="KSO_WM_UNIT_LAYERLEVEL" val="1"/>
  <p:tag name="KSO_WM_TAG_VERSION" val="1.0"/>
  <p:tag name="KSO_WM_BEAUTIFY_FLAG" val="#wm#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1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3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UNIT_SUBTYPE" val="h"/>
  <p:tag name="KSO_WM_UNIT_TYPE" val="i"/>
  <p:tag name="KSO_WM_UNIT_INDEX" val="1"/>
  <p:tag name="KSO_WM_UNIT_BK_DARK_LIGHT" val="2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34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6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7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1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39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85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85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2.xml><?xml version="1.0" encoding="utf-8"?>
<p:tagLst xmlns:p="http://schemas.openxmlformats.org/presentationml/2006/main">
  <p:tag name="KSO_WM_TEMPLATE_SUBCATEGORY" val="0"/>
  <p:tag name="KSO_WM_TEMPLATE_COLOR_TYPE" val="1"/>
  <p:tag name="KSO_WM_TEMPLATE_THUMBS_INDEX" val="1、4、5、14"/>
  <p:tag name="KSO_WM_TAG_VERSION" val="1.0"/>
  <p:tag name="KSO_WM_BEAUTIFY_FLAG" val="#wm#"/>
  <p:tag name="KSO_WM_TEMPLATE_CATEGORY" val="custom"/>
  <p:tag name="KSO_WM_TEMPLATE_INDEX" val="20202585"/>
  <p:tag name="KSO_WM_TEMPLATE_MASTER_TYPE" val="1"/>
  <p:tag name="KSO_WM_TEMPLATE_MASTER_THUMB_INDEX" val="12"/>
</p:tagLst>
</file>

<file path=ppt/tags/tag413.xml><?xml version="1.0" encoding="utf-8"?>
<p:tagLst xmlns:p="http://schemas.openxmlformats.org/presentationml/2006/main">
  <p:tag name="KSO_WM_UNIT_ISCONTENTSTITLE" val="0"/>
  <p:tag name="KSO_WM_UNIT_PRESET_TEXT" val="简约工作汇报模板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85_1*a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"/>
  <p:tag name="KSO_WM_UNIT_TEXT_FILL_FORE_SCHEMECOLOR_INDEX" val="5"/>
  <p:tag name="KSO_WM_UNIT_TEXT_FILL_TYPE" val="1"/>
</p:tagLst>
</file>

<file path=ppt/tags/tag414.xml><?xml version="1.0" encoding="utf-8"?>
<p:tagLst xmlns:p="http://schemas.openxmlformats.org/presentationml/2006/main">
  <p:tag name="KSO_WM_UNIT_ISCONTENTSTITLE" val="0"/>
  <p:tag name="KSO_WM_UNIT_PRESET_TEXT" val="单击此处添加副标题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85_1*b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.5"/>
  <p:tag name="KSO_WM_UNIT_TEXT_FILL_FORE_SCHEMECOLOR_INDEX" val="13"/>
  <p:tag name="KSO_WM_UNIT_TEXT_FILL_TYPE" val="1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1*f*2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ISCONTENTSTITLE" val="0"/>
  <p:tag name="KSO_WM_UNIT_PRESET_TEXT" val="汇报人姓名"/>
  <p:tag name="KSO_WM_UNIT_NOCLEAR" val="0"/>
  <p:tag name="KSO_WM_UNIT_TYPE" val="f"/>
  <p:tag name="KSO_WM_UNIT_INDEX" val="2"/>
  <p:tag name="KSO_WM_UNIT_SUBTYPE" val="b"/>
  <p:tag name="KSO_WM_UNIT_TEXT_FILL_FORE_SCHEMECOLOR_INDEX_BRIGHTNESS" val="0"/>
  <p:tag name="KSO_WM_UNIT_TEXT_FILL_FORE_SCHEMECOLOR_INDEX" val="5"/>
  <p:tag name="KSO_WM_UNIT_TEXT_FILL_TYPE" val="1"/>
</p:tagLst>
</file>

<file path=ppt/tags/tag416.xml><?xml version="1.0" encoding="utf-8"?>
<p:tagLst xmlns:p="http://schemas.openxmlformats.org/presentationml/2006/main">
  <p:tag name="TABLE_ENDDRAG_ORIGIN_RECT" val="586*251"/>
  <p:tag name="TABLE_ENDDRAG_RECT" val="181*220*586*251"/>
</p:tagLst>
</file>

<file path=ppt/tags/tag417.xml><?xml version="1.0" encoding="utf-8"?>
<p:tagLst xmlns:p="http://schemas.openxmlformats.org/presentationml/2006/main">
  <p:tag name="KSO_WM_SLIDE_ID" val="custom2020258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2585"/>
  <p:tag name="KSO_WM_SLIDE_LAYOUT" val="a_b_f_j"/>
  <p:tag name="KSO_WM_SLIDE_LAYOUT_CNT" val="1_1_2_1"/>
  <p:tag name="KSO_WM_UNIT_SHOW_EDIT_AREA_INDICATION" val="1"/>
  <p:tag name="KSO_WM_TEMPLATE_THUMBS_INDEX" val="1、5、6、7、8、9、10、14、15"/>
  <p:tag name="KSO_WM_TEMPLATE_MASTER_THUMB_INDEX" val="12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4*i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DIAGRAM_GROUP_CODE" val="l1-1"/>
  <p:tag name="KSO_WM_UNIT_TYPE" val="i"/>
  <p:tag name="KSO_WM_UNIT_INDEX" val="1"/>
  <p:tag name="KSO_WM_UNIT_LINE_FORE_SCHEMECOLOR_INDEX" val="1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4*i*2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DIAGRAM_GROUP_CODE" val="l1-1"/>
  <p:tag name="KSO_WM_UNIT_TYPE" val="i"/>
  <p:tag name="KSO_WM_UNIT_INDEX" val="2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4*a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ISCONTENTSTITLE" val="1"/>
  <p:tag name="KSO_WM_UNIT_PRESET_TEXT" val="CONTENT"/>
  <p:tag name="KSO_WM_UNIT_NOCLEAR" val="0"/>
  <p:tag name="KSO_WM_UNIT_VALUE" val="5"/>
  <p:tag name="KSO_WM_DIAGRAM_GROUP_CODE" val="l1-1"/>
  <p:tag name="KSO_WM_UNIT_TYPE" val="a"/>
  <p:tag name="KSO_WM_UNIT_INDEX" val="1"/>
  <p:tag name="KSO_WM_UNIT_ISNUMDGMTITLE" val="0"/>
  <p:tag name="KSO_WM_UNIT_TEXT_FILL_FORE_SCHEMECOLOR_INDEX" val="5"/>
  <p:tag name="KSO_WM_UNIT_TEXT_FILL_TYPE" val="1"/>
  <p:tag name="KSO_WM_UNIT_USESOURCEFORMAT_APPLY" val="1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4*i*3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DIAGRAM_GROUP_CODE" val="l1-1"/>
  <p:tag name="KSO_WM_UNIT_TYPE" val="i"/>
  <p:tag name="KSO_WM_UNIT_INDEX" val="3"/>
  <p:tag name="KSO_WM_UNIT_FILL_FORE_SCHEMECOLOR_INDEX" val="15"/>
  <p:tag name="KSO_WM_UNIT_FILL_TYPE" val="1"/>
  <p:tag name="KSO_WM_UNIT_LINE_FORE_SCHEMECOLOR_INDEX" val="1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4*i*4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DIAGRAM_GROUP_CODE" val="l1-1"/>
  <p:tag name="KSO_WM_UNIT_TYPE" val="i"/>
  <p:tag name="KSO_WM_UNIT_INDEX" val="4"/>
  <p:tag name="KSO_WM_UNIT_USESOURCEFORMAT_APPLY" val="1"/>
  <p:tag name="KSO_WM_DIAGRAM_VIRTUALLY_FRAME" val="{&quot;height&quot;:317.5,&quot;left&quot;:419.35,&quot;top&quot;:131.1,&quot;width&quot;:264.5}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4*l_h_i*1_1_2"/>
  <p:tag name="KSO_WM_TEMPLATE_CATEGORY" val="custom"/>
  <p:tag name="KSO_WM_TEMPLATE_INDEX" val="2020258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2"/>
  <p:tag name="KSO_WM_UNIT_LINE_FORE_SCHEMECOLOR_INDEX" val="15"/>
  <p:tag name="KSO_WM_UNIT_LINE_FILL_TYPE" val="2"/>
  <p:tag name="KSO_WM_UNIT_TEXT_FILL_FORE_SCHEMECOLOR_INDEX" val="2"/>
  <p:tag name="KSO_WM_UNIT_TEXT_FILL_TYPE" val="1"/>
  <p:tag name="KSO_WM_UNIT_USESOURCEFORMAT_APPLY" val="1"/>
  <p:tag name="KSO_WM_DIAGRAM_VIRTUALLY_FRAME" val="{&quot;height&quot;:317.5,&quot;left&quot;:419.35,&quot;top&quot;:131.1,&quot;width&quot;:264.5}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4*l_h_i*1_1_1"/>
  <p:tag name="KSO_WM_TEMPLATE_CATEGORY" val="custom"/>
  <p:tag name="KSO_WM_TEMPLATE_INDEX" val="2020258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  <p:tag name="KSO_WM_DIAGRAM_VIRTUALLY_FRAME" val="{&quot;height&quot;:317.5,&quot;left&quot;:419.35,&quot;top&quot;:131.1,&quot;width&quot;:264.5}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4*i*5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DIAGRAM_GROUP_CODE" val="l1-1"/>
  <p:tag name="KSO_WM_UNIT_TYPE" val="i"/>
  <p:tag name="KSO_WM_UNIT_INDEX" val="5"/>
  <p:tag name="KSO_WM_UNIT_USESOURCEFORMAT_APPLY" val="1"/>
  <p:tag name="KSO_WM_DIAGRAM_VIRTUALLY_FRAME" val="{&quot;height&quot;:317.5,&quot;left&quot;:419.35,&quot;top&quot;:131.1,&quot;width&quot;:264.5}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4*l_h_i*1_2_1"/>
  <p:tag name="KSO_WM_TEMPLATE_CATEGORY" val="custom"/>
  <p:tag name="KSO_WM_TEMPLATE_INDEX" val="2020258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LINE_FORE_SCHEMECOLOR_INDEX" val="15"/>
  <p:tag name="KSO_WM_UNIT_LINE_FILL_TYPE" val="2"/>
  <p:tag name="KSO_WM_UNIT_TEXT_FILL_FORE_SCHEMECOLOR_INDEX" val="2"/>
  <p:tag name="KSO_WM_UNIT_TEXT_FILL_TYPE" val="1"/>
  <p:tag name="KSO_WM_UNIT_USESOURCEFORMAT_APPLY" val="1"/>
  <p:tag name="KSO_WM_DIAGRAM_VIRTUALLY_FRAME" val="{&quot;height&quot;:317.5,&quot;left&quot;:419.35,&quot;top&quot;:131.1,&quot;width&quot;:264.5}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4*l_h_i*1_2_2"/>
  <p:tag name="KSO_WM_TEMPLATE_CATEGORY" val="custom"/>
  <p:tag name="KSO_WM_TEMPLATE_INDEX" val="2020258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2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  <p:tag name="KSO_WM_DIAGRAM_VIRTUALLY_FRAME" val="{&quot;height&quot;:317.5,&quot;left&quot;:419.35,&quot;top&quot;:131.1,&quot;width&quot;:264.5}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4*i*6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DIAGRAM_GROUP_CODE" val="l1-1"/>
  <p:tag name="KSO_WM_UNIT_TYPE" val="i"/>
  <p:tag name="KSO_WM_UNIT_INDEX" val="6"/>
  <p:tag name="KSO_WM_UNIT_USESOURCEFORMAT_APPLY" val="1"/>
  <p:tag name="KSO_WM_DIAGRAM_VIRTUALLY_FRAME" val="{&quot;height&quot;:317.5,&quot;left&quot;:419.35,&quot;top&quot;:131.1,&quot;width&quot;:264.5}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4*l_h_i*1_3_1"/>
  <p:tag name="KSO_WM_TEMPLATE_CATEGORY" val="custom"/>
  <p:tag name="KSO_WM_TEMPLATE_INDEX" val="2020258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1"/>
  <p:tag name="KSO_WM_UNIT_LINE_FORE_SCHEMECOLOR_INDEX" val="15"/>
  <p:tag name="KSO_WM_UNIT_LINE_FILL_TYPE" val="2"/>
  <p:tag name="KSO_WM_UNIT_TEXT_FILL_FORE_SCHEMECOLOR_INDEX" val="2"/>
  <p:tag name="KSO_WM_UNIT_TEXT_FILL_TYPE" val="1"/>
  <p:tag name="KSO_WM_UNIT_USESOURCEFORMAT_APPLY" val="1"/>
  <p:tag name="KSO_WM_DIAGRAM_VIRTUALLY_FRAME" val="{&quot;height&quot;:317.5,&quot;left&quot;:419.35,&quot;top&quot;:131.1,&quot;width&quot;:264.5}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4*l_h_i*1_3_2"/>
  <p:tag name="KSO_WM_TEMPLATE_CATEGORY" val="custom"/>
  <p:tag name="KSO_WM_TEMPLATE_INDEX" val="2020258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2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  <p:tag name="KSO_WM_DIAGRAM_VIRTUALLY_FRAME" val="{&quot;height&quot;:317.5,&quot;left&quot;:419.35,&quot;top&quot;:131.1,&quot;width&quot;:264.5}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4*l_h_i*1_4_1"/>
  <p:tag name="KSO_WM_TEMPLATE_CATEGORY" val="custom"/>
  <p:tag name="KSO_WM_TEMPLATE_INDEX" val="2020258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1"/>
  <p:tag name="KSO_WM_UNIT_LINE_FORE_SCHEMECOLOR_INDEX" val="15"/>
  <p:tag name="KSO_WM_UNIT_LINE_FILL_TYPE" val="2"/>
  <p:tag name="KSO_WM_UNIT_TEXT_FILL_FORE_SCHEMECOLOR_INDEX" val="2"/>
  <p:tag name="KSO_WM_UNIT_TEXT_FILL_TYPE" val="1"/>
  <p:tag name="KSO_WM_UNIT_USESOURCEFORMAT_APPLY" val="1"/>
  <p:tag name="KSO_WM_DIAGRAM_VIRTUALLY_FRAME" val="{&quot;height&quot;:317.5,&quot;left&quot;:419.35,&quot;top&quot;:131.1,&quot;width&quot;:264.5}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4*l_h_i*1_4_2"/>
  <p:tag name="KSO_WM_TEMPLATE_CATEGORY" val="custom"/>
  <p:tag name="KSO_WM_TEMPLATE_INDEX" val="2020258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2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  <p:tag name="KSO_WM_DIAGRAM_VIRTUALLY_FRAME" val="{&quot;height&quot;:317.5,&quot;left&quot;:419.35,&quot;top&quot;:131.1,&quot;width&quot;:264.5}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4*l_h_a*1_1_1"/>
  <p:tag name="KSO_WM_TEMPLATE_CATEGORY" val="custom"/>
  <p:tag name="KSO_WM_TEMPLATE_INDEX" val="20202585"/>
  <p:tag name="KSO_WM_UNIT_LAYERLEVEL" val="1_1_1"/>
  <p:tag name="KSO_WM_TAG_VERSION" val="1.0"/>
  <p:tag name="KSO_WM_BEAUTIFY_FLAG" val="#wm#"/>
  <p:tag name="KSO_WM_UNIT_ISCONTENTSTITLE" val="0"/>
  <p:tag name="KSO_WM_UNIT_PRESET_TEXT" val="单击输入标题内容"/>
  <p:tag name="KSO_WM_UNIT_NOCLEAR" val="0"/>
  <p:tag name="KSO_WM_UNIT_VALUE" val="8"/>
  <p:tag name="KSO_WM_DIAGRAM_GROUP_CODE" val="l1-1"/>
  <p:tag name="KSO_WM_UNIT_TYPE" val="l_h_a"/>
  <p:tag name="KSO_WM_UNIT_INDEX" val="1_1_1"/>
  <p:tag name="KSO_WM_UNIT_ISNUMDGMTITLE" val="0"/>
  <p:tag name="KSO_WM_UNIT_TEXT_FILL_FORE_SCHEMECOLOR_INDEX" val="5"/>
  <p:tag name="KSO_WM_UNIT_TEXT_FILL_TYPE" val="1"/>
  <p:tag name="KSO_WM_UNIT_USESOURCEFORMAT_APPLY" val="1"/>
  <p:tag name="KSO_WM_DIAGRAM_VIRTUALLY_FRAME" val="{&quot;height&quot;:317.5,&quot;left&quot;:419.35,&quot;top&quot;:131.1,&quot;width&quot;:264.5}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4*l_h_a*1_2_1"/>
  <p:tag name="KSO_WM_TEMPLATE_CATEGORY" val="custom"/>
  <p:tag name="KSO_WM_TEMPLATE_INDEX" val="20202585"/>
  <p:tag name="KSO_WM_UNIT_LAYERLEVEL" val="1_1_1"/>
  <p:tag name="KSO_WM_TAG_VERSION" val="1.0"/>
  <p:tag name="KSO_WM_BEAUTIFY_FLAG" val="#wm#"/>
  <p:tag name="KSO_WM_UNIT_ISCONTENTSTITLE" val="0"/>
  <p:tag name="KSO_WM_UNIT_PRESET_TEXT" val="单击输入标题内容"/>
  <p:tag name="KSO_WM_UNIT_NOCLEAR" val="0"/>
  <p:tag name="KSO_WM_UNIT_VALUE" val="8"/>
  <p:tag name="KSO_WM_DIAGRAM_GROUP_CODE" val="l1-1"/>
  <p:tag name="KSO_WM_UNIT_TYPE" val="l_h_a"/>
  <p:tag name="KSO_WM_UNIT_INDEX" val="1_2_1"/>
  <p:tag name="KSO_WM_UNIT_ISNUMDGMTITLE" val="0"/>
  <p:tag name="KSO_WM_UNIT_TEXT_FILL_FORE_SCHEMECOLOR_INDEX" val="5"/>
  <p:tag name="KSO_WM_UNIT_TEXT_FILL_TYPE" val="1"/>
  <p:tag name="KSO_WM_UNIT_USESOURCEFORMAT_APPLY" val="1"/>
  <p:tag name="KSO_WM_DIAGRAM_VIRTUALLY_FRAME" val="{&quot;height&quot;:317.5,&quot;left&quot;:419.35,&quot;top&quot;:131.1,&quot;width&quot;:264.5}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4*l_h_a*1_3_1"/>
  <p:tag name="KSO_WM_TEMPLATE_CATEGORY" val="custom"/>
  <p:tag name="KSO_WM_TEMPLATE_INDEX" val="20202585"/>
  <p:tag name="KSO_WM_UNIT_LAYERLEVEL" val="1_1_1"/>
  <p:tag name="KSO_WM_TAG_VERSION" val="1.0"/>
  <p:tag name="KSO_WM_BEAUTIFY_FLAG" val="#wm#"/>
  <p:tag name="KSO_WM_UNIT_ISCONTENTSTITLE" val="0"/>
  <p:tag name="KSO_WM_UNIT_PRESET_TEXT" val="单击输入标题内容"/>
  <p:tag name="KSO_WM_UNIT_NOCLEAR" val="0"/>
  <p:tag name="KSO_WM_UNIT_VALUE" val="8"/>
  <p:tag name="KSO_WM_DIAGRAM_GROUP_CODE" val="l1-1"/>
  <p:tag name="KSO_WM_UNIT_TYPE" val="l_h_a"/>
  <p:tag name="KSO_WM_UNIT_INDEX" val="1_3_1"/>
  <p:tag name="KSO_WM_UNIT_ISNUMDGMTITLE" val="0"/>
  <p:tag name="KSO_WM_UNIT_TEXT_FILL_FORE_SCHEMECOLOR_INDEX" val="5"/>
  <p:tag name="KSO_WM_UNIT_TEXT_FILL_TYPE" val="1"/>
  <p:tag name="KSO_WM_UNIT_USESOURCEFORMAT_APPLY" val="1"/>
  <p:tag name="KSO_WM_DIAGRAM_VIRTUALLY_FRAME" val="{&quot;height&quot;:317.5,&quot;left&quot;:419.35,&quot;top&quot;:131.1,&quot;width&quot;:264.5}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4*l_h_a*1_4_1"/>
  <p:tag name="KSO_WM_TEMPLATE_CATEGORY" val="custom"/>
  <p:tag name="KSO_WM_TEMPLATE_INDEX" val="20202585"/>
  <p:tag name="KSO_WM_UNIT_LAYERLEVEL" val="1_1_1"/>
  <p:tag name="KSO_WM_TAG_VERSION" val="1.0"/>
  <p:tag name="KSO_WM_BEAUTIFY_FLAG" val="#wm#"/>
  <p:tag name="KSO_WM_UNIT_ISCONTENTSTITLE" val="0"/>
  <p:tag name="KSO_WM_UNIT_PRESET_TEXT" val="单击输入标题内容"/>
  <p:tag name="KSO_WM_UNIT_NOCLEAR" val="0"/>
  <p:tag name="KSO_WM_UNIT_VALUE" val="8"/>
  <p:tag name="KSO_WM_DIAGRAM_GROUP_CODE" val="l1-1"/>
  <p:tag name="KSO_WM_UNIT_TYPE" val="l_h_a"/>
  <p:tag name="KSO_WM_UNIT_INDEX" val="1_4_1"/>
  <p:tag name="KSO_WM_UNIT_ISNUMDGMTITLE" val="0"/>
  <p:tag name="KSO_WM_UNIT_TEXT_FILL_FORE_SCHEMECOLOR_INDEX" val="5"/>
  <p:tag name="KSO_WM_UNIT_TEXT_FILL_TYPE" val="1"/>
  <p:tag name="KSO_WM_UNIT_USESOURCEFORMAT_APPLY" val="1"/>
  <p:tag name="KSO_WM_DIAGRAM_VIRTUALLY_FRAME" val="{&quot;height&quot;:317.5,&quot;left&quot;:419.35,&quot;top&quot;:131.1,&quot;width&quot;:264.5}"/>
</p:tagLst>
</file>

<file path=ppt/tags/tag437.xml><?xml version="1.0" encoding="utf-8"?>
<p:tagLst xmlns:p="http://schemas.openxmlformats.org/presentationml/2006/main">
  <p:tag name="KSO_WM_SLIDE_ID" val="custom20202585_4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2585"/>
  <p:tag name="KSO_WM_SLIDE_LAYOUT" val="a_l"/>
  <p:tag name="KSO_WM_SLIDE_LAYOUT_CNT" val="1_1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7*e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PRESET_TEXT" val="PART 01"/>
  <p:tag name="KSO_WM_UNIT_NOCLEAR" val="0"/>
  <p:tag name="KSO_WM_UNIT_VALUE" val="4"/>
  <p:tag name="KSO_WM_UNIT_TYPE" val="e"/>
  <p:tag name="KSO_WM_UNIT_INDEX" val="1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7*a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3"/>
  <p:tag name="KSO_WM_UNIT_TYPE" val="a"/>
  <p:tag name="KSO_WM_UNIT_INDEX" val="1"/>
  <p:tag name="KSO_WM_UNIT_ISNUMDGMTITLE" val="0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440.xml><?xml version="1.0" encoding="utf-8"?>
<p:tagLst xmlns:p="http://schemas.openxmlformats.org/presentationml/2006/main">
  <p:tag name="KSO_WM_SLIDE_ID" val="custom2020258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585"/>
  <p:tag name="KSO_WM_SLIDE_LAYOUT" val="a_b_e"/>
  <p:tag name="KSO_WM_SLIDE_LAYOUT_CNT" val="1_1_1"/>
</p:tagLst>
</file>

<file path=ppt/tags/tag441.xml><?xml version="1.0" encoding="utf-8"?>
<p:tagLst xmlns:p="http://schemas.openxmlformats.org/presentationml/2006/main">
  <p:tag name="KSO_WM_DIAGRAM_VIRTUALLY_FRAME" val="{&quot;height&quot;:419.1492125984252,&quot;left&quot;:204.8303937007874,&quot;top&quot;:104.89960629921259,&quot;width&quot;:746.8151181102362}"/>
</p:tagLst>
</file>

<file path=ppt/tags/tag442.xml><?xml version="1.0" encoding="utf-8"?>
<p:tagLst xmlns:p="http://schemas.openxmlformats.org/presentationml/2006/main">
  <p:tag name="KSO_WM_DIAGRAM_VIRTUALLY_FRAME" val="{&quot;height&quot;:419.1492125984252,&quot;left&quot;:204.8303937007874,&quot;top&quot;:104.89960629921259,&quot;width&quot;:746.8151181102362}"/>
</p:tagLst>
</file>

<file path=ppt/tags/tag443.xml><?xml version="1.0" encoding="utf-8"?>
<p:tagLst xmlns:p="http://schemas.openxmlformats.org/presentationml/2006/main">
  <p:tag name="KSO_WM_DIAGRAM_VIRTUALLY_FRAME" val="{&quot;height&quot;:419.1492125984252,&quot;left&quot;:204.8303937007874,&quot;top&quot;:104.89960629921259,&quot;width&quot;:746.8151181102362}"/>
</p:tagLst>
</file>

<file path=ppt/tags/tag444.xml><?xml version="1.0" encoding="utf-8"?>
<p:tagLst xmlns:p="http://schemas.openxmlformats.org/presentationml/2006/main">
  <p:tag name="KSO_WM_DIAGRAM_VIRTUALLY_FRAME" val="{&quot;height&quot;:419.1492125984252,&quot;left&quot;:204.8303937007874,&quot;top&quot;:104.89960629921259,&quot;width&quot;:746.8151181102362}"/>
</p:tagLst>
</file>

<file path=ppt/tags/tag445.xml><?xml version="1.0" encoding="utf-8"?>
<p:tagLst xmlns:p="http://schemas.openxmlformats.org/presentationml/2006/main">
  <p:tag name="KSO_WM_DIAGRAM_VIRTUALLY_FRAME" val="{&quot;height&quot;:419.1492125984252,&quot;left&quot;:204.8303937007874,&quot;top&quot;:104.89960629921259,&quot;width&quot;:746.8151181102362}"/>
</p:tagLst>
</file>

<file path=ppt/tags/tag446.xml><?xml version="1.0" encoding="utf-8"?>
<p:tagLst xmlns:p="http://schemas.openxmlformats.org/presentationml/2006/main">
  <p:tag name="KSO_WM_DIAGRAM_VIRTUALLY_FRAME" val="{&quot;height&quot;:419.1492125984252,&quot;left&quot;:204.8303937007874,&quot;top&quot;:104.89960629921259,&quot;width&quot;:746.8151181102362}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7*e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PRESET_TEXT" val="PART 01"/>
  <p:tag name="KSO_WM_UNIT_NOCLEAR" val="0"/>
  <p:tag name="KSO_WM_UNIT_VALUE" val="4"/>
  <p:tag name="KSO_WM_UNIT_TYPE" val="e"/>
  <p:tag name="KSO_WM_UNIT_INDEX" val="1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7*a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3"/>
  <p:tag name="KSO_WM_UNIT_TYPE" val="a"/>
  <p:tag name="KSO_WM_UNIT_INDEX" val="1"/>
  <p:tag name="KSO_WM_UNIT_ISNUMDGMTITLE" val="0"/>
</p:tagLst>
</file>

<file path=ppt/tags/tag449.xml><?xml version="1.0" encoding="utf-8"?>
<p:tagLst xmlns:p="http://schemas.openxmlformats.org/presentationml/2006/main">
  <p:tag name="KSO_WM_SLIDE_ID" val="custom2020258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585"/>
  <p:tag name="KSO_WM_SLIDE_LAYOUT" val="a_b_e"/>
  <p:tag name="KSO_WM_SLIDE_LAYOUT_CNT" val="1_1_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7*e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PRESET_TEXT" val="PART 01"/>
  <p:tag name="KSO_WM_UNIT_NOCLEAR" val="0"/>
  <p:tag name="KSO_WM_UNIT_VALUE" val="4"/>
  <p:tag name="KSO_WM_UNIT_TYPE" val="e"/>
  <p:tag name="KSO_WM_UNIT_INDEX" val="1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7*a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3"/>
  <p:tag name="KSO_WM_UNIT_TYPE" val="a"/>
  <p:tag name="KSO_WM_UNIT_INDEX" val="1"/>
  <p:tag name="KSO_WM_UNIT_ISNUMDGMTITLE" val="0"/>
</p:tagLst>
</file>

<file path=ppt/tags/tag452.xml><?xml version="1.0" encoding="utf-8"?>
<p:tagLst xmlns:p="http://schemas.openxmlformats.org/presentationml/2006/main">
  <p:tag name="KSO_WM_SLIDE_ID" val="custom2020258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585"/>
  <p:tag name="KSO_WM_SLIDE_LAYOUT" val="a_b_e"/>
  <p:tag name="KSO_WM_SLIDE_LAYOUT_CNT" val="1_1_1"/>
</p:tagLst>
</file>

<file path=ppt/tags/tag453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85_9*a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ISNUMDGMTITLE" val="0"/>
</p:tagLst>
</file>

<file path=ppt/tags/tag454.xml><?xml version="1.0" encoding="utf-8"?>
<p:tagLst xmlns:p="http://schemas.openxmlformats.org/presentationml/2006/main"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585_9*f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SUBTYPE" val="a"/>
</p:tagLst>
</file>

<file path=ppt/tags/tag455.xml><?xml version="1.0" encoding="utf-8"?>
<p:tagLst xmlns:p="http://schemas.openxmlformats.org/presentationml/2006/main">
  <p:tag name="KSO_WM_SLIDE_ID" val="custom20202585_9"/>
  <p:tag name="KSO_WM_TEMPLATE_SUBCATEGORY" val="0"/>
  <p:tag name="KSO_WM_TEMPLATE_MASTER_TYPE" val="1"/>
  <p:tag name="KSO_WM_TEMPLATE_COLOR_TYPE" val="1"/>
  <p:tag name="KSO_WM_SLIDE_TYPE" val="text"/>
  <p:tag name="KSO_WM_SLIDE_SUBTYPE" val="pureTxt"/>
  <p:tag name="KSO_WM_SLIDE_ITEM_CNT" val="0"/>
  <p:tag name="KSO_WM_SLIDE_INDEX" val="9"/>
  <p:tag name="KSO_WM_SLIDE_SIZE" val="758*343"/>
  <p:tag name="KSO_WM_SLIDE_POSITION" val="100*98"/>
  <p:tag name="KSO_WM_TAG_VERSION" val="1.0"/>
  <p:tag name="KSO_WM_BEAUTIFY_FLAG" val="#wm#"/>
  <p:tag name="KSO_WM_TEMPLATE_CATEGORY" val="custom"/>
  <p:tag name="KSO_WM_TEMPLATE_INDEX" val="20202585"/>
  <p:tag name="KSO_WM_SLIDE_LAYOUT" val="a_f"/>
  <p:tag name="KSO_WM_SLIDE_LAYOUT_CNT" val="1_1"/>
</p:tagLst>
</file>

<file path=ppt/tags/tag456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85_9*a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ISNUMDGMTITLE" val="0"/>
</p:tagLst>
</file>

<file path=ppt/tags/tag457.xml><?xml version="1.0" encoding="utf-8"?>
<p:tagLst xmlns:p="http://schemas.openxmlformats.org/presentationml/2006/main">
  <p:tag name="KSO_WM_SLIDE_ID" val="custom20202585_9"/>
  <p:tag name="KSO_WM_TEMPLATE_SUBCATEGORY" val="0"/>
  <p:tag name="KSO_WM_TEMPLATE_MASTER_TYPE" val="1"/>
  <p:tag name="KSO_WM_TEMPLATE_COLOR_TYPE" val="1"/>
  <p:tag name="KSO_WM_SLIDE_TYPE" val="text"/>
  <p:tag name="KSO_WM_SLIDE_SUBTYPE" val="pureTxt"/>
  <p:tag name="KSO_WM_SLIDE_ITEM_CNT" val="0"/>
  <p:tag name="KSO_WM_SLIDE_INDEX" val="9"/>
  <p:tag name="KSO_WM_SLIDE_SIZE" val="758*343"/>
  <p:tag name="KSO_WM_SLIDE_POSITION" val="100*98"/>
  <p:tag name="KSO_WM_TAG_VERSION" val="1.0"/>
  <p:tag name="KSO_WM_BEAUTIFY_FLAG" val="#wm#"/>
  <p:tag name="KSO_WM_TEMPLATE_CATEGORY" val="custom"/>
  <p:tag name="KSO_WM_TEMPLATE_INDEX" val="20202585"/>
  <p:tag name="KSO_WM_SLIDE_LAYOUT" val="a_f"/>
  <p:tag name="KSO_WM_SLIDE_LAYOUT_CNT" val="1_1"/>
</p:tagLst>
</file>

<file path=ppt/tags/tag458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85_9*a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ISNUMDGMTITLE" val="0"/>
</p:tagLst>
</file>

<file path=ppt/tags/tag459.xml><?xml version="1.0" encoding="utf-8"?>
<p:tagLst xmlns:p="http://schemas.openxmlformats.org/presentationml/2006/main">
  <p:tag name="KSO_WM_SLIDE_ID" val="custom20202585_9"/>
  <p:tag name="KSO_WM_TEMPLATE_SUBCATEGORY" val="0"/>
  <p:tag name="KSO_WM_TEMPLATE_MASTER_TYPE" val="1"/>
  <p:tag name="KSO_WM_TEMPLATE_COLOR_TYPE" val="1"/>
  <p:tag name="KSO_WM_SLIDE_TYPE" val="text"/>
  <p:tag name="KSO_WM_SLIDE_SUBTYPE" val="pureTxt"/>
  <p:tag name="KSO_WM_SLIDE_ITEM_CNT" val="0"/>
  <p:tag name="KSO_WM_SLIDE_INDEX" val="9"/>
  <p:tag name="KSO_WM_SLIDE_SIZE" val="758*343"/>
  <p:tag name="KSO_WM_SLIDE_POSITION" val="100*98"/>
  <p:tag name="KSO_WM_TAG_VERSION" val="1.0"/>
  <p:tag name="KSO_WM_BEAUTIFY_FLAG" val="#wm#"/>
  <p:tag name="KSO_WM_TEMPLATE_CATEGORY" val="custom"/>
  <p:tag name="KSO_WM_TEMPLATE_INDEX" val="20202585"/>
  <p:tag name="KSO_WM_SLIDE_LAYOUT" val="a_f"/>
  <p:tag name="KSO_WM_SLIDE_LAYOUT_CNT" val="1_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460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85_9*a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ISNUMDGMTITLE" val="0"/>
</p:tagLst>
</file>

<file path=ppt/tags/tag461.xml><?xml version="1.0" encoding="utf-8"?>
<p:tagLst xmlns:p="http://schemas.openxmlformats.org/presentationml/2006/main">
  <p:tag name="KSO_WM_SLIDE_ID" val="custom20202585_9"/>
  <p:tag name="KSO_WM_TEMPLATE_SUBCATEGORY" val="0"/>
  <p:tag name="KSO_WM_TEMPLATE_MASTER_TYPE" val="1"/>
  <p:tag name="KSO_WM_TEMPLATE_COLOR_TYPE" val="1"/>
  <p:tag name="KSO_WM_SLIDE_TYPE" val="text"/>
  <p:tag name="KSO_WM_SLIDE_SUBTYPE" val="pureTxt"/>
  <p:tag name="KSO_WM_SLIDE_ITEM_CNT" val="0"/>
  <p:tag name="KSO_WM_SLIDE_INDEX" val="9"/>
  <p:tag name="KSO_WM_SLIDE_SIZE" val="758*343"/>
  <p:tag name="KSO_WM_SLIDE_POSITION" val="100*98"/>
  <p:tag name="KSO_WM_TAG_VERSION" val="1.0"/>
  <p:tag name="KSO_WM_BEAUTIFY_FLAG" val="#wm#"/>
  <p:tag name="KSO_WM_TEMPLATE_CATEGORY" val="custom"/>
  <p:tag name="KSO_WM_TEMPLATE_INDEX" val="20202585"/>
  <p:tag name="KSO_WM_SLIDE_LAYOUT" val="a_f"/>
  <p:tag name="KSO_WM_SLIDE_LAYOUT_CNT" val="1_1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7*e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PRESET_TEXT" val="PART 01"/>
  <p:tag name="KSO_WM_UNIT_NOCLEAR" val="0"/>
  <p:tag name="KSO_WM_UNIT_VALUE" val="4"/>
  <p:tag name="KSO_WM_UNIT_TYPE" val="e"/>
  <p:tag name="KSO_WM_UNIT_INDEX" val="1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7*a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3"/>
  <p:tag name="KSO_WM_UNIT_TYPE" val="a"/>
  <p:tag name="KSO_WM_UNIT_INDEX" val="1"/>
  <p:tag name="KSO_WM_UNIT_ISNUMDGMTITLE" val="0"/>
</p:tagLst>
</file>

<file path=ppt/tags/tag464.xml><?xml version="1.0" encoding="utf-8"?>
<p:tagLst xmlns:p="http://schemas.openxmlformats.org/presentationml/2006/main">
  <p:tag name="KSO_WM_SLIDE_ID" val="custom2020258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585"/>
  <p:tag name="KSO_WM_SLIDE_LAYOUT" val="a_b_e"/>
  <p:tag name="KSO_WM_SLIDE_LAYOUT_CNT" val="1_1_1"/>
</p:tagLst>
</file>

<file path=ppt/tags/tag465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85_9*a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ISNUMDGMTITLE" val="0"/>
</p:tagLst>
</file>

<file path=ppt/tags/tag466.xml><?xml version="1.0" encoding="utf-8"?>
<p:tagLst xmlns:p="http://schemas.openxmlformats.org/presentationml/2006/main"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585_9*f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SUBTYPE" val="a"/>
</p:tagLst>
</file>

<file path=ppt/tags/tag467.xml><?xml version="1.0" encoding="utf-8"?>
<p:tagLst xmlns:p="http://schemas.openxmlformats.org/presentationml/2006/main">
  <p:tag name="KSO_WM_SLIDE_ID" val="custom20202585_9"/>
  <p:tag name="KSO_WM_TEMPLATE_SUBCATEGORY" val="0"/>
  <p:tag name="KSO_WM_TEMPLATE_MASTER_TYPE" val="1"/>
  <p:tag name="KSO_WM_TEMPLATE_COLOR_TYPE" val="1"/>
  <p:tag name="KSO_WM_SLIDE_TYPE" val="text"/>
  <p:tag name="KSO_WM_SLIDE_SUBTYPE" val="pureTxt"/>
  <p:tag name="KSO_WM_SLIDE_ITEM_CNT" val="0"/>
  <p:tag name="KSO_WM_SLIDE_INDEX" val="9"/>
  <p:tag name="KSO_WM_SLIDE_SIZE" val="758*343"/>
  <p:tag name="KSO_WM_SLIDE_POSITION" val="100*98"/>
  <p:tag name="KSO_WM_TAG_VERSION" val="1.0"/>
  <p:tag name="KSO_WM_BEAUTIFY_FLAG" val="#wm#"/>
  <p:tag name="KSO_WM_TEMPLATE_CATEGORY" val="custom"/>
  <p:tag name="KSO_WM_TEMPLATE_INDEX" val="20202585"/>
  <p:tag name="KSO_WM_SLIDE_LAYOUT" val="a_f"/>
  <p:tag name="KSO_WM_SLIDE_LAYOUT_CNT" val="1_1"/>
</p:tagLst>
</file>

<file path=ppt/tags/tag468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85_9*a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ISNUMDGMTITLE" val="0"/>
</p:tagLst>
</file>

<file path=ppt/tags/tag469.xml><?xml version="1.0" encoding="utf-8"?>
<p:tagLst xmlns:p="http://schemas.openxmlformats.org/presentationml/2006/main"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585_9*f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SUBTYPE" val="a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470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85_9*a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ISNUMDGMTITLE" val="0"/>
</p:tagLst>
</file>

<file path=ppt/tags/tag471.xml><?xml version="1.0" encoding="utf-8"?>
<p:tagLst xmlns:p="http://schemas.openxmlformats.org/presentationml/2006/main">
  <p:tag name="KSO_WM_SLIDE_ID" val="custom20202585_9"/>
  <p:tag name="KSO_WM_TEMPLATE_SUBCATEGORY" val="0"/>
  <p:tag name="KSO_WM_TEMPLATE_MASTER_TYPE" val="1"/>
  <p:tag name="KSO_WM_TEMPLATE_COLOR_TYPE" val="1"/>
  <p:tag name="KSO_WM_SLIDE_TYPE" val="text"/>
  <p:tag name="KSO_WM_SLIDE_SUBTYPE" val="pureTxt"/>
  <p:tag name="KSO_WM_SLIDE_ITEM_CNT" val="0"/>
  <p:tag name="KSO_WM_SLIDE_INDEX" val="9"/>
  <p:tag name="KSO_WM_SLIDE_SIZE" val="758*343"/>
  <p:tag name="KSO_WM_SLIDE_POSITION" val="100*98"/>
  <p:tag name="KSO_WM_TAG_VERSION" val="1.0"/>
  <p:tag name="KSO_WM_BEAUTIFY_FLAG" val="#wm#"/>
  <p:tag name="KSO_WM_TEMPLATE_CATEGORY" val="custom"/>
  <p:tag name="KSO_WM_TEMPLATE_INDEX" val="20202585"/>
  <p:tag name="KSO_WM_SLIDE_LAYOUT" val="a_f"/>
  <p:tag name="KSO_WM_SLIDE_LAYOUT_CNT" val="1_1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585_15*a*1"/>
  <p:tag name="KSO_WM_TEMPLATE_CATEGORY" val="custom"/>
  <p:tag name="KSO_WM_TEMPLATE_INDEX" val="20202585"/>
  <p:tag name="KSO_WM_UNIT_LAYERLEVEL" val="1"/>
  <p:tag name="KSO_WM_TAG_VERSION" val="1.0"/>
  <p:tag name="KSO_WM_BEAUTIFY_FLAG" val="#wm#"/>
  <p:tag name="KSO_WM_UNIT_ISCONTENTSTITLE" val="0"/>
  <p:tag name="KSO_WM_UNIT_NOCLEAR" val="1"/>
  <p:tag name="KSO_WM_UNIT_TYPE" val="a"/>
  <p:tag name="KSO_WM_UNIT_INDEX" val="1"/>
  <p:tag name="KSO_WM_UNIT_PRESET_TEXT" val="谢谢观赏"/>
  <p:tag name="KSO_WM_UNIT_ISNUMDGMTITLE" val="0"/>
</p:tagLst>
</file>

<file path=ppt/tags/tag473.xml><?xml version="1.0" encoding="utf-8"?>
<p:tagLst xmlns:p="http://schemas.openxmlformats.org/presentationml/2006/main">
  <p:tag name="KSO_WM_UNIT_VALUE" val="173*519"/>
  <p:tag name="KSO_WM_UNIT_HIGHLIGHT" val="0"/>
  <p:tag name="KSO_WM_UNIT_COMPATIBLE" val="0"/>
  <p:tag name="KSO_WM_UNIT_DIAGRAM_ISNUMVISUAL" val="0"/>
  <p:tag name="KSO_WM_UNIT_DIAGRAM_ISREFERUNIT" val="0"/>
  <p:tag name="KSO_WM_UNIT_TYPE" val="j"/>
  <p:tag name="KSO_WM_UNIT_INDEX" val="1"/>
  <p:tag name="KSO_WM_UNIT_ID" val="custom20202585_15*j*1"/>
  <p:tag name="KSO_WM_UNIT_LAYERLEVEL" val="1"/>
  <p:tag name="KSO_WM_TAG_VERSION" val="1.0"/>
  <p:tag name="KSO_WM_BEAUTIFY_FLAG" val="#wm#"/>
  <p:tag name="KSO_WM_TEMPLATE_CATEGORY" val="custom"/>
  <p:tag name="KSO_WM_TEMPLATE_INDEX" val="20202585"/>
</p:tagLst>
</file>

<file path=ppt/tags/tag474.xml><?xml version="1.0" encoding="utf-8"?>
<p:tagLst xmlns:p="http://schemas.openxmlformats.org/presentationml/2006/main">
  <p:tag name="KSO_WM_SLIDE_MODEL_TYPE" val="cover"/>
  <p:tag name="KSO_WM_SLIDE_ID" val="custom20202585_15"/>
  <p:tag name="KSO_WM_TEMPLATE_SUBCATEGORY" val="0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2585"/>
  <p:tag name="KSO_WM_SLIDE_LAYOUT" val="a_j"/>
  <p:tag name="KSO_WM_SLIDE_LAYOUT_CNT" val="1_1"/>
</p:tagLst>
</file>

<file path=ppt/tags/tag475.xml><?xml version="1.0" encoding="utf-8"?>
<p:tagLst xmlns:p="http://schemas.openxmlformats.org/presentationml/2006/main">
  <p:tag name="COMMONDATA" val="eyJoZGlkIjoiNmU4ZmQzNTVjMTk2ODk4YzI4YzEwYWQzODg3ZWU1MTkifQ==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_6*i*46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6"/>
  <p:tag name="KSO_WM_UNIT_ID" val="_11*i*46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2E9F0"/>
      </a:dk2>
      <a:lt2>
        <a:srgbClr val="FFFFFF"/>
      </a:lt2>
      <a:accent1>
        <a:srgbClr val="4472C4"/>
      </a:accent1>
      <a:accent2>
        <a:srgbClr val="2C8FD3"/>
      </a:accent2>
      <a:accent3>
        <a:srgbClr val="32A4CB"/>
      </a:accent3>
      <a:accent4>
        <a:srgbClr val="35B4AA"/>
      </a:accent4>
      <a:accent5>
        <a:srgbClr val="37BF7C"/>
      </a:accent5>
      <a:accent6>
        <a:srgbClr val="7AC550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16">
      <a:dk1>
        <a:srgbClr val="000000"/>
      </a:dk1>
      <a:lt1>
        <a:srgbClr val="FFFFFF"/>
      </a:lt1>
      <a:dk2>
        <a:srgbClr val="E2E9F0"/>
      </a:dk2>
      <a:lt2>
        <a:srgbClr val="FFFFFF"/>
      </a:lt2>
      <a:accent1>
        <a:srgbClr val="4472C4"/>
      </a:accent1>
      <a:accent2>
        <a:srgbClr val="2C8FD3"/>
      </a:accent2>
      <a:accent3>
        <a:srgbClr val="32A4CB"/>
      </a:accent3>
      <a:accent4>
        <a:srgbClr val="35B4AA"/>
      </a:accent4>
      <a:accent5>
        <a:srgbClr val="37BF7C"/>
      </a:accent5>
      <a:accent6>
        <a:srgbClr val="7AC550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6">
    <a:dk1>
      <a:srgbClr val="000000"/>
    </a:dk1>
    <a:lt1>
      <a:srgbClr val="FFFFFF"/>
    </a:lt1>
    <a:dk2>
      <a:srgbClr val="E2E9F0"/>
    </a:dk2>
    <a:lt2>
      <a:srgbClr val="FFFFFF"/>
    </a:lt2>
    <a:accent1>
      <a:srgbClr val="4472C4"/>
    </a:accent1>
    <a:accent2>
      <a:srgbClr val="2C8FD3"/>
    </a:accent2>
    <a:accent3>
      <a:srgbClr val="32A4CB"/>
    </a:accent3>
    <a:accent4>
      <a:srgbClr val="35B4AA"/>
    </a:accent4>
    <a:accent5>
      <a:srgbClr val="37BF7C"/>
    </a:accent5>
    <a:accent6>
      <a:srgbClr val="7AC550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自定义 16">
    <a:dk1>
      <a:srgbClr val="000000"/>
    </a:dk1>
    <a:lt1>
      <a:srgbClr val="FFFFFF"/>
    </a:lt1>
    <a:dk2>
      <a:srgbClr val="E2E9F0"/>
    </a:dk2>
    <a:lt2>
      <a:srgbClr val="FFFFFF"/>
    </a:lt2>
    <a:accent1>
      <a:srgbClr val="4472C4"/>
    </a:accent1>
    <a:accent2>
      <a:srgbClr val="2C8FD3"/>
    </a:accent2>
    <a:accent3>
      <a:srgbClr val="32A4CB"/>
    </a:accent3>
    <a:accent4>
      <a:srgbClr val="35B4AA"/>
    </a:accent4>
    <a:accent5>
      <a:srgbClr val="37BF7C"/>
    </a:accent5>
    <a:accent6>
      <a:srgbClr val="7AC550"/>
    </a:accent6>
    <a:hlink>
      <a:srgbClr val="0563C1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自定义 16">
    <a:dk1>
      <a:srgbClr val="000000"/>
    </a:dk1>
    <a:lt1>
      <a:srgbClr val="FFFFFF"/>
    </a:lt1>
    <a:dk2>
      <a:srgbClr val="E2E9F0"/>
    </a:dk2>
    <a:lt2>
      <a:srgbClr val="FFFFFF"/>
    </a:lt2>
    <a:accent1>
      <a:srgbClr val="4472C4"/>
    </a:accent1>
    <a:accent2>
      <a:srgbClr val="2C8FD3"/>
    </a:accent2>
    <a:accent3>
      <a:srgbClr val="32A4CB"/>
    </a:accent3>
    <a:accent4>
      <a:srgbClr val="35B4AA"/>
    </a:accent4>
    <a:accent5>
      <a:srgbClr val="37BF7C"/>
    </a:accent5>
    <a:accent6>
      <a:srgbClr val="7AC550"/>
    </a:accent6>
    <a:hlink>
      <a:srgbClr val="0563C1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自定义 16">
    <a:dk1>
      <a:srgbClr val="000000"/>
    </a:dk1>
    <a:lt1>
      <a:srgbClr val="FFFFFF"/>
    </a:lt1>
    <a:dk2>
      <a:srgbClr val="E2E9F0"/>
    </a:dk2>
    <a:lt2>
      <a:srgbClr val="FFFFFF"/>
    </a:lt2>
    <a:accent1>
      <a:srgbClr val="4472C4"/>
    </a:accent1>
    <a:accent2>
      <a:srgbClr val="2C8FD3"/>
    </a:accent2>
    <a:accent3>
      <a:srgbClr val="32A4CB"/>
    </a:accent3>
    <a:accent4>
      <a:srgbClr val="35B4AA"/>
    </a:accent4>
    <a:accent5>
      <a:srgbClr val="37BF7C"/>
    </a:accent5>
    <a:accent6>
      <a:srgbClr val="7AC550"/>
    </a:accent6>
    <a:hlink>
      <a:srgbClr val="0563C1"/>
    </a:hlink>
    <a:folHlink>
      <a:srgbClr val="954D72"/>
    </a:folHlink>
  </a:clrScheme>
</a:themeOverride>
</file>

<file path=ppt/theme/themeOverride5.xml><?xml version="1.0" encoding="utf-8"?>
<a:themeOverride xmlns:a="http://schemas.openxmlformats.org/drawingml/2006/main">
  <a:clrScheme name="自定义 16">
    <a:dk1>
      <a:srgbClr val="000000"/>
    </a:dk1>
    <a:lt1>
      <a:srgbClr val="FFFFFF"/>
    </a:lt1>
    <a:dk2>
      <a:srgbClr val="E2E9F0"/>
    </a:dk2>
    <a:lt2>
      <a:srgbClr val="FFFFFF"/>
    </a:lt2>
    <a:accent1>
      <a:srgbClr val="4472C4"/>
    </a:accent1>
    <a:accent2>
      <a:srgbClr val="2C8FD3"/>
    </a:accent2>
    <a:accent3>
      <a:srgbClr val="32A4CB"/>
    </a:accent3>
    <a:accent4>
      <a:srgbClr val="35B4AA"/>
    </a:accent4>
    <a:accent5>
      <a:srgbClr val="37BF7C"/>
    </a:accent5>
    <a:accent6>
      <a:srgbClr val="7AC550"/>
    </a:accent6>
    <a:hlink>
      <a:srgbClr val="0563C1"/>
    </a:hlink>
    <a:folHlink>
      <a:srgbClr val="954D72"/>
    </a:folHlink>
  </a:clrScheme>
</a:themeOverride>
</file>

<file path=ppt/theme/themeOverride6.xml><?xml version="1.0" encoding="utf-8"?>
<a:themeOverride xmlns:a="http://schemas.openxmlformats.org/drawingml/2006/main">
  <a:clrScheme name="自定义 16">
    <a:dk1>
      <a:srgbClr val="000000"/>
    </a:dk1>
    <a:lt1>
      <a:srgbClr val="FFFFFF"/>
    </a:lt1>
    <a:dk2>
      <a:srgbClr val="E2E9F0"/>
    </a:dk2>
    <a:lt2>
      <a:srgbClr val="FFFFFF"/>
    </a:lt2>
    <a:accent1>
      <a:srgbClr val="4472C4"/>
    </a:accent1>
    <a:accent2>
      <a:srgbClr val="2C8FD3"/>
    </a:accent2>
    <a:accent3>
      <a:srgbClr val="32A4CB"/>
    </a:accent3>
    <a:accent4>
      <a:srgbClr val="35B4AA"/>
    </a:accent4>
    <a:accent5>
      <a:srgbClr val="37BF7C"/>
    </a:accent5>
    <a:accent6>
      <a:srgbClr val="7AC550"/>
    </a:accent6>
    <a:hlink>
      <a:srgbClr val="0563C1"/>
    </a:hlink>
    <a:folHlink>
      <a:srgbClr val="954D72"/>
    </a:folHlink>
  </a:clrScheme>
</a:themeOverride>
</file>

<file path=ppt/theme/themeOverride7.xml><?xml version="1.0" encoding="utf-8"?>
<a:themeOverride xmlns:a="http://schemas.openxmlformats.org/drawingml/2006/main">
  <a:clrScheme name="自定义 16">
    <a:dk1>
      <a:srgbClr val="000000"/>
    </a:dk1>
    <a:lt1>
      <a:srgbClr val="FFFFFF"/>
    </a:lt1>
    <a:dk2>
      <a:srgbClr val="E2E9F0"/>
    </a:dk2>
    <a:lt2>
      <a:srgbClr val="FFFFFF"/>
    </a:lt2>
    <a:accent1>
      <a:srgbClr val="4472C4"/>
    </a:accent1>
    <a:accent2>
      <a:srgbClr val="2C8FD3"/>
    </a:accent2>
    <a:accent3>
      <a:srgbClr val="32A4CB"/>
    </a:accent3>
    <a:accent4>
      <a:srgbClr val="35B4AA"/>
    </a:accent4>
    <a:accent5>
      <a:srgbClr val="37BF7C"/>
    </a:accent5>
    <a:accent6>
      <a:srgbClr val="7AC550"/>
    </a:accent6>
    <a:hlink>
      <a:srgbClr val="0563C1"/>
    </a:hlink>
    <a:folHlink>
      <a:srgbClr val="954D72"/>
    </a:folHlink>
  </a:clrScheme>
</a:themeOverride>
</file>

<file path=ppt/theme/themeOverride8.xml><?xml version="1.0" encoding="utf-8"?>
<a:themeOverride xmlns:a="http://schemas.openxmlformats.org/drawingml/2006/main">
  <a:clrScheme name="自定义 16">
    <a:dk1>
      <a:srgbClr val="000000"/>
    </a:dk1>
    <a:lt1>
      <a:srgbClr val="FFFFFF"/>
    </a:lt1>
    <a:dk2>
      <a:srgbClr val="E2E9F0"/>
    </a:dk2>
    <a:lt2>
      <a:srgbClr val="FFFFFF"/>
    </a:lt2>
    <a:accent1>
      <a:srgbClr val="4472C4"/>
    </a:accent1>
    <a:accent2>
      <a:srgbClr val="2C8FD3"/>
    </a:accent2>
    <a:accent3>
      <a:srgbClr val="32A4CB"/>
    </a:accent3>
    <a:accent4>
      <a:srgbClr val="35B4AA"/>
    </a:accent4>
    <a:accent5>
      <a:srgbClr val="37BF7C"/>
    </a:accent5>
    <a:accent6>
      <a:srgbClr val="7AC550"/>
    </a:accent6>
    <a:hlink>
      <a:srgbClr val="0563C1"/>
    </a:hlink>
    <a:folHlink>
      <a:srgbClr val="954D72"/>
    </a:folHlink>
  </a:clrScheme>
</a:themeOverride>
</file>

<file path=ppt/theme/themeOverride9.xml><?xml version="1.0" encoding="utf-8"?>
<a:themeOverride xmlns:a="http://schemas.openxmlformats.org/drawingml/2006/main">
  <a:clrScheme name="自定义 16">
    <a:dk1>
      <a:srgbClr val="000000"/>
    </a:dk1>
    <a:lt1>
      <a:srgbClr val="FFFFFF"/>
    </a:lt1>
    <a:dk2>
      <a:srgbClr val="E2E9F0"/>
    </a:dk2>
    <a:lt2>
      <a:srgbClr val="FFFFFF"/>
    </a:lt2>
    <a:accent1>
      <a:srgbClr val="4472C4"/>
    </a:accent1>
    <a:accent2>
      <a:srgbClr val="2C8FD3"/>
    </a:accent2>
    <a:accent3>
      <a:srgbClr val="32A4CB"/>
    </a:accent3>
    <a:accent4>
      <a:srgbClr val="35B4AA"/>
    </a:accent4>
    <a:accent5>
      <a:srgbClr val="37BF7C"/>
    </a:accent5>
    <a:accent6>
      <a:srgbClr val="7AC550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4340</Words>
  <Application>WPS 演示</Application>
  <PresentationFormat>宽屏</PresentationFormat>
  <Paragraphs>224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汉仪旗黑-85S</vt:lpstr>
      <vt:lpstr>黑体</vt:lpstr>
      <vt:lpstr>楷体</vt:lpstr>
      <vt:lpstr>华文楷体</vt:lpstr>
      <vt:lpstr>inpin heiti</vt:lpstr>
      <vt:lpstr>Times New Roman</vt:lpstr>
      <vt:lpstr>仿宋</vt:lpstr>
      <vt:lpstr>等线</vt:lpstr>
      <vt:lpstr>Arial Unicode MS</vt:lpstr>
      <vt:lpstr>Calibri</vt:lpstr>
      <vt:lpstr>inpin heiti</vt:lpstr>
      <vt:lpstr>汉仪旗黑-85S</vt:lpstr>
      <vt:lpstr>等线</vt:lpstr>
      <vt:lpstr>Segoe Print</vt:lpstr>
      <vt:lpstr>Mongolian Baiti</vt:lpstr>
      <vt:lpstr>1_Office 主题​​</vt:lpstr>
      <vt:lpstr>2_Office 主题​​</vt:lpstr>
      <vt:lpstr>《徐州文化古钱币中的数学知识探究及中考尺规作图题预测》</vt:lpstr>
      <vt:lpstr>PowerPoint 演示文稿</vt:lpstr>
      <vt:lpstr>绪   论</vt:lpstr>
      <vt:lpstr>PowerPoint 演示文稿</vt:lpstr>
      <vt:lpstr>研究过程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研究结论与成果分析</vt:lpstr>
      <vt:lpstr>三、研究成果分析</vt:lpstr>
      <vt:lpstr>三、研究成果分析——研究亮点与不足 </vt:lpstr>
      <vt:lpstr>三、研究成果分析——研究亮点与不足 </vt:lpstr>
      <vt:lpstr>三、研究成果分析——未来展望</vt:lpstr>
      <vt:lpstr>总结</vt:lpstr>
      <vt:lpstr>四、研究收获及小结 </vt:lpstr>
      <vt:lpstr>   参考文献 </vt:lpstr>
      <vt:lpstr>谢谢观赏 《徐州文化古钱币中的数学知识探究及中考尺规作图题预测》 课题组成员： 朱羿霖 指导老师：张欣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朱</cp:lastModifiedBy>
  <cp:revision>176</cp:revision>
  <dcterms:created xsi:type="dcterms:W3CDTF">2019-06-19T02:08:00Z</dcterms:created>
  <dcterms:modified xsi:type="dcterms:W3CDTF">2026-03-10T06:58:17Z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8B75D2C1354045A891CEF8BE1639250A_13</vt:lpwstr>
  </property>
</Properties>
</file>