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1.svg" ContentType="image/svg+xml"/>
  <Override PartName="/ppt/media/image53.svg" ContentType="image/svg+xml"/>
  <Override PartName="/ppt/media/image57.svg" ContentType="image/svg+xml"/>
  <Override PartName="/ppt/media/image59.svg" ContentType="image/svg+xml"/>
  <Override PartName="/ppt/media/image6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71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0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我是矿大附中初二三班的宋玥霖。今天我将汇报我的研究课题——《华北平原春旱的时空演变特征及其形成机制研究》。本研究基于1955至2018年的长期气象数据和SPEI干旱指数，旨在深入了解华北平原春旱的变化规律及其背后的原因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了解一下研究的背景和意义。华北平原作为我国最重要的粮食产区之一，尤其是冬小麦的主产地，其战略地位不言而喻。然而，该地区春季降水稀少，而此时正是冬小麦需水量最大的时期，这种“卡脖子旱”问题非常突出。随着气候变化，这一矛盾更加尖锐。因此，开展这项研究，对于保障粮食安全具有重要的现实意义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以上背景，我设定了三个层层递进的研究目标。首先，我希望通过数据分析，清晰地描绘出过去六十多年里华北春旱是如何变化的。其次，我将深入探究这些变化背后的气象原因，也就是春旱是如何形成的。最后，我会基于研究结果，尝试提出一些可行的抗旱建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实现这些目标，我采用了多源数据和多种科学方法。数据方面，主要包括地面气象站的长期观测数据、用于衡量干旱的SPEI指数，以及用于分析大气环流的再分析资料。在方法上，我综合运用了趋势分析、EOF分解、合成分析等多种统计和空间分析手段，确保研究结果的科学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我的主要研究结果。从空间上看，华北平原的春旱具有很强的同步性，要么一起旱，要么一起相对湿润。从时间上看，春旱的情况时好时坏，但总体上有加剧的趋势，特别是2018年，发生了非常严重的春旱。统计发现，偏旱的年份比偏涝的年份要多得多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是什么样的大气状况导致了春旱呢？我的分析发现，在春旱年，华北上空被一个异常强大的高压控制着，同时，带来降水的西风急流也减弱了，再加上本地盛行不利于下雨的下沉气流，这三个因素共同作用，导致了春季少雨干旱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还发现，春旱的成因可以追溯到遥远的海洋。当北大西洋的海水异常偏暖时，会在大气中激发一个向东传播的波动，这个波动最终会影响到东亚，导致华北地区的高压增强，从而引发春旱。这揭示了海洋在调节区域气候中的重要作用，也为我们预测春旱提供了一个重要的前兆信号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研究结果，我从四个方面提出了综合的抗旱建议。在工程上，要加强节水和水资源管理；在农业生产上，要推广抗旱品种和技术；在科技上，要利用我们发现的规律，建立更精准的监测预警系统；同时，也需要政策层面的支持和保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对本次研究的主要结论进行总结。第一，华北春旱整体上在变重，而且经常发生大范围的严重干旱。第二，大气环流的异常，特别是高压的增强和急流的减弱，是导致春旱的直接原因。第三，北大西洋的海温异常是一个重要的前兆信号，它可以通过大气波动来影响我们这里的气候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svg"/><Relationship Id="rId7" Type="http://schemas.openxmlformats.org/officeDocument/2006/relationships/image" Target="../media/image13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6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svg"/><Relationship Id="rId7" Type="http://schemas.openxmlformats.org/officeDocument/2006/relationships/image" Target="../media/image21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2.svg"/><Relationship Id="rId3" Type="http://schemas.openxmlformats.org/officeDocument/2006/relationships/image" Target="../media/image11.png"/><Relationship Id="rId2" Type="http://schemas.openxmlformats.org/officeDocument/2006/relationships/image" Target="../media/image18.svg"/><Relationship Id="rId18" Type="http://schemas.openxmlformats.org/officeDocument/2006/relationships/notesSlide" Target="../notesSlides/notesSlide3.xml"/><Relationship Id="rId17" Type="http://schemas.openxmlformats.org/officeDocument/2006/relationships/slideLayout" Target="../slideLayouts/slideLayout12.xml"/><Relationship Id="rId16" Type="http://schemas.openxmlformats.org/officeDocument/2006/relationships/image" Target="../media/image30.svg"/><Relationship Id="rId15" Type="http://schemas.openxmlformats.org/officeDocument/2006/relationships/image" Target="../media/image29.png"/><Relationship Id="rId14" Type="http://schemas.openxmlformats.org/officeDocument/2006/relationships/image" Target="../media/image28.svg"/><Relationship Id="rId13" Type="http://schemas.openxmlformats.org/officeDocument/2006/relationships/image" Target="../media/image27.png"/><Relationship Id="rId12" Type="http://schemas.openxmlformats.org/officeDocument/2006/relationships/image" Target="../media/image26.svg"/><Relationship Id="rId11" Type="http://schemas.openxmlformats.org/officeDocument/2006/relationships/image" Target="../media/image25.png"/><Relationship Id="rId10" Type="http://schemas.openxmlformats.org/officeDocument/2006/relationships/image" Target="../media/image24.sv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svg"/><Relationship Id="rId7" Type="http://schemas.openxmlformats.org/officeDocument/2006/relationships/image" Target="../media/image37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Relationship Id="rId3" Type="http://schemas.openxmlformats.org/officeDocument/2006/relationships/image" Target="../media/image33.png"/><Relationship Id="rId21" Type="http://schemas.openxmlformats.org/officeDocument/2006/relationships/notesSlide" Target="../notesSlides/notesSlide4.xml"/><Relationship Id="rId20" Type="http://schemas.openxmlformats.org/officeDocument/2006/relationships/slideLayout" Target="../slideLayouts/slideLayout12.xml"/><Relationship Id="rId2" Type="http://schemas.openxmlformats.org/officeDocument/2006/relationships/image" Target="../media/image32.svg"/><Relationship Id="rId19" Type="http://schemas.openxmlformats.org/officeDocument/2006/relationships/image" Target="../media/image49.jpeg"/><Relationship Id="rId18" Type="http://schemas.openxmlformats.org/officeDocument/2006/relationships/image" Target="../media/image48.svg"/><Relationship Id="rId17" Type="http://schemas.openxmlformats.org/officeDocument/2006/relationships/image" Target="../media/image47.png"/><Relationship Id="rId16" Type="http://schemas.openxmlformats.org/officeDocument/2006/relationships/image" Target="../media/image46.svg"/><Relationship Id="rId15" Type="http://schemas.openxmlformats.org/officeDocument/2006/relationships/image" Target="../media/image45.png"/><Relationship Id="rId14" Type="http://schemas.openxmlformats.org/officeDocument/2006/relationships/image" Target="../media/image44.svg"/><Relationship Id="rId13" Type="http://schemas.openxmlformats.org/officeDocument/2006/relationships/image" Target="../media/image43.png"/><Relationship Id="rId12" Type="http://schemas.openxmlformats.org/officeDocument/2006/relationships/image" Target="../media/image42.svg"/><Relationship Id="rId11" Type="http://schemas.openxmlformats.org/officeDocument/2006/relationships/image" Target="../media/image41.png"/><Relationship Id="rId10" Type="http://schemas.openxmlformats.org/officeDocument/2006/relationships/image" Target="../media/image40.svg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48.svg"/><Relationship Id="rId3" Type="http://schemas.openxmlformats.org/officeDocument/2006/relationships/image" Target="../media/image47.png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12.xml"/><Relationship Id="rId22" Type="http://schemas.openxmlformats.org/officeDocument/2006/relationships/image" Target="../media/image55.jpeg"/><Relationship Id="rId21" Type="http://schemas.openxmlformats.org/officeDocument/2006/relationships/image" Target="../media/image54.png"/><Relationship Id="rId20" Type="http://schemas.openxmlformats.org/officeDocument/2006/relationships/image" Target="../media/image53.svg"/><Relationship Id="rId2" Type="http://schemas.openxmlformats.org/officeDocument/2006/relationships/tags" Target="../tags/tag2.xml"/><Relationship Id="rId19" Type="http://schemas.openxmlformats.org/officeDocument/2006/relationships/image" Target="../media/image52.png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51.svg"/><Relationship Id="rId15" Type="http://schemas.openxmlformats.org/officeDocument/2006/relationships/image" Target="../media/image50.png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18.sv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36.svg"/><Relationship Id="rId7" Type="http://schemas.openxmlformats.org/officeDocument/2006/relationships/image" Target="../media/image35.png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9.svg"/><Relationship Id="rId3" Type="http://schemas.openxmlformats.org/officeDocument/2006/relationships/image" Target="../media/image58.png"/><Relationship Id="rId2" Type="http://schemas.openxmlformats.org/officeDocument/2006/relationships/image" Target="../media/image57.sv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63.svg"/><Relationship Id="rId1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5" Type="http://schemas.openxmlformats.org/officeDocument/2006/relationships/notesSlide" Target="../notesSlides/notesSlide7.xml"/><Relationship Id="rId24" Type="http://schemas.openxmlformats.org/officeDocument/2006/relationships/slideLayout" Target="../slideLayouts/slideLayout12.xml"/><Relationship Id="rId23" Type="http://schemas.openxmlformats.org/officeDocument/2006/relationships/image" Target="../media/image69.jpeg"/><Relationship Id="rId22" Type="http://schemas.openxmlformats.org/officeDocument/2006/relationships/image" Target="../media/image68.jpeg"/><Relationship Id="rId21" Type="http://schemas.openxmlformats.org/officeDocument/2006/relationships/tags" Target="../tags/tag25.xml"/><Relationship Id="rId20" Type="http://schemas.openxmlformats.org/officeDocument/2006/relationships/image" Target="../media/image18.svg"/><Relationship Id="rId2" Type="http://schemas.openxmlformats.org/officeDocument/2006/relationships/image" Target="../media/image65.svg"/><Relationship Id="rId19" Type="http://schemas.openxmlformats.org/officeDocument/2006/relationships/image" Target="../media/image17.png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tags" Target="../tags/tag18.xml"/><Relationship Id="rId1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75.svg"/><Relationship Id="rId7" Type="http://schemas.openxmlformats.org/officeDocument/2006/relationships/image" Target="../media/image74.png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svg"/><Relationship Id="rId3" Type="http://schemas.openxmlformats.org/officeDocument/2006/relationships/image" Target="../media/image70.png"/><Relationship Id="rId2" Type="http://schemas.openxmlformats.org/officeDocument/2006/relationships/image" Target="../media/image65.sv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7.svg"/><Relationship Id="rId1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A0522D">
                  <a:alpha val="100000"/>
                </a:srgbClr>
              </a:gs>
              <a:gs pos="100000">
                <a:srgbClr val="8B4513">
                  <a:alpha val="100000"/>
                </a:srgbClr>
              </a:gs>
            </a:gsLst>
            <a:lin ang="270000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0"/>
            <a:ext cx="12192000" cy="101600"/>
          </a:xfrm>
          <a:prstGeom prst="roundRect">
            <a:avLst>
              <a:gd name="adj" fmla="val 0"/>
            </a:avLst>
          </a:prstGeom>
          <a:solidFill>
            <a:srgbClr val="4682B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635000" y="1778000"/>
            <a:ext cx="1092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华北平原春旱的时空演变特征及其形成机制研究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03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4682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 1955-2018 年气象数据与 SPEI 指数的分析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34376">
            <a:off x="5461032" y="3295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A0522D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26000" y="38100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207000" y="37846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人：宋玥霖</a:t>
            </a: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、李心婉、王睿</a:t>
            </a: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琪</a:t>
            </a:r>
            <a:endParaRPr lang="zh-CN" alt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26000" y="42545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207000" y="42291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学校：矿大附中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26000" y="46990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207000" y="46736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班级：初二三班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0" y="6705600"/>
            <a:ext cx="12192000" cy="152400"/>
          </a:xfrm>
          <a:prstGeom prst="roundRect">
            <a:avLst>
              <a:gd name="adj" fmla="val 0"/>
            </a:avLst>
          </a:prstGeom>
          <a:solidFill>
            <a:srgbClr val="A0522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研究背景与意义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714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167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核心地位：国家粮仓与战略要地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460500" y="2032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华北平原是冬小麦核心产区，产量直接关系国家粮食安全。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7940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984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294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关键问题：需水高峰与降水低谷错位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460500" y="3302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春季作物需水关键期恰逢区域降水最少时段，导致春旱频发。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0640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254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60500" y="421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现实挑战：气候变化加剧水资源短缺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460500" y="4572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全球变暖背景下，干旱化趋势明显，进一步威胁农业生产稳定性。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334000"/>
            <a:ext cx="5207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5524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460500" y="548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研究价值：揭示规律与支持决策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460500" y="58420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解析春旱驱动机制，为制定科学抗旱策略提供理论依据。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23000" y="1524000"/>
            <a:ext cx="5207000" cy="2413000"/>
          </a:xfrm>
          <a:prstGeom prst="roundRect">
            <a:avLst>
              <a:gd name="adj" fmla="val 526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6350000" y="34290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华北平原地理位置示意图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223000" y="4064000"/>
            <a:ext cx="5207000" cy="2413000"/>
          </a:xfrm>
          <a:prstGeom prst="roundRect">
            <a:avLst>
              <a:gd name="adj" fmla="val 526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6" name="AutoShape 26"/>
          <p:cNvSpPr/>
          <p:nvPr/>
        </p:nvSpPr>
        <p:spPr>
          <a:xfrm>
            <a:off x="6350000" y="5969000"/>
            <a:ext cx="495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图2：冬小麦生长周期与降水分布匹配关系</a:t>
            </a:r>
            <a:endParaRPr lang="en-US" sz="1100"/>
          </a:p>
        </p:txBody>
      </p:sp>
      <p:pic>
        <p:nvPicPr>
          <p:cNvPr id="27" name="图片 26" descr="fMS0DV5bT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3000" y="1523365"/>
            <a:ext cx="5208270" cy="2413000"/>
          </a:xfrm>
          <a:prstGeom prst="rect">
            <a:avLst/>
          </a:prstGeom>
        </p:spPr>
      </p:pic>
      <p:pic>
        <p:nvPicPr>
          <p:cNvPr id="29" name="图片 28" descr="downloaded-image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3000" y="4064000"/>
            <a:ext cx="5207635" cy="2412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研究目标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22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1844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特征刻画：时空演变轨迹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24000" y="25654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利用1955-2018年观测数据，定量描述华北平原春旱的强度、范围及频率变化，揭示其时空演变规律。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4925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683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6449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机制解析：大气驱动机理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524000" y="40259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从大气科学视角，阐明大气环流异常及海-气相互作用等关键因素对春旱发生发展的驱动机理。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953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143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51054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策略构建：适应性管理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24000" y="54864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基于科学风险评估，结合区域实际，提出针对性的适应性管理措施和抗旱对策建议。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2032000"/>
            <a:ext cx="5207000" cy="4191000"/>
          </a:xfrm>
          <a:prstGeom prst="roundRect">
            <a:avLst>
              <a:gd name="adj" fmla="val 303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A0522D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6477000" y="2286000"/>
            <a:ext cx="4699000" cy="635000"/>
          </a:xfrm>
          <a:prstGeom prst="roundRect">
            <a:avLst>
              <a:gd name="adj" fmla="val 20000"/>
            </a:avLst>
          </a:prstGeom>
          <a:solidFill>
            <a:srgbClr val="4682B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67500" y="2413000"/>
            <a:ext cx="381000" cy="381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112000" y="2413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数据收集：1955-2018年观测数据整理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99500" y="29845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477000" y="3302000"/>
            <a:ext cx="4699000" cy="635000"/>
          </a:xfrm>
          <a:prstGeom prst="roundRect">
            <a:avLst>
              <a:gd name="adj" fmla="val 20000"/>
            </a:avLst>
          </a:prstGeom>
          <a:solidFill>
            <a:srgbClr val="4682B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67500" y="3429000"/>
            <a:ext cx="381000" cy="381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7112000" y="3429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特征分析：强度/范围/频率时空演变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99500" y="4000500"/>
            <a:ext cx="254000" cy="2540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477000" y="4318000"/>
            <a:ext cx="4699000" cy="635000"/>
          </a:xfrm>
          <a:prstGeom prst="roundRect">
            <a:avLst>
              <a:gd name="adj" fmla="val 20000"/>
            </a:avLst>
          </a:prstGeom>
          <a:solidFill>
            <a:srgbClr val="4682B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67500" y="4445000"/>
            <a:ext cx="381000" cy="3810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7112000" y="4445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机制解析：大气环流与海气相互作用</a:t>
            </a:r>
            <a:endParaRPr lang="en-US" sz="1100"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99500" y="5016500"/>
            <a:ext cx="254000" cy="2540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6477000" y="5334000"/>
            <a:ext cx="4699000" cy="635000"/>
          </a:xfrm>
          <a:prstGeom prst="roundRect">
            <a:avLst>
              <a:gd name="adj" fmla="val 20000"/>
            </a:avLst>
          </a:prstGeom>
          <a:solidFill>
            <a:srgbClr val="4682B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67500" y="5461000"/>
            <a:ext cx="381000" cy="3810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7112000" y="5461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对策建议：适应性管理与抗旱措施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数据源与方法论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207000" cy="2502535"/>
          </a:xfrm>
          <a:prstGeom prst="roundRect">
            <a:avLst>
              <a:gd name="adj" fmla="val 434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A0522D">
                <a:alpha val="3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A0522D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587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5494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682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数据基础 (Data Sources)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1962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4090" y="19812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20800" y="19558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地面气象站点数据 (1955-2018)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320800" y="217805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收集华北平原及周边逐月气温、降水等关键要素，构建长时间序列观测数据集。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365" y="266065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33500" y="260985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标准化降水蒸散指数 (SPEI)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333500" y="28321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计算多时间尺度SPEI指数，科学表征和量化不同程度的干旱事件强度与持续时间。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365" y="33655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33500" y="329692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ERA5 再分析资料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320800" y="35433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获取大气环流场详细信息，用于干旱成因的动力学分析。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3946525"/>
            <a:ext cx="5207000" cy="2921000"/>
          </a:xfrm>
          <a:prstGeom prst="roundRect">
            <a:avLst>
              <a:gd name="adj" fmla="val 434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A0522D">
                <a:alpha val="3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A0522D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2200" y="40513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460500" y="398399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682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 (Methodology)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-9291">
            <a:off x="974099" y="4438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5365" y="4598035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320800" y="45593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趋势与突变分析 (Mann-Kendall)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320800" y="47879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检测春旱的长期变化趋势，识别序列中的显著突变点，揭示演变规律。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000" y="5270500"/>
            <a:ext cx="254000" cy="2540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1333500" y="52705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EOF分解与时空模态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333500" y="5473700"/>
            <a:ext cx="4381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通过经验正交函数分解，提取春旱的主要空间分布型及其对应的时间系数。</a:t>
            </a:r>
            <a:endParaRPr lang="en-US" sz="1100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15365" y="5975350"/>
            <a:ext cx="254000" cy="2540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1270000" y="592455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合成分析与GIS空间插值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291590" y="62484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对比干湿年份环流差异，并利用GIS技术生成连续的空间分布图。</a:t>
            </a:r>
            <a:endParaRPr lang="en-US" sz="1100"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476365" y="1500505"/>
            <a:ext cx="254000" cy="2540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6730365" y="1449705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华北平原气象站点空间分布</a:t>
            </a:r>
            <a:endParaRPr lang="en-US" sz="1100"/>
          </a:p>
        </p:txBody>
      </p:sp>
      <p:pic>
        <p:nvPicPr>
          <p:cNvPr id="37" name="图片 36" descr="downloaded-image (1)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76365" y="1892300"/>
            <a:ext cx="4953635" cy="4337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春旱时空演变特征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524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1714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333500" y="1676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空间格局：全区一致性模态</a:t>
            </a:r>
            <a:endParaRPr lang="en-US" sz="1100"/>
          </a:p>
        </p:txBody>
      </p:sp>
      <p:sp>
        <p:nvSpPr>
          <p:cNvPr id="6" name="AutoShape 6"/>
          <p:cNvSpPr/>
          <p:nvPr>
            <p:custDataLst>
              <p:tags r:id="rId6"/>
            </p:custDataLst>
          </p:nvPr>
        </p:nvSpPr>
        <p:spPr>
          <a:xfrm>
            <a:off x="952500" y="2095500"/>
            <a:ext cx="2997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华北平原春旱呈现显著的空间同步性，大部分地区同时偏旱或偏涝。北部地区对干旱响应更为敏感，存在局部差异。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4406900" y="1524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97400" y="1714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11"/>
            </p:custDataLst>
          </p:nvPr>
        </p:nvSpPr>
        <p:spPr>
          <a:xfrm>
            <a:off x="4978400" y="1676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时间趋势：干旱化加剧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12"/>
            </p:custDataLst>
          </p:nvPr>
        </p:nvSpPr>
        <p:spPr>
          <a:xfrm>
            <a:off x="4597400" y="2095500"/>
            <a:ext cx="2997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自80年代以来，春旱强度和范围呈年代际波动加剧趋势。2018年为研究时段内典型的极端干旱年，干旱程度达到峰值。</a:t>
            </a: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13"/>
            </p:custDataLst>
          </p:nvPr>
        </p:nvSpPr>
        <p:spPr>
          <a:xfrm>
            <a:off x="8051800" y="1524000"/>
            <a:ext cx="33782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242300" y="1714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7"/>
            </p:custDataLst>
          </p:nvPr>
        </p:nvSpPr>
        <p:spPr>
          <a:xfrm>
            <a:off x="8623300" y="1676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频率统计：偏旱概率高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8"/>
            </p:custDataLst>
          </p:nvPr>
        </p:nvSpPr>
        <p:spPr>
          <a:xfrm>
            <a:off x="8242300" y="2095500"/>
            <a:ext cx="2997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过去64年统计显示，偏旱年发生频率显著高于偏涝年。重旱年份频发，是影响华北平原农业生产的主要气象灾害。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3683000"/>
            <a:ext cx="5207000" cy="2667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2500" y="3873500"/>
            <a:ext cx="254000" cy="254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270000" y="383540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华北平原春旱趋势空间分布 (1955-2018)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52500" y="4254500"/>
            <a:ext cx="4826000" cy="1968500"/>
          </a:xfrm>
          <a:prstGeom prst="roundRect">
            <a:avLst>
              <a:gd name="adj" fmla="val 0"/>
            </a:avLst>
          </a:prstGeom>
          <a:solidFill>
            <a:srgbClr val="F0F8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952500" y="4953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6969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空间分布图：颜色越深表示干旱化趋势越强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223000" y="3683000"/>
            <a:ext cx="5207000" cy="2667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13500" y="3873500"/>
            <a:ext cx="254000" cy="254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731000" y="3835400"/>
            <a:ext cx="4445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春旱指数(SPEI)时间序列变化趋势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413500" y="4254500"/>
            <a:ext cx="4826000" cy="1968500"/>
          </a:xfrm>
          <a:prstGeom prst="roundRect">
            <a:avLst>
              <a:gd name="adj" fmla="val 0"/>
            </a:avLst>
          </a:prstGeom>
          <a:solidFill>
            <a:srgbClr val="F0F8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6413500" y="4953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6969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折线图：展示年际波动，标注2018年极端干旱事件</a:t>
            </a:r>
            <a:endParaRPr lang="en-US" sz="1100"/>
          </a:p>
        </p:txBody>
      </p:sp>
      <p:pic>
        <p:nvPicPr>
          <p:cNvPr id="25" name="图片 24" descr="华北平原春旱趋势空间分布(1955-2018)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52500" y="4254500"/>
            <a:ext cx="4878705" cy="1968500"/>
          </a:xfrm>
          <a:prstGeom prst="rect">
            <a:avLst/>
          </a:prstGeom>
        </p:spPr>
      </p:pic>
      <p:pic>
        <p:nvPicPr>
          <p:cNvPr id="26" name="图片 25" descr="fMTKasF3l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13500" y="4254500"/>
            <a:ext cx="4876800" cy="1968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大气环流异常特征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841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1803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高压系统异常：“锅盖”效应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460500" y="2184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大陆高压系统异常强大且稳定，像锅盖一样阻止水汽输送，导致华北上空持续干燥。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2385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3429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33909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西风急流变化：位置偏北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460500" y="37719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中纬度西风急流强度减弱且位置北移，携带的水汽和降水系统难以抵达华北平原。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5016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60500" y="4978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垂直运动异常：下沉抑制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460500" y="53594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华北上空盛行强烈的下沉气流，抑制空气上升和对流活动，物理条件极不利于降雨形成。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096000" y="1651000"/>
            <a:ext cx="5334000" cy="2413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86500" y="1841500"/>
            <a:ext cx="609600" cy="609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1841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682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图1：春旱年500hPa位势高度距平合成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8814">
            <a:off x="6286508" y="2406650"/>
            <a:ext cx="495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6286500" y="2476500"/>
            <a:ext cx="4953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图示清晰显示了华北地区上空的正距平中心（红色区域），代表了异常强大的大陆高压系统，这是导致春旱的主要环流背景。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096000" y="4254500"/>
            <a:ext cx="5334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86500" y="4445000"/>
            <a:ext cx="609600" cy="609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85000" y="4445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682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图2：华北地区垂直速度剖面示意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-8814">
            <a:off x="6286508" y="5010150"/>
            <a:ext cx="495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6286500" y="5080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剖面图展示了华北上空盛行的下沉气流（蓝色阴影区），这种动力条件显著抑制了对流发展和降水的形成。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海-气相互作用机制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22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1844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关键海区异常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24000" y="25654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北大西洋中高纬度海温异常偏暖，成为驱动大气环流变化的关键热源。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3"/>
            </p:custDataLst>
          </p:nvPr>
        </p:nvSpPr>
        <p:spPr>
          <a:xfrm>
            <a:off x="762000" y="34925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683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7"/>
            </p:custDataLst>
          </p:nvPr>
        </p:nvSpPr>
        <p:spPr>
          <a:xfrm>
            <a:off x="1524000" y="36449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丝绸之路遥相关波列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1524000" y="40259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暖海温激发大气Rossby波，沿西风带向东传播，建立起跨半球的能量传输通道。</a:t>
            </a: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762000" y="4953000"/>
            <a:ext cx="508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A0522D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6000" y="5143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3"/>
            </p:custDataLst>
          </p:nvPr>
        </p:nvSpPr>
        <p:spPr>
          <a:xfrm>
            <a:off x="1524000" y="51054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华北春旱形成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1524000" y="5486400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波列能量影响东亚，导致华北上空高压脊维持，环流异常诱发并加剧春旱。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096000" y="2032000"/>
            <a:ext cx="5334000" cy="2222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6159500" y="3873500"/>
            <a:ext cx="5207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北大西洋海温与华北春旱相关系数分布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6"/>
            </p:custDataLst>
          </p:nvPr>
        </p:nvSpPr>
        <p:spPr>
          <a:xfrm>
            <a:off x="6096000" y="4381500"/>
            <a:ext cx="5334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>
            <p:custDataLst>
              <p:tags r:id="rId17"/>
            </p:custDataLst>
          </p:nvPr>
        </p:nvSpPr>
        <p:spPr>
          <a:xfrm>
            <a:off x="6159500" y="44450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382000" y="4762500"/>
            <a:ext cx="609600" cy="609600"/>
          </a:xfrm>
          <a:prstGeom prst="rect">
            <a:avLst/>
          </a:prstGeom>
        </p:spPr>
      </p:pic>
      <p:sp>
        <p:nvSpPr>
          <p:cNvPr id="22" name="AutoShape 22"/>
          <p:cNvSpPr/>
          <p:nvPr>
            <p:custDataLst>
              <p:tags r:id="rId21"/>
            </p:custDataLst>
          </p:nvPr>
        </p:nvSpPr>
        <p:spPr>
          <a:xfrm>
            <a:off x="6159500" y="5842000"/>
            <a:ext cx="5207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图2：“丝绸之路”遥相关波列传播路径示意</a:t>
            </a:r>
            <a:endParaRPr lang="en-US" sz="1100"/>
          </a:p>
        </p:txBody>
      </p:sp>
      <p:pic>
        <p:nvPicPr>
          <p:cNvPr id="24" name="图片 23" descr="fMTMjClQt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096635" y="2032635"/>
            <a:ext cx="5333365" cy="1840865"/>
          </a:xfrm>
          <a:prstGeom prst="rect">
            <a:avLst/>
          </a:prstGeom>
        </p:spPr>
      </p:pic>
      <p:pic>
        <p:nvPicPr>
          <p:cNvPr id="25" name="图片 24" descr="fMTNZNnAZ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096635" y="4368800"/>
            <a:ext cx="5333365" cy="15373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综合抗旱对策建议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609600" cy="609600"/>
          </a:xfrm>
          <a:prstGeom prst="ellipse">
            <a:avLst/>
          </a:prstGeom>
          <a:solidFill>
            <a:srgbClr val="4682B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7600" y="21336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20574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工程与管理优化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1016009" y="2724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E6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28575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优化区域水资源配置，大力推广滴灌、喷灌等智能节水灌溉技术，提高农业用水效率。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477000" y="2032000"/>
            <a:ext cx="609600" cy="609600"/>
          </a:xfrm>
          <a:prstGeom prst="ellipse">
            <a:avLst/>
          </a:prstGeom>
          <a:solidFill>
            <a:srgbClr val="4682B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78600" y="21336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239000" y="20574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农艺措施改良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9291">
            <a:off x="6477009" y="2724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E6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6477000" y="28575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选育推广抗旱耐旱小麦品种，合理调整播种期，采用秸秆覆盖保墒，增强作物自身抗旱能力。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4191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1016000" y="4445000"/>
            <a:ext cx="609600" cy="609600"/>
          </a:xfrm>
          <a:prstGeom prst="ellipse">
            <a:avLst/>
          </a:prstGeom>
          <a:solidFill>
            <a:srgbClr val="4682B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7600" y="45466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778000" y="44704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监测预警系统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-9291">
            <a:off x="1016009" y="5137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E6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20"/>
          <p:cNvSpPr/>
          <p:nvPr/>
        </p:nvSpPr>
        <p:spPr>
          <a:xfrm>
            <a:off x="1016000" y="52705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利用海温前兆信号，建立基于北大西洋海温等因子的春旱早期预警模型，为抗旱决策提供提前量。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23000" y="4191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6477000" y="4445000"/>
            <a:ext cx="609600" cy="609600"/>
          </a:xfrm>
          <a:prstGeom prst="ellipse">
            <a:avLst/>
          </a:prstGeom>
          <a:solidFill>
            <a:srgbClr val="4682B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78600" y="4546600"/>
            <a:ext cx="406400" cy="406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7239000" y="44704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政策支撑保障</a:t>
            </a:r>
            <a:endParaRPr lang="en-US" sz="1100"/>
          </a:p>
        </p:txBody>
      </p:sp>
      <p:cxnSp>
        <p:nvCxnSpPr>
          <p:cNvPr id="25" name="Connector 25"/>
          <p:cNvCxnSpPr/>
          <p:nvPr/>
        </p:nvCxnSpPr>
        <p:spPr>
          <a:xfrm rot="-9291">
            <a:off x="6477009" y="5137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E6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AutoShape 26"/>
          <p:cNvSpPr/>
          <p:nvPr/>
        </p:nvSpPr>
        <p:spPr>
          <a:xfrm>
            <a:off x="6477000" y="52705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完善农业保险体系，建立生态补偿机制，从政策层面鼓励和支持农民采取抗旱措施。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5E6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主要结论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22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87500" y="20955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结论一：干旱化趋势显著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87500" y="24765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华北平原春旱空间分布以全区一致型为主，过去六十多年呈显著干旱化趋势，极端干旱事件频发。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3655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3683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87500" y="35560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结论二：大气环流异常驱动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587500" y="39370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大陆高压系统异常增强和西风急流减弱，是导致华北平原春季少雨、形成春旱的直接大气环流原因。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A0522D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5143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87500" y="5016500"/>
            <a:ext cx="952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结论三：海温异常的前兆指示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87500" y="53975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北大西洋中高纬度海温异常偏暖，通过激发“丝绸之路”遥相关波列，对华北平原春旱起到重要的前兆指示作用。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10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11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12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13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14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15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16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17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18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19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2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20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21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22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23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24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25.xml><?xml version="1.0" encoding="utf-8"?>
<p:tagLst xmlns:p="http://schemas.openxmlformats.org/presentationml/2006/main">
  <p:tag name="KSO_WM_DIAGRAM_VIRTUALLY_FRAME" val="{&quot;height&quot;:215,&quot;left&quot;:60,&quot;top&quot;:275,&quot;width&quot;:840}"/>
</p:tagLst>
</file>

<file path=ppt/tags/tag3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4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5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6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7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8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ags/tag9.xml><?xml version="1.0" encoding="utf-8"?>
<p:tagLst xmlns:p="http://schemas.openxmlformats.org/presentationml/2006/main">
  <p:tag name="KSO_WM_DIAGRAM_VIRTUALLY_FRAME" val="{&quot;height&quot;:150,&quot;left&quot;:60,&quot;top&quot;:120,&quot;width&quot;:84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1985</Words>
  <Application>WPS 演示</Application>
  <PresentationFormat/>
  <Paragraphs>180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Yaleon</cp:lastModifiedBy>
  <cp:revision>4</cp:revision>
  <dcterms:created xsi:type="dcterms:W3CDTF">2026-02-26T05:48:00Z</dcterms:created>
  <dcterms:modified xsi:type="dcterms:W3CDTF">2026-02-26T05:53:13Z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A68861AF838A48B89F803F5901CDACE8_13</vt:lpwstr>
  </property>
</Properties>
</file>