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0" r:id="rId4"/>
    <p:sldId id="262" r:id="rId5"/>
    <p:sldId id="258" r:id="rId6"/>
    <p:sldId id="259" r:id="rId7"/>
    <p:sldId id="261" r:id="rId8"/>
    <p:sldId id="264" r:id="rId9"/>
    <p:sldId id="263" r:id="rId10"/>
  </p:sldIdLst>
  <p:sldSz cx="12192000" cy="6858000"/>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5"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95"/>
        <p:guide pos="384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gs" Target="tags/tag74.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smtClean="0"/>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gs>
            <a:gs pos="100000">
              <a:schemeClr val="bg2">
                <a:lumMod val="85000"/>
              </a:schemeClr>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6.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8.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tags" Target="../tags/tag70.xml"/><Relationship Id="rId2" Type="http://schemas.openxmlformats.org/officeDocument/2006/relationships/image" Target="../media/image4.png"/><Relationship Id="rId1" Type="http://schemas.openxmlformats.org/officeDocument/2006/relationships/tags" Target="../tags/tag6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p>
            <a:r>
              <a:rPr lang="zh-CN" altLang="zh-CN"/>
              <a:t>透过《千里江山图》看文物的诞生与存护</a:t>
            </a:r>
            <a:endParaRPr lang="zh-CN" altLang="zh-CN"/>
          </a:p>
        </p:txBody>
      </p:sp>
      <p:sp>
        <p:nvSpPr>
          <p:cNvPr id="3" name="副标题 2"/>
          <p:cNvSpPr>
            <a:spLocks noGrp="1"/>
          </p:cNvSpPr>
          <p:nvPr>
            <p:ph type="subTitle" idx="1"/>
            <p:custDataLst>
              <p:tags r:id="rId2"/>
            </p:custDataLst>
          </p:nvPr>
        </p:nvSpPr>
        <p:spPr/>
        <p:txBody>
          <a:bodyPr/>
          <a:p>
            <a:r>
              <a:rPr lang="en-US" altLang="zh-CN" b="1"/>
              <a:t>——————</a:t>
            </a:r>
            <a:r>
              <a:rPr lang="zh-CN" altLang="en-US" b="1"/>
              <a:t>结果展示</a:t>
            </a:r>
            <a:endParaRPr lang="zh-CN" altLang="en-US" b="1"/>
          </a:p>
        </p:txBody>
      </p:sp>
      <p:sp>
        <p:nvSpPr>
          <p:cNvPr id="4" name="文本框 3"/>
          <p:cNvSpPr txBox="1"/>
          <p:nvPr/>
        </p:nvSpPr>
        <p:spPr>
          <a:xfrm>
            <a:off x="7355205" y="4585970"/>
            <a:ext cx="3996055" cy="1299210"/>
          </a:xfrm>
          <a:prstGeom prst="rect">
            <a:avLst/>
          </a:prstGeom>
          <a:noFill/>
        </p:spPr>
        <p:txBody>
          <a:bodyPr wrap="square" rtlCol="0">
            <a:noAutofit/>
          </a:bodyPr>
          <a:p>
            <a:r>
              <a:rPr lang="zh-CN" altLang="en-US"/>
              <a:t>主</a:t>
            </a:r>
            <a:r>
              <a:rPr lang="en-US" altLang="zh-CN"/>
              <a:t>  </a:t>
            </a:r>
            <a:r>
              <a:rPr lang="zh-CN" altLang="en-US"/>
              <a:t>持</a:t>
            </a:r>
            <a:r>
              <a:rPr lang="en-US" altLang="zh-CN"/>
              <a:t>  </a:t>
            </a:r>
            <a:r>
              <a:rPr lang="zh-CN" altLang="en-US"/>
              <a:t>人：徐宇轩 </a:t>
            </a:r>
            <a:endParaRPr lang="zh-CN" altLang="en-US"/>
          </a:p>
          <a:p>
            <a:r>
              <a:rPr lang="zh-CN" altLang="en-US"/>
              <a:t>小组成员：</a:t>
            </a:r>
            <a:r>
              <a:rPr lang="zh-CN" altLang="en-US">
                <a:sym typeface="+mn-ea"/>
              </a:rPr>
              <a:t>王楚涵 </a:t>
            </a:r>
            <a:r>
              <a:rPr lang="en-US" altLang="zh-CN">
                <a:sym typeface="+mn-ea"/>
              </a:rPr>
              <a:t> </a:t>
            </a:r>
            <a:r>
              <a:rPr lang="zh-CN" altLang="en-US">
                <a:sym typeface="+mn-ea"/>
              </a:rPr>
              <a:t>刘光行</a:t>
            </a:r>
            <a:endParaRPr lang="zh-CN" altLang="en-US"/>
          </a:p>
          <a:p>
            <a:r>
              <a:rPr lang="zh-CN" altLang="en-US"/>
              <a:t>指导老师：曹耀清</a:t>
            </a:r>
            <a:endParaRPr lang="zh-CN" altLang="en-US"/>
          </a:p>
          <a:p>
            <a:r>
              <a:rPr lang="zh-CN" altLang="en-US"/>
              <a:t>学</a:t>
            </a:r>
            <a:r>
              <a:rPr lang="en-US" altLang="zh-CN"/>
              <a:t>       </a:t>
            </a:r>
            <a:r>
              <a:rPr lang="zh-CN" altLang="en-US"/>
              <a:t>校：徐州市矿大实验学校</a:t>
            </a:r>
            <a:endParaRPr lang="zh-CN" altLang="en-US"/>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王希孟简介</a:t>
            </a:r>
            <a:endParaRPr lang="zh-CN" altLang="en-US"/>
          </a:p>
        </p:txBody>
      </p:sp>
      <p:sp>
        <p:nvSpPr>
          <p:cNvPr id="6" name="内容占位符 5"/>
          <p:cNvSpPr>
            <a:spLocks noGrp="1"/>
          </p:cNvSpPr>
          <p:nvPr>
            <p:ph sz="half" idx="1"/>
          </p:nvPr>
        </p:nvSpPr>
        <p:spPr/>
        <p:txBody>
          <a:bodyPr>
            <a:normAutofit fontScale="80000"/>
          </a:bodyPr>
          <a:p>
            <a:r>
              <a:rPr lang="zh-CN" altLang="en-US"/>
              <a:t>王希孟，北宋画家，生卒年代不详，他十八岁便显示出不凡的绘画天赋，为北宋画院学生，后召入禁中文书库，被一代艺术帝王宋徽宗赵佶慧眼识珠，得到宋徽宗赵佶的亲自传授，经悉心教诲终成大器。半年后即创作了《千里江山图》，惜年寿不永，20余岁即去世，是一位天才而又不幸早亡的优秀青年画家。《千里江山图》是王希孟的“千古绝唱”。王希孟可以称得上中国绘画引史上仅有的以一张画而名垂千古的天才少年。十多岁入宫中“画学”为生徒，初未甚工，宋徽宗赵佶时系图画院学生，后召入禁中文书库，曾奉事徽宗左右，但宋徽宗慧眼独具：“其性可教”，于是亲授其法。经赵佶亲授指点笔墨技法后，艺精进，画遂超越矩度。工山水，作品罕见。徽宗政和三年(1113)四月，王希孟用了半年时间终于绘成名垂千古之鸿篇杰作《千里江山图》卷，时年仅十八岁，此外再没有关于他的记述，不久英年早逝。</a:t>
            </a:r>
            <a:endParaRPr lang="zh-CN" altLang="en-US"/>
          </a:p>
        </p:txBody>
      </p:sp>
      <p:sp>
        <p:nvSpPr>
          <p:cNvPr id="7" name="内容占位符 6"/>
          <p:cNvSpPr>
            <a:spLocks noGrp="1"/>
          </p:cNvSpPr>
          <p:nvPr>
            <p:ph sz="half" idx="2"/>
          </p:nvPr>
        </p:nvSpPr>
        <p:spPr/>
        <p:txBody>
          <a:bodyPr/>
          <a:p>
            <a:endParaRPr lang="zh-CN" altLang="en-US"/>
          </a:p>
        </p:txBody>
      </p:sp>
      <p:pic>
        <p:nvPicPr>
          <p:cNvPr id="102" name="图片 101"/>
          <p:cNvPicPr/>
          <p:nvPr/>
        </p:nvPicPr>
        <p:blipFill>
          <a:blip r:embed="rId1"/>
          <a:stretch>
            <a:fillRect/>
          </a:stretch>
        </p:blipFill>
        <p:spPr>
          <a:xfrm>
            <a:off x="7061835" y="972185"/>
            <a:ext cx="3876040" cy="5527040"/>
          </a:xfrm>
          <a:prstGeom prst="rect">
            <a:avLst/>
          </a:prstGeom>
          <a:noFill/>
          <a:ln w="9525">
            <a:noFill/>
          </a:ln>
        </p:spPr>
      </p:pic>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千里江山图</a:t>
            </a:r>
            <a:endParaRPr lang="zh-CN" altLang="en-US"/>
          </a:p>
        </p:txBody>
      </p:sp>
      <p:sp>
        <p:nvSpPr>
          <p:cNvPr id="3" name="内容占位符 2"/>
          <p:cNvSpPr>
            <a:spLocks noGrp="1"/>
          </p:cNvSpPr>
          <p:nvPr>
            <p:ph idx="1"/>
          </p:nvPr>
        </p:nvSpPr>
        <p:spPr/>
        <p:txBody>
          <a:bodyPr/>
          <a:p>
            <a:endParaRPr lang="zh-CN" altLang="en-US"/>
          </a:p>
        </p:txBody>
      </p:sp>
      <p:pic>
        <p:nvPicPr>
          <p:cNvPr id="101" name="图片 100"/>
          <p:cNvPicPr/>
          <p:nvPr/>
        </p:nvPicPr>
        <p:blipFill>
          <a:blip r:embed="rId1"/>
          <a:stretch>
            <a:fillRect/>
          </a:stretch>
        </p:blipFill>
        <p:spPr>
          <a:xfrm rot="5400000">
            <a:off x="3491865" y="-1393190"/>
            <a:ext cx="4387215" cy="10154285"/>
          </a:xfrm>
          <a:prstGeom prst="rect">
            <a:avLst/>
          </a:prstGeom>
          <a:noFill/>
          <a:ln w="9525">
            <a:noFill/>
          </a:ln>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a:t>朱砂</a:t>
            </a:r>
            <a:endParaRPr lang="zh-CN" altLang="en-US"/>
          </a:p>
        </p:txBody>
      </p:sp>
      <p:sp>
        <p:nvSpPr>
          <p:cNvPr id="5" name="内容占位符 4"/>
          <p:cNvSpPr>
            <a:spLocks noGrp="1"/>
          </p:cNvSpPr>
          <p:nvPr>
            <p:ph sz="half" idx="1"/>
          </p:nvPr>
        </p:nvSpPr>
        <p:spPr/>
        <p:txBody>
          <a:bodyPr/>
          <a:p>
            <a:r>
              <a:rPr lang="zh-CN" altLang="en-US"/>
              <a:t>在我国古时称作“丹”。东汉之后，为寻求长生不老药而兴起的炼丹术。我国利用朱砂作颜料已有悠久的历史，朱砂“涂朱甲骨”指的就是把朱砂磨成红色粉末涂嵌在甲骨文的刻痕中以示醒目。后世的皇帝们沿用此法，用朱砂的红色粉末调成红墨水书写批文，就是“朱批”一词的由来。</a:t>
            </a:r>
            <a:endParaRPr lang="zh-CN" altLang="en-US"/>
          </a:p>
        </p:txBody>
      </p:sp>
      <p:sp>
        <p:nvSpPr>
          <p:cNvPr id="6" name="内容占位符 5"/>
          <p:cNvSpPr>
            <a:spLocks noGrp="1"/>
          </p:cNvSpPr>
          <p:nvPr>
            <p:ph sz="half" idx="2"/>
          </p:nvPr>
        </p:nvSpPr>
        <p:spPr/>
        <p:txBody>
          <a:bodyPr/>
          <a:p>
            <a:endParaRPr lang="zh-CN" altLang="en-US"/>
          </a:p>
        </p:txBody>
      </p:sp>
      <p:pic>
        <p:nvPicPr>
          <p:cNvPr id="100" name="图片 99"/>
          <p:cNvPicPr/>
          <p:nvPr/>
        </p:nvPicPr>
        <p:blipFill>
          <a:blip r:embed="rId1"/>
          <a:stretch>
            <a:fillRect/>
          </a:stretch>
        </p:blipFill>
        <p:spPr>
          <a:xfrm>
            <a:off x="6142355" y="1501140"/>
            <a:ext cx="5591810" cy="4572000"/>
          </a:xfrm>
          <a:prstGeom prst="rect">
            <a:avLst/>
          </a:prstGeom>
          <a:noFill/>
          <a:ln w="9525">
            <a:noFill/>
          </a:ln>
        </p:spPr>
      </p:pic>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铜绿</a:t>
            </a:r>
            <a:endParaRPr lang="zh-CN" altLang="en-US"/>
          </a:p>
        </p:txBody>
      </p:sp>
      <p:sp>
        <p:nvSpPr>
          <p:cNvPr id="6" name="内容占位符 5"/>
          <p:cNvSpPr>
            <a:spLocks noGrp="1"/>
          </p:cNvSpPr>
          <p:nvPr>
            <p:ph sz="half" idx="1"/>
          </p:nvPr>
        </p:nvSpPr>
        <p:spPr/>
        <p:txBody>
          <a:bodyPr>
            <a:normAutofit lnSpcReduction="20000"/>
          </a:bodyPr>
          <a:p>
            <a:r>
              <a:rPr lang="zh-CN" altLang="en-US"/>
              <a:t>氯铜矿（Cu2（OH)3C）或（CuCz 3Cu(OH)2C)化学名称为碱式氯化铜;水氯铜矿(C4(OH),Qz 3H,O)化学名称为碱式氯化铜水合物。氯铜矿呈球状、纤维状、肾状、细鳞状、疏松砂土状;性脆,硬度及比重于石绿相近;颜色为宝石绿至黑绿色，条痕为苹果绿；玻璃至金刚光泽，外观与石绿相仿,色泽比石绿稍深。碱式氯化铜可为氯铜矿存在于自然矿藏中,但不多见,由于常和孔雀石(石绿)、蓝铜矿(石青)等伴生，颜色、外观与孔雀石很相似，往往与石绿混淆 ,作为天然矿物颜料在古代绘画著作中没有专门的记载。它的外观特征、颜色及用途在唐代以来的医药本草之“绿盐”、“盐绿”、石绿”条下都能见到。</a:t>
            </a:r>
            <a:endParaRPr lang="zh-CN" altLang="en-US"/>
          </a:p>
        </p:txBody>
      </p:sp>
      <p:pic>
        <p:nvPicPr>
          <p:cNvPr id="2" name="内容占位符 1"/>
          <p:cNvPicPr>
            <a:picLocks noChangeAspect="1"/>
          </p:cNvPicPr>
          <p:nvPr>
            <p:ph sz="half" idx="2"/>
            <p:custDataLst>
              <p:tags r:id="rId1"/>
            </p:custDataLst>
          </p:nvPr>
        </p:nvPicPr>
        <p:blipFill>
          <a:blip r:embed="rId2"/>
          <a:stretch>
            <a:fillRect/>
          </a:stretch>
        </p:blipFill>
        <p:spPr>
          <a:xfrm>
            <a:off x="7131685" y="1501140"/>
            <a:ext cx="3858895" cy="4748530"/>
          </a:xfrm>
          <a:prstGeom prst="rect">
            <a:avLst/>
          </a:prstGeom>
        </p:spPr>
      </p:pic>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对外展出状况</a:t>
            </a:r>
            <a:endParaRPr lang="zh-CN" altLang="en-US"/>
          </a:p>
        </p:txBody>
      </p:sp>
      <p:sp>
        <p:nvSpPr>
          <p:cNvPr id="6" name="内容占位符 5"/>
          <p:cNvSpPr>
            <a:spLocks noGrp="1"/>
          </p:cNvSpPr>
          <p:nvPr>
            <p:ph idx="1"/>
          </p:nvPr>
        </p:nvSpPr>
        <p:spPr/>
        <p:txBody>
          <a:bodyPr/>
          <a:p>
            <a:r>
              <a:rPr lang="zh-CN" altLang="en-US"/>
              <a:t>这幅中国青绿山水画的旷世之作只对外展出过5次，最近一次展览是在故宫举办的《千里江山：历代青绿山水画特展》（2017年9月15日—12月14日）上现身。此次展览掀起了全民了解青绿山水画的热潮。不少人排队3小时，看展5分钟，只为一睹国宝级别的山水画。上一次出现这样的盛况，还是 2015 年《清明上河图》全卷展出时。著名画家陈丹青这样形容自己看《千里江山图》的感受：“脑袋就抵在展柜的玻璃上看，看得像个傻子一样，实在是太辉煌！”外国人在知晓了《千里江山图》和王希孟的故事后更是不可思议地赞叹：“一定是上帝，让他干成了这件事！”</a:t>
            </a:r>
            <a:endParaRPr lang="zh-CN" altLang="en-US"/>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保存建议</a:t>
            </a:r>
            <a:endParaRPr lang="zh-CN" altLang="en-US"/>
          </a:p>
        </p:txBody>
      </p:sp>
      <p:sp>
        <p:nvSpPr>
          <p:cNvPr id="3" name="内容占位符 2"/>
          <p:cNvSpPr>
            <a:spLocks noGrp="1"/>
          </p:cNvSpPr>
          <p:nvPr>
            <p:ph idx="1"/>
          </p:nvPr>
        </p:nvSpPr>
        <p:spPr/>
        <p:txBody>
          <a:bodyPr>
            <a:normAutofit lnSpcReduction="10000"/>
          </a:bodyPr>
          <a:p>
            <a:r>
              <a:rPr lang="zh-CN" altLang="en-US"/>
              <a:t>文物保护应遵循预防为主、维护为辅的原则。不可移动文物的防潮、防漏、防火、防雷、抗震主要依靠工程技术，主要采用工程技术和化学处理相结合的方法来防治害虫和鸟类。</a:t>
            </a:r>
            <a:endParaRPr lang="zh-CN" altLang="en-US"/>
          </a:p>
          <a:p>
            <a:r>
              <a:rPr lang="zh-CN" altLang="en-US"/>
              <a:t>当大气中粉尘、二氧化硫和含硫化合物对文物造成的污染超过国家标准时，应清除污染源：在国家标准允许的范围内，应绿化环境以减少污染，同时应严格控制新的污染源。</a:t>
            </a:r>
            <a:endParaRPr lang="zh-CN" altLang="en-US"/>
          </a:p>
          <a:p>
            <a:r>
              <a:rPr lang="zh-CN" altLang="en-US"/>
              <a:t>对于可移动文物的保护，首先要注意博物馆库房、陈列室的防潮、防震、防霉等保护措施，其次要保护各种不同质地的文物，如铜铁防锈、砖石文物防风、丝绸纸防霉、防蛀、抗老化等。文物保护应遵循预防为主、维护为辅的原则。不可移动文物的防潮、防漏、防火、防雷、抗震主要依靠工程技术，主要采用工程技术和化学处理相结合的方法来防治害虫和鸟类。</a:t>
            </a:r>
            <a:endParaRPr lang="zh-CN" altLang="en-US"/>
          </a:p>
          <a:p>
            <a:r>
              <a:rPr lang="zh-CN" altLang="en-US"/>
              <a:t>当大气中粉尘、二氧化硫和含硫化合物对文物造成的污染超过国家标准时，应清除污染源：在国家标准允许的范围内，应绿化环境以减少污染，同时应严格控制新的污染源。</a:t>
            </a:r>
            <a:endParaRPr lang="zh-CN" altLang="en-US"/>
          </a:p>
          <a:p>
            <a:r>
              <a:rPr lang="zh-CN" altLang="en-US"/>
              <a:t>对于可移动文物的保护，首先要注意博物馆库房、陈列室的防潮、防震、防霉等保护措施，其次要保护各种不同质地的文物，如铜铁防锈、砖石文物防风、丝绸纸防霉、防蛀、抗老化等。</a:t>
            </a:r>
            <a:endParaRPr lang="zh-CN" altLang="en-US"/>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前景</a:t>
            </a:r>
            <a:endParaRPr lang="zh-CN" altLang="en-US"/>
          </a:p>
        </p:txBody>
      </p:sp>
      <p:sp>
        <p:nvSpPr>
          <p:cNvPr id="3" name="内容占位符 2"/>
          <p:cNvSpPr>
            <a:spLocks noGrp="1"/>
          </p:cNvSpPr>
          <p:nvPr>
            <p:ph idx="1"/>
          </p:nvPr>
        </p:nvSpPr>
        <p:spPr/>
        <p:txBody>
          <a:bodyPr>
            <a:normAutofit lnSpcReduction="10000"/>
          </a:bodyPr>
          <a:p>
            <a:r>
              <a:rPr lang="zh-CN" altLang="en-US"/>
              <a:t>《千里江山图》的热度来源于很多方面，陈福春坦言，首先，《千里江山图》展出前故宫进行了广泛宣传和营销，不能否认，观众中看“热闹”的多过看门道的。随着文化教育普及的深入，大家会越来越关心这方面，这也是我们一直进行文化宣传的一种结果。</a:t>
            </a:r>
            <a:endParaRPr lang="zh-CN" altLang="en-US"/>
          </a:p>
          <a:p>
            <a:r>
              <a:rPr lang="zh-CN" altLang="en-US"/>
              <a:t>其次，《千里江山图》历来有着江山永固、基业长青的美好寓意，而今祖国繁荣富强，这正是特展对国家最美好的祝愿。观察近现代中国山水画发展，青绿山水名家辈出，多表现现实主义题材，很多优秀的作品境界多元，正能量感人。这与近年来倡导的文化自信不谋而合。</a:t>
            </a:r>
            <a:endParaRPr lang="zh-CN" altLang="en-US"/>
          </a:p>
          <a:p>
            <a:r>
              <a:rPr lang="zh-CN" altLang="en-US"/>
              <a:t>再其次，近年来青绿山水画受到市场的“偏爱”。有一部分画廊和收藏爱好者倾向于色彩丰富、构图饱满这类“颜值高”的山水画。这种“颜值”虽然往往只是表面的“漂亮”，而非本质的，但也一定程度推进了大众对青绿山水画的认知和接受程度。</a:t>
            </a:r>
            <a:endParaRPr lang="zh-CN" altLang="en-US"/>
          </a:p>
          <a:p>
            <a:r>
              <a:rPr lang="zh-CN" altLang="en-US"/>
              <a:t>最后，作为绘画里最为大众化的表现语言,人们渐渐重视中国画色彩语言的魅力,回望与回归传统的需求，也开始促使普通大众关注中国绘画的色彩传统,宋代完善起来的中国青绿山水画传统,是中国绘画色彩传统中非常重要的一部分。如何继承传统并让其富有新的活力，挖掘青绿山水在当代的可能性，给当代艺术工作者提出一个新的课题。</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4.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176_1*b*1"/>
  <p:tag name="KSO_WM_TEMPLATE_CATEGORY" val="custom"/>
  <p:tag name="KSO_WM_TEMPLATE_INDEX" val="20205176"/>
  <p:tag name="KSO_WM_UNIT_LAYERLEVEL" val="1"/>
  <p:tag name="KSO_WM_TAG_VERSION" val="1.0"/>
  <p:tag name="KSO_WM_BEAUTIFY_FLAG" val="#wm#"/>
</p:tagLst>
</file>

<file path=ppt/tags/tag6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BEAUTIFY_FLAG" val="#wm#"/>
  <p:tag name="KSO_WM_TEMPLATE_CATEGORY" val="custom"/>
  <p:tag name="KSO_WM_TEMPLATE_INDEX" val="20205176"/>
</p:tagLst>
</file>

<file path=ppt/tags/tag67.xml><?xml version="1.0" encoding="utf-8"?>
<p:tagLst xmlns:p="http://schemas.openxmlformats.org/presentationml/2006/main">
  <p:tag name="KSO_WM_BEAUTIFY_FLAG" val="#wm#"/>
  <p:tag name="KSO_WM_TEMPLATE_CATEGORY" val="custom"/>
  <p:tag name="KSO_WM_TEMPLATE_INDEX" val="20205176"/>
</p:tagLst>
</file>

<file path=ppt/tags/tag68.xml><?xml version="1.0" encoding="utf-8"?>
<p:tagLst xmlns:p="http://schemas.openxmlformats.org/presentationml/2006/main">
  <p:tag name="KSO_WM_BEAUTIFY_FLAG" val="#wm#"/>
  <p:tag name="KSO_WM_TEMPLATE_CATEGORY" val="custom"/>
  <p:tag name="KSO_WM_TEMPLATE_INDEX" val="20205176"/>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176"/>
</p:tagLst>
</file>

<file path=ppt/tags/tag71.xml><?xml version="1.0" encoding="utf-8"?>
<p:tagLst xmlns:p="http://schemas.openxmlformats.org/presentationml/2006/main">
  <p:tag name="KSO_WM_BEAUTIFY_FLAG" val="#wm#"/>
  <p:tag name="KSO_WM_TEMPLATE_CATEGORY" val="custom"/>
  <p:tag name="KSO_WM_TEMPLATE_INDEX" val="20205176"/>
</p:tagLst>
</file>

<file path=ppt/tags/tag72.xml><?xml version="1.0" encoding="utf-8"?>
<p:tagLst xmlns:p="http://schemas.openxmlformats.org/presentationml/2006/main">
  <p:tag name="KSO_WM_BEAUTIFY_FLAG" val="#wm#"/>
  <p:tag name="KSO_WM_TEMPLATE_CATEGORY" val="custom"/>
  <p:tag name="KSO_WM_TEMPLATE_INDEX" val="20205176"/>
</p:tagLst>
</file>

<file path=ppt/tags/tag73.xml><?xml version="1.0" encoding="utf-8"?>
<p:tagLst xmlns:p="http://schemas.openxmlformats.org/presentationml/2006/main">
  <p:tag name="KSO_WM_BEAUTIFY_FLAG" val="#wm#"/>
  <p:tag name="KSO_WM_TEMPLATE_CATEGORY" val="custom"/>
  <p:tag name="KSO_WM_TEMPLATE_INDEX" val="20205176"/>
</p:tagLst>
</file>

<file path=ppt/tags/tag74.xml><?xml version="1.0" encoding="utf-8"?>
<p:tagLst xmlns:p="http://schemas.openxmlformats.org/presentationml/2006/main">
  <p:tag name="COMMONDATA" val="eyJoZGlkIjoiMGI2YzBiNzU2Yzc1MzRhYTg1NDEwOGI1N2FlNzNjYTAifQ=="/>
  <p:tag name="KSO_WPP_MARK_KEY" val="8f5281ff-c31f-42f4-8604-c4a31bb8b40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2118</Words>
  <Application>WPS 演示</Application>
  <PresentationFormat>宽屏</PresentationFormat>
  <Paragraphs>42</Paragraphs>
  <Slides>8</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宋体</vt:lpstr>
      <vt:lpstr>Wingdings</vt:lpstr>
      <vt:lpstr>Wingdings</vt:lpstr>
      <vt:lpstr>微软雅黑</vt:lpstr>
      <vt:lpstr>Arial Unicode MS</vt:lpstr>
      <vt:lpstr>Calibri</vt:lpstr>
      <vt:lpstr>Office 主题​​</vt:lpstr>
      <vt:lpstr>透过《千里江山图》看文物的诞生与存护</vt:lpstr>
      <vt:lpstr>王希孟简介</vt:lpstr>
      <vt:lpstr>千里江山图</vt:lpstr>
      <vt:lpstr>朱砂</vt:lpstr>
      <vt:lpstr>铜绿</vt:lpstr>
      <vt:lpstr>对外展出状况</vt:lpstr>
      <vt:lpstr>保存建议</vt:lpstr>
      <vt:lpstr>前景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180</cp:revision>
  <dcterms:created xsi:type="dcterms:W3CDTF">2019-06-19T02:08:00Z</dcterms:created>
  <dcterms:modified xsi:type="dcterms:W3CDTF">2023-09-25T01:31:05Z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7570E26C551344FBB8B43E48A97B86E9_11</vt:lpwstr>
  </property>
</Properties>
</file>