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4" r:id="rId2"/>
  </p:sldMasterIdLst>
  <p:sldIdLst>
    <p:sldId id="256" r:id="rId3"/>
    <p:sldId id="262" r:id="rId4"/>
    <p:sldId id="257" r:id="rId5"/>
    <p:sldId id="261" r:id="rId6"/>
    <p:sldId id="263" r:id="rId7"/>
    <p:sldId id="258" r:id="rId8"/>
    <p:sldId id="267" r:id="rId9"/>
    <p:sldId id="269" r:id="rId10"/>
    <p:sldId id="271" r:id="rId11"/>
    <p:sldId id="270" r:id="rId12"/>
    <p:sldId id="272" r:id="rId13"/>
    <p:sldId id="273" r:id="rId14"/>
    <p:sldId id="259" r:id="rId15"/>
    <p:sldId id="260" r:id="rId16"/>
    <p:sldId id="264" r:id="rId17"/>
    <p:sldId id="265" r:id="rId18"/>
    <p:sldId id="266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929090"/>
            <a:ext cx="485192" cy="4955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801348"/>
            <a:ext cx="253668" cy="2590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tretch>
            <a:fillRect/>
          </a:stretch>
        </p:blipFill>
        <p:spPr>
          <a:xfrm>
            <a:off x="1495097" y="2758172"/>
            <a:ext cx="4171696" cy="3446409"/>
          </a:xfrm>
          <a:prstGeom prst="rect">
            <a:avLst/>
          </a:prstGeom>
        </p:spPr>
      </p:pic>
      <p:sp>
        <p:nvSpPr>
          <p:cNvPr id="12" name="任意多边形: 形状 11"/>
          <p:cNvSpPr/>
          <p:nvPr/>
        </p:nvSpPr>
        <p:spPr>
          <a:xfrm>
            <a:off x="6031420" y="5587989"/>
            <a:ext cx="5686045" cy="926432"/>
          </a:xfrm>
          <a:custGeom>
            <a:avLst/>
            <a:gdLst>
              <a:gd name="connsiteX0" fmla="*/ 0 w 3898232"/>
              <a:gd name="connsiteY0" fmla="*/ 0 h 926432"/>
              <a:gd name="connsiteX1" fmla="*/ 2695074 w 3898232"/>
              <a:gd name="connsiteY1" fmla="*/ 252664 h 926432"/>
              <a:gd name="connsiteX2" fmla="*/ 3898232 w 3898232"/>
              <a:gd name="connsiteY2" fmla="*/ 926432 h 9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8232" h="926432">
                <a:moveTo>
                  <a:pt x="0" y="0"/>
                </a:moveTo>
                <a:cubicBezTo>
                  <a:pt x="1022684" y="49129"/>
                  <a:pt x="2045369" y="98259"/>
                  <a:pt x="2695074" y="252664"/>
                </a:cubicBezTo>
                <a:cubicBezTo>
                  <a:pt x="3344779" y="407069"/>
                  <a:pt x="3753853" y="828174"/>
                  <a:pt x="3898232" y="926432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>
            <a:off x="129494" y="5764835"/>
            <a:ext cx="1153206" cy="749586"/>
          </a:xfrm>
          <a:custGeom>
            <a:avLst/>
            <a:gdLst>
              <a:gd name="connsiteX0" fmla="*/ 58587 w 3425902"/>
              <a:gd name="connsiteY0" fmla="*/ 737736 h 749586"/>
              <a:gd name="connsiteX1" fmla="*/ 102130 w 3425902"/>
              <a:gd name="connsiteY1" fmla="*/ 694194 h 749586"/>
              <a:gd name="connsiteX2" fmla="*/ 1002016 w 3425902"/>
              <a:gd name="connsiteY2" fmla="*/ 302308 h 749586"/>
              <a:gd name="connsiteX3" fmla="*/ 3019502 w 3425902"/>
              <a:gd name="connsiteY3" fmla="*/ 26536 h 749586"/>
              <a:gd name="connsiteX4" fmla="*/ 3425902 w 3425902"/>
              <a:gd name="connsiteY4" fmla="*/ 26536 h 7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902" h="749586">
                <a:moveTo>
                  <a:pt x="58587" y="737736"/>
                </a:moveTo>
                <a:cubicBezTo>
                  <a:pt x="1739" y="752250"/>
                  <a:pt x="-55108" y="766765"/>
                  <a:pt x="102130" y="694194"/>
                </a:cubicBezTo>
                <a:cubicBezTo>
                  <a:pt x="259368" y="621623"/>
                  <a:pt x="515787" y="413584"/>
                  <a:pt x="1002016" y="302308"/>
                </a:cubicBezTo>
                <a:cubicBezTo>
                  <a:pt x="1488245" y="191032"/>
                  <a:pt x="2615521" y="72498"/>
                  <a:pt x="3019502" y="26536"/>
                </a:cubicBezTo>
                <a:cubicBezTo>
                  <a:pt x="3423483" y="-19426"/>
                  <a:pt x="3424692" y="3555"/>
                  <a:pt x="3425902" y="26536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sp>
        <p:nvSpPr>
          <p:cNvPr id="15" name="任意多边形: 形状 14"/>
          <p:cNvSpPr/>
          <p:nvPr/>
        </p:nvSpPr>
        <p:spPr>
          <a:xfrm>
            <a:off x="6301295" y="348389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6212113" y="215084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867400" y="2268980"/>
            <a:ext cx="5486400" cy="1108400"/>
          </a:xfrm>
        </p:spPr>
        <p:txBody>
          <a:bodyPr anchor="ctr" anchorCtr="0">
            <a:norm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867400" y="3657836"/>
            <a:ext cx="5486400" cy="365125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0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81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929090"/>
            <a:ext cx="485192" cy="4955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801348"/>
            <a:ext cx="253668" cy="2590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tretch>
            <a:fillRect/>
          </a:stretch>
        </p:blipFill>
        <p:spPr>
          <a:xfrm>
            <a:off x="1495097" y="2758172"/>
            <a:ext cx="4171696" cy="3446409"/>
          </a:xfrm>
          <a:prstGeom prst="rect">
            <a:avLst/>
          </a:prstGeom>
        </p:spPr>
      </p:pic>
      <p:sp>
        <p:nvSpPr>
          <p:cNvPr id="12" name="任意多边形: 形状 11"/>
          <p:cNvSpPr/>
          <p:nvPr/>
        </p:nvSpPr>
        <p:spPr>
          <a:xfrm>
            <a:off x="6031420" y="5587989"/>
            <a:ext cx="5686045" cy="926432"/>
          </a:xfrm>
          <a:custGeom>
            <a:avLst/>
            <a:gdLst>
              <a:gd name="connsiteX0" fmla="*/ 0 w 3898232"/>
              <a:gd name="connsiteY0" fmla="*/ 0 h 926432"/>
              <a:gd name="connsiteX1" fmla="*/ 2695074 w 3898232"/>
              <a:gd name="connsiteY1" fmla="*/ 252664 h 926432"/>
              <a:gd name="connsiteX2" fmla="*/ 3898232 w 3898232"/>
              <a:gd name="connsiteY2" fmla="*/ 926432 h 9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8232" h="926432">
                <a:moveTo>
                  <a:pt x="0" y="0"/>
                </a:moveTo>
                <a:cubicBezTo>
                  <a:pt x="1022684" y="49129"/>
                  <a:pt x="2045369" y="98259"/>
                  <a:pt x="2695074" y="252664"/>
                </a:cubicBezTo>
                <a:cubicBezTo>
                  <a:pt x="3344779" y="407069"/>
                  <a:pt x="3753853" y="828174"/>
                  <a:pt x="3898232" y="926432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>
            <a:off x="129494" y="5764835"/>
            <a:ext cx="1153206" cy="749586"/>
          </a:xfrm>
          <a:custGeom>
            <a:avLst/>
            <a:gdLst>
              <a:gd name="connsiteX0" fmla="*/ 58587 w 3425902"/>
              <a:gd name="connsiteY0" fmla="*/ 737736 h 749586"/>
              <a:gd name="connsiteX1" fmla="*/ 102130 w 3425902"/>
              <a:gd name="connsiteY1" fmla="*/ 694194 h 749586"/>
              <a:gd name="connsiteX2" fmla="*/ 1002016 w 3425902"/>
              <a:gd name="connsiteY2" fmla="*/ 302308 h 749586"/>
              <a:gd name="connsiteX3" fmla="*/ 3019502 w 3425902"/>
              <a:gd name="connsiteY3" fmla="*/ 26536 h 749586"/>
              <a:gd name="connsiteX4" fmla="*/ 3425902 w 3425902"/>
              <a:gd name="connsiteY4" fmla="*/ 26536 h 7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902" h="749586">
                <a:moveTo>
                  <a:pt x="58587" y="737736"/>
                </a:moveTo>
                <a:cubicBezTo>
                  <a:pt x="1739" y="752250"/>
                  <a:pt x="-55108" y="766765"/>
                  <a:pt x="102130" y="694194"/>
                </a:cubicBezTo>
                <a:cubicBezTo>
                  <a:pt x="259368" y="621623"/>
                  <a:pt x="515787" y="413584"/>
                  <a:pt x="1002016" y="302308"/>
                </a:cubicBezTo>
                <a:cubicBezTo>
                  <a:pt x="1488245" y="191032"/>
                  <a:pt x="2615521" y="72498"/>
                  <a:pt x="3019502" y="26536"/>
                </a:cubicBezTo>
                <a:cubicBezTo>
                  <a:pt x="3423483" y="-19426"/>
                  <a:pt x="3424692" y="3555"/>
                  <a:pt x="3425902" y="26536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sp>
        <p:nvSpPr>
          <p:cNvPr id="15" name="任意多边形: 形状 14"/>
          <p:cNvSpPr/>
          <p:nvPr/>
        </p:nvSpPr>
        <p:spPr>
          <a:xfrm>
            <a:off x="6301295" y="348389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6212113" y="215084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867400" y="2268980"/>
            <a:ext cx="5486400" cy="1108400"/>
          </a:xfrm>
        </p:spPr>
        <p:txBody>
          <a:bodyPr anchor="ctr" anchorCtr="0">
            <a:norm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867400" y="3657836"/>
            <a:ext cx="5486400" cy="3651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BF2F-4983-4933-820C-1B70E258E86C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994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B172-9D6C-4998-90F5-66C2D7AB5D7D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872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>
          <a:xfrm>
            <a:off x="3666897" y="431104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3666897" y="2512686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732135"/>
            <a:ext cx="485192" cy="4955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604393"/>
            <a:ext cx="253668" cy="2590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10766151" y="3248153"/>
            <a:ext cx="485192" cy="4955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9771138" y="4120411"/>
            <a:ext cx="253668" cy="2590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10751038" y="5608246"/>
            <a:ext cx="383042" cy="4294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82676" y="3423943"/>
            <a:ext cx="5626648" cy="757643"/>
          </a:xfrm>
        </p:spPr>
        <p:txBody>
          <a:bodyPr wrap="square" anchor="t" anchorCtr="0">
            <a:normAutofit/>
          </a:bodyPr>
          <a:lstStyle>
            <a:lvl1pPr algn="ctr">
              <a:defRPr sz="4000">
                <a:solidFill>
                  <a:schemeClr val="tx2"/>
                </a:solidFill>
                <a:latin typeface="High Tower Text" panose="02040502050506030303" pitchFamily="18" charset="0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282676" y="2577827"/>
            <a:ext cx="5626648" cy="757643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  <a:latin typeface="High Tower Text" panose="02040502050506030303" pitchFamily="18" charset="0"/>
                <a:ea typeface="方正舒体" panose="02010601030101010101" pitchFamily="2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753C-9FAD-4CC5-B793-BE19154C6093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99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50C9-78EA-47AB-8738-023231B7DC21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037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1B7-4B97-403F-AEFF-33738FBC859C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14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929090"/>
            <a:ext cx="485192" cy="4955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801348"/>
            <a:ext cx="253668" cy="2590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tretch>
            <a:fillRect/>
          </a:stretch>
        </p:blipFill>
        <p:spPr>
          <a:xfrm>
            <a:off x="1495097" y="2758172"/>
            <a:ext cx="4171696" cy="3446409"/>
          </a:xfrm>
          <a:prstGeom prst="rect">
            <a:avLst/>
          </a:prstGeom>
        </p:spPr>
      </p:pic>
      <p:sp>
        <p:nvSpPr>
          <p:cNvPr id="11" name="任意多边形: 形状 10"/>
          <p:cNvSpPr/>
          <p:nvPr/>
        </p:nvSpPr>
        <p:spPr>
          <a:xfrm>
            <a:off x="6031420" y="5587989"/>
            <a:ext cx="5686045" cy="926432"/>
          </a:xfrm>
          <a:custGeom>
            <a:avLst/>
            <a:gdLst>
              <a:gd name="connsiteX0" fmla="*/ 0 w 3898232"/>
              <a:gd name="connsiteY0" fmla="*/ 0 h 926432"/>
              <a:gd name="connsiteX1" fmla="*/ 2695074 w 3898232"/>
              <a:gd name="connsiteY1" fmla="*/ 252664 h 926432"/>
              <a:gd name="connsiteX2" fmla="*/ 3898232 w 3898232"/>
              <a:gd name="connsiteY2" fmla="*/ 926432 h 9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8232" h="926432">
                <a:moveTo>
                  <a:pt x="0" y="0"/>
                </a:moveTo>
                <a:cubicBezTo>
                  <a:pt x="1022684" y="49129"/>
                  <a:pt x="2045369" y="98259"/>
                  <a:pt x="2695074" y="252664"/>
                </a:cubicBezTo>
                <a:cubicBezTo>
                  <a:pt x="3344779" y="407069"/>
                  <a:pt x="3753853" y="828174"/>
                  <a:pt x="3898232" y="926432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/>
        </p:nvSpPr>
        <p:spPr>
          <a:xfrm>
            <a:off x="129494" y="5764835"/>
            <a:ext cx="1153206" cy="749586"/>
          </a:xfrm>
          <a:custGeom>
            <a:avLst/>
            <a:gdLst>
              <a:gd name="connsiteX0" fmla="*/ 58587 w 3425902"/>
              <a:gd name="connsiteY0" fmla="*/ 737736 h 749586"/>
              <a:gd name="connsiteX1" fmla="*/ 102130 w 3425902"/>
              <a:gd name="connsiteY1" fmla="*/ 694194 h 749586"/>
              <a:gd name="connsiteX2" fmla="*/ 1002016 w 3425902"/>
              <a:gd name="connsiteY2" fmla="*/ 302308 h 749586"/>
              <a:gd name="connsiteX3" fmla="*/ 3019502 w 3425902"/>
              <a:gd name="connsiteY3" fmla="*/ 26536 h 749586"/>
              <a:gd name="connsiteX4" fmla="*/ 3425902 w 3425902"/>
              <a:gd name="connsiteY4" fmla="*/ 26536 h 7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902" h="749586">
                <a:moveTo>
                  <a:pt x="58587" y="737736"/>
                </a:moveTo>
                <a:cubicBezTo>
                  <a:pt x="1739" y="752250"/>
                  <a:pt x="-55108" y="766765"/>
                  <a:pt x="102130" y="694194"/>
                </a:cubicBezTo>
                <a:cubicBezTo>
                  <a:pt x="259368" y="621623"/>
                  <a:pt x="515787" y="413584"/>
                  <a:pt x="1002016" y="302308"/>
                </a:cubicBezTo>
                <a:cubicBezTo>
                  <a:pt x="1488245" y="191032"/>
                  <a:pt x="2615521" y="72498"/>
                  <a:pt x="3019502" y="26536"/>
                </a:cubicBezTo>
                <a:cubicBezTo>
                  <a:pt x="3423483" y="-19426"/>
                  <a:pt x="3424692" y="3555"/>
                  <a:pt x="3425902" y="26536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sp>
        <p:nvSpPr>
          <p:cNvPr id="14" name="任意多边形: 形状 13"/>
          <p:cNvSpPr/>
          <p:nvPr/>
        </p:nvSpPr>
        <p:spPr>
          <a:xfrm>
            <a:off x="6301295" y="348389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6212113" y="215084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106605" y="2169891"/>
            <a:ext cx="5160390" cy="1341182"/>
          </a:xfrm>
        </p:spPr>
        <p:txBody>
          <a:bodyPr>
            <a:normAutofit/>
          </a:bodyPr>
          <a:lstStyle>
            <a:lvl1pPr algn="ctr">
              <a:defRPr sz="5400" b="1"/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ADD6-4D03-42A6-9CFF-08CD55DFD466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内容占位符 16"/>
          <p:cNvSpPr>
            <a:spLocks noGrp="1"/>
          </p:cNvSpPr>
          <p:nvPr>
            <p:ph sz="quarter" idx="13"/>
          </p:nvPr>
        </p:nvSpPr>
        <p:spPr>
          <a:xfrm>
            <a:off x="6096000" y="3656013"/>
            <a:ext cx="5170488" cy="358431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56974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CA07-44F9-4D84-824E-4E47F0580532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60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843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12997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E054-FA99-436C-B7A4-03F7B43E0683}" type="datetime1">
              <a:rPr lang="zh-CN" altLang="en-US" smtClean="0"/>
              <a:t>2020/7/4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15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2408-F224-48C2-A636-7584F5E5624C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812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anose="05000000000000000000" charset="0"/>
              <a:buChar char="Ø"/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</a:defRPr>
            </a:lvl1pPr>
            <a:lvl2pPr>
              <a:buFont typeface="Wingdings" panose="05000000000000000000" charset="0"/>
              <a:buChar char="u"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</a:defRPr>
            </a:lvl2pPr>
            <a:lvl3pPr>
              <a:buFont typeface="Wingdings" panose="05000000000000000000" charset="0"/>
              <a:buChar char="ü"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</a:defRPr>
            </a:lvl3pPr>
            <a:lvl4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</a:defRPr>
            </a:lvl4pPr>
            <a:lvl5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838108" y="169110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710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1871-CAD1-493C-A46A-19A512DFBF30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03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>
          <a:xfrm>
            <a:off x="3666897" y="431104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3666897" y="2512686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732135"/>
            <a:ext cx="485192" cy="4955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604393"/>
            <a:ext cx="253668" cy="2590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10766151" y="3248153"/>
            <a:ext cx="485192" cy="4955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9771138" y="4120411"/>
            <a:ext cx="253668" cy="2590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10751038" y="5608246"/>
            <a:ext cx="383042" cy="4294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82676" y="3423943"/>
            <a:ext cx="5626648" cy="757643"/>
          </a:xfrm>
        </p:spPr>
        <p:txBody>
          <a:bodyPr wrap="square" anchor="t" anchorCtr="0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282676" y="2577827"/>
            <a:ext cx="5626648" cy="757643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14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838108" y="169110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678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838108" y="169110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 rot="1535812">
            <a:off x="1083066" y="1169940"/>
            <a:ext cx="952356" cy="12335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4705209" y="929090"/>
            <a:ext cx="485192" cy="4955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57128">
            <a:off x="3710196" y="1801348"/>
            <a:ext cx="253668" cy="2590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74765">
            <a:off x="464408" y="860749"/>
            <a:ext cx="365982" cy="3737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tretch>
            <a:fillRect/>
          </a:stretch>
        </p:blipFill>
        <p:spPr>
          <a:xfrm>
            <a:off x="1495097" y="2758172"/>
            <a:ext cx="4171696" cy="3446409"/>
          </a:xfrm>
          <a:prstGeom prst="rect">
            <a:avLst/>
          </a:prstGeom>
        </p:spPr>
      </p:pic>
      <p:sp>
        <p:nvSpPr>
          <p:cNvPr id="11" name="任意多边形: 形状 10"/>
          <p:cNvSpPr/>
          <p:nvPr/>
        </p:nvSpPr>
        <p:spPr>
          <a:xfrm>
            <a:off x="6031420" y="5587989"/>
            <a:ext cx="5686045" cy="926432"/>
          </a:xfrm>
          <a:custGeom>
            <a:avLst/>
            <a:gdLst>
              <a:gd name="connsiteX0" fmla="*/ 0 w 3898232"/>
              <a:gd name="connsiteY0" fmla="*/ 0 h 926432"/>
              <a:gd name="connsiteX1" fmla="*/ 2695074 w 3898232"/>
              <a:gd name="connsiteY1" fmla="*/ 252664 h 926432"/>
              <a:gd name="connsiteX2" fmla="*/ 3898232 w 3898232"/>
              <a:gd name="connsiteY2" fmla="*/ 926432 h 9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8232" h="926432">
                <a:moveTo>
                  <a:pt x="0" y="0"/>
                </a:moveTo>
                <a:cubicBezTo>
                  <a:pt x="1022684" y="49129"/>
                  <a:pt x="2045369" y="98259"/>
                  <a:pt x="2695074" y="252664"/>
                </a:cubicBezTo>
                <a:cubicBezTo>
                  <a:pt x="3344779" y="407069"/>
                  <a:pt x="3753853" y="828174"/>
                  <a:pt x="3898232" y="926432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/>
        </p:nvSpPr>
        <p:spPr>
          <a:xfrm>
            <a:off x="129494" y="5764835"/>
            <a:ext cx="1153206" cy="749586"/>
          </a:xfrm>
          <a:custGeom>
            <a:avLst/>
            <a:gdLst>
              <a:gd name="connsiteX0" fmla="*/ 58587 w 3425902"/>
              <a:gd name="connsiteY0" fmla="*/ 737736 h 749586"/>
              <a:gd name="connsiteX1" fmla="*/ 102130 w 3425902"/>
              <a:gd name="connsiteY1" fmla="*/ 694194 h 749586"/>
              <a:gd name="connsiteX2" fmla="*/ 1002016 w 3425902"/>
              <a:gd name="connsiteY2" fmla="*/ 302308 h 749586"/>
              <a:gd name="connsiteX3" fmla="*/ 3019502 w 3425902"/>
              <a:gd name="connsiteY3" fmla="*/ 26536 h 749586"/>
              <a:gd name="connsiteX4" fmla="*/ 3425902 w 3425902"/>
              <a:gd name="connsiteY4" fmla="*/ 26536 h 7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902" h="749586">
                <a:moveTo>
                  <a:pt x="58587" y="737736"/>
                </a:moveTo>
                <a:cubicBezTo>
                  <a:pt x="1739" y="752250"/>
                  <a:pt x="-55108" y="766765"/>
                  <a:pt x="102130" y="694194"/>
                </a:cubicBezTo>
                <a:cubicBezTo>
                  <a:pt x="259368" y="621623"/>
                  <a:pt x="515787" y="413584"/>
                  <a:pt x="1002016" y="302308"/>
                </a:cubicBezTo>
                <a:cubicBezTo>
                  <a:pt x="1488245" y="191032"/>
                  <a:pt x="2615521" y="72498"/>
                  <a:pt x="3019502" y="26536"/>
                </a:cubicBezTo>
                <a:cubicBezTo>
                  <a:pt x="3423483" y="-19426"/>
                  <a:pt x="3424692" y="3555"/>
                  <a:pt x="3425902" y="26536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666368">
            <a:off x="585532" y="3632083"/>
            <a:ext cx="383042" cy="429444"/>
          </a:xfrm>
          <a:prstGeom prst="rect">
            <a:avLst/>
          </a:prstGeom>
        </p:spPr>
      </p:pic>
      <p:sp>
        <p:nvSpPr>
          <p:cNvPr id="14" name="任意多边形: 形状 13"/>
          <p:cNvSpPr/>
          <p:nvPr/>
        </p:nvSpPr>
        <p:spPr>
          <a:xfrm>
            <a:off x="6301295" y="3483899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6212113" y="215084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106605" y="2169891"/>
            <a:ext cx="5160390" cy="1341182"/>
          </a:xfrm>
        </p:spPr>
        <p:txBody>
          <a:bodyPr>
            <a:normAutofit/>
          </a:bodyPr>
          <a:lstStyle>
            <a:lvl1pPr algn="ctr">
              <a:defRPr sz="5400" b="1"/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内容占位符 16"/>
          <p:cNvSpPr>
            <a:spLocks noGrp="1"/>
          </p:cNvSpPr>
          <p:nvPr>
            <p:ph sz="quarter" idx="13"/>
          </p:nvPr>
        </p:nvSpPr>
        <p:spPr>
          <a:xfrm>
            <a:off x="6096000" y="3656013"/>
            <a:ext cx="5170488" cy="358431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7145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838108" y="1691101"/>
            <a:ext cx="4889500" cy="50800"/>
          </a:xfrm>
          <a:custGeom>
            <a:avLst/>
            <a:gdLst>
              <a:gd name="connsiteX0" fmla="*/ 0 w 4889500"/>
              <a:gd name="connsiteY0" fmla="*/ 50800 h 50800"/>
              <a:gd name="connsiteX1" fmla="*/ 292100 w 4889500"/>
              <a:gd name="connsiteY1" fmla="*/ 38100 h 50800"/>
              <a:gd name="connsiteX2" fmla="*/ 381000 w 4889500"/>
              <a:gd name="connsiteY2" fmla="*/ 25400 h 50800"/>
              <a:gd name="connsiteX3" fmla="*/ 4889500 w 4889500"/>
              <a:gd name="connsiteY3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50800">
                <a:moveTo>
                  <a:pt x="0" y="50800"/>
                </a:moveTo>
                <a:cubicBezTo>
                  <a:pt x="97367" y="46567"/>
                  <a:pt x="194857" y="44583"/>
                  <a:pt x="292100" y="38100"/>
                </a:cubicBezTo>
                <a:cubicBezTo>
                  <a:pt x="321968" y="36109"/>
                  <a:pt x="351068" y="25785"/>
                  <a:pt x="381000" y="25400"/>
                </a:cubicBezTo>
                <a:lnTo>
                  <a:pt x="4889500" y="0"/>
                </a:lnTo>
              </a:path>
            </a:pathLst>
          </a:custGeom>
          <a:noFill/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0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843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12997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30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18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ags" Target="../tags/tag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714666A-1F25-4F9A-8B4F-65475E66CD74}" type="datetimeFigureOut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7E78D4-FB7A-47F1-945D-B56F2C6EF3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9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000" b="1" kern="1200">
          <a:solidFill>
            <a:schemeClr val="tx2"/>
          </a:solidFill>
          <a:latin typeface="High Tower Text" panose="02040502050506030303" pitchFamily="18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u"/>
        <a:defRPr sz="2800" b="1" kern="1200">
          <a:solidFill>
            <a:schemeClr val="tx1">
              <a:lumMod val="65000"/>
              <a:lumOff val="35000"/>
            </a:schemeClr>
          </a:solidFill>
          <a:latin typeface="High Tower Text" panose="02040502050506030303" pitchFamily="18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Ø"/>
        <a:defRPr sz="2400" b="1" kern="1200">
          <a:solidFill>
            <a:schemeClr val="tx1">
              <a:lumMod val="65000"/>
              <a:lumOff val="35000"/>
            </a:schemeClr>
          </a:solidFill>
          <a:latin typeface="High Tower Text" panose="02040502050506030303" pitchFamily="18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ü"/>
        <a:defRPr sz="2000" b="1" kern="1200">
          <a:solidFill>
            <a:schemeClr val="tx1">
              <a:lumMod val="65000"/>
              <a:lumOff val="35000"/>
            </a:schemeClr>
          </a:solidFill>
          <a:latin typeface="High Tower Text" panose="02040502050506030303" pitchFamily="18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chemeClr val="tx1">
              <a:lumMod val="65000"/>
              <a:lumOff val="35000"/>
            </a:schemeClr>
          </a:solidFill>
          <a:latin typeface="High Tower Text" panose="02040502050506030303" pitchFamily="18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chemeClr val="tx1">
              <a:lumMod val="65000"/>
              <a:lumOff val="35000"/>
            </a:schemeClr>
          </a:solidFill>
          <a:latin typeface="High Tower Text" panose="02040502050506030303" pitchFamily="18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66C4B62-416F-4ABA-A9E2-1210F5BA47F3}" type="datetime1">
              <a:rPr lang="zh-CN" altLang="en-US" smtClean="0"/>
              <a:t>2020/7/4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hdr="0" ftr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34208" y="2286001"/>
            <a:ext cx="10814539" cy="1663578"/>
          </a:xfrm>
        </p:spPr>
        <p:txBody>
          <a:bodyPr>
            <a:normAutofit/>
          </a:bodyPr>
          <a:lstStyle/>
          <a:p>
            <a:r>
              <a:rPr lang="zh-CN" altLang="zh-CN" sz="3200" dirty="0"/>
              <a:t>矿大附中高一（</a:t>
            </a:r>
            <a:r>
              <a:rPr lang="en-US" altLang="zh-CN" sz="3200" dirty="0"/>
              <a:t>3</a:t>
            </a:r>
            <a:r>
              <a:rPr lang="zh-CN" altLang="zh-CN" sz="3200" dirty="0"/>
              <a:t>）班学生信息素养的调查研究</a:t>
            </a:r>
            <a:br>
              <a:rPr lang="zh-CN" altLang="zh-CN" sz="3200" dirty="0"/>
            </a:b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4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839" y="2933777"/>
            <a:ext cx="6354993" cy="376498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上网</a:t>
            </a:r>
            <a:r>
              <a:rPr lang="zh-CN" altLang="zh-CN" b="1" dirty="0" smtClean="0"/>
              <a:t>目的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A</a:t>
            </a:r>
            <a:r>
              <a:rPr lang="zh-CN" altLang="zh-CN" dirty="0" smtClean="0"/>
              <a:t>玩</a:t>
            </a:r>
            <a:r>
              <a:rPr lang="zh-CN" altLang="zh-CN" dirty="0"/>
              <a:t>游戏 </a:t>
            </a:r>
            <a:r>
              <a:rPr lang="en-US" altLang="zh-CN" dirty="0"/>
              <a:t>9</a:t>
            </a:r>
            <a:r>
              <a:rPr lang="zh-CN" altLang="zh-CN" dirty="0"/>
              <a:t>人（</a:t>
            </a:r>
            <a:r>
              <a:rPr lang="en-US" altLang="zh-CN" dirty="0"/>
              <a:t>20%</a:t>
            </a:r>
            <a:r>
              <a:rPr lang="zh-CN" altLang="zh-CN" dirty="0"/>
              <a:t>）</a:t>
            </a:r>
            <a:r>
              <a:rPr lang="en-US" altLang="zh-CN" dirty="0"/>
              <a:t>     B.</a:t>
            </a:r>
            <a:r>
              <a:rPr lang="zh-CN" altLang="zh-CN" dirty="0"/>
              <a:t>聊天 </a:t>
            </a:r>
            <a:r>
              <a:rPr lang="en-US" altLang="zh-CN" dirty="0"/>
              <a:t>6</a:t>
            </a:r>
            <a:r>
              <a:rPr lang="zh-CN" altLang="zh-CN" dirty="0"/>
              <a:t>人（</a:t>
            </a:r>
            <a:r>
              <a:rPr lang="en-US" altLang="zh-CN" dirty="0"/>
              <a:t>12%</a:t>
            </a:r>
            <a:r>
              <a:rPr lang="zh-CN" altLang="zh-CN" dirty="0"/>
              <a:t>）</a:t>
            </a:r>
          </a:p>
          <a:p>
            <a:r>
              <a:rPr lang="en-US" altLang="zh-CN" dirty="0"/>
              <a:t>C    </a:t>
            </a:r>
            <a:r>
              <a:rPr lang="zh-CN" altLang="zh-CN" dirty="0"/>
              <a:t>查信息 </a:t>
            </a:r>
            <a:r>
              <a:rPr lang="en-US" altLang="zh-CN" dirty="0"/>
              <a:t>12</a:t>
            </a:r>
            <a:r>
              <a:rPr lang="zh-CN" altLang="zh-CN" dirty="0"/>
              <a:t>人（</a:t>
            </a:r>
            <a:r>
              <a:rPr lang="en-US" altLang="zh-CN" dirty="0"/>
              <a:t>27%)     </a:t>
            </a:r>
            <a:endParaRPr lang="zh-CN" altLang="zh-CN" dirty="0"/>
          </a:p>
          <a:p>
            <a:r>
              <a:rPr lang="en-US" altLang="zh-CN" dirty="0"/>
              <a:t>D    </a:t>
            </a:r>
            <a:r>
              <a:rPr lang="zh-CN" altLang="zh-CN" dirty="0"/>
              <a:t>满足个人爱好，放松心情 </a:t>
            </a:r>
            <a:r>
              <a:rPr lang="en-US" altLang="zh-CN" dirty="0"/>
              <a:t>12</a:t>
            </a:r>
            <a:r>
              <a:rPr lang="zh-CN" altLang="zh-CN" dirty="0"/>
              <a:t>人（</a:t>
            </a:r>
            <a:r>
              <a:rPr lang="en-US" altLang="zh-CN" dirty="0"/>
              <a:t>27%</a:t>
            </a:r>
            <a:r>
              <a:rPr lang="zh-CN" altLang="zh-CN" dirty="0"/>
              <a:t>）</a:t>
            </a:r>
          </a:p>
          <a:p>
            <a:r>
              <a:rPr lang="en-US" altLang="zh-CN" dirty="0"/>
              <a:t>E    </a:t>
            </a:r>
            <a:r>
              <a:rPr lang="zh-CN" altLang="zh-CN" dirty="0"/>
              <a:t>看电视剧、电影</a:t>
            </a:r>
            <a:r>
              <a:rPr lang="en-US" altLang="zh-CN" dirty="0"/>
              <a:t>  6</a:t>
            </a:r>
            <a:r>
              <a:rPr lang="zh-CN" altLang="zh-CN" dirty="0"/>
              <a:t>人（</a:t>
            </a:r>
            <a:r>
              <a:rPr lang="en-US" altLang="zh-CN" dirty="0"/>
              <a:t>12%</a:t>
            </a:r>
            <a:r>
              <a:rPr lang="zh-CN" altLang="zh-CN" dirty="0"/>
              <a:t>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28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737" y="3086237"/>
            <a:ext cx="6366432" cy="37717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/>
              <a:t>了解</a:t>
            </a:r>
            <a:r>
              <a:rPr lang="zh-CN" altLang="en-US" b="1" dirty="0" smtClean="0"/>
              <a:t>信息素养</a:t>
            </a:r>
            <a:r>
              <a:rPr lang="zh-CN" altLang="zh-CN" b="1" dirty="0" smtClean="0"/>
              <a:t>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A </a:t>
            </a:r>
            <a:r>
              <a:rPr lang="zh-CN" altLang="zh-CN" dirty="0" smtClean="0"/>
              <a:t>非常</a:t>
            </a:r>
            <a:r>
              <a:rPr lang="zh-CN" altLang="zh-CN" dirty="0"/>
              <a:t>了解</a:t>
            </a:r>
            <a:r>
              <a:rPr lang="en-US" altLang="zh-CN" dirty="0"/>
              <a:t>   9</a:t>
            </a:r>
            <a:r>
              <a:rPr lang="zh-CN" altLang="zh-CN" dirty="0"/>
              <a:t>人</a:t>
            </a:r>
            <a:r>
              <a:rPr lang="en-US" altLang="zh-CN" dirty="0"/>
              <a:t> (20%)    B.</a:t>
            </a:r>
            <a:r>
              <a:rPr lang="zh-CN" altLang="zh-CN" dirty="0"/>
              <a:t>比较了解</a:t>
            </a:r>
            <a:r>
              <a:rPr lang="en-US" altLang="zh-CN" dirty="0"/>
              <a:t>  12</a:t>
            </a:r>
            <a:r>
              <a:rPr lang="zh-CN" altLang="zh-CN" dirty="0"/>
              <a:t>人</a:t>
            </a:r>
            <a:r>
              <a:rPr lang="en-US" altLang="zh-CN" dirty="0"/>
              <a:t> (27%)</a:t>
            </a:r>
            <a:endParaRPr lang="zh-CN" altLang="zh-CN" dirty="0"/>
          </a:p>
          <a:p>
            <a:r>
              <a:rPr lang="en-US" altLang="zh-CN" dirty="0"/>
              <a:t>C </a:t>
            </a:r>
            <a:r>
              <a:rPr lang="zh-CN" altLang="zh-CN" dirty="0"/>
              <a:t>了解一点点</a:t>
            </a:r>
            <a:r>
              <a:rPr lang="en-US" altLang="zh-CN" dirty="0"/>
              <a:t>  15</a:t>
            </a:r>
            <a:r>
              <a:rPr lang="zh-CN" altLang="zh-CN" dirty="0"/>
              <a:t>人</a:t>
            </a:r>
            <a:r>
              <a:rPr lang="en-US" altLang="zh-CN" dirty="0"/>
              <a:t> (34%)    D.</a:t>
            </a:r>
            <a:r>
              <a:rPr lang="zh-CN" altLang="zh-CN" dirty="0"/>
              <a:t>不大关心</a:t>
            </a:r>
            <a:r>
              <a:rPr lang="en-US" altLang="zh-CN" dirty="0"/>
              <a:t>  6</a:t>
            </a:r>
            <a:r>
              <a:rPr lang="zh-CN" altLang="zh-CN" dirty="0"/>
              <a:t>人</a:t>
            </a:r>
            <a:r>
              <a:rPr lang="en-US" altLang="zh-CN" dirty="0"/>
              <a:t> (13%)</a:t>
            </a:r>
            <a:endParaRPr lang="zh-CN" altLang="zh-CN" dirty="0"/>
          </a:p>
          <a:p>
            <a:r>
              <a:rPr lang="en-US" altLang="zh-CN" dirty="0"/>
              <a:t>E  </a:t>
            </a:r>
            <a:r>
              <a:rPr lang="zh-CN" altLang="zh-CN" dirty="0"/>
              <a:t>不了解</a:t>
            </a:r>
            <a:r>
              <a:rPr lang="en-US" altLang="zh-CN" dirty="0"/>
              <a:t>     3</a:t>
            </a:r>
            <a:r>
              <a:rPr lang="zh-CN" altLang="zh-CN" dirty="0"/>
              <a:t>人</a:t>
            </a:r>
            <a:r>
              <a:rPr lang="en-US" altLang="zh-CN" dirty="0"/>
              <a:t>  (6% )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73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67152"/>
            <a:ext cx="7092462" cy="42018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你是否可控制上</a:t>
            </a:r>
            <a:r>
              <a:rPr lang="zh-CN" altLang="zh-CN" b="1" dirty="0" smtClean="0"/>
              <a:t>欲望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 </a:t>
            </a:r>
            <a:r>
              <a:rPr lang="zh-CN" altLang="zh-CN" dirty="0" smtClean="0"/>
              <a:t>能</a:t>
            </a:r>
            <a:r>
              <a:rPr lang="en-US" altLang="zh-CN" dirty="0" smtClean="0"/>
              <a:t>  </a:t>
            </a:r>
            <a:r>
              <a:rPr lang="en-US" altLang="zh-CN" dirty="0"/>
              <a:t>30</a:t>
            </a:r>
            <a:r>
              <a:rPr lang="zh-CN" altLang="zh-CN" dirty="0"/>
              <a:t>人</a:t>
            </a:r>
            <a:r>
              <a:rPr lang="en-US" altLang="zh-CN" dirty="0"/>
              <a:t> ( 67%)             B </a:t>
            </a:r>
            <a:r>
              <a:rPr lang="zh-CN" altLang="zh-CN" dirty="0"/>
              <a:t>不能</a:t>
            </a:r>
            <a:r>
              <a:rPr lang="en-US" altLang="zh-CN" dirty="0"/>
              <a:t>  15</a:t>
            </a:r>
            <a:r>
              <a:rPr lang="zh-CN" altLang="zh-CN" dirty="0"/>
              <a:t>人（</a:t>
            </a:r>
            <a:r>
              <a:rPr lang="en-US" altLang="zh-CN" dirty="0"/>
              <a:t>33%)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81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/>
              <a:t>关于</a:t>
            </a:r>
            <a:r>
              <a:rPr lang="zh-CN" altLang="en-US" b="1" dirty="0" smtClean="0"/>
              <a:t>信息素养</a:t>
            </a:r>
            <a:r>
              <a:rPr lang="zh-CN" altLang="zh-CN" b="1" dirty="0" smtClean="0"/>
              <a:t>问题</a:t>
            </a:r>
            <a:r>
              <a:rPr lang="zh-CN" altLang="zh-CN" b="1" dirty="0"/>
              <a:t>的分析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zh-CN" b="1" dirty="0"/>
              <a:t> 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信息素养</a:t>
            </a:r>
            <a:r>
              <a:rPr lang="zh-CN" altLang="zh-CN" b="1" dirty="0" smtClean="0"/>
              <a:t>益处</a:t>
            </a:r>
            <a:r>
              <a:rPr lang="zh-CN" altLang="zh-CN" b="1" dirty="0"/>
              <a:t>的表现。</a:t>
            </a:r>
            <a:endParaRPr lang="zh-CN" altLang="zh-CN" dirty="0"/>
          </a:p>
          <a:p>
            <a:r>
              <a:rPr lang="en-US" altLang="zh-CN" dirty="0" smtClean="0"/>
              <a:t>2  </a:t>
            </a:r>
            <a:r>
              <a:rPr lang="zh-CN" altLang="en-US" b="1" dirty="0" smtClean="0"/>
              <a:t>信息素养</a:t>
            </a:r>
            <a:r>
              <a:rPr lang="zh-CN" altLang="zh-CN" b="1" dirty="0" smtClean="0"/>
              <a:t>危害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161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信息素养益处的表现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带动</a:t>
            </a:r>
            <a:r>
              <a:rPr lang="zh-CN" altLang="zh-CN" dirty="0"/>
              <a:t>生产工具的到更新，网络、手机、电脑代替了原来的书信、呼喊等信息传播方式，大大提高了人们的工作效率、生活便利性。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/>
              <a:t>2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促进</a:t>
            </a:r>
            <a:r>
              <a:rPr lang="zh-CN" altLang="zh-CN" dirty="0"/>
              <a:t>世界联系，加快文化、经济、科技交流，应用科学化技术，世界有了更大的平台，大数据、云计算、互联网等一系列现代科技更是为新技术的变革奠定了基础。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带动</a:t>
            </a:r>
            <a:r>
              <a:rPr lang="zh-CN" altLang="zh-CN" dirty="0"/>
              <a:t>教育。</a:t>
            </a:r>
          </a:p>
          <a:p>
            <a:pPr marL="0" indent="0">
              <a:buNone/>
            </a:pPr>
            <a:r>
              <a:rPr lang="en-US" altLang="zh-CN" dirty="0" smtClean="0"/>
              <a:t>	  </a:t>
            </a:r>
            <a:r>
              <a:rPr lang="zh-CN" altLang="zh-CN" dirty="0" smtClean="0"/>
              <a:t>更多</a:t>
            </a:r>
            <a:r>
              <a:rPr lang="zh-CN" altLang="zh-CN" dirty="0"/>
              <a:t>的人可以便利接受教育。远程视频、远程语音、远程互动，基础教育涉及人群更加广泛，知识传播形式更加多样。</a:t>
            </a:r>
          </a:p>
          <a:p>
            <a:pPr marL="0" indent="0">
              <a:buNone/>
            </a:pPr>
            <a:r>
              <a:rPr lang="en-US" altLang="zh-CN" dirty="0" smtClean="0"/>
              <a:t>	  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广阔</a:t>
            </a:r>
            <a:r>
              <a:rPr lang="zh-CN" altLang="zh-CN" dirty="0"/>
              <a:t>了人们的思维。虚拟化、抽象化的信息知识融入到生活中，更扎根于思想中，促进了人类思维的抽象性、深刻性。同时间接地使个人主义转换到集体主义。</a:t>
            </a:r>
          </a:p>
          <a:p>
            <a:pPr marL="0" indent="0">
              <a:buNone/>
            </a:pPr>
            <a:r>
              <a:rPr lang="en-US" altLang="zh-CN" dirty="0" smtClean="0"/>
              <a:t>	  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产生</a:t>
            </a:r>
            <a:r>
              <a:rPr lang="zh-CN" altLang="zh-CN" dirty="0"/>
              <a:t>了更多交叉学科并有效促进其发展。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促进</a:t>
            </a:r>
            <a:r>
              <a:rPr lang="zh-CN" altLang="zh-CN" dirty="0"/>
              <a:t>社会</a:t>
            </a:r>
          </a:p>
          <a:p>
            <a:pPr marL="0" indent="0">
              <a:buNone/>
            </a:pPr>
            <a:r>
              <a:rPr lang="en-US" altLang="zh-CN" dirty="0" smtClean="0"/>
              <a:t>	  </a:t>
            </a:r>
            <a:r>
              <a:rPr lang="zh-CN" altLang="zh-CN" dirty="0" smtClean="0"/>
              <a:t>促进</a:t>
            </a:r>
            <a:r>
              <a:rPr lang="zh-CN" altLang="zh-CN" dirty="0"/>
              <a:t>人与人交流。互联网提供了更多的交流方式。</a:t>
            </a:r>
          </a:p>
          <a:p>
            <a:pPr marL="0" indent="0">
              <a:buNone/>
            </a:pPr>
            <a:r>
              <a:rPr lang="en-US" altLang="zh-CN" dirty="0" smtClean="0"/>
              <a:t>	  </a:t>
            </a:r>
            <a:r>
              <a:rPr lang="zh-CN" altLang="zh-CN" dirty="0" smtClean="0"/>
              <a:t>促进</a:t>
            </a:r>
            <a:r>
              <a:rPr lang="zh-CN" altLang="zh-CN" dirty="0"/>
              <a:t>治安、宣传、人脸识别等现代化科技为治安、抓捕罪犯。提供了便利方式，网络也带动了新政策快速施行，新闻快速传播。</a:t>
            </a:r>
          </a:p>
          <a:p>
            <a:pPr marL="514350" indent="-51435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554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信息素养</a:t>
            </a:r>
            <a:r>
              <a:rPr lang="zh-CN" altLang="zh-CN" dirty="0" smtClean="0"/>
              <a:t>危害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使</a:t>
            </a:r>
            <a:r>
              <a:rPr lang="zh-CN" altLang="zh-CN" dirty="0"/>
              <a:t>人健康受到影响 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用</a:t>
            </a:r>
            <a:r>
              <a:rPr lang="zh-CN" altLang="zh-CN" dirty="0"/>
              <a:t>眼时间过长，学生近视人数明显多于二十世纪的近视人数。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产生</a:t>
            </a:r>
            <a:r>
              <a:rPr lang="zh-CN" altLang="zh-CN" dirty="0"/>
              <a:t>了屏幕上的游戏增多，减少了学生在外锻炼的机会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）信息素养</a:t>
            </a:r>
            <a:r>
              <a:rPr lang="zh-CN" altLang="zh-CN" dirty="0" smtClean="0"/>
              <a:t>对</a:t>
            </a:r>
            <a:r>
              <a:rPr lang="zh-CN" altLang="zh-CN" dirty="0"/>
              <a:t>人心智的影响。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运营</a:t>
            </a:r>
            <a:r>
              <a:rPr lang="zh-CN" altLang="zh-CN" dirty="0"/>
              <a:t>不好不良信息和网络思想会不经意间流入学生思想。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运用</a:t>
            </a:r>
            <a:r>
              <a:rPr lang="zh-CN" altLang="zh-CN" dirty="0"/>
              <a:t>不好，用电子产品时间过长影响学习、生活。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运用</a:t>
            </a:r>
            <a:r>
              <a:rPr lang="zh-CN" altLang="zh-CN" dirty="0"/>
              <a:t>不好会使学生信服于网络，而不听于老师家长劝导，导致自己与父母、老师等关系恶化。 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运用</a:t>
            </a:r>
            <a:r>
              <a:rPr lang="zh-CN" altLang="zh-CN" dirty="0"/>
              <a:t>不好会使学生沉迷于虚拟空间，而忘记事实中的困难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 smtClean="0"/>
              <a:t>）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使</a:t>
            </a:r>
            <a:r>
              <a:rPr lang="zh-CN" altLang="zh-CN" dirty="0"/>
              <a:t>人受到网络暴力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可能</a:t>
            </a:r>
            <a:r>
              <a:rPr lang="zh-CN" altLang="zh-CN" dirty="0"/>
              <a:t>使学生受到来自外界的网络暴力，影响个人情绪以及心理健康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 smtClean="0"/>
              <a:t>）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诗人</a:t>
            </a:r>
            <a:r>
              <a:rPr lang="zh-CN" altLang="zh-CN" dirty="0"/>
              <a:t>遭受道德绑架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可能</a:t>
            </a:r>
            <a:r>
              <a:rPr lang="zh-CN" altLang="zh-CN" dirty="0"/>
              <a:t>使学生遭受低素质人群的道德绑架，为此付出不必要的代价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4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关于信息素养问题的解决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 </a:t>
            </a:r>
            <a:r>
              <a:rPr lang="zh-CN" altLang="zh-CN" dirty="0" smtClean="0"/>
              <a:t>关于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网络</a:t>
            </a:r>
            <a:r>
              <a:rPr lang="zh-CN" altLang="zh-CN" dirty="0"/>
              <a:t>安全的法律法规 </a:t>
            </a:r>
            <a:endParaRPr lang="en-US" altLang="zh-CN" dirty="0" smtClean="0"/>
          </a:p>
          <a:p>
            <a:r>
              <a:rPr lang="en-US" altLang="zh-CN" dirty="0" smtClean="0"/>
              <a:t>2 </a:t>
            </a:r>
            <a:r>
              <a:rPr lang="zh-CN" altLang="zh-CN" dirty="0" smtClean="0"/>
              <a:t>从</a:t>
            </a:r>
            <a:r>
              <a:rPr lang="zh-CN" altLang="zh-CN" dirty="0"/>
              <a:t>调查中</a:t>
            </a:r>
            <a:r>
              <a:rPr lang="zh-CN" altLang="zh-CN" dirty="0" smtClean="0"/>
              <a:t>对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问题</a:t>
            </a:r>
            <a:r>
              <a:rPr lang="zh-CN" altLang="zh-CN" dirty="0"/>
              <a:t>的解决方法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982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关于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网络安全的法律法规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zh-CN" altLang="zh-CN" dirty="0"/>
              <a:t>《网络安全法》的基本原则的调查。通过网上调查了解到下列知识：</a:t>
            </a:r>
          </a:p>
          <a:p>
            <a:r>
              <a:rPr lang="zh-CN" altLang="zh-CN" dirty="0"/>
              <a:t>《中华人民共和国网络安全法》的基本原则：</a:t>
            </a:r>
          </a:p>
          <a:p>
            <a:pPr lvl="0"/>
            <a:r>
              <a:rPr lang="zh-CN" altLang="zh-CN" dirty="0"/>
              <a:t>网络空间主权原则。《网络安全法》第</a:t>
            </a:r>
            <a:r>
              <a:rPr lang="en-US" altLang="zh-CN" dirty="0"/>
              <a:t>1</a:t>
            </a:r>
            <a:r>
              <a:rPr lang="zh-CN" altLang="zh-CN" dirty="0"/>
              <a:t>条</a:t>
            </a:r>
            <a:r>
              <a:rPr lang="en-US" altLang="zh-CN" dirty="0"/>
              <a:t>“</a:t>
            </a:r>
            <a:r>
              <a:rPr lang="zh-CN" altLang="zh-CN" dirty="0"/>
              <a:t>立法目的</a:t>
            </a:r>
            <a:r>
              <a:rPr lang="en-US" altLang="zh-CN" dirty="0"/>
              <a:t>”</a:t>
            </a:r>
            <a:r>
              <a:rPr lang="zh-CN" altLang="zh-CN" dirty="0"/>
              <a:t>开宗明义，明确规定要维护我国网络空间主权。网络空间主权是一国国家主权在网络空间中的自然延伸和表现。习近平总书记指出，《联合国宪章》确立的主权平等原则是当代国际关系的基本准则，覆盖国与国交往各个领域，其原则和精神也应该适用于网络空间。各国自主选择网络发展道路、网络管理模式、互联网公共政策和平等参与国际网络空间治理的权利应当得到尊重。第</a:t>
            </a:r>
            <a:r>
              <a:rPr lang="en-US" altLang="zh-CN" dirty="0"/>
              <a:t>2</a:t>
            </a:r>
            <a:r>
              <a:rPr lang="zh-CN" altLang="zh-CN" dirty="0"/>
              <a:t>条明确规定《网络安全法》适用于我国境内网络以及网络安全的监督管理。这是我国网络空间主权对内最高管辖权的具体体现。</a:t>
            </a:r>
          </a:p>
          <a:p>
            <a:pPr lvl="0"/>
            <a:r>
              <a:rPr lang="zh-CN" altLang="zh-CN" dirty="0"/>
              <a:t>网络安全</a:t>
            </a:r>
            <a:r>
              <a:rPr lang="zh-CN" altLang="zh-CN" dirty="0" smtClean="0"/>
              <a:t>与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发展</a:t>
            </a:r>
            <a:r>
              <a:rPr lang="zh-CN" altLang="zh-CN" dirty="0"/>
              <a:t>并重原则。习近平总书记指出，安全是发展的前提，发展是安全的保障，安全和发展要同步推进。网络安全</a:t>
            </a:r>
            <a:r>
              <a:rPr lang="zh-CN" altLang="zh-CN" dirty="0" smtClean="0"/>
              <a:t>和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是</a:t>
            </a:r>
            <a:r>
              <a:rPr lang="zh-CN" altLang="zh-CN" dirty="0"/>
              <a:t>一体之两翼、驱动之双轮，必须统一谋划、统一部署、统一推进、统一实施。《网络安全法》第</a:t>
            </a:r>
            <a:r>
              <a:rPr lang="en-US" altLang="zh-CN" dirty="0"/>
              <a:t>3</a:t>
            </a:r>
            <a:r>
              <a:rPr lang="zh-CN" altLang="zh-CN" dirty="0"/>
              <a:t>条明确规定，国家坚持网络安全</a:t>
            </a:r>
            <a:r>
              <a:rPr lang="zh-CN" altLang="zh-CN" dirty="0" smtClean="0"/>
              <a:t>与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并重</a:t>
            </a:r>
            <a:r>
              <a:rPr lang="zh-CN" altLang="zh-CN" dirty="0"/>
              <a:t>，遵循积极利用、科学发展、依法管理、确保安全的方针；既要推进网络基础设施建设，鼓励网络技术创新和应用，又要建立健全网络安全保障体系，提高网络安全保护能力，做到</a:t>
            </a:r>
            <a:r>
              <a:rPr lang="en-US" altLang="zh-CN" dirty="0"/>
              <a:t>“</a:t>
            </a:r>
            <a:r>
              <a:rPr lang="zh-CN" altLang="zh-CN" dirty="0"/>
              <a:t>双轮驱动、两翼齐飞</a:t>
            </a:r>
            <a:r>
              <a:rPr lang="en-US" altLang="zh-CN" dirty="0"/>
              <a:t>”</a:t>
            </a:r>
            <a:r>
              <a:rPr lang="zh-CN" altLang="zh-CN" dirty="0"/>
              <a:t>。</a:t>
            </a:r>
          </a:p>
          <a:p>
            <a:r>
              <a:rPr lang="zh-CN" altLang="zh-CN" dirty="0"/>
              <a:t>第三，共同治理原则。网络空间安全仅仅依靠政府是无法实现的，需要政府、企业、社会组织、技术社群和公民等网络利益相关者的共同参与。《网络安全法》坚持共同治理原则，要求采取措施鼓励全社会共同参与，政府部门、网络建设者、网络运营者、网络服务提供者、网络行业相关组织、高等院校、职业学校、社会公众等都应根据各自的角色参与网络安全治理工作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40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从调查中</a:t>
            </a:r>
            <a:r>
              <a:rPr lang="zh-CN" altLang="zh-CN" dirty="0" smtClean="0"/>
              <a:t>对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问题</a:t>
            </a:r>
            <a:r>
              <a:rPr lang="zh-CN" altLang="zh-CN" dirty="0"/>
              <a:t>的解决</a:t>
            </a:r>
            <a:r>
              <a:rPr lang="zh-CN" altLang="zh-CN" dirty="0" smtClean="0"/>
              <a:t>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学生</a:t>
            </a:r>
            <a:r>
              <a:rPr lang="zh-CN" altLang="zh-CN" dirty="0"/>
              <a:t>做法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积极</a:t>
            </a:r>
            <a:r>
              <a:rPr lang="zh-CN" altLang="zh-CN" dirty="0"/>
              <a:t>与老师、家长沟通，认识到上网的利害关系，并听从家长老师的合理建议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应该</a:t>
            </a:r>
            <a:r>
              <a:rPr lang="zh-CN" altLang="zh-CN" dirty="0"/>
              <a:t>更多</a:t>
            </a:r>
            <a:r>
              <a:rPr lang="zh-CN" altLang="zh-CN" dirty="0" smtClean="0"/>
              <a:t>了解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的</a:t>
            </a:r>
            <a:r>
              <a:rPr lang="zh-CN" altLang="zh-CN" dirty="0"/>
              <a:t>情况。从调查中可看出青少年了解一点的人数较多，非常了解人数只占总人数五分之一，所以青少年还应积极深入</a:t>
            </a:r>
            <a:r>
              <a:rPr lang="zh-CN" altLang="zh-CN" dirty="0" smtClean="0"/>
              <a:t>了解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，</a:t>
            </a:r>
            <a:r>
              <a:rPr lang="zh-CN" altLang="zh-CN" dirty="0"/>
              <a:t>这样才有利于正确</a:t>
            </a:r>
            <a:r>
              <a:rPr lang="zh-CN" altLang="zh-CN" dirty="0" smtClean="0"/>
              <a:t>应用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工具</a:t>
            </a:r>
            <a:r>
              <a:rPr lang="zh-CN" altLang="zh-CN" dirty="0"/>
              <a:t>，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应该</a:t>
            </a:r>
            <a:r>
              <a:rPr lang="zh-CN" altLang="zh-CN" dirty="0"/>
              <a:t>正确控制上网欲望，并选择健康向上的上网目的。</a:t>
            </a:r>
            <a:r>
              <a:rPr lang="zh-CN" altLang="zh-CN" dirty="0" smtClean="0"/>
              <a:t>是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造福</a:t>
            </a:r>
            <a:r>
              <a:rPr lang="zh-CN" altLang="zh-CN" dirty="0"/>
              <a:t>于学生的学习、生活。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注意</a:t>
            </a:r>
            <a:r>
              <a:rPr lang="zh-CN" altLang="zh-CN" dirty="0"/>
              <a:t>健康</a:t>
            </a:r>
            <a:r>
              <a:rPr lang="zh-CN" altLang="zh-CN" dirty="0" smtClean="0"/>
              <a:t>使用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工具</a:t>
            </a:r>
            <a:r>
              <a:rPr lang="zh-CN" altLang="zh-CN" dirty="0"/>
              <a:t>，看屏幕时控制眼与屏幕的距离。适当做户外锻炼，以防长期待在室内导致健康情况下降</a:t>
            </a:r>
          </a:p>
          <a:p>
            <a:pPr marL="0" indent="0">
              <a:buNone/>
            </a:pPr>
            <a:r>
              <a:rPr lang="zh-CN" altLang="zh-CN" dirty="0"/>
              <a:t>注意安全上网，小心网络诈骗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zh-CN" altLang="zh-CN" dirty="0" smtClean="0"/>
              <a:t>老师</a:t>
            </a:r>
            <a:r>
              <a:rPr lang="zh-CN" altLang="zh-CN" dirty="0"/>
              <a:t>家长做法 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做好</a:t>
            </a:r>
            <a:r>
              <a:rPr lang="zh-CN" altLang="zh-CN" dirty="0"/>
              <a:t>与学生的沟通，让学生</a:t>
            </a:r>
            <a:r>
              <a:rPr lang="zh-CN" altLang="zh-CN" dirty="0" smtClean="0"/>
              <a:t>知道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的</a:t>
            </a:r>
            <a:r>
              <a:rPr lang="zh-CN" altLang="zh-CN" dirty="0"/>
              <a:t>利弊。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在</a:t>
            </a:r>
            <a:r>
              <a:rPr lang="zh-CN" altLang="zh-CN" dirty="0"/>
              <a:t>一定原则上理解学生尊重及想法保持与学生的良好关系。</a:t>
            </a:r>
          </a:p>
          <a:p>
            <a:pPr marL="0" lv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zh-CN" altLang="zh-CN" dirty="0" smtClean="0"/>
              <a:t>社会</a:t>
            </a:r>
            <a:r>
              <a:rPr lang="zh-CN" altLang="zh-CN" dirty="0"/>
              <a:t>政府做法。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zh-CN" dirty="0" smtClean="0"/>
              <a:t>加强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法律</a:t>
            </a:r>
            <a:r>
              <a:rPr lang="zh-CN" altLang="zh-CN" dirty="0"/>
              <a:t>知识宣力度，严厉打击网络不良信息的传播，青少年要以积极的心态迎接新变化，享受社会发展的文明成果，但也要加强安全上网的观念，借助网络提高学习效率、生活水平，而不是沉迷于虚拟的网络世界，最后希望大家发挥自己的才智创造更好</a:t>
            </a:r>
            <a:r>
              <a:rPr lang="zh-CN" altLang="zh-CN" dirty="0" smtClean="0"/>
              <a:t>的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环境</a:t>
            </a:r>
            <a:r>
              <a:rPr lang="zh-CN" altLang="zh-CN" dirty="0"/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6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38200" y="2956648"/>
            <a:ext cx="10515600" cy="2852737"/>
          </a:xfrm>
        </p:spPr>
        <p:txBody>
          <a:bodyPr/>
          <a:lstStyle/>
          <a:p>
            <a:pPr algn="ctr"/>
            <a:r>
              <a:rPr lang="zh-CN" altLang="en-US" dirty="0"/>
              <a:t>结题报告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462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01027" y="3125299"/>
            <a:ext cx="10515600" cy="2852737"/>
          </a:xfrm>
        </p:spPr>
        <p:txBody>
          <a:bodyPr/>
          <a:lstStyle/>
          <a:p>
            <a:pPr algn="ctr"/>
            <a:r>
              <a:rPr lang="zh-CN" altLang="en-US" dirty="0" smtClean="0"/>
              <a:t>开题报告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03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主要研究结果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CN" altLang="en-US" dirty="0"/>
              <a:t>①	中学生对上网时间的把握很好，在父母的管理，学业的繁重以及休息的保证下，大多数中学生会吧上网时间控制在</a:t>
            </a:r>
            <a:r>
              <a:rPr lang="en-US" altLang="zh-CN" dirty="0"/>
              <a:t>0.5</a:t>
            </a:r>
            <a:r>
              <a:rPr lang="zh-CN" altLang="en-US" dirty="0"/>
              <a:t>小时到</a:t>
            </a:r>
            <a:r>
              <a:rPr lang="en-US" altLang="zh-CN" dirty="0"/>
              <a:t>1</a:t>
            </a:r>
            <a:r>
              <a:rPr lang="zh-CN" altLang="en-US" dirty="0"/>
              <a:t>小时之间</a:t>
            </a:r>
          </a:p>
          <a:p>
            <a:r>
              <a:rPr lang="zh-CN" altLang="en-US" dirty="0"/>
              <a:t>②	中学生在上网时目的性极弱，</a:t>
            </a:r>
            <a:r>
              <a:rPr lang="zh-CN" altLang="en-US" dirty="0" smtClean="0"/>
              <a:t>在信息素养的</a:t>
            </a:r>
            <a:r>
              <a:rPr lang="zh-CN" altLang="en-US" dirty="0"/>
              <a:t>时代，网络也逐渐成为我们的学习途径，玩游戏，聊天，放松等娱乐项目也深受中学生的喜爱</a:t>
            </a:r>
          </a:p>
          <a:p>
            <a:r>
              <a:rPr lang="zh-CN" altLang="en-US" dirty="0"/>
              <a:t>③	中学生</a:t>
            </a:r>
            <a:r>
              <a:rPr lang="zh-CN" altLang="en-US" dirty="0" smtClean="0"/>
              <a:t>对信息素养的</a:t>
            </a:r>
            <a:r>
              <a:rPr lang="zh-CN" altLang="en-US" dirty="0"/>
              <a:t>了解还有待提高，深处这个社会当中，我们无时无刻不在</a:t>
            </a:r>
            <a:r>
              <a:rPr lang="zh-CN" altLang="en-US" dirty="0" smtClean="0"/>
              <a:t>利用信息素养解决问题</a:t>
            </a:r>
            <a:r>
              <a:rPr lang="zh-CN" altLang="en-US" dirty="0"/>
              <a:t>，因此我们更需要加强有关知识和能力，更好地</a:t>
            </a:r>
            <a:r>
              <a:rPr lang="zh-CN" altLang="en-US" dirty="0" smtClean="0"/>
              <a:t>使用信息素养带来</a:t>
            </a:r>
            <a:r>
              <a:rPr lang="zh-CN" altLang="en-US" dirty="0"/>
              <a:t>的快捷</a:t>
            </a:r>
          </a:p>
          <a:p>
            <a:r>
              <a:rPr lang="zh-CN" altLang="en-US" dirty="0"/>
              <a:t>④	中学生作为未成年人，自控能力和意识还未达到一定水平，需要父母，老师，自己一起努力，帮助中学生更好地</a:t>
            </a:r>
            <a:r>
              <a:rPr lang="zh-CN" altLang="en-US" dirty="0" smtClean="0"/>
              <a:t>使用信息素养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71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研究过程反思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课题主要策划均由小组成员，讨论合作下完成。各位成员均态度良好，反应积极，但由于时间限制，交流沟通，协调合作等因素影响，部分研究活动以及调查内容未能进行，访谈内容未能开展；调查问卷，虽内容丰富，但调查问卷对象范围较小，缺乏说服力。但总体而言，组内成员团结合作，相互沟通，分工明确，研究、调查活动能有序进行，各位成员均积极参与，为研究活动作出许多贡献，研究活动圆满完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57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课题研究背景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信息素养</a:t>
            </a:r>
            <a:r>
              <a:rPr lang="zh-CN" altLang="zh-CN" dirty="0" smtClean="0"/>
              <a:t>是</a:t>
            </a:r>
            <a:r>
              <a:rPr lang="zh-CN" altLang="zh-CN" dirty="0"/>
              <a:t>指培养、发展以计算机为主的智能化工具为代表的新生产力，并使之造福于</a:t>
            </a:r>
            <a:r>
              <a:rPr lang="zh-CN" altLang="zh-CN"/>
              <a:t>社会</a:t>
            </a:r>
            <a:r>
              <a:rPr lang="zh-CN" altLang="zh-CN" smtClean="0"/>
              <a:t>的</a:t>
            </a:r>
            <a:r>
              <a:rPr lang="zh-CN" altLang="en-US" smtClean="0"/>
              <a:t>素养</a:t>
            </a:r>
            <a:r>
              <a:rPr lang="zh-CN" altLang="zh-CN" smtClean="0"/>
              <a:t>。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是</a:t>
            </a:r>
            <a:r>
              <a:rPr lang="zh-CN" altLang="zh-CN" dirty="0"/>
              <a:t>以现代通信、网络、数据库技术为基础，对所研究对象各要素汇总至数据库，供特定人群生活、工作、学习、辅助决策等和人类息息相关的各种行为相结合的一种技术，使用该技术后，可以极大的提高各种行为的效率，为推动人类社会进步提供极大的技术支持。随着信息技术的发展，我国</a:t>
            </a:r>
            <a:r>
              <a:rPr lang="zh-CN" altLang="zh-CN" dirty="0" smtClean="0"/>
              <a:t>的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程度</a:t>
            </a:r>
            <a:r>
              <a:rPr lang="zh-CN" altLang="zh-CN" dirty="0"/>
              <a:t>已经越来越高</a:t>
            </a:r>
            <a:r>
              <a:rPr lang="en-US" altLang="zh-CN" dirty="0"/>
              <a:t>,</a:t>
            </a:r>
            <a:r>
              <a:rPr lang="zh-CN" altLang="zh-CN" dirty="0"/>
              <a:t>随之带来了许多优点与问题</a:t>
            </a:r>
            <a:r>
              <a:rPr lang="en-US" altLang="zh-CN" dirty="0"/>
              <a:t>,</a:t>
            </a:r>
            <a:r>
              <a:rPr lang="zh-CN" altLang="zh-CN" dirty="0"/>
              <a:t>我课题小组决定</a:t>
            </a:r>
            <a:r>
              <a:rPr lang="zh-CN" altLang="zh-CN" dirty="0" smtClean="0"/>
              <a:t>对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开展</a:t>
            </a:r>
            <a:r>
              <a:rPr lang="zh-CN" altLang="zh-CN" dirty="0"/>
              <a:t>研究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698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组员分工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512" y="2760785"/>
            <a:ext cx="9243663" cy="227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03250" y="3116508"/>
            <a:ext cx="10515600" cy="2852737"/>
          </a:xfrm>
        </p:spPr>
        <p:txBody>
          <a:bodyPr/>
          <a:lstStyle/>
          <a:p>
            <a:pPr algn="ctr"/>
            <a:r>
              <a:rPr lang="zh-CN" altLang="en-US" dirty="0" smtClean="0"/>
              <a:t>开展研究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19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关于信息素养的问题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当代</a:t>
            </a:r>
            <a:r>
              <a:rPr lang="zh-CN" altLang="zh-CN" dirty="0" smtClean="0"/>
              <a:t>社会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日益</a:t>
            </a:r>
            <a:r>
              <a:rPr lang="zh-CN" altLang="zh-CN" dirty="0"/>
              <a:t>融入人们的生活，工业化和城镇化提供了智能手机、电脑、智能冰箱等以计算机技术为主的智能化工具。</a:t>
            </a:r>
            <a:r>
              <a:rPr lang="zh-CN" altLang="zh-CN" dirty="0" smtClean="0"/>
              <a:t>而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又</a:t>
            </a:r>
            <a:r>
              <a:rPr lang="zh-CN" altLang="zh-CN" dirty="0"/>
              <a:t>改变了人们的日常生活，生活，学习，工作的方式观念。改善了人们的生活条件，提高了人们的生活水平。</a:t>
            </a:r>
            <a:r>
              <a:rPr lang="zh-CN" altLang="zh-CN" dirty="0" smtClean="0"/>
              <a:t>但是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同</a:t>
            </a:r>
            <a:r>
              <a:rPr lang="zh-CN" altLang="zh-CN" dirty="0"/>
              <a:t>时带给人们一些生活问题看电子屏幕时间过长，导致近视。玩电子信息产品时间长，导致熬夜。网络不良信息大范围传播等等。所以重要的是善于</a:t>
            </a:r>
            <a:r>
              <a:rPr lang="zh-CN" altLang="zh-CN" dirty="0" smtClean="0"/>
              <a:t>用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工具</a:t>
            </a:r>
            <a:r>
              <a:rPr lang="zh-CN" altLang="zh-CN" dirty="0"/>
              <a:t>造福人类生活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010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开展的调查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调查对象：徐州矿附学生</a:t>
            </a:r>
            <a:r>
              <a:rPr lang="en-US" altLang="zh-CN" dirty="0"/>
              <a:t>45</a:t>
            </a:r>
            <a:r>
              <a:rPr lang="zh-CN" altLang="zh-CN" dirty="0"/>
              <a:t>人</a:t>
            </a:r>
          </a:p>
          <a:p>
            <a:r>
              <a:rPr lang="en-US" altLang="zh-CN" dirty="0"/>
              <a:t> </a:t>
            </a:r>
            <a:r>
              <a:rPr lang="zh-CN" altLang="zh-CN" dirty="0"/>
              <a:t>调查地点：徐州矿附</a:t>
            </a:r>
          </a:p>
          <a:p>
            <a:r>
              <a:rPr lang="en-US" altLang="zh-CN" dirty="0"/>
              <a:t> </a:t>
            </a:r>
            <a:r>
              <a:rPr lang="zh-CN" altLang="zh-CN" dirty="0"/>
              <a:t>调查时间：</a:t>
            </a:r>
            <a:r>
              <a:rPr lang="en-US" altLang="zh-CN" dirty="0"/>
              <a:t>2018.8.16</a:t>
            </a:r>
            <a:endParaRPr lang="zh-CN" altLang="zh-CN" dirty="0"/>
          </a:p>
          <a:p>
            <a:r>
              <a:rPr lang="en-US" altLang="zh-CN" dirty="0"/>
              <a:t> </a:t>
            </a:r>
            <a:r>
              <a:rPr lang="zh-CN" altLang="zh-CN" dirty="0"/>
              <a:t>调查目的</a:t>
            </a:r>
            <a:r>
              <a:rPr lang="en-US" altLang="zh-CN" dirty="0"/>
              <a:t>: </a:t>
            </a:r>
            <a:r>
              <a:rPr lang="zh-CN" altLang="zh-CN" dirty="0"/>
              <a:t>通过调查</a:t>
            </a:r>
            <a:r>
              <a:rPr lang="zh-CN" altLang="zh-CN" dirty="0" smtClean="0"/>
              <a:t>了解</a:t>
            </a:r>
            <a:r>
              <a:rPr lang="zh-CN" altLang="en-US" dirty="0" smtClean="0"/>
              <a:t>信息素养</a:t>
            </a:r>
            <a:r>
              <a:rPr lang="zh-CN" altLang="zh-CN" dirty="0" smtClean="0"/>
              <a:t>的情况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17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上网父母支持吗？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687" y="1598281"/>
            <a:ext cx="10396744" cy="4573919"/>
          </a:xfrm>
        </p:spPr>
        <p:txBody>
          <a:bodyPr/>
          <a:lstStyle/>
          <a:p>
            <a:r>
              <a:rPr lang="en-US" altLang="zh-CN" dirty="0"/>
              <a:t>A.</a:t>
            </a:r>
            <a:r>
              <a:rPr lang="zh-CN" altLang="zh-CN" dirty="0"/>
              <a:t>支持</a:t>
            </a:r>
            <a:r>
              <a:rPr lang="en-US" altLang="zh-CN" dirty="0"/>
              <a:t>        27</a:t>
            </a:r>
            <a:r>
              <a:rPr lang="zh-CN" altLang="zh-CN" dirty="0"/>
              <a:t>人（占比</a:t>
            </a:r>
            <a:r>
              <a:rPr lang="en-US" altLang="zh-CN" dirty="0"/>
              <a:t>60%</a:t>
            </a:r>
            <a:r>
              <a:rPr lang="zh-CN" altLang="zh-CN" dirty="0"/>
              <a:t>）</a:t>
            </a:r>
          </a:p>
          <a:p>
            <a:r>
              <a:rPr lang="en-US" altLang="zh-CN" dirty="0"/>
              <a:t>B.</a:t>
            </a:r>
            <a:r>
              <a:rPr lang="zh-CN" altLang="zh-CN" dirty="0"/>
              <a:t>不支持</a:t>
            </a:r>
            <a:r>
              <a:rPr lang="en-US" altLang="zh-CN" dirty="0"/>
              <a:t>      18</a:t>
            </a:r>
            <a:r>
              <a:rPr lang="zh-CN" altLang="zh-CN" dirty="0"/>
              <a:t>人（占比</a:t>
            </a:r>
            <a:r>
              <a:rPr lang="en-US" altLang="zh-CN" dirty="0"/>
              <a:t>40%</a:t>
            </a:r>
            <a:r>
              <a:rPr lang="zh-CN" altLang="zh-CN" dirty="0"/>
              <a:t>）</a:t>
            </a:r>
          </a:p>
          <a:p>
            <a:r>
              <a:rPr lang="en-US" altLang="zh-CN" dirty="0"/>
              <a:t>C.</a:t>
            </a:r>
            <a:r>
              <a:rPr lang="zh-CN" altLang="zh-CN" dirty="0"/>
              <a:t>父母不知道</a:t>
            </a:r>
            <a:r>
              <a:rPr lang="en-US" altLang="zh-CN" dirty="0"/>
              <a:t>  0</a:t>
            </a:r>
            <a:r>
              <a:rPr lang="zh-CN" altLang="zh-CN" dirty="0" smtClean="0"/>
              <a:t>人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 flipV="1">
            <a:off x="832397" y="2659305"/>
            <a:ext cx="12054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698057"/>
              </p:ext>
            </p:extLst>
          </p:nvPr>
        </p:nvGraphicFramePr>
        <p:xfrm>
          <a:off x="5539154" y="1690688"/>
          <a:ext cx="5322277" cy="3225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图表" r:id="rId3" imgW="4653739" imgH="2822298" progId="Excel.Chart.8">
                  <p:embed/>
                </p:oleObj>
              </mc:Choice>
              <mc:Fallback>
                <p:oleObj name="图表" r:id="rId3" imgW="4653739" imgH="2822298" progId="Excel.Chart.8">
                  <p:embed/>
                  <p:pic>
                    <p:nvPicPr>
                      <p:cNvPr id="7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9154" y="1690688"/>
                        <a:ext cx="5322277" cy="32259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04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443" y="3038652"/>
            <a:ext cx="6001557" cy="3642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一天上网时间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A. 0</a:t>
            </a:r>
            <a:r>
              <a:rPr lang="zh-CN" altLang="zh-CN" dirty="0"/>
              <a:t>小时</a:t>
            </a:r>
            <a:r>
              <a:rPr lang="en-US" altLang="zh-CN" dirty="0"/>
              <a:t>  12</a:t>
            </a:r>
            <a:r>
              <a:rPr lang="zh-CN" altLang="zh-CN" dirty="0"/>
              <a:t>人（</a:t>
            </a:r>
            <a:r>
              <a:rPr lang="en-US" altLang="zh-CN" dirty="0"/>
              <a:t>28%</a:t>
            </a:r>
            <a:r>
              <a:rPr lang="zh-CN" altLang="zh-CN" dirty="0"/>
              <a:t>）</a:t>
            </a:r>
            <a:r>
              <a:rPr lang="en-US" altLang="zh-CN" dirty="0"/>
              <a:t> B.0.5</a:t>
            </a:r>
            <a:r>
              <a:rPr lang="zh-CN" altLang="zh-CN" dirty="0"/>
              <a:t>小时 </a:t>
            </a:r>
            <a:r>
              <a:rPr lang="en-US" altLang="zh-CN" dirty="0"/>
              <a:t>27</a:t>
            </a:r>
            <a:r>
              <a:rPr lang="zh-CN" altLang="zh-CN" dirty="0"/>
              <a:t>人（</a:t>
            </a:r>
            <a:r>
              <a:rPr lang="en-US" altLang="zh-CN" dirty="0"/>
              <a:t>60%</a:t>
            </a:r>
            <a:r>
              <a:rPr lang="zh-CN" altLang="zh-CN" dirty="0"/>
              <a:t>）</a:t>
            </a:r>
          </a:p>
          <a:p>
            <a:r>
              <a:rPr lang="en-US" altLang="zh-CN" dirty="0"/>
              <a:t>C. 1</a:t>
            </a:r>
            <a:r>
              <a:rPr lang="zh-CN" altLang="zh-CN" dirty="0"/>
              <a:t>小时</a:t>
            </a:r>
            <a:r>
              <a:rPr lang="en-US" altLang="zh-CN" dirty="0"/>
              <a:t>  3</a:t>
            </a:r>
            <a:r>
              <a:rPr lang="zh-CN" altLang="zh-CN" dirty="0"/>
              <a:t>人（</a:t>
            </a:r>
            <a:r>
              <a:rPr lang="en-US" altLang="zh-CN" dirty="0"/>
              <a:t>6%</a:t>
            </a:r>
            <a:r>
              <a:rPr lang="zh-CN" altLang="zh-CN" dirty="0"/>
              <a:t>）</a:t>
            </a:r>
            <a:r>
              <a:rPr lang="en-US" altLang="zh-CN" dirty="0"/>
              <a:t>  D.2</a:t>
            </a:r>
            <a:r>
              <a:rPr lang="zh-CN" altLang="zh-CN" dirty="0"/>
              <a:t>小时</a:t>
            </a:r>
            <a:r>
              <a:rPr lang="en-US" altLang="zh-CN" dirty="0"/>
              <a:t>   3</a:t>
            </a:r>
            <a:r>
              <a:rPr lang="zh-CN" altLang="zh-CN" dirty="0"/>
              <a:t>人（</a:t>
            </a:r>
            <a:r>
              <a:rPr lang="en-US" altLang="zh-CN" dirty="0"/>
              <a:t>6%</a:t>
            </a:r>
            <a:r>
              <a:rPr lang="zh-CN" altLang="zh-CN" dirty="0"/>
              <a:t>）</a:t>
            </a: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33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1"/>
  <p:tag name="KSO_WM_TAG_VERSION" val="1.0"/>
  <p:tag name="KSO_WM_BEAUTIFY_FLAG" val="#wm#"/>
  <p:tag name="KSO_WM_TEMPLATE_THUMBS_INDEX" val="1、6、7、8、9、10、11、12、13、14、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1"/>
  <p:tag name="KSO_WM_TAG_VERSION" val="1.0"/>
  <p:tag name="KSO_WM_BEAUTIFY_FLAG" val="#wm#"/>
  <p:tag name="KSO_WM_TEMPLATE_THUMBS_INDEX" val="1、6、7、8、9、10、11、12、13、14、16"/>
</p:tagLst>
</file>

<file path=ppt/theme/theme1.xml><?xml version="1.0" encoding="utf-8"?>
<a:theme xmlns:a="http://schemas.openxmlformats.org/drawingml/2006/main" name="1_Office 主题​​">
  <a:themeElements>
    <a:clrScheme name="自定义 61">
      <a:dk1>
        <a:srgbClr val="000000"/>
      </a:dk1>
      <a:lt1>
        <a:srgbClr val="FFFFFF"/>
      </a:lt1>
      <a:dk2>
        <a:srgbClr val="013596"/>
      </a:dk2>
      <a:lt2>
        <a:srgbClr val="E7E6E6"/>
      </a:lt2>
      <a:accent1>
        <a:srgbClr val="01359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61">
      <a:dk1>
        <a:srgbClr val="000000"/>
      </a:dk1>
      <a:lt1>
        <a:srgbClr val="FFFFFF"/>
      </a:lt1>
      <a:dk2>
        <a:srgbClr val="013596"/>
      </a:dk2>
      <a:lt2>
        <a:srgbClr val="E7E6E6"/>
      </a:lt2>
      <a:accent1>
        <a:srgbClr val="01359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成绩分析 (1)</Template>
  <TotalTime>59</TotalTime>
  <Words>1172</Words>
  <Application>Microsoft Office PowerPoint</Application>
  <PresentationFormat>宽屏</PresentationFormat>
  <Paragraphs>88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方正舒体</vt:lpstr>
      <vt:lpstr>黑体</vt:lpstr>
      <vt:lpstr>微软雅黑</vt:lpstr>
      <vt:lpstr>Arial</vt:lpstr>
      <vt:lpstr>High Tower Text</vt:lpstr>
      <vt:lpstr>Wingdings</vt:lpstr>
      <vt:lpstr>1_Office 主题​​</vt:lpstr>
      <vt:lpstr>2_Office 主题​​</vt:lpstr>
      <vt:lpstr>图表</vt:lpstr>
      <vt:lpstr>矿大附中高一（3）班学生信息素养的调查研究 </vt:lpstr>
      <vt:lpstr>开题报告</vt:lpstr>
      <vt:lpstr>课题研究背景</vt:lpstr>
      <vt:lpstr>组员分工</vt:lpstr>
      <vt:lpstr>开展研究</vt:lpstr>
      <vt:lpstr>关于信息素养的问题</vt:lpstr>
      <vt:lpstr>开展的调查</vt:lpstr>
      <vt:lpstr>上网父母支持吗？</vt:lpstr>
      <vt:lpstr>一天上网时间 </vt:lpstr>
      <vt:lpstr>上网目的</vt:lpstr>
      <vt:lpstr>了解信息素养情况</vt:lpstr>
      <vt:lpstr>你是否可控制上欲望</vt:lpstr>
      <vt:lpstr>关于信息素养问题的分析</vt:lpstr>
      <vt:lpstr>信息素养益处的表现</vt:lpstr>
      <vt:lpstr>信息素养危害</vt:lpstr>
      <vt:lpstr>关于信息素养问题的解决</vt:lpstr>
      <vt:lpstr>关于信息素养网络安全的法律法规 </vt:lpstr>
      <vt:lpstr>从调查中对信息素养问题的解决方法</vt:lpstr>
      <vt:lpstr>结题报告</vt:lpstr>
      <vt:lpstr>主要研究结果</vt:lpstr>
      <vt:lpstr>研究过程反思</vt:lpstr>
    </vt:vector>
  </TitlesOfParts>
  <Company>WORKGROUP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关于矿大附中学生与信息化的思考 </dc:title>
  <dc:creator>Sangfor</dc:creator>
  <cp:lastModifiedBy>Sangfor</cp:lastModifiedBy>
  <cp:revision>7</cp:revision>
  <dcterms:created xsi:type="dcterms:W3CDTF">2020-06-23T05:15:36Z</dcterms:created>
  <dcterms:modified xsi:type="dcterms:W3CDTF">2020-07-04T01:46:48Z</dcterms:modified>
</cp:coreProperties>
</file>