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1.svg" ContentType="image/svg+xml"/>
  <Override PartName="/ppt/media/image113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5.svg" ContentType="image/svg+xml"/>
  <Override PartName="/ppt/media/image17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6.svg" ContentType="image/svg+xml"/>
  <Override PartName="/ppt/media/image48.svg" ContentType="image/svg+xml"/>
  <Override PartName="/ppt/media/image5.svg" ContentType="image/svg+xml"/>
  <Override PartName="/ppt/media/image51.svg" ContentType="image/svg+xml"/>
  <Override PartName="/ppt/media/image54.svg" ContentType="image/svg+xml"/>
  <Override PartName="/ppt/media/image58.svg" ContentType="image/svg+xml"/>
  <Override PartName="/ppt/media/image66.svg" ContentType="image/svg+xml"/>
  <Override PartName="/ppt/media/image68.svg" ContentType="image/svg+xml"/>
  <Override PartName="/ppt/media/image7.svg" ContentType="image/svg+xml"/>
  <Override PartName="/ppt/media/image71.svg" ContentType="image/svg+xml"/>
  <Override PartName="/ppt/media/image73.svg" ContentType="image/svg+xml"/>
  <Override PartName="/ppt/media/image76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.svg" ContentType="image/svg+xml"/>
  <Override PartName="/ppt/media/image90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8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8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oleObject" Target="file:///C:\Users\Administrator\Desktop\&#26032;&#24314;%20XLSX%20&#24037;&#20316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400" b="0" i="0" u="none" strike="noStrike" kern="1200" spc="0" baseline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altLang="en-US">
                <a:latin typeface="宋体" panose="02010600030101010101" pitchFamily="2" charset="-122"/>
                <a:ea typeface="宋体" panose="02010600030101010101" pitchFamily="2" charset="-122"/>
              </a:rPr>
              <a:t>子钱直径与对应母钱关系示意图</a:t>
            </a:r>
            <a:endParaRPr altLang="en-US">
              <a:latin typeface="宋体" panose="02010600030101010101" pitchFamily="2" charset="-122"/>
              <a:ea typeface="宋体" panose="02010600030101010101" pitchFamily="2" charset="-122"/>
            </a:endParaRPr>
          </a:p>
        </c:rich>
      </c:tx>
      <c:layout>
        <c:manualLayout>
          <c:xMode val="edge"/>
          <c:yMode val="edge"/>
          <c:x val="0.269593821510297"/>
          <c:y val="0.0243457090687766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triangle"/>
            <c:size val="10"/>
            <c:spPr>
              <a:solidFill>
                <a:srgbClr val="4874CB">
                  <a:lumMod val="40000"/>
                  <a:lumOff val="60000"/>
                </a:srgbClr>
              </a:solidFill>
              <a:ln w="25400">
                <a:solidFill>
                  <a:srgbClr val="4874CB"/>
                </a:solidFill>
              </a:ln>
              <a:effectLst/>
            </c:spPr>
          </c:marker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900" b="1" i="0" u="none" strike="noStrike" kern="1200" baseline="0">
                    <a:solidFill>
                      <a:srgbClr val="4874CB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ysClr val="windowText" lastClr="000000">
                          <a:lumMod val="35000"/>
                          <a:lumOff val="65000"/>
                        </a:sys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4874CB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'[新建 XLSX 工作表.xlsx]Sheet4'!$A$1:$A$3</c:f>
              <c:numCache>
                <c:formatCode>General</c:formatCode>
                <c:ptCount val="3"/>
                <c:pt idx="0">
                  <c:v>24.8</c:v>
                </c:pt>
                <c:pt idx="1">
                  <c:v>24.78</c:v>
                </c:pt>
                <c:pt idx="2">
                  <c:v>24.82</c:v>
                </c:pt>
              </c:numCache>
            </c:numRef>
          </c:xVal>
          <c:yVal>
            <c:numRef>
              <c:f>'[新建 XLSX 工作表.xlsx]Sheet4'!$B$1:$B$3</c:f>
              <c:numCache>
                <c:formatCode>General</c:formatCode>
                <c:ptCount val="3"/>
                <c:pt idx="0">
                  <c:v>25.13</c:v>
                </c:pt>
                <c:pt idx="1">
                  <c:v>25.11</c:v>
                </c:pt>
                <c:pt idx="2">
                  <c:v>25.15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8093644"/>
        <c:axId val="68442840"/>
      </c:scatterChart>
      <c:valAx>
        <c:axId val="28809364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ysClr val="windowText" lastClr="000000">
                  <a:lumMod val="50000"/>
                  <a:lumOff val="50000"/>
                  <a:alpha val="2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0" vertOverflow="ellipsis" vert="horz" wrap="square" anchor="ctr" anchorCtr="1" forceAA="0"/>
              <a:lstStyle/>
              <a:p>
                <a:pPr>
                  <a:defRPr lang="zh-C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t>子钱直径（</a:t>
                </a:r>
                <a:r>
                  <a:rPr lang="en-US" altLang="zh-CN"/>
                  <a:t>mm</a:t>
                </a:r>
                <a:r>
                  <a:rPr altLang="en-US"/>
                  <a:t>）</a:t>
                </a:r>
                <a:endParaRPr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ysClr val="windowText" lastClr="000000">
                <a:lumMod val="50000"/>
                <a:lumOff val="50000"/>
                <a:alpha val="25000"/>
              </a:sys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</a:p>
        </c:txPr>
        <c:crossAx val="68442840"/>
        <c:crosses val="autoZero"/>
        <c:crossBetween val="midCat"/>
      </c:valAx>
      <c:valAx>
        <c:axId val="684428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ysClr val="windowText" lastClr="000000">
                  <a:lumMod val="50000"/>
                  <a:lumOff val="50000"/>
                  <a:alpha val="25000"/>
                </a:sysClr>
              </a:solidFill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 forceAA="0"/>
              <a:lstStyle/>
              <a:p>
                <a:pPr>
                  <a:defRPr lang="zh-CN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r>
                  <a:t>母钱直径（</a:t>
                </a:r>
                <a:r>
                  <a:rPr lang="en-US" altLang="zh-CN"/>
                  <a:t>mm)</a:t>
                </a:r>
                <a:endParaRPr lang="en-US" alt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ysClr val="windowText" lastClr="000000">
                <a:lumMod val="50000"/>
                <a:lumOff val="50000"/>
                <a:alpha val="25000"/>
              </a:sys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</a:p>
        </c:txPr>
        <c:crossAx val="2880936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b878904c-4763-4306-b222-9e49dec5fb2a}"/>
      </c:ext>
    </c:extLst>
  </c:chart>
  <c:spPr>
    <a:solidFill>
      <a:sysClr val="window" lastClr="FFFFFF"/>
    </a:solidFill>
    <a:ln w="6350" cap="flat" cmpd="sng" algn="ctr">
      <a:solidFill>
        <a:sysClr val="windowText" lastClr="000000">
          <a:lumMod val="50000"/>
          <a:lumOff val="50000"/>
          <a:alpha val="25000"/>
        </a:sysClr>
      </a:solidFill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000" kern="1200"/>
  </cs:axisTitle>
  <cs:category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25000"/>
            <a:lumOff val="75000"/>
          </a:sys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1000" kern="1200"/>
  </cs:chartArea>
  <cs:dataLabel>
    <cs:lnRef idx="0"/>
    <cs:fillRef idx="0"/>
    <cs:effectRef idx="0"/>
    <cs:fontRef idx="minor">
      <a:sysClr val="windowText" lastClr="000000">
        <a:lumMod val="75000"/>
        <a:lumOff val="25000"/>
      </a:sysClr>
    </cs:fontRef>
    <cs:defRPr sz="900" kern="1200"/>
  </cs:dataLabel>
  <cs:dataLabelCallout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solidFill>
        <a:sysClr val="window" lastClr="FFFFFF"/>
      </a:solidFill>
      <a:ln>
        <a:solidFill>
          <a:sysClr val="windowText" lastClr="000000">
            <a:lumMod val="25000"/>
            <a:lumOff val="75000"/>
          </a:sys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ysClr val="windowText" lastClr="000000"/>
    </cs:fontRef>
  </cs:dataPoint>
  <cs:dataPoint3D>
    <cs:lnRef idx="0"/>
    <cs:fillRef idx="1">
      <cs:styleClr val="auto"/>
    </cs:fillRef>
    <cs:effectRef idx="0"/>
    <cs:fontRef idx="minor">
      <a:sysClr val="windowText" lastClr="000000"/>
    </cs:fontRef>
  </cs:dataPoint3D>
  <cs:dataPointLine>
    <cs:lnRef idx="0">
      <cs:styleClr val="auto"/>
    </cs:lnRef>
    <cs:fillRef idx="1"/>
    <cs:effectRef idx="0"/>
    <cs:fontRef idx="minor">
      <a:sysClr val="windowText" lastClr="000000"/>
    </cs:fontRef>
    <cs:spPr>
      <a:ln w="19050" cap="rnd">
        <a:solidFill>
          <a:srgbClr val="FFFFFF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ysClr val="windowText" lastClr="000000"/>
    </cs:fontRef>
    <cs:spPr>
      <a:ln w="9525">
        <a:solidFill>
          <a:srgbClr val="FFFFFF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ysClr val="windowText" lastClr="000000"/>
    </cs:fontRef>
    <cs:spPr>
      <a:ln w="9525" cap="rnd">
        <a:solidFill>
          <a:srgbClr val="FFFFFF"/>
        </a:solidFill>
        <a:round/>
      </a:ln>
    </cs:spPr>
  </cs:dataPointWireframe>
  <cs:dataTable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noFill/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  <cs:defRPr sz="900" kern="1200"/>
  </cs:dataTable>
  <cs:downBar>
    <cs:lnRef idx="0"/>
    <cs:fillRef idx="0"/>
    <cs:effectRef idx="0"/>
    <cs:fontRef idx="minor">
      <a:sysClr val="windowText" lastClr="000000"/>
    </cs:fontRef>
    <cs:spPr>
      <a:solidFill>
        <a:sysClr val="windowText" lastClr="000000">
          <a:lumMod val="75000"/>
          <a:lumOff val="25000"/>
        </a:sysClr>
      </a:solidFill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downBar>
  <cs:drop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dropLine>
  <cs:errorBa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errorBar>
  <cs:floor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floor>
  <cs:gridlineMaj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15000"/>
            <a:lumOff val="85000"/>
          </a:sysClr>
        </a:solidFill>
        <a:round/>
      </a:ln>
    </cs:spPr>
  </cs:gridlineMajor>
  <cs:gridlineMinor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"/>
            <a:lumOff val="95000"/>
          </a:sysClr>
        </a:solidFill>
        <a:round/>
      </a:ln>
    </cs:spPr>
  </cs:gridlineMinor>
  <cs:hiLo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50000"/>
            <a:lumOff val="50000"/>
          </a:sysClr>
        </a:solidFill>
        <a:round/>
      </a:ln>
    </cs:spPr>
  </cs:hiLoLine>
  <cs:leader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leaderLine>
  <cs:legend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legend>
  <cs:plotArea mods="allowNoFillOverride allowNoLineOverride">
    <cs:lnRef idx="0"/>
    <cs:fillRef idx="0"/>
    <cs:effectRef idx="0"/>
    <cs:fontRef idx="minor">
      <a:sysClr val="windowText" lastClr="000000"/>
    </cs:fontRef>
  </cs:plotArea>
  <cs:plotArea3D mods="allowNoFillOverride allowNoLineOverride">
    <cs:lnRef idx="0"/>
    <cs:fillRef idx="0"/>
    <cs:effectRef idx="0"/>
    <cs:fontRef idx="minor">
      <a:sysClr val="windowText" lastClr="000000"/>
    </cs:fontRef>
  </cs:plotArea3D>
  <cs:seriesAxis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seriesAxis>
  <cs:seriesLine>
    <cs:lnRef idx="0"/>
    <cs:fillRef idx="0"/>
    <cs:effectRef idx="0"/>
    <cs:fontRef idx="minor">
      <a:sysClr val="windowText" lastClr="000000"/>
    </cs:fontRef>
    <cs:spPr>
      <a:ln w="9525" cap="flat" cmpd="sng" algn="ctr">
        <a:solidFill>
          <a:sysClr val="windowText" lastClr="000000">
            <a:lumMod val="35000"/>
            <a:lumOff val="65000"/>
          </a:sysClr>
        </a:solidFill>
        <a:round/>
      </a:ln>
    </cs:spPr>
  </cs:seriesLine>
  <cs:title>
    <cs:lnRef idx="0"/>
    <cs:fillRef idx="0"/>
    <cs:effectRef idx="0"/>
    <cs:fontRef idx="minor">
      <a:sysClr val="windowText" lastClr="000000">
        <a:lumMod val="65000"/>
        <a:lumOff val="35000"/>
      </a:sys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ysClr val="windowText" lastClr="000000"/>
    </cs:fontRef>
    <cs:spPr>
      <a:ln w="19050" cap="rnd">
        <a:solidFill>
          <a:srgbClr val="FFFFFF"/>
        </a:solidFill>
        <a:prstDash val="sysDot"/>
      </a:ln>
    </cs:spPr>
  </cs:trendline>
  <cs:trendlineLabel>
    <cs:lnRef idx="0"/>
    <cs:fillRef idx="0"/>
    <cs:effectRef idx="0"/>
    <cs:fontRef idx="minor">
      <a:sysClr val="windowText" lastClr="000000">
        <a:lumMod val="65000"/>
        <a:lumOff val="35000"/>
      </a:sysClr>
    </cs:fontRef>
    <cs:defRPr sz="900" kern="1200"/>
  </cs:trendlineLabel>
  <cs:upBar>
    <cs:lnRef idx="0"/>
    <cs:fillRef idx="0"/>
    <cs:effectRef idx="0"/>
    <cs:fontRef idx="minor">
      <a:sysClr val="windowText" lastClr="000000"/>
    </cs:fontRef>
    <cs:spPr>
      <a:solidFill>
        <a:sysClr val="window" lastClr="FFFFFF"/>
      </a:solidFill>
      <a:ln w="9525" cap="flat" cmpd="sng" algn="ctr">
        <a:solidFill>
          <a:sysClr val="windowText" lastClr="000000">
            <a:lumMod val="65000"/>
            <a:lumOff val="35000"/>
          </a:sysClr>
        </a:solidFill>
        <a:round/>
      </a:ln>
    </cs:spPr>
  </cs:upBar>
  <cs:valueAxis>
    <cs:lnRef idx="0"/>
    <cs:fillRef idx="0"/>
    <cs:effectRef idx="0"/>
    <cs:fontRef idx="minor">
      <a:sysClr val="windowText" lastClr="000000">
        <a:lumMod val="65000"/>
        <a:lumOff val="35000"/>
      </a:sysClr>
    </cs:fontRef>
    <cs:spPr>
      <a:ln w="9525" cap="flat" cmpd="sng" algn="ctr">
        <a:solidFill>
          <a:sysClr val="windowText" lastClr="000000">
            <a:lumMod val="25000"/>
            <a:lumOff val="75000"/>
          </a:sysClr>
        </a:solidFill>
        <a:round/>
      </a:ln>
    </cs:spPr>
    <cs:defRPr sz="900" kern="1200"/>
  </cs:valueAxis>
  <cs:wall>
    <cs:lnRef idx="0"/>
    <cs:fillRef idx="0"/>
    <cs:effectRef idx="0"/>
    <cs:fontRef idx="minor">
      <a:sysClr val="windowText" lastClr="000000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尊敬的各位老师、同学们，大家好！今天我将向大家汇报我的研究课题——《徐州博物馆中的古钱币数学研究》。本研究历时22天，旨在从数学的视角探索古钱币中蕴含的智慧，并将其与初中数学知识及徐州中考相结合。希望通过这次汇报，能与大家分享我的研究成果与心得体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图形与几何方面，我们研究了钱币的相似模型和圆内接正方形模型。通过对比两枚熙宁重宝的尺寸和重量，我们计算出它们的相似比，并验证了相似图形的重量比与相似比的立方成正比的规律。同时，熙宁重宝“外圆内方”的形制，恰好构成了一个圆内接正方形，完美诠释了“天圆地方”的古老哲学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统计概率模型。我们提出了一个组合概率问题：从四类不同的半两钱中随机抽取两枚，求抽到特定两类的概率。通过计算组合数，我们得出理论概率为1/6。为了验证模型，我们进行了100次模拟实验，结果显示频率与理论概率基本相符，证明了模型的有效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还进行了方差分析，对比官铸和私铸半两钱的重量稳定性。数据显示，虽然两者的平均重量相同，但官铸钱币的方差远小于私铸钱币。这一数学结果定量地证明了官铸钱币的铸造工艺更为稳定和精良，与历史记载高度一致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一下我们的研究成果，我们成功构建了5个数学模型，涵盖了数与代数、图形与几何、统计概率三大领域。这些模型分别揭示了铸币收缩率、钱币数量与重量关系、钱币相似性、组合概率以及工艺稳定性等方面的数学规律，构成了本次研究的核心成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研究成果，我们设计了7道中考适配题，分为4道基础题和3道综合题。这些题目紧密围绕徐州中考的核心考点，将古钱币的文化情境与数学知识完美结合，能够有效帮助同学们巩固所学知识，提升应对文化情境题的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将研究成果应用于教学实践，我们开发了两个单人可操作的探究实验。实验一围绕铸币收缩率展开，培养学生的函数建模能力；实验二聚焦于重量分布的统计分析，提升学生的数据处理能力。这两个实验都与徐州中考真题紧密对接，具有很强的实践指导意义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更直观地展示实验过程和结果，我们制作了相应的示意图。实验一的示意图展示了母钱和子钱的测量过程及函数模型；实验二的示意图则通过柱状图和方差对比图，清晰地呈现了钱币重量的分布规律和工艺稳定性的差异。这些示意图有助于更好地理解实验内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本次研究，我们得出了以下结论：首先，古钱币中确实蕴含着丰富的数学原理；其次，我们建立的数学模型能够精准刻画文物特征；第三，研究成果能够直接服务于教学和中考备考；最后，这种跨学科的研究方式有效提升了我们的综合素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本次研究的创新点主要体现在三个方面：一是视角创新，从数学角度解读古钱币；二是方法创新，运用数字测量和数学建模进行研究；三是应用创新，将研究成果直接对接中考和教学，实现了理论与实践的结合。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然，我们的研究也存在一些不足之处，比如样本覆盖的朝代有限、模型做了一定简化、推广范围受限以及技术要求较高等。针对这些问题，我们提出了相应的改进方向，希望在未来的研究中能够进一步完善和深化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研究的背景主要基于三个方面。首先，徐州博物馆丰富的馆藏为我们提供了得天独厚的研究条件，特别是西汉和北宋的钱币，体系完整，形制规范。其次，新课标强调跨学科融合，鼓励我们从传统文化中汲取数学智慧。最后，从徐州中考趋势来看，文化情境题越来越重要，而古钱币是其中的热门题材，但目前缺乏系统的教学资源。这正是我们开展此项研究的初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我们希望能够进一步拓展研究范围，将更多文物纳入研究视野；借助现代技术，让研究和教学更加生动；开发校本课程，形成系统的教学资源；并加强与博物馆的合作，让“博物馆里的数学课”成为常态，让更多同学受益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最后，我想用数学家克莱因的一句话来结束我的汇报：“数学是人类最高超的智力成就，也是人类心灵最独特的创作。” 汉代的工匠用他们的智慧铸造了精美的钱币，而我们今天用数学的眼光重新审视它们，仿佛在与古人进行一场跨越时空的对话。希望我的研究能启发更多同学，用数学的眼光观察世界，用数学的思维思考世界，用数学的语言表达世界，在传承中华优秀传统文化的同时，提升自己的数学核心素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研究的意义体现在四个方面。首先，它具有文化育人价值，让我们在数学学习中领略传统文化之美。其次，它具有数学教育价值，通过完整的研究流程提升我们的核心素养。第三，它能形成有价值的课程资源，丰富教学内容。最后，也是最实际的一点，它能直接服务于中考备考，帮助同学们更高效地应对文化情境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上述研究意义，我们设定了四个具体的研究目标：首先，开发5个数学模型，将古钱币与数学知识联系起来；其次，设计7道中考适配题；第三，开发2个可操作的探究实验；最后，形成一套完整的研究成果，供大家参考和使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内容主要围绕不同类别的古钱币展开。针对西汉半两钱，我们研究了其数量与重量的关系以及官铸和私铸的差异；针对北宋钱币，我们探究了铸币的收缩率和相似性；针对熙宁重宝，我们重点分析了其“外圆内方”的几何模型；此外，我们还构建了多类钱币的组合概率模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完成研究目标，我们采用了文献研究、数字测量、数学建模和中考对接四种研究方法。整个研究过程分为五个阶段，从2月9日开始准备，到3月2日完成结题报告，每个阶段都有明确的任务和时间节点，确保了研究的顺利进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研究的第一步是数字测量。我们选取了13枚具有代表性的古钱币作为测量对象，使用ImageJ和AutoCAD等专业软件进行精确测量。为了保证数据的准确性，我们制定了严格的测量规范，例如对直径进行5次不同角度的测量并取平均值，对厚度进行交叉验证等。这些精确的数据是后续建模的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基于测量数据，我们首先构建了数与代数模型。以宋代母钱和子钱为例，我们计算出铸币的收缩率约为1.35%，并建立了一次函数模型y = 1.0137x，该模型能够准确反映母钱与子钱直径之间的关系，验证误差非常小，这与文献记载的铸造工艺高度吻合。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还建立了钱币数量与重量的方程不等式模型。以北洞山楚王墓出土的半两钱为例，通过设定新币和旧币的重量范围，我们推导出了不同类型钱币数量的可能范围，这为考古学中的钱币分类和统计提供了数学依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2.jpeg"/><Relationship Id="rId4" Type="http://schemas.openxmlformats.org/officeDocument/2006/relationships/image" Target="../media/image51.svg"/><Relationship Id="rId3" Type="http://schemas.openxmlformats.org/officeDocument/2006/relationships/image" Target="../media/image50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8.svg"/><Relationship Id="rId7" Type="http://schemas.openxmlformats.org/officeDocument/2006/relationships/image" Target="../media/image57.png"/><Relationship Id="rId6" Type="http://schemas.openxmlformats.org/officeDocument/2006/relationships/image" Target="../media/image30.svg"/><Relationship Id="rId5" Type="http://schemas.openxmlformats.org/officeDocument/2006/relationships/image" Target="../media/image56.png"/><Relationship Id="rId4" Type="http://schemas.openxmlformats.org/officeDocument/2006/relationships/image" Target="../media/image48.svg"/><Relationship Id="rId3" Type="http://schemas.openxmlformats.org/officeDocument/2006/relationships/image" Target="../media/image55.png"/><Relationship Id="rId2" Type="http://schemas.openxmlformats.org/officeDocument/2006/relationships/image" Target="../media/image54.sv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2.png"/><Relationship Id="rId6" Type="http://schemas.openxmlformats.org/officeDocument/2006/relationships/image" Target="../media/image17.svg"/><Relationship Id="rId5" Type="http://schemas.openxmlformats.org/officeDocument/2006/relationships/image" Target="../media/image61.png"/><Relationship Id="rId4" Type="http://schemas.openxmlformats.org/officeDocument/2006/relationships/image" Target="../media/image26.svg"/><Relationship Id="rId3" Type="http://schemas.openxmlformats.org/officeDocument/2006/relationships/image" Target="../media/image60.png"/><Relationship Id="rId2" Type="http://schemas.openxmlformats.org/officeDocument/2006/relationships/image" Target="../media/image46.svg"/><Relationship Id="rId1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svg"/><Relationship Id="rId5" Type="http://schemas.openxmlformats.org/officeDocument/2006/relationships/image" Target="../media/image61.png"/><Relationship Id="rId4" Type="http://schemas.openxmlformats.org/officeDocument/2006/relationships/image" Target="../media/image22.svg"/><Relationship Id="rId3" Type="http://schemas.openxmlformats.org/officeDocument/2006/relationships/image" Target="../media/image64.png"/><Relationship Id="rId2" Type="http://schemas.openxmlformats.org/officeDocument/2006/relationships/image" Target="../media/image37.svg"/><Relationship Id="rId1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png"/><Relationship Id="rId8" Type="http://schemas.openxmlformats.org/officeDocument/2006/relationships/image" Target="../media/image17.svg"/><Relationship Id="rId7" Type="http://schemas.openxmlformats.org/officeDocument/2006/relationships/image" Target="../media/image61.png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48.svg"/><Relationship Id="rId3" Type="http://schemas.openxmlformats.org/officeDocument/2006/relationships/image" Target="../media/image55.png"/><Relationship Id="rId20" Type="http://schemas.openxmlformats.org/officeDocument/2006/relationships/notesSlide" Target="../notesSlides/notesSlide14.xml"/><Relationship Id="rId2" Type="http://schemas.openxmlformats.org/officeDocument/2006/relationships/image" Target="../media/image66.svg"/><Relationship Id="rId19" Type="http://schemas.openxmlformats.org/officeDocument/2006/relationships/slideLayout" Target="../slideLayouts/slideLayout12.xml"/><Relationship Id="rId18" Type="http://schemas.openxmlformats.org/officeDocument/2006/relationships/image" Target="../media/image35.svg"/><Relationship Id="rId17" Type="http://schemas.openxmlformats.org/officeDocument/2006/relationships/image" Target="../media/image74.png"/><Relationship Id="rId16" Type="http://schemas.openxmlformats.org/officeDocument/2006/relationships/image" Target="../media/image46.svg"/><Relationship Id="rId15" Type="http://schemas.openxmlformats.org/officeDocument/2006/relationships/image" Target="../media/image59.png"/><Relationship Id="rId14" Type="http://schemas.openxmlformats.org/officeDocument/2006/relationships/image" Target="../media/image73.svg"/><Relationship Id="rId13" Type="http://schemas.openxmlformats.org/officeDocument/2006/relationships/image" Target="../media/image72.png"/><Relationship Id="rId12" Type="http://schemas.openxmlformats.org/officeDocument/2006/relationships/image" Target="../media/image71.svg"/><Relationship Id="rId11" Type="http://schemas.openxmlformats.org/officeDocument/2006/relationships/image" Target="../media/image70.png"/><Relationship Id="rId10" Type="http://schemas.openxmlformats.org/officeDocument/2006/relationships/image" Target="../media/image28.svg"/><Relationship Id="rId1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80.svg"/><Relationship Id="rId7" Type="http://schemas.openxmlformats.org/officeDocument/2006/relationships/image" Target="../media/image79.png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Relationship Id="rId3" Type="http://schemas.openxmlformats.org/officeDocument/2006/relationships/image" Target="../media/image75.png"/><Relationship Id="rId2" Type="http://schemas.openxmlformats.org/officeDocument/2006/relationships/image" Target="../media/image35.sv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82.svg"/><Relationship Id="rId11" Type="http://schemas.openxmlformats.org/officeDocument/2006/relationships/image" Target="../media/image81.png"/><Relationship Id="rId10" Type="http://schemas.openxmlformats.org/officeDocument/2006/relationships/image" Target="../media/image17.svg"/><Relationship Id="rId1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image" Target="../media/image37.svg"/><Relationship Id="rId7" Type="http://schemas.openxmlformats.org/officeDocument/2006/relationships/image" Target="../media/image63.png"/><Relationship Id="rId6" Type="http://schemas.openxmlformats.org/officeDocument/2006/relationships/image" Target="../media/image86.svg"/><Relationship Id="rId5" Type="http://schemas.openxmlformats.org/officeDocument/2006/relationships/image" Target="../media/image85.png"/><Relationship Id="rId4" Type="http://schemas.openxmlformats.org/officeDocument/2006/relationships/image" Target="../media/image84.svg"/><Relationship Id="rId3" Type="http://schemas.openxmlformats.org/officeDocument/2006/relationships/image" Target="../media/image83.png"/><Relationship Id="rId2" Type="http://schemas.openxmlformats.org/officeDocument/2006/relationships/image" Target="../media/image35.svg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90.svg"/><Relationship Id="rId13" Type="http://schemas.openxmlformats.org/officeDocument/2006/relationships/image" Target="../media/image89.png"/><Relationship Id="rId12" Type="http://schemas.openxmlformats.org/officeDocument/2006/relationships/image" Target="../media/image88.svg"/><Relationship Id="rId11" Type="http://schemas.openxmlformats.org/officeDocument/2006/relationships/image" Target="../media/image87.png"/><Relationship Id="rId10" Type="http://schemas.openxmlformats.org/officeDocument/2006/relationships/image" Target="../media/image17.svg"/><Relationship Id="rId1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93.svg"/><Relationship Id="rId7" Type="http://schemas.openxmlformats.org/officeDocument/2006/relationships/image" Target="../media/image92.png"/><Relationship Id="rId6" Type="http://schemas.openxmlformats.org/officeDocument/2006/relationships/image" Target="../media/image15.svg"/><Relationship Id="rId5" Type="http://schemas.openxmlformats.org/officeDocument/2006/relationships/image" Target="../media/image91.png"/><Relationship Id="rId4" Type="http://schemas.openxmlformats.org/officeDocument/2006/relationships/image" Target="../media/image37.svg"/><Relationship Id="rId3" Type="http://schemas.openxmlformats.org/officeDocument/2006/relationships/image" Target="../media/image63.png"/><Relationship Id="rId2" Type="http://schemas.openxmlformats.org/officeDocument/2006/relationships/image" Target="../media/image73.sv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svg"/><Relationship Id="rId5" Type="http://schemas.openxmlformats.org/officeDocument/2006/relationships/image" Target="../media/image91.png"/><Relationship Id="rId4" Type="http://schemas.openxmlformats.org/officeDocument/2006/relationships/image" Target="../media/image22.svg"/><Relationship Id="rId3" Type="http://schemas.openxmlformats.org/officeDocument/2006/relationships/image" Target="../media/image64.png"/><Relationship Id="rId2" Type="http://schemas.openxmlformats.org/officeDocument/2006/relationships/image" Target="../media/image95.svg"/><Relationship Id="rId1" Type="http://schemas.openxmlformats.org/officeDocument/2006/relationships/image" Target="../media/image9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png"/><Relationship Id="rId8" Type="http://schemas.openxmlformats.org/officeDocument/2006/relationships/image" Target="../media/image103.svg"/><Relationship Id="rId7" Type="http://schemas.openxmlformats.org/officeDocument/2006/relationships/image" Target="../media/image102.png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image" Target="../media/image99.svg"/><Relationship Id="rId3" Type="http://schemas.openxmlformats.org/officeDocument/2006/relationships/image" Target="../media/image98.png"/><Relationship Id="rId22" Type="http://schemas.openxmlformats.org/officeDocument/2006/relationships/notesSlide" Target="../notesSlides/notesSlide19.xml"/><Relationship Id="rId21" Type="http://schemas.openxmlformats.org/officeDocument/2006/relationships/slideLayout" Target="../slideLayouts/slideLayout12.xml"/><Relationship Id="rId20" Type="http://schemas.openxmlformats.org/officeDocument/2006/relationships/image" Target="../media/image113.svg"/><Relationship Id="rId2" Type="http://schemas.openxmlformats.org/officeDocument/2006/relationships/image" Target="../media/image97.svg"/><Relationship Id="rId19" Type="http://schemas.openxmlformats.org/officeDocument/2006/relationships/image" Target="../media/image112.png"/><Relationship Id="rId18" Type="http://schemas.openxmlformats.org/officeDocument/2006/relationships/image" Target="../media/image111.svg"/><Relationship Id="rId17" Type="http://schemas.openxmlformats.org/officeDocument/2006/relationships/image" Target="../media/image110.png"/><Relationship Id="rId16" Type="http://schemas.openxmlformats.org/officeDocument/2006/relationships/image" Target="../media/image109.svg"/><Relationship Id="rId15" Type="http://schemas.openxmlformats.org/officeDocument/2006/relationships/image" Target="../media/image108.png"/><Relationship Id="rId14" Type="http://schemas.openxmlformats.org/officeDocument/2006/relationships/image" Target="../media/image107.svg"/><Relationship Id="rId13" Type="http://schemas.openxmlformats.org/officeDocument/2006/relationships/image" Target="../media/image106.png"/><Relationship Id="rId12" Type="http://schemas.openxmlformats.org/officeDocument/2006/relationships/image" Target="../media/image105.svg"/><Relationship Id="rId11" Type="http://schemas.openxmlformats.org/officeDocument/2006/relationships/image" Target="../media/image104.png"/><Relationship Id="rId10" Type="http://schemas.openxmlformats.org/officeDocument/2006/relationships/image" Target="../media/image76.svg"/><Relationship Id="rId1" Type="http://schemas.openxmlformats.org/officeDocument/2006/relationships/image" Target="../media/image9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tags" Target="../tags/tag3.xml"/><Relationship Id="rId3" Type="http://schemas.openxmlformats.org/officeDocument/2006/relationships/image" Target="../media/image10.jpeg"/><Relationship Id="rId26" Type="http://schemas.openxmlformats.org/officeDocument/2006/relationships/notesSlide" Target="../notesSlides/notesSlide2.xml"/><Relationship Id="rId25" Type="http://schemas.openxmlformats.org/officeDocument/2006/relationships/slideLayout" Target="../slideLayouts/slideLayout12.xml"/><Relationship Id="rId24" Type="http://schemas.openxmlformats.org/officeDocument/2006/relationships/image" Target="../media/image18.jpeg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image" Target="../media/image17.svg"/><Relationship Id="rId2" Type="http://schemas.openxmlformats.org/officeDocument/2006/relationships/tags" Target="../tags/tag2.xml"/><Relationship Id="rId19" Type="http://schemas.openxmlformats.org/officeDocument/2006/relationships/image" Target="../media/image16.png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tags" Target="../tags/tag10.xml"/><Relationship Id="rId15" Type="http://schemas.openxmlformats.org/officeDocument/2006/relationships/tags" Target="../tags/tag9.xml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tags" Target="../tags/tag8.xml"/><Relationship Id="rId11" Type="http://schemas.openxmlformats.org/officeDocument/2006/relationships/image" Target="../media/image13.jpeg"/><Relationship Id="rId10" Type="http://schemas.openxmlformats.org/officeDocument/2006/relationships/tags" Target="../tags/tag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svg"/><Relationship Id="rId7" Type="http://schemas.openxmlformats.org/officeDocument/2006/relationships/image" Target="../media/image115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43.svg"/><Relationship Id="rId3" Type="http://schemas.openxmlformats.org/officeDocument/2006/relationships/image" Target="../media/image114.png"/><Relationship Id="rId2" Type="http://schemas.openxmlformats.org/officeDocument/2006/relationships/image" Target="../media/image15.svg"/><Relationship Id="rId10" Type="http://schemas.openxmlformats.org/officeDocument/2006/relationships/notesSlide" Target="../notesSlides/notesSlide20.xml"/><Relationship Id="rId1" Type="http://schemas.openxmlformats.org/officeDocument/2006/relationships/image" Target="../media/image9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6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2.svg"/><Relationship Id="rId7" Type="http://schemas.openxmlformats.org/officeDocument/2006/relationships/image" Target="../media/image121.png"/><Relationship Id="rId6" Type="http://schemas.openxmlformats.org/officeDocument/2006/relationships/image" Target="../media/image120.svg"/><Relationship Id="rId5" Type="http://schemas.openxmlformats.org/officeDocument/2006/relationships/image" Target="../media/image119.png"/><Relationship Id="rId4" Type="http://schemas.openxmlformats.org/officeDocument/2006/relationships/image" Target="../media/image118.svg"/><Relationship Id="rId3" Type="http://schemas.openxmlformats.org/officeDocument/2006/relationships/image" Target="../media/image117.png"/><Relationship Id="rId2" Type="http://schemas.openxmlformats.org/officeDocument/2006/relationships/image" Target="../media/image12.sv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11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6.svg"/><Relationship Id="rId7" Type="http://schemas.openxmlformats.org/officeDocument/2006/relationships/image" Target="../media/image25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2.svg"/><Relationship Id="rId7" Type="http://schemas.openxmlformats.org/officeDocument/2006/relationships/image" Target="../media/image31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6.svg"/><Relationship Id="rId3" Type="http://schemas.openxmlformats.org/officeDocument/2006/relationships/image" Target="../media/image25.png"/><Relationship Id="rId2" Type="http://schemas.openxmlformats.org/officeDocument/2006/relationships/image" Target="../media/image28.sv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26.svg"/><Relationship Id="rId7" Type="http://schemas.openxmlformats.org/officeDocument/2006/relationships/image" Target="../media/image25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Relationship Id="rId3" Type="http://schemas.openxmlformats.org/officeDocument/2006/relationships/image" Target="../media/image34.png"/><Relationship Id="rId2" Type="http://schemas.openxmlformats.org/officeDocument/2006/relationships/image" Target="../media/image15.sv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39.sv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4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43.svg"/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7.svg"/><Relationship Id="rId6" Type="http://schemas.openxmlformats.org/officeDocument/2006/relationships/image" Target="../media/image36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37.svg"/><Relationship Id="rId3" Type="http://schemas.openxmlformats.org/officeDocument/2006/relationships/image" Target="../media/image36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t="12496" b="1249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778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D700"/>
                </a:solidFill>
                <a:latin typeface="Noto Serif SC"/>
                <a:ea typeface="Noto Serif SC"/>
                <a:cs typeface="Noto Serif SC"/>
                <a:sym typeface="Noto Serif SC"/>
              </a:rPr>
              <a:t>徐州博物馆中的古钱币数学研究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21485">
            <a:off x="5080020" y="2660650"/>
            <a:ext cx="203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C0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56000" y="3175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4000500" y="3149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5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研究时间：2026年2月9日 — 3月2日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56000" y="3683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000500" y="3657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5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研究人员：陈乐轩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6000" y="4191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000500" y="4165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5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指导教师：张欣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6000" y="4699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000500" y="46736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E5E5E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所在班级：初三（2）班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研究过程——图形与几何模型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159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钱币相似模型分析 (熙宁重宝)</a:t>
            </a:r>
            <a:endParaRPr lang="en-US" sz="1100"/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1016000" y="2667000"/>
          <a:ext cx="4826000" cy="19050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397000"/>
                <a:gridCol w="1143000"/>
                <a:gridCol w="1143000"/>
                <a:gridCol w="1143000"/>
              </a:tblGrid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项目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S-009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S-011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比例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外圆直径(mm)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33.02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32.10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1.0287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方孔边长(mm)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7.01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6.75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1.0385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厚度(mm)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1.48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1.42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1.0423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重量(g)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6.81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6.53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1.0429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AutoShape 7"/>
          <p:cNvSpPr/>
          <p:nvPr/>
        </p:nvSpPr>
        <p:spPr>
          <a:xfrm>
            <a:off x="1016000" y="4826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相似比 k ≈ 1.035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理论重量比 k³ ≈ 1.108，实测比 1.043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误差 6.2%，主要源于磨损和工艺差异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159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圆内接正方形几何模型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t="11389" b="11389"/>
          <a:stretch>
            <a:fillRect/>
          </a:stretch>
        </p:blipFill>
        <p:spPr>
          <a:xfrm>
            <a:off x="6477000" y="2667000"/>
            <a:ext cx="4699000" cy="2286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6477000" y="5080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  <a:defRPr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方孔顶点在外圆上，构成标准圆内接正方形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半径计算：√[(边长/2)² + (边长/2)²]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体现了“天圆地方”的传统哲学思想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研究过程——统计概率模型（一）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207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2260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问题设定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从4类钱币（战国秦半两、秦朝半两、吕后半两、文帝半两）中随机抽取2枚，求抽到战国秦半两和文帝半两的概率。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9291">
            <a:off x="1016009" y="348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683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3657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理论计算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064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组合数 C(4,2)=6 种，目标情况仅1种。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理论概率 P = 1/6 ≈ 0.167</a:t>
            </a:r>
            <a:endParaRPr lang="en-US" sz="16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1" name="Connector 11"/>
          <p:cNvCxnSpPr/>
          <p:nvPr/>
        </p:nvCxnSpPr>
        <p:spPr>
          <a:xfrm rot="-9291">
            <a:off x="1016009" y="4756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953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4927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实验验证 (N=100)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334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实际频率 = 0.32，与理论值接近，模型有效。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2032000"/>
            <a:ext cx="5207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2286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858000" y="2260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组合逻辑示意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2794000"/>
            <a:ext cx="4699000" cy="2921000"/>
          </a:xfrm>
          <a:prstGeom prst="roundRect">
            <a:avLst>
              <a:gd name="adj" fmla="val 4347"/>
            </a:avLst>
          </a:prstGeom>
          <a:solidFill>
            <a:srgbClr val="F9F9F9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6731000" y="3048000"/>
            <a:ext cx="762000" cy="762000"/>
          </a:xfrm>
          <a:prstGeom prst="ellipse">
            <a:avLst/>
          </a:prstGeom>
          <a:solidFill>
            <a:srgbClr val="C00000">
              <a:alpha val="10000"/>
            </a:srgbClr>
          </a:solidFill>
          <a:ln w="25400" cap="flat" cmpd="sng">
            <a:solidFill>
              <a:srgbClr val="C00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6731000" y="32385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战国秦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747000" y="3048000"/>
            <a:ext cx="762000" cy="762000"/>
          </a:xfrm>
          <a:prstGeom prst="ellipse">
            <a:avLst/>
          </a:prstGeom>
          <a:solidFill>
            <a:srgbClr val="F0F0F0">
              <a:alpha val="100000"/>
            </a:srgbClr>
          </a:solidFill>
          <a:ln w="12700" cap="flat" cmpd="sng">
            <a:solidFill>
              <a:srgbClr val="B4B4B4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7747000" y="32385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秦朝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763000" y="3048000"/>
            <a:ext cx="762000" cy="762000"/>
          </a:xfrm>
          <a:prstGeom prst="ellipse">
            <a:avLst/>
          </a:prstGeom>
          <a:solidFill>
            <a:srgbClr val="F0F0F0">
              <a:alpha val="100000"/>
            </a:srgbClr>
          </a:solidFill>
          <a:ln w="12700" cap="flat" cmpd="sng">
            <a:solidFill>
              <a:srgbClr val="B4B4B4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8763000" y="32385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吕后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779000" y="3048000"/>
            <a:ext cx="762000" cy="762000"/>
          </a:xfrm>
          <a:prstGeom prst="ellipse">
            <a:avLst/>
          </a:prstGeom>
          <a:solidFill>
            <a:srgbClr val="C00000">
              <a:alpha val="10000"/>
            </a:srgbClr>
          </a:solidFill>
          <a:ln w="25400" cap="flat" cmpd="sng">
            <a:solidFill>
              <a:srgbClr val="C00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9779000" y="3238500"/>
            <a:ext cx="76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文帝</a:t>
            </a:r>
            <a:endParaRPr lang="en-US" sz="1100"/>
          </a:p>
        </p:txBody>
      </p:sp>
      <p:cxnSp>
        <p:nvCxnSpPr>
          <p:cNvPr id="27" name="Connector 27"/>
          <p:cNvCxnSpPr/>
          <p:nvPr/>
        </p:nvCxnSpPr>
        <p:spPr>
          <a:xfrm rot="-19098">
            <a:off x="7493018" y="3422650"/>
            <a:ext cx="228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C0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8" name="AutoShape 28"/>
          <p:cNvSpPr/>
          <p:nvPr/>
        </p:nvSpPr>
        <p:spPr>
          <a:xfrm>
            <a:off x="6731000" y="4064000"/>
            <a:ext cx="419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图示展示了4类钱币的组合关系。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红色高亮部分代表我们关注的特定组合（战国秦半两 + 文帝半两）。</a:t>
            </a:r>
            <a:endParaRPr lang="en-US" sz="14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在所有 C(4,2)=6 种可能中，此为其中一种。</a:t>
            </a:r>
            <a:endParaRPr lang="en-US" sz="1400" b="0" i="0" u="none" strike="noStrike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研究过程——统计概率模型（二）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778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75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数据采集与方差计算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152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7" name="Table 7"/>
          <p:cNvGraphicFramePr>
            <a:graphicFrameLocks noGrp="1"/>
          </p:cNvGraphicFramePr>
          <p:nvPr/>
        </p:nvGraphicFramePr>
        <p:xfrm>
          <a:off x="1016000" y="2349500"/>
          <a:ext cx="4953000" cy="18415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270000"/>
                <a:gridCol w="1841500"/>
                <a:gridCol w="1841500"/>
              </a:tblGrid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类别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官铸钱币 (g)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私铸钱币 (g)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0F0">
                        <a:alpha val="100000"/>
                      </a:srgbClr>
                    </a:solidFill>
                  </a:tcPr>
                </a:tc>
              </a:tr>
              <a:tr h="444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样本数据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3.2, 3.7, 4.1, 3.7, 4.3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2.8, 3.9, 4.5, 3.0, 4.8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44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平均重量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3.8g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3.8g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44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方差 (σ²)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C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0.14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C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0.63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AutoShape 8"/>
          <p:cNvSpPr/>
          <p:nvPr/>
        </p:nvSpPr>
        <p:spPr>
          <a:xfrm>
            <a:off x="1016000" y="4445000"/>
            <a:ext cx="4699000" cy="1651000"/>
          </a:xfrm>
          <a:prstGeom prst="roundRect">
            <a:avLst>
              <a:gd name="adj" fmla="val 7692"/>
            </a:avLst>
          </a:prstGeom>
          <a:solidFill>
            <a:srgbClr val="C00000">
              <a:alpha val="5000"/>
            </a:srgbClr>
          </a:solidFill>
          <a:ln w="12700" cap="flat" cmpd="sng">
            <a:solidFill>
              <a:srgbClr val="C00000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6500" y="46355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4597400"/>
            <a:ext cx="406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分析结论：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尽管两者平均重量相同，但官铸方差远小于私铸，表明官铸工艺更加规范稳定，符合历史文献记载。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223000" y="1524000"/>
            <a:ext cx="52070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1778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858000" y="1752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方差波动对比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291">
            <a:off x="6477009" y="2152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0" y="2413000"/>
            <a:ext cx="4699000" cy="355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研究成果——5个数学模型列表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10668000" cy="508000"/>
          </a:xfrm>
          <a:prstGeom prst="roundRect">
            <a:avLst>
              <a:gd name="adj" fmla="val 25000"/>
            </a:avLst>
          </a:prstGeom>
          <a:solidFill>
            <a:srgbClr val="C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2413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508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3048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FAFA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508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3683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508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762000" y="4318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FAFAFA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508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762000" y="4953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508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762000" y="19685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序号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778000" y="19685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模型名称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334000" y="1968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所属类别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366000" y="19685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核心原理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25400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778000" y="2540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铸币收缩率一次函数模型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34000" y="25781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689600" y="25400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数与代数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7366000" y="2540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一次函数、比例关系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31750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778000" y="317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钱币数量与重量方程不等式模型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34000" y="32131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5689600" y="31750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数与代数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366000" y="3175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二元一次方程、不等式组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38100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778000" y="3810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钱币相似模型</a:t>
            </a:r>
            <a:endParaRPr lang="en-US" sz="1100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34000" y="38481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5689600" y="38100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图形与几何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7366000" y="3810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相似多边形的性质、相似比与体积比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62000" y="44450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778000" y="444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组合概率模型</a:t>
            </a:r>
            <a:endParaRPr lang="en-US" sz="1100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34000" y="4483100"/>
            <a:ext cx="304800" cy="3048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5689600" y="44450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统计概率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7366000" y="4445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组合数计算、古典概型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762000" y="5080000"/>
            <a:ext cx="101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5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1778000" y="5080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方差分析模型</a:t>
            </a:r>
            <a:endParaRPr lang="en-US" sz="1100"/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34000" y="5118100"/>
            <a:ext cx="304800" cy="304800"/>
          </a:xfrm>
          <a:prstGeom prst="rect">
            <a:avLst/>
          </a:prstGeom>
        </p:spPr>
      </p:pic>
      <p:sp>
        <p:nvSpPr>
          <p:cNvPr id="36" name="AutoShape 36"/>
          <p:cNvSpPr/>
          <p:nvPr/>
        </p:nvSpPr>
        <p:spPr>
          <a:xfrm>
            <a:off x="5689600" y="5080000"/>
            <a:ext cx="165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统计概率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7366000" y="5080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方差计算、数据稳定性分析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研究成果——7道中考适配题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635000"/>
          </a:xfrm>
          <a:prstGeom prst="roundRect">
            <a:avLst>
              <a:gd name="adj" fmla="val 20000"/>
            </a:avLst>
          </a:prstGeom>
          <a:solidFill>
            <a:srgbClr val="C000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6637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625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基础题组 (4道)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349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33500" y="2311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实数运算：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秦半两标准重十二铢(0.65g/铢)，实测6.2g，求差值。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111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33500" y="3073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圆的周长面积：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熙宁重宝外圆直径3.3cm，计算其周长和面积。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3873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33500" y="3835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方差计算：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根据5枚半两钱重量数据(3.2, 3.7, 4.1, 3.7, 4.3)，求方差。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2500" y="4635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33500" y="4597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组合概率：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从4类半两钱中随机抽2枚，求特定两枚的概率。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1524000"/>
            <a:ext cx="5207000" cy="4826000"/>
          </a:xfrm>
          <a:prstGeom prst="roundRect">
            <a:avLst>
              <a:gd name="adj" fmla="val 263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223000" y="1524000"/>
            <a:ext cx="5207000" cy="635000"/>
          </a:xfrm>
          <a:prstGeom prst="roundRect">
            <a:avLst>
              <a:gd name="adj" fmla="val 20000"/>
            </a:avLst>
          </a:prstGeom>
          <a:solidFill>
            <a:srgbClr val="C000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13500" y="16637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858000" y="1625600"/>
            <a:ext cx="3810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综合题组 (3道)</a:t>
            </a:r>
            <a:endParaRPr lang="en-US" sz="1100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13500" y="2349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794500" y="2311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几何概率：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已知外圆半径1.8cm，方孔边长0.7cm，求点落方孔内的概率。</a:t>
            </a:r>
            <a:endParaRPr lang="en-US" sz="110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13500" y="3111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94500" y="3073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统计与不等式：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结合出土钱币总重与新旧币重量范围，求新币数量最小值。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413500" y="3873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794500" y="38354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相似与函数：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已知两枚钱币直径比1.03:1，重6.81g，求另一枚理论重量。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研究成果——2个探究实验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762000"/>
          </a:xfrm>
          <a:prstGeom prst="roundRect">
            <a:avLst>
              <a:gd name="adj" fmla="val 0"/>
            </a:avLst>
          </a:prstGeom>
          <a:solidFill>
            <a:srgbClr val="C000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8034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778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实验一：铸币收缩率数字测量与建模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667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641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实验器材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397000" y="2971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电脑(ImageJ)、钱币高清影像、Excel表格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556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530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实验步骤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397000" y="38608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测量母钱与子钱直径 → 计算收缩率 → 构建函数模型 → 验证模型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699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673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中考对接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397000" y="5003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一次函数应用题（如2024徐州中考第24题）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2777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223000" y="1651000"/>
            <a:ext cx="5207000" cy="762000"/>
          </a:xfrm>
          <a:prstGeom prst="roundRect">
            <a:avLst>
              <a:gd name="adj" fmla="val 0"/>
            </a:avLst>
          </a:prstGeom>
          <a:solidFill>
            <a:srgbClr val="C0000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18034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21500" y="1778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实验二：古钱币重量分布统计与方差分析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77000" y="2667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858000" y="2641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实验器材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858000" y="2971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电脑(Excel)、半两钱重量数据</a:t>
            </a:r>
            <a:endParaRPr lang="en-US" sz="1100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35560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858000" y="3530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实验步骤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858000" y="38608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分组统计数据 → 计算加权平均数与方差 → 对比官铸与私铸差异 → 绘制图表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6990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6858000" y="4673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中考对接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858000" y="50038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统计应用题（如2023徐州中考第22题）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研究成果——示意图说明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2260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实验一：母钱与子钱尺寸关系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549">
            <a:off x="1016009" y="2724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984500"/>
            <a:ext cx="254000" cy="254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9464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高清影像与尺寸标注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精确测量母钱与子钱的关键直径数据，建立基础数据库。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6830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6449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收缩率计算模型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推导出直径收缩率计算公式，量化铸造过程中的尺寸变化。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381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43434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线性关系可视化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绘制函数图像 y = 1.0137x，直观展示母子钱直径的正相关性。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350000" y="2032000"/>
            <a:ext cx="508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4000" y="2286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2260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实验二：半两钱重量分布与稳定性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549">
            <a:off x="6604009" y="2724150"/>
            <a:ext cx="457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4000" y="29845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29464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重量分组统计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通过柱状图清晰呈现不同重量区间的钱币数量分布规律。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04000" y="3683000"/>
            <a:ext cx="254000" cy="254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36449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工艺稳定性对比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绘制方差对比图，直观展示官铸与私铸钱币在重量稳定性上的显著差异。</a:t>
            </a:r>
            <a:endParaRPr lang="en-US" sz="14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6604000" y="4381500"/>
            <a:ext cx="4572000" cy="1397000"/>
          </a:xfrm>
          <a:prstGeom prst="roundRect">
            <a:avLst>
              <a:gd name="adj" fmla="val 0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09000" y="4699000"/>
            <a:ext cx="508000" cy="5080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604000" y="5270500"/>
            <a:ext cx="4572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CA3A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图表展示区域：方差对比图与柱状分布图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260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古钱币蕴含丰富数学原理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73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古钱币的铸造工艺、形制设计和重量分布中，蕴含着函数、几何、统计等丰富的数学原理，体现了古代工匠的智慧。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032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286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2260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数学模型精准刻画文物特征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73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构建的5个数学模型基于实测数据，误差较小，能够精准地刻画古钱币的各项特征，可应用于考古辅助研究。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318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572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546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研究成果直接服务教学与备考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设计的7道中考题贴近徐州真题，开发的2个探究实验可直接推广至课堂，为教学和备考提供了有力支持。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318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572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4546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跨学科融合提升综合素养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研究过程涵盖文献查阅、数字测量、数学建模、报告撰写等多个环节，全面锻炼了综合能力和核心素养。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研究创新点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3302000" cy="3810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95500" y="2413000"/>
            <a:ext cx="635000" cy="635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016000" y="3175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视角创新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57290">
            <a:off x="2032053" y="36131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C0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" name="AutoShape 7"/>
          <p:cNvSpPr/>
          <p:nvPr/>
        </p:nvSpPr>
        <p:spPr>
          <a:xfrm>
            <a:off x="1016000" y="37465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突破传统历史文化视角，从数学角度系统研究古钱币，挖掘铸造工艺中的数学规律，为文物研究提供新思路。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2032000"/>
            <a:ext cx="3302000" cy="3810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8500" y="2413000"/>
            <a:ext cx="635000" cy="635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699000" y="3175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方法创新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57290">
            <a:off x="5715053" y="36131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C0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2" name="AutoShape 12"/>
          <p:cNvSpPr/>
          <p:nvPr/>
        </p:nvSpPr>
        <p:spPr>
          <a:xfrm>
            <a:off x="4699000" y="37465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结合数字测量技术与数学建模方法，实现对古钱币的无损、精确研究，显著提高了研究的科学性和准确性。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2032000"/>
            <a:ext cx="3302000" cy="3810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61500" y="2413000"/>
            <a:ext cx="635000" cy="635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382000" y="3175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应用创新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57290">
            <a:off x="9398053" y="3613150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C0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" name="AutoShape 17"/>
          <p:cNvSpPr/>
          <p:nvPr/>
        </p:nvSpPr>
        <p:spPr>
          <a:xfrm>
            <a:off x="8382000" y="3746500"/>
            <a:ext cx="2794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紧密对接中考命题趋势，将研究成果转化为适配试题和教学实验，服务于教学实践，具有很强的实际应用价值。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研究反思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159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2133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不足之处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418">
            <a:off x="1016009" y="2597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857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819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样本局限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397000" y="31242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研究样本仅限于西汉和北宋两个朝代，朝代覆盖不够全面。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683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397000" y="36449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模型简化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397000" y="39497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为适配初中数学知识，模型忽略了纹饰、磨损等细节，存在误差。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508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397000" y="4470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推广有限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397000" y="47752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题型和实验主要针对徐州中考设计，推广范围有限。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5334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397000" y="52959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技术要求高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397000" y="56007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研究依赖专业软件，部分学校难以实施。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86500" y="1905000"/>
            <a:ext cx="51435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40500" y="2159000"/>
            <a:ext cx="355600" cy="3556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21336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改进方向</a:t>
            </a:r>
            <a:endParaRPr lang="en-US" sz="1100"/>
          </a:p>
        </p:txBody>
      </p:sp>
      <p:cxnSp>
        <p:nvCxnSpPr>
          <p:cNvPr id="22" name="Connector 22"/>
          <p:cNvCxnSpPr/>
          <p:nvPr/>
        </p:nvCxnSpPr>
        <p:spPr>
          <a:xfrm rot="-9418">
            <a:off x="6540509" y="25971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40500" y="2857500"/>
            <a:ext cx="304800" cy="3048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6921500" y="2819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拓展范围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921500" y="31242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未来可拓展至更多朝代的钱币，丰富研究数据库。</a:t>
            </a:r>
            <a:endParaRPr lang="en-US" sz="110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540500" y="3683000"/>
            <a:ext cx="304800" cy="3048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6921500" y="36449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深化解读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921500" y="39497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结合历史背景，深化对铸币工艺演变的文化解读。</a:t>
            </a:r>
            <a:endParaRPr lang="en-US" sz="1100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540500" y="4508500"/>
            <a:ext cx="304800" cy="304800"/>
          </a:xfrm>
          <a:prstGeom prst="rect">
            <a:avLst/>
          </a:prstGeom>
        </p:spPr>
      </p:pic>
      <p:sp>
        <p:nvSpPr>
          <p:cNvPr id="30" name="AutoShape 30"/>
          <p:cNvSpPr/>
          <p:nvPr/>
        </p:nvSpPr>
        <p:spPr>
          <a:xfrm>
            <a:off x="6921500" y="44704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简化工具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6921500" y="47752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开发简化版的测量工具，降低技术门槛，便于普及。</a:t>
            </a:r>
            <a:endParaRPr lang="en-US" sz="1100"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40500" y="5334000"/>
            <a:ext cx="304800" cy="3048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6921500" y="52959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加强合作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6921500" y="56007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加强与历史、美术等学科的跨学科合作，提升研究深度。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1501" b="11501"/>
          <a:stretch>
            <a:fillRect/>
          </a:stretch>
        </p:blipFill>
        <p:spPr>
          <a:xfrm>
            <a:off x="762000" y="1778000"/>
            <a:ext cx="3302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873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7"/>
            </p:custDataLst>
          </p:nvPr>
        </p:nvSpPr>
        <p:spPr>
          <a:xfrm>
            <a:off x="1397000" y="3835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文化背景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8"/>
            </p:custDataLst>
          </p:nvPr>
        </p:nvSpPr>
        <p:spPr>
          <a:xfrm>
            <a:off x="1016000" y="4318000"/>
            <a:ext cx="2794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馆藏西汉半两钱与北宋钱币体系完整，提供丰富实物基础。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“外圆内方”形制蕴含“天圆地方”的传统哲学思想。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9"/>
            </p:custDataLst>
          </p:nvPr>
        </p:nvSpPr>
        <p:spPr>
          <a:xfrm>
            <a:off x="4445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9177" b="50000"/>
          <a:stretch>
            <a:fillRect/>
          </a:stretch>
        </p:blipFill>
        <p:spPr>
          <a:xfrm>
            <a:off x="4445000" y="1778000"/>
            <a:ext cx="3302000" cy="1905000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699000" y="3873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>
            <p:custDataLst>
              <p:tags r:id="rId15"/>
            </p:custDataLst>
          </p:nvPr>
        </p:nvSpPr>
        <p:spPr>
          <a:xfrm>
            <a:off x="5080000" y="3835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教育背景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16"/>
            </p:custDataLst>
          </p:nvPr>
        </p:nvSpPr>
        <p:spPr>
          <a:xfrm>
            <a:off x="4699000" y="4318000"/>
            <a:ext cx="2794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新课标倡导跨学科融合与传统文化育人。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鼓励学生在真实情境中学习数学，提升核心素养。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7"/>
            </p:custDataLst>
          </p:nvPr>
        </p:nvSpPr>
        <p:spPr>
          <a:xfrm>
            <a:off x="8128000" y="1778000"/>
            <a:ext cx="3302000" cy="4318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382000" y="3873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>
            <p:custDataLst>
              <p:tags r:id="rId21"/>
            </p:custDataLst>
          </p:nvPr>
        </p:nvSpPr>
        <p:spPr>
          <a:xfrm>
            <a:off x="8763000" y="3835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中考背景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22"/>
            </p:custDataLst>
          </p:nvPr>
        </p:nvSpPr>
        <p:spPr>
          <a:xfrm>
            <a:off x="8382000" y="4318000"/>
            <a:ext cx="2794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徐州中考“文化情境题”占比升至12%，古钱币题材频现。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当前教学资源零散，缺乏系统整合，难以满足备考需求。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0" name="Picture 14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rcRect t="64" b="64"/>
          <a:stretch>
            <a:fillRect/>
          </a:stretch>
        </p:blipFill>
        <p:spPr>
          <a:xfrm>
            <a:off x="8128000" y="1778000"/>
            <a:ext cx="3302000" cy="1905000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286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拓展研究范围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73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将研究对象从钱币拓展到青铜器、玉器、陶器等更多文物类别，探索更广泛的文物中的数学智慧。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032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286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2286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借助现代技术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73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利用几何画板、GeoGebra等软件进行动态模拟，或引入3D扫描与打印技术，辅助教学和研究。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318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572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572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开发校本课程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基于研究成果，编写《徐州文物中的数学》校本教材，形成系统的课程体系。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318000"/>
            <a:ext cx="5207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572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4572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加强馆校合作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与徐州博物馆共建研学基地，开展“博物馆里的数学课”等系列活动，让更多学生走进博物馆。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08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结束语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1651000" y="1397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800" b="0" i="1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“数学是人类最高超的智力成就，也是人类心灵最独特的创作。”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78787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—— 数学家 克莱因</a:t>
            </a:r>
            <a:endParaRPr lang="en-US" sz="1600" b="0" i="0" u="none" strike="noStrike">
              <a:solidFill>
                <a:srgbClr val="78787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461000" y="2286000"/>
            <a:ext cx="1270000" cy="1270000"/>
          </a:xfrm>
          <a:prstGeom prst="ellipse">
            <a:avLst/>
          </a:prstGeom>
          <a:noFill/>
          <a:ln w="12700" cap="flat" cmpd="sng">
            <a:solidFill>
              <a:srgbClr val="C00000">
                <a:alpha val="10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1651000" y="3683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3232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汉代工匠用智慧铸造钱币，我们用数学眼光重新审视，穿越时空，与古人对话。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651000" y="4445000"/>
            <a:ext cx="889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用数学的眼光观察世界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用数学的思维思考世界</a:t>
            </a:r>
            <a:endParaRPr lang="en-US" sz="2000" b="1" i="0" u="none" strike="noStrike">
              <a:solidFill>
                <a:srgbClr val="C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用数学的语言表达世界</a:t>
            </a:r>
            <a:endParaRPr lang="en-US" sz="2000" b="1" i="0" u="none" strike="noStrike">
              <a:solidFill>
                <a:srgbClr val="C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651000" y="5715000"/>
            <a:ext cx="889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传承中华优秀传统文化 · 提升数学核心素养</a:t>
            </a: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62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致谢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2286000" y="1778000"/>
            <a:ext cx="7620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794000" y="2159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3302000" y="2133600"/>
            <a:ext cx="609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感谢徐州博物馆提供</a:t>
            </a:r>
            <a:r>
              <a:rPr lang="zh-CN" alt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实物</a:t>
            </a: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资料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94000" y="2730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302000" y="2705100"/>
            <a:ext cx="609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感谢指导教师张欣老师的悉心指导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94000" y="3302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3302000" y="3276600"/>
            <a:ext cx="609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感谢学校提供研究平台与软件设备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94000" y="3873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302000" y="3848100"/>
            <a:ext cx="609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感谢家人朋友的支持与鼓励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6611">
            <a:off x="2794006" y="4502150"/>
            <a:ext cx="660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2286000" y="47625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汇报完毕，敬请指正！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87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文化育人价值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349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深入挖掘古代铸币工艺中的数学智慧，在学习数学的同时感受中华优秀传统文化魅力，增强文化自信和民族自豪感。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1905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187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数学教育价值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349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遵循“观察—测量—建模—应用”科学流程，有效提升数学抽象、逻辑推理、数学建模和数据分析等核心素养。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191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课程资源价值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4889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形成包含文献综述、数学模型、中考题型和探究实验的完整教学资源包，丰富校本课程内容，推动馆校合作。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191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445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中考备考价值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4889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设计7道高度适配徐州中考真题风格的题型，直接服务于中考备考，帮助同学们实现高效复习。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762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研究目标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006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模型开发：构建精准映射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470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603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开发数与代数、图形与几何、统计概率3类共5个数学模型，实现古钱币特征与初中数学知识的精准映射。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032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2006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题型设计：贴合中考真题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6477009" y="2470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477000" y="2603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将研究成果转化为7道中考适配题，其中基础题4道，综合题3道，风格贴合徐州中考真题。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191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实验设计：培养探究能力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9291">
            <a:off x="1016009" y="4883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1016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设计2个单人可操作的探究实验，着重培养同学们的自主探究能力和实践操作能力。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223000" y="4191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4450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985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成果输出：提供实践范式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9291">
            <a:off x="6477009" y="4883150"/>
            <a:ext cx="4699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6477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输出文献综述、数学模型、中考题型及探究实验等完整成果，为同类研究提供可参考的实践范式。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研究内容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l="1934" r="1934"/>
          <a:stretch>
            <a:fillRect/>
          </a:stretch>
        </p:blipFill>
        <p:spPr>
          <a:xfrm>
            <a:off x="506134" y="2399632"/>
            <a:ext cx="5334000" cy="2947737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</p:pic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096000" y="2032000"/>
          <a:ext cx="5334000" cy="36830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778000"/>
                <a:gridCol w="3556000"/>
              </a:tblGrid>
              <a:tr h="635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文物类别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8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核心探究问题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0"/>
                      </a:srgbClr>
                    </a:solidFill>
                  </a:tcPr>
                </a:tc>
              </a:tr>
              <a:tr h="762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西汉半两钱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数量与重量的方程不等式模型、官铸私铸方差分析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762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北宋钱币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8F8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铸币收缩率与一次函数模型、钱币相似模型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8F8">
                        <a:alpha val="100000"/>
                      </a:srgbClr>
                    </a:solidFill>
                  </a:tcPr>
                </a:tc>
              </a:tr>
              <a:tr h="762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熙宁重宝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圆内接正方形模型（“天圆地方”几何表达）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762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多类钱币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8F8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33333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组合概率模型（抽取问题）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8F8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研究方法与计划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606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651000" y="2159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文献研究法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651000" y="2540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查阅历史文献和考古报告，深入了解古钱币的历史背景与铸造工艺。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4671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651000" y="3365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数字测量法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651000" y="3746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运用ImageJ、AutoCAD等专业软件，对古钱币高清影像进行精确测量。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4450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6736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651000" y="4572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数学建模法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651000" y="4953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基于测量数据构建数学模型，揭示古钱币尺寸与设计中的数学规律。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651500"/>
            <a:ext cx="5080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8801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651000" y="5778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中考对接法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651000" y="61595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结合徐州中考命题趋势，将研究成果转化为适配的中考试题。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096000" y="2032000"/>
            <a:ext cx="5334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50000" y="2260600"/>
            <a:ext cx="355600" cy="3556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794500" y="2222500"/>
            <a:ext cx="381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时间安排表</a:t>
            </a:r>
            <a:endParaRPr lang="en-US" sz="1100"/>
          </a:p>
        </p:txBody>
      </p:sp>
      <p:cxnSp>
        <p:nvCxnSpPr>
          <p:cNvPr id="22" name="Connector 22"/>
          <p:cNvCxnSpPr/>
          <p:nvPr/>
        </p:nvCxnSpPr>
        <p:spPr>
          <a:xfrm rot="-9046">
            <a:off x="6350008" y="2724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23"/>
          <p:cNvSpPr/>
          <p:nvPr/>
        </p:nvSpPr>
        <p:spPr>
          <a:xfrm>
            <a:off x="6350000" y="2921000"/>
            <a:ext cx="4826000" cy="635000"/>
          </a:xfrm>
          <a:prstGeom prst="roundRect">
            <a:avLst>
              <a:gd name="adj" fmla="val 10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6477000" y="3048000"/>
            <a:ext cx="127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2月9日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7874000" y="3048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准备阶段（文献调研、软件筹备）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6350000" y="3619500"/>
            <a:ext cx="4826000" cy="635000"/>
          </a:xfrm>
          <a:prstGeom prst="roundRect">
            <a:avLst>
              <a:gd name="adj" fmla="val 10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7" name="AutoShape 27"/>
          <p:cNvSpPr/>
          <p:nvPr/>
        </p:nvSpPr>
        <p:spPr>
          <a:xfrm>
            <a:off x="6477000" y="3746500"/>
            <a:ext cx="127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2月10-15日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874000" y="37465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数字测量阶段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350000" y="4318000"/>
            <a:ext cx="4826000" cy="635000"/>
          </a:xfrm>
          <a:prstGeom prst="roundRect">
            <a:avLst>
              <a:gd name="adj" fmla="val 10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0" name="AutoShape 30"/>
          <p:cNvSpPr/>
          <p:nvPr/>
        </p:nvSpPr>
        <p:spPr>
          <a:xfrm>
            <a:off x="6477000" y="4445000"/>
            <a:ext cx="127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2月16-24日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7874000" y="4445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数据建模阶段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350000" y="5016500"/>
            <a:ext cx="4826000" cy="635000"/>
          </a:xfrm>
          <a:prstGeom prst="roundRect">
            <a:avLst>
              <a:gd name="adj" fmla="val 10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3" name="AutoShape 33"/>
          <p:cNvSpPr/>
          <p:nvPr/>
        </p:nvSpPr>
        <p:spPr>
          <a:xfrm>
            <a:off x="6477000" y="5143500"/>
            <a:ext cx="127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2月25-28日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7874000" y="51435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中考适配与实验开发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6350000" y="5715000"/>
            <a:ext cx="4826000" cy="635000"/>
          </a:xfrm>
          <a:prstGeom prst="roundRect">
            <a:avLst>
              <a:gd name="adj" fmla="val 1000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6" name="AutoShape 36"/>
          <p:cNvSpPr/>
          <p:nvPr/>
        </p:nvSpPr>
        <p:spPr>
          <a:xfrm>
            <a:off x="6477000" y="5842000"/>
            <a:ext cx="127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3月1-2日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7874000" y="5842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结题报告撰写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研究过程——数字测量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2032000"/>
            <a:ext cx="355600" cy="3556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219200" y="2006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测量对象：13枚核心古钱币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219200" y="2413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涵盖西汉半两钱7枚、北宋钱币6枚，包含母钱1枚、子钱3枚，具有极高代表性。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3048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219200" y="3022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测量工具：软硬件结合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219200" y="3429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软件采用 ImageJ 1.54f 与 AutoCAD 2024；硬件配备高分辨率扫描仪与高性能笔记本电脑。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4064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19200" y="4038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测量规范：高精度标准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219200" y="4445000"/>
            <a:ext cx="482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外圆直径：测量5次（夹角72°）取平均值，减小误差。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方孔边长：横向和纵向各测量5次，确保数据准确。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厚度与重量：影像测量与三维模型交叉验证，结合密度推导。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294120" y="638175"/>
            <a:ext cx="5080000" cy="5203825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540500" y="541401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8080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图：ImageJ 软件测量界面截图</a:t>
            </a:r>
            <a:endParaRPr lang="en-US" sz="1100"/>
          </a:p>
        </p:txBody>
      </p:sp>
      <p:pic>
        <p:nvPicPr>
          <p:cNvPr id="17" name="图片 16" descr="ScreenShot_2026-03-11_232226_7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5275" y="977265"/>
            <a:ext cx="4377690" cy="44900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研究过程——数与代数模型（一）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159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样本数据与模型构建</a:t>
            </a:r>
            <a:endParaRPr lang="en-US" sz="1100"/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1016000" y="2603500"/>
          <a:ext cx="4699000" cy="19050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778000"/>
                <a:gridCol w="2921000"/>
              </a:tblGrid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钱币样本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直径平均值 (mm)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>
                        <a:alpha val="10000"/>
                      </a:srgbClr>
                    </a:solidFill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母钱 S-016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25.14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子钱 S-015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24.80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子钱 S-017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24.78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81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子钱 S-018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>
                          <a:solidFill>
                            <a:srgbClr val="1F2329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24.82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Connector 7"/>
          <p:cNvCxnSpPr/>
          <p:nvPr/>
        </p:nvCxnSpPr>
        <p:spPr>
          <a:xfrm rot="-9291">
            <a:off x="1016009" y="462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4826000"/>
            <a:ext cx="254000" cy="254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33500" y="4800600"/>
            <a:ext cx="431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模型计算与验证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51435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  <a:defRPr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收缩率 k ≈ 1.35% (吻合文献记载1.2%-1.5%)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函数模型：y = 1.0137x (x:子钱直径, y:母钱直径)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1F2329"/>
              </a:buClr>
              <a:buChar char="•"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验证误差 ≤ 0.02mm</a:t>
            </a:r>
            <a:endParaRPr lang="en-US" sz="14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223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159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858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散点图与拟合直线示意</a:t>
            </a:r>
            <a:r>
              <a:rPr lang="zh-CN" altLang="en-US" sz="18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</a:t>
            </a:r>
            <a:endParaRPr lang="zh-CN" altLang="en-US" sz="1800" b="1" i="0" u="none" strike="noStrike">
              <a:solidFill>
                <a:srgbClr val="0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aphicFrame>
        <p:nvGraphicFramePr>
          <p:cNvPr id="16" name="图表 15" descr="7b0a202020202263686172745265734964223a20223230343736323039220a7d0a"/>
          <p:cNvGraphicFramePr/>
          <p:nvPr/>
        </p:nvGraphicFramePr>
        <p:xfrm>
          <a:off x="6592570" y="2603500"/>
          <a:ext cx="4439920" cy="3129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研究过程——数与代数模型（二）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159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钱币数量与重量模型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7305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背景设定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基于北洞山楚王墓出土半两钱数据，总重207kg，分为新币(≥5g)与旧币(&lt;5g)两类。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1016000" y="3556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基本模型推导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总量约束：x + y = 52640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重量约束：6x + 3y ≤ 207000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初步解：x ≤ 16360，y ≥ 36280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016000" y="46990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修正模型（考虑磨损误差）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新币5.0-7.0g，旧币2.5-3.5g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新币范围：7587 ~ 25133 枚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旧币范围：27507 ~ 45053 枚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905000"/>
            <a:ext cx="5207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159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858000" y="213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不等式区域示意图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9291">
            <a:off x="6477009" y="2597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 t="7991" b="7991"/>
          <a:stretch>
            <a:fillRect/>
          </a:stretch>
        </p:blipFill>
        <p:spPr>
          <a:xfrm>
            <a:off x="6477000" y="2794000"/>
            <a:ext cx="4699000" cy="317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0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1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2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3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4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15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2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3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4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5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6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7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8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ags/tag9.xml><?xml version="1.0" encoding="utf-8"?>
<p:tagLst xmlns:p="http://schemas.openxmlformats.org/presentationml/2006/main">
  <p:tag name="KSO_WM_DIAGRAM_VIRTUALLY_FRAME" val="{&quot;height&quot;:340,&quot;left&quot;:60,&quot;top&quot;:140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95">
    <a:dk1>
      <a:srgbClr val="000000"/>
    </a:dk1>
    <a:lt1>
      <a:srgbClr val="FFFFFF"/>
    </a:lt1>
    <a:dk2>
      <a:srgbClr val="44546A"/>
    </a:dk2>
    <a:lt2>
      <a:srgbClr val="E7E6E6"/>
    </a:lt2>
    <a:accent1>
      <a:srgbClr val="FF723B"/>
    </a:accent1>
    <a:accent2>
      <a:srgbClr val="1CC7F8"/>
    </a:accent2>
    <a:accent3>
      <a:srgbClr val="09C55D"/>
    </a:accent3>
    <a:accent4>
      <a:srgbClr val="FFB619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  <a:fontScheme name="WPS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WPS">
    <a:fillStyleLst>
      <a:solidFill>
        <a:srgbClr val="FFFFFF"/>
      </a:solidFill>
      <a:gradFill>
        <a:gsLst>
          <a:gs pos="0">
            <a:srgbClr val="FFFFFF">
              <a:lumOff val="17500"/>
            </a:srgbClr>
          </a:gs>
          <a:gs pos="100000">
            <a:srgbClr val="FFFFFF"/>
          </a:gs>
        </a:gsLst>
        <a:lin ang="2700000" scaled="0"/>
      </a:gradFill>
      <a:gradFill>
        <a:gsLst>
          <a:gs pos="0">
            <a:srgbClr val="FFFFFF">
              <a:hueOff val="-2520000"/>
            </a:srgbClr>
          </a:gs>
          <a:gs pos="100000">
            <a:srgbClr val="FFFFFF"/>
          </a:gs>
        </a:gsLst>
        <a:lin ang="2700000" scaled="0"/>
      </a:gradFill>
    </a:fillStyleLst>
    <a:lnStyleLst>
      <a:ln w="12700" cap="flat" cmpd="sng" algn="ctr">
        <a:solidFill>
          <a:srgbClr val="FFFFFF"/>
        </a:solidFill>
        <a:prstDash val="solid"/>
        <a:miter lim="800000"/>
      </a:ln>
      <a:ln w="12700" cap="flat" cmpd="sng" algn="ctr">
        <a:solidFill>
          <a:srgbClr val="FFFFFF"/>
        </a:solidFill>
        <a:prstDash val="solid"/>
        <a:miter lim="800000"/>
      </a:ln>
      <a:ln w="12700" cap="flat" cmpd="sng" algn="ctr">
        <a:gradFill>
          <a:gsLst>
            <a:gs pos="0">
              <a:srgbClr val="FFFFFF">
                <a:hueOff val="-4200000"/>
              </a:srgbClr>
            </a:gs>
            <a:gs pos="100000">
              <a:srgbClr val="FFFFFF"/>
            </a:gs>
          </a:gsLst>
          <a:lin ang="2700000" scaled="1"/>
        </a:gradFill>
        <a:prstDash val="solid"/>
        <a:miter lim="800000"/>
      </a:ln>
    </a:lnStyleLst>
    <a:effectStyleLst>
      <a:effectStyle>
        <a:effectLst>
          <a:outerShdw blurRad="101600" dist="50800" dir="5400000" algn="ctr" rotWithShape="0">
            <a:srgbClr val="FFFFFF">
              <a:alpha val="60000"/>
            </a:srgbClr>
          </a:outerShdw>
        </a:effectLst>
      </a:effectStyle>
      <a:effectStyle>
        <a:effectLst>
          <a:reflection stA="50000" endA="300" endPos="40000" dist="25400" dir="5400000" sy="-100000" algn="bl" rotWithShape="0"/>
        </a:effectLst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rgbClr val="FFFFFF"/>
      </a:solidFill>
      <a:solidFill>
        <a:srgbClr val="FFFFFF">
          <a:tint val="95000"/>
          <a:satMod val="170000"/>
        </a:srgbClr>
      </a:solidFill>
      <a:gradFill rotWithShape="1">
        <a:gsLst>
          <a:gs pos="0">
            <a:srgbClr val="FFFFFF">
              <a:tint val="93000"/>
              <a:satMod val="150000"/>
              <a:shade val="98000"/>
              <a:lumMod val="102000"/>
            </a:srgbClr>
          </a:gs>
          <a:gs pos="50000">
            <a:srgbClr val="FFFFFF">
              <a:tint val="98000"/>
              <a:satMod val="130000"/>
              <a:shade val="90000"/>
              <a:lumMod val="103000"/>
            </a:srgbClr>
          </a:gs>
          <a:gs pos="100000">
            <a:srgbClr val="FFFFFF">
              <a:shade val="63000"/>
              <a:satMod val="120000"/>
            </a:srgb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4208</Words>
  <Application>WPS 演示</Application>
  <PresentationFormat/>
  <Paragraphs>546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Arial</vt:lpstr>
      <vt:lpstr>Noto Serif SC</vt:lpstr>
      <vt:lpstr>Segoe Print</vt:lpstr>
      <vt:lpstr>Noto Sans SC</vt:lpstr>
      <vt:lpstr>微软雅黑</vt:lpstr>
      <vt:lpstr>Arial Unicode MS</vt:lpstr>
      <vt:lpstr>Noto Serif SC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陈鑫</cp:lastModifiedBy>
  <cp:revision>3</cp:revision>
  <dcterms:created xsi:type="dcterms:W3CDTF">2026-03-10T14:47:00Z</dcterms:created>
  <dcterms:modified xsi:type="dcterms:W3CDTF">2026-03-11T15:25:21Z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3AAFD2E9C66F4625A62DFA18F3C56929_13</vt:lpwstr>
  </property>
  <property fmtid="{D5CDD505-2E9C-101B-9397-08002B2CF9AE}" pid="3" name="KSOProductBuildVer">
    <vt:lpwstr>2052-12.1.0.25225</vt:lpwstr>
  </property>
</Properties>
</file>