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716" r:id="rId2"/>
  </p:sldMasterIdLst>
  <p:notesMasterIdLst>
    <p:notesMasterId r:id="rId18"/>
  </p:notesMasterIdLst>
  <p:sldIdLst>
    <p:sldId id="313" r:id="rId3"/>
    <p:sldId id="297" r:id="rId4"/>
    <p:sldId id="298" r:id="rId5"/>
    <p:sldId id="314" r:id="rId6"/>
    <p:sldId id="310" r:id="rId7"/>
    <p:sldId id="317" r:id="rId8"/>
    <p:sldId id="311" r:id="rId9"/>
    <p:sldId id="312" r:id="rId10"/>
    <p:sldId id="315" r:id="rId11"/>
    <p:sldId id="320" r:id="rId12"/>
    <p:sldId id="322" r:id="rId13"/>
    <p:sldId id="321" r:id="rId14"/>
    <p:sldId id="307" r:id="rId15"/>
    <p:sldId id="323" r:id="rId16"/>
    <p:sldId id="32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5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86D0E2-392F-4EAC-AE45-08CC4FB40D9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10486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0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86D0E2-392F-4EAC-AE45-08CC4FB40D9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.png"/><Relationship Id="rId5" Type="http://schemas.openxmlformats.org/officeDocument/2006/relationships/tags" Target="../tags/tag11.xml"/><Relationship Id="rId10" Type="http://schemas.openxmlformats.org/officeDocument/2006/relationships/image" Target="../media/image1.png"/><Relationship Id="rId4" Type="http://schemas.openxmlformats.org/officeDocument/2006/relationships/tags" Target="../tags/tag10.xml"/><Relationship Id="rId9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1.png"/><Relationship Id="rId5" Type="http://schemas.openxmlformats.org/officeDocument/2006/relationships/tags" Target="../tags/tag19.xml"/><Relationship Id="rId10" Type="http://schemas.openxmlformats.org/officeDocument/2006/relationships/image" Target="../media/image3.png"/><Relationship Id="rId4" Type="http://schemas.openxmlformats.org/officeDocument/2006/relationships/tags" Target="../tags/tag18.xml"/><Relationship Id="rId9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25.xml"/><Relationship Id="rId21" Type="http://schemas.openxmlformats.org/officeDocument/2006/relationships/image" Target="../media/image6.png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image" Target="../media/image5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image" Target="../media/image9.png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image" Target="../media/image8.png"/><Relationship Id="rId10" Type="http://schemas.openxmlformats.org/officeDocument/2006/relationships/tags" Target="../tags/tag32.xml"/><Relationship Id="rId19" Type="http://schemas.openxmlformats.org/officeDocument/2006/relationships/image" Target="../media/image4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1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image" Target="../media/image1.png"/><Relationship Id="rId4" Type="http://schemas.openxmlformats.org/officeDocument/2006/relationships/tags" Target="../tags/tag63.xml"/><Relationship Id="rId9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1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3.png"/><Relationship Id="rId5" Type="http://schemas.openxmlformats.org/officeDocument/2006/relationships/tags" Target="../tags/tag7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73.xml"/><Relationship Id="rId9" Type="http://schemas.openxmlformats.org/officeDocument/2006/relationships/tags" Target="../tags/tag7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1.png"/><Relationship Id="rId5" Type="http://schemas.openxmlformats.org/officeDocument/2006/relationships/tags" Target="../tags/tag83.xml"/><Relationship Id="rId10" Type="http://schemas.openxmlformats.org/officeDocument/2006/relationships/image" Target="../media/image3.png"/><Relationship Id="rId4" Type="http://schemas.openxmlformats.org/officeDocument/2006/relationships/tags" Target="../tags/tag82.xml"/><Relationship Id="rId9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10" Type="http://schemas.openxmlformats.org/officeDocument/2006/relationships/image" Target="../media/image1.png"/><Relationship Id="rId4" Type="http://schemas.openxmlformats.org/officeDocument/2006/relationships/tags" Target="../tags/tag90.xml"/><Relationship Id="rId9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1.png"/><Relationship Id="rId5" Type="http://schemas.openxmlformats.org/officeDocument/2006/relationships/tags" Target="../tags/tag98.xml"/><Relationship Id="rId10" Type="http://schemas.openxmlformats.org/officeDocument/2006/relationships/image" Target="../media/image2.png"/><Relationship Id="rId4" Type="http://schemas.openxmlformats.org/officeDocument/2006/relationships/tags" Target="../tags/tag97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image" Target="../media/image1.png"/><Relationship Id="rId4" Type="http://schemas.openxmlformats.org/officeDocument/2006/relationships/tags" Target="../tags/tag105.xml"/><Relationship Id="rId9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12" Type="http://schemas.openxmlformats.org/officeDocument/2006/relationships/image" Target="../media/image3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image" Target="../media/image1.png"/><Relationship Id="rId5" Type="http://schemas.openxmlformats.org/officeDocument/2006/relationships/tags" Target="../tags/tag11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12.xml"/><Relationship Id="rId9" Type="http://schemas.openxmlformats.org/officeDocument/2006/relationships/tags" Target="../tags/tag11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image" Target="../media/image10.png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image" Target="../media/image1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image" Target="../media/image10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image" Target="../media/image1.pn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10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image" Target="../media/image1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image" Target="../media/image10.png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image" Target="../media/image3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image" Target="../media/image1.png"/><Relationship Id="rId5" Type="http://schemas.openxmlformats.org/officeDocument/2006/relationships/tags" Target="../tags/tag16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3.xml"/><Relationship Id="rId9" Type="http://schemas.openxmlformats.org/officeDocument/2006/relationships/tags" Target="../tags/tag16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69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104877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9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7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3" name="图片 6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1049000" y="0"/>
            <a:ext cx="1143000" cy="862853"/>
          </a:xfrm>
          <a:prstGeom prst="rect">
            <a:avLst/>
          </a:prstGeom>
        </p:spPr>
      </p:pic>
      <p:pic>
        <p:nvPicPr>
          <p:cNvPr id="2097184" name="图片 7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09600" y="1214634"/>
            <a:ext cx="5486400" cy="4428733"/>
          </a:xfrm>
          <a:prstGeom prst="rect">
            <a:avLst/>
          </a:prstGeom>
        </p:spPr>
      </p:pic>
      <p:sp>
        <p:nvSpPr>
          <p:cNvPr id="1048727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859270" y="2480310"/>
            <a:ext cx="4189095" cy="1753235"/>
          </a:xfrm>
        </p:spPr>
        <p:txBody>
          <a:bodyPr lIns="90000" tIns="46800" rIns="90000" bIns="46800" anchor="t" anchorCtr="0">
            <a:normAutofit/>
          </a:bodyPr>
          <a:lstStyle>
            <a:lvl1pPr algn="l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728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859270" y="1757045"/>
            <a:ext cx="2468880" cy="368300"/>
          </a:xfrm>
          <a:solidFill>
            <a:schemeClr val="accent1"/>
          </a:solidFill>
        </p:spPr>
        <p:txBody>
          <a:bodyPr lIns="90000" tIns="46800" rIns="90000" bIns="46800" anchor="b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048729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30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31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32" name="文本占位符 4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859270" y="4377055"/>
            <a:ext cx="4189095" cy="93091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6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67" name="图片 7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68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7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680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681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82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48683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7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4064000" y="0"/>
            <a:ext cx="4064000" cy="1640271"/>
          </a:xfrm>
          <a:prstGeom prst="rect">
            <a:avLst/>
          </a:prstGeom>
        </p:spPr>
      </p:pic>
      <p:sp>
        <p:nvSpPr>
          <p:cNvPr id="1048582" name="矩形 6"/>
          <p:cNvSpPr/>
          <p:nvPr userDrawn="1">
            <p:custDataLst>
              <p:tags r:id="rId2"/>
            </p:custDataLst>
          </p:nvPr>
        </p:nvSpPr>
        <p:spPr>
          <a:xfrm>
            <a:off x="267209" y="344805"/>
            <a:ext cx="11544935" cy="6177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pic>
        <p:nvPicPr>
          <p:cNvPr id="2097153" name="图片 13" descr="图片258 (2)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3437255" y="2507615"/>
            <a:ext cx="1185545" cy="204470"/>
          </a:xfrm>
          <a:prstGeom prst="rect">
            <a:avLst/>
          </a:prstGeom>
        </p:spPr>
      </p:pic>
      <p:pic>
        <p:nvPicPr>
          <p:cNvPr id="2097154" name="图片 14" descr="图片259 (2)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7811770" y="2136140"/>
            <a:ext cx="812800" cy="504825"/>
          </a:xfrm>
          <a:prstGeom prst="rect">
            <a:avLst/>
          </a:prstGeom>
        </p:spPr>
      </p:pic>
      <p:sp>
        <p:nvSpPr>
          <p:cNvPr id="1048584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784178" y="2769237"/>
            <a:ext cx="4744631" cy="70611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585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5825741" y="3559509"/>
            <a:ext cx="4744631" cy="505193"/>
          </a:xfrm>
        </p:spPr>
        <p:txBody>
          <a:bodyPr lIns="90000" tIns="0" rIns="90000" bIns="46800" anchor="t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2097155" name="图片 15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22" cstate="print"/>
          <a:stretch>
            <a:fillRect/>
          </a:stretch>
        </p:blipFill>
        <p:spPr>
          <a:xfrm>
            <a:off x="4064000" y="5217728"/>
            <a:ext cx="4064000" cy="1640271"/>
          </a:xfrm>
          <a:prstGeom prst="rect">
            <a:avLst/>
          </a:prstGeom>
        </p:spPr>
      </p:pic>
      <p:pic>
        <p:nvPicPr>
          <p:cNvPr id="2097156" name="图片 16" descr="图片256 (2)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3" cstate="print"/>
          <a:stretch>
            <a:fillRect/>
          </a:stretch>
        </p:blipFill>
        <p:spPr>
          <a:xfrm>
            <a:off x="7734300" y="4338320"/>
            <a:ext cx="1718310" cy="262890"/>
          </a:xfrm>
          <a:prstGeom prst="rect">
            <a:avLst/>
          </a:prstGeom>
        </p:spPr>
      </p:pic>
      <p:pic>
        <p:nvPicPr>
          <p:cNvPr id="2097157" name="图片 17" descr="图片257 (2)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24" cstate="print"/>
          <a:stretch>
            <a:fillRect/>
          </a:stretch>
        </p:blipFill>
        <p:spPr>
          <a:xfrm>
            <a:off x="3094355" y="4514215"/>
            <a:ext cx="522605" cy="615950"/>
          </a:xfrm>
          <a:prstGeom prst="rect">
            <a:avLst/>
          </a:prstGeom>
        </p:spPr>
      </p:pic>
      <p:sp>
        <p:nvSpPr>
          <p:cNvPr id="1048586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7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37" name="组合 8"/>
          <p:cNvGrpSpPr/>
          <p:nvPr userDrawn="1">
            <p:custDataLst>
              <p:tags r:id="rId13"/>
            </p:custDataLst>
          </p:nvPr>
        </p:nvGrpSpPr>
        <p:grpSpPr>
          <a:xfrm rot="10800000">
            <a:off x="5617646" y="1078822"/>
            <a:ext cx="858129" cy="633043"/>
            <a:chOff x="5767754" y="6246062"/>
            <a:chExt cx="858129" cy="633043"/>
          </a:xfrm>
        </p:grpSpPr>
        <p:cxnSp>
          <p:nvCxnSpPr>
            <p:cNvPr id="3145728" name="直接连接符 9"/>
            <p:cNvCxnSpPr>
              <a:cxnSpLocks/>
            </p:cNvCxnSpPr>
            <p:nvPr>
              <p:custDataLst>
                <p:tags r:id="rId14"/>
              </p:custDataLst>
            </p:nvPr>
          </p:nvCxnSpPr>
          <p:spPr>
            <a:xfrm>
              <a:off x="5767754" y="6246062"/>
              <a:ext cx="858129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10"/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>
              <a:off x="5906087" y="6370326"/>
              <a:ext cx="593188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11"/>
            <p:cNvCxnSpPr>
              <a:cxnSpLocks/>
            </p:cNvCxnSpPr>
            <p:nvPr>
              <p:custDataLst>
                <p:tags r:id="rId16"/>
              </p:custDataLst>
            </p:nvPr>
          </p:nvCxnSpPr>
          <p:spPr>
            <a:xfrm>
              <a:off x="5990495" y="6494590"/>
              <a:ext cx="438442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12"/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>
              <a:off x="6203852" y="6494590"/>
              <a:ext cx="0" cy="384515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7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73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4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94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695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048696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97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98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699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93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94" name="图片 11"/>
            <p:cNvPicPr>
              <a:picLocks/>
            </p:cNvPicPr>
            <p:nvPr userDrawn="1">
              <p:custDataLst>
                <p:tags r:id="rId11"/>
              </p:custDataLst>
            </p:nvPr>
          </p:nvPicPr>
          <p:blipFill>
            <a:blip r:embed="rId14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5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56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8757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58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8759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760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61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762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图片 5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304800" y="1657507"/>
            <a:ext cx="4389120" cy="3542986"/>
          </a:xfrm>
          <a:prstGeom prst="rect">
            <a:avLst/>
          </a:prstGeom>
        </p:spPr>
      </p:pic>
      <p:sp>
        <p:nvSpPr>
          <p:cNvPr id="1048722" name="矩形 6"/>
          <p:cNvSpPr/>
          <p:nvPr userDrawn="1">
            <p:custDataLst>
              <p:tags r:id="rId2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097182" name="图片 8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1049000" y="5995147"/>
            <a:ext cx="1143000" cy="862853"/>
          </a:xfrm>
          <a:prstGeom prst="rect">
            <a:avLst/>
          </a:prstGeom>
        </p:spPr>
      </p:pic>
      <p:sp>
        <p:nvSpPr>
          <p:cNvPr id="1048723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724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25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6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10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1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7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77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8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0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708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09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1048710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2021-6-15 , Tuesday</a:t>
            </a:fld>
            <a:endParaRPr lang="zh-CN" altLang="en-US" dirty="0"/>
          </a:p>
        </p:txBody>
      </p:sp>
      <p:sp>
        <p:nvSpPr>
          <p:cNvPr id="1048711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12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6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87" name="图片 7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88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737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8738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39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40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1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5"/>
          <p:cNvGrpSpPr/>
          <p:nvPr userDrawn="1">
            <p:custDataLst>
              <p:tags r:id="rId1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69" name="图片 7"/>
            <p:cNvPicPr>
              <a:picLocks/>
            </p:cNvPicPr>
            <p:nvPr userDrawn="1">
              <p:custDataLst>
                <p:tags r:id="rId6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70" name="图片 8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104868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8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868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19665" y="2765859"/>
            <a:ext cx="4806950" cy="1087992"/>
          </a:xfrm>
        </p:spPr>
        <p:txBody>
          <a:bodyPr vert="horz" lIns="90000" tIns="46800" rIns="0" bIns="46800" rtlCol="0" anchor="t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1048689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90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1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97171" name="图片 5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096000" y="1214634"/>
            <a:ext cx="5486400" cy="4428733"/>
          </a:xfrm>
          <a:prstGeom prst="rect">
            <a:avLst/>
          </a:prstGeom>
        </p:spPr>
      </p:pic>
      <p:pic>
        <p:nvPicPr>
          <p:cNvPr id="2097172" name="图片 6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143000" cy="862853"/>
          </a:xfrm>
          <a:prstGeom prst="rect">
            <a:avLst/>
          </a:prstGeom>
        </p:spPr>
      </p:pic>
      <p:sp>
        <p:nvSpPr>
          <p:cNvPr id="104869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930236" y="2089958"/>
            <a:ext cx="2683165" cy="490207"/>
          </a:xfrm>
          <a:solidFill>
            <a:schemeClr val="accent1"/>
          </a:solidFill>
        </p:spPr>
        <p:txBody>
          <a:bodyPr lIns="90000" tIns="46800" rIns="36000" bIns="46800" anchor="t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r>
              <a:rPr lang="zh-CN" altLang="en-US" dirty="0"/>
              <a:t>单击此次编辑副标题</a:t>
            </a:r>
          </a:p>
        </p:txBody>
      </p:sp>
      <p:sp>
        <p:nvSpPr>
          <p:cNvPr id="1048693" name="文本占位符 13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971618" y="3973830"/>
            <a:ext cx="4641783" cy="737235"/>
          </a:xfrm>
        </p:spPr>
        <p:txBody>
          <a:bodyPr lIns="90000" tIns="46800" rIns="0" bIns="46800">
            <a:normAutofit/>
          </a:bodyPr>
          <a:lstStyle>
            <a:lvl1pPr marL="0" indent="0" algn="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</a:lvl2pPr>
            <a:lvl3pPr marL="914400" indent="0">
              <a:buNone/>
            </a:lvl3pPr>
            <a:lvl4pPr marL="1371600" indent="0">
              <a:buNone/>
            </a:lvl4pPr>
            <a:lvl5pPr marL="1828800" indent="0">
              <a:buNone/>
            </a:lvl5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73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3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3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91" name="组合 7"/>
          <p:cNvGrpSpPr/>
          <p:nvPr userDrawn="1">
            <p:custDataLst>
              <p:tags r:id="rId5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2097185" name="图片 5"/>
            <p:cNvPicPr>
              <a:picLocks/>
            </p:cNvPicPr>
            <p:nvPr userDrawn="1">
              <p:custDataLst>
                <p:tags r:id="rId6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2097186" name="图片 6"/>
            <p:cNvPicPr>
              <a:picLocks/>
            </p:cNvPicPr>
            <p:nvPr userDrawn="1">
              <p:custDataLst>
                <p:tags r:id="rId7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48674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75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67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677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678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74" name="组合 5"/>
          <p:cNvGrpSpPr/>
          <p:nvPr userDrawn="1">
            <p:custDataLst>
              <p:tags r:id="rId7"/>
            </p:custDataLst>
          </p:nvPr>
        </p:nvGrpSpPr>
        <p:grpSpPr>
          <a:xfrm>
            <a:off x="167640" y="68580"/>
            <a:ext cx="11859260" cy="6577965"/>
            <a:chOff x="167640" y="68580"/>
            <a:chExt cx="11859260" cy="6577965"/>
          </a:xfrm>
        </p:grpSpPr>
        <p:pic>
          <p:nvPicPr>
            <p:cNvPr id="2097165" name="图片 8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67640" y="68580"/>
              <a:ext cx="1424940" cy="1105535"/>
            </a:xfrm>
            <a:prstGeom prst="rect">
              <a:avLst/>
            </a:prstGeom>
          </p:spPr>
        </p:pic>
        <p:pic>
          <p:nvPicPr>
            <p:cNvPr id="2097166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242550" y="6089650"/>
              <a:ext cx="1784350" cy="55689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grpSp>
        <p:nvGrpSpPr>
          <p:cNvPr id="42" name="组合 5"/>
          <p:cNvGrpSpPr/>
          <p:nvPr userDrawn="1">
            <p:custDataLst>
              <p:tags r:id="rId2"/>
            </p:custDataLst>
          </p:nvPr>
        </p:nvGrpSpPr>
        <p:grpSpPr>
          <a:xfrm>
            <a:off x="116840" y="68580"/>
            <a:ext cx="11987530" cy="6643370"/>
            <a:chOff x="116840" y="68580"/>
            <a:chExt cx="11987530" cy="6643370"/>
          </a:xfrm>
        </p:grpSpPr>
        <p:pic>
          <p:nvPicPr>
            <p:cNvPr id="2097158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961370" y="68580"/>
              <a:ext cx="1143000" cy="862853"/>
            </a:xfrm>
            <a:prstGeom prst="rect">
              <a:avLst/>
            </a:prstGeom>
          </p:spPr>
        </p:pic>
        <p:pic>
          <p:nvPicPr>
            <p:cNvPr id="2097159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16840" y="6447347"/>
              <a:ext cx="1143000" cy="264603"/>
            </a:xfrm>
            <a:prstGeom prst="rect">
              <a:avLst/>
            </a:prstGeom>
          </p:spPr>
        </p:pic>
      </p:grpSp>
      <p:sp>
        <p:nvSpPr>
          <p:cNvPr id="104859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59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59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596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97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98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83" name="组合 5"/>
          <p:cNvGrpSpPr/>
          <p:nvPr userDrawn="1">
            <p:custDataLst>
              <p:tags r:id="rId2"/>
            </p:custDataLst>
          </p:nvPr>
        </p:nvGrpSpPr>
        <p:grpSpPr>
          <a:xfrm>
            <a:off x="126365" y="58420"/>
            <a:ext cx="11948795" cy="6663690"/>
            <a:chOff x="126365" y="58420"/>
            <a:chExt cx="11948795" cy="6663690"/>
          </a:xfrm>
        </p:grpSpPr>
        <p:pic>
          <p:nvPicPr>
            <p:cNvPr id="2097175" name="图片 10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10932160" y="58420"/>
              <a:ext cx="1143000" cy="862853"/>
            </a:xfrm>
            <a:prstGeom prst="rect">
              <a:avLst/>
            </a:prstGeom>
          </p:spPr>
        </p:pic>
        <p:pic>
          <p:nvPicPr>
            <p:cNvPr id="2097176" name="图片 11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26365" y="6457507"/>
              <a:ext cx="1143000" cy="264603"/>
            </a:xfrm>
            <a:prstGeom prst="rect">
              <a:avLst/>
            </a:prstGeom>
          </p:spPr>
        </p:pic>
      </p:grpSp>
      <p:sp>
        <p:nvSpPr>
          <p:cNvPr id="1048701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02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03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04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05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06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2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95" name="组合 5"/>
          <p:cNvGrpSpPr/>
          <p:nvPr userDrawn="1">
            <p:custDataLst>
              <p:tags r:id="rId2"/>
            </p:custDataLst>
          </p:nvPr>
        </p:nvGrpSpPr>
        <p:grpSpPr>
          <a:xfrm>
            <a:off x="233680" y="58420"/>
            <a:ext cx="11821795" cy="862853"/>
            <a:chOff x="233680" y="58420"/>
            <a:chExt cx="11821795" cy="862853"/>
          </a:xfrm>
        </p:grpSpPr>
        <p:pic>
          <p:nvPicPr>
            <p:cNvPr id="2097189" name="图片 9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233680" y="58420"/>
              <a:ext cx="1143000" cy="862853"/>
            </a:xfrm>
            <a:prstGeom prst="rect">
              <a:avLst/>
            </a:prstGeom>
          </p:spPr>
        </p:pic>
        <p:pic>
          <p:nvPicPr>
            <p:cNvPr id="2097190" name="图片 10"/>
            <p:cNvPicPr>
              <a:picLocks/>
            </p:cNvPicPr>
            <p:nvPr userDrawn="1"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0912475" y="299085"/>
              <a:ext cx="1143000" cy="264603"/>
            </a:xfrm>
            <a:prstGeom prst="rect">
              <a:avLst/>
            </a:prstGeom>
          </p:spPr>
        </p:pic>
      </p:grpSp>
      <p:sp>
        <p:nvSpPr>
          <p:cNvPr id="104874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4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104874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46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47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48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87" name="组合 5"/>
          <p:cNvGrpSpPr/>
          <p:nvPr userDrawn="1">
            <p:custDataLst>
              <p:tags r:id="rId2"/>
            </p:custDataLst>
          </p:nvPr>
        </p:nvGrpSpPr>
        <p:grpSpPr>
          <a:xfrm>
            <a:off x="175260" y="5907517"/>
            <a:ext cx="11929110" cy="862853"/>
            <a:chOff x="175260" y="5907517"/>
            <a:chExt cx="11929110" cy="862853"/>
          </a:xfrm>
        </p:grpSpPr>
        <p:pic>
          <p:nvPicPr>
            <p:cNvPr id="2097179" name="图片 11"/>
            <p:cNvPicPr>
              <a:picLocks/>
            </p:cNvPicPr>
            <p:nvPr userDrawn="1">
              <p:custDataLst>
                <p:tags r:id="rId11"/>
              </p:custDataLst>
            </p:nvPr>
          </p:nvPicPr>
          <p:blipFill>
            <a:blip r:embed="rId14" cstate="print"/>
            <a:stretch>
              <a:fillRect/>
            </a:stretch>
          </p:blipFill>
          <p:spPr>
            <a:xfrm>
              <a:off x="10961370" y="5907517"/>
              <a:ext cx="1143000" cy="862853"/>
            </a:xfrm>
            <a:prstGeom prst="rect">
              <a:avLst/>
            </a:prstGeom>
          </p:spPr>
        </p:pic>
        <p:pic>
          <p:nvPicPr>
            <p:cNvPr id="2097180" name="图片 13"/>
            <p:cNvPicPr>
              <a:picLocks/>
            </p:cNvPicPr>
            <p:nvPr userDrawn="1">
              <p:custDataLst>
                <p:tags r:id="rId12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175260" y="6388927"/>
              <a:ext cx="1143000" cy="264603"/>
            </a:xfrm>
            <a:prstGeom prst="rect">
              <a:avLst/>
            </a:prstGeom>
          </p:spPr>
        </p:pic>
      </p:grpSp>
      <p:sp>
        <p:nvSpPr>
          <p:cNvPr id="104871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1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71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1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18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719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20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21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600" y="191194"/>
            <a:ext cx="11037600" cy="534776"/>
          </a:xfrm>
        </p:spPr>
        <p:txBody>
          <a:bodyPr wrap="square" lIns="90000" tIns="46800" rIns="90000" bIns="46800">
            <a:normAutofit fontScale="90000"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97" name="组合 5"/>
          <p:cNvGrpSpPr/>
          <p:nvPr userDrawn="1">
            <p:custDataLst>
              <p:tags r:id="rId2"/>
            </p:custDataLst>
          </p:nvPr>
        </p:nvGrpSpPr>
        <p:grpSpPr>
          <a:xfrm>
            <a:off x="116840" y="87630"/>
            <a:ext cx="11987530" cy="6673215"/>
            <a:chOff x="116840" y="87630"/>
            <a:chExt cx="11987530" cy="6673215"/>
          </a:xfrm>
        </p:grpSpPr>
        <p:pic>
          <p:nvPicPr>
            <p:cNvPr id="2097191" name="图片 7"/>
            <p:cNvPicPr>
              <a:picLocks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116840" y="87630"/>
              <a:ext cx="2157984" cy="1629066"/>
            </a:xfrm>
            <a:prstGeom prst="rect">
              <a:avLst/>
            </a:prstGeom>
          </p:spPr>
        </p:pic>
        <p:pic>
          <p:nvPicPr>
            <p:cNvPr id="2097192" name="图片 8"/>
            <p:cNvPicPr>
              <a:picLocks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9946386" y="6261274"/>
              <a:ext cx="2157984" cy="499571"/>
            </a:xfrm>
            <a:prstGeom prst="rect">
              <a:avLst/>
            </a:prstGeom>
          </p:spPr>
        </p:pic>
      </p:grpSp>
      <p:sp>
        <p:nvSpPr>
          <p:cNvPr id="1048750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51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752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753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48754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99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04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05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10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11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13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1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1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7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7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821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822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82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82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2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88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104878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0487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1048764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104876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C1078-46ED-40F9-8930-935BAD7C2B02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76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76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2021-6-15 , Tuesday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48581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45957" y="2306473"/>
            <a:ext cx="6146043" cy="2593074"/>
          </a:xfrm>
        </p:spPr>
        <p:txBody>
          <a:bodyPr>
            <a:normAutofit/>
          </a:bodyPr>
          <a:lstStyle/>
          <a:p>
            <a:r>
              <a:rPr lang="zh-CN" altLang="en-US" sz="4000" b="1" dirty="0" smtClean="0"/>
              <a:t>小学中年级数学中错题分析及纠正的研究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 flipV="1">
            <a:off x="6859270" y="5307964"/>
            <a:ext cx="1111023" cy="1550035"/>
          </a:xfrm>
        </p:spPr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提高做题正确率的措施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8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sz="2800" b="1" dirty="0" smtClean="0">
                <a:latin typeface="宋体" pitchFamily="2" charset="-122"/>
                <a:ea typeface="宋体" pitchFamily="2" charset="-122"/>
              </a:rPr>
              <a:t>解决一个意识问题。</a:t>
            </a:r>
            <a:endParaRPr lang="en-US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sz="2800" dirty="0" smtClean="0">
                <a:latin typeface="宋体" pitchFamily="2" charset="-122"/>
                <a:ea typeface="宋体" pitchFamily="2" charset="-122"/>
              </a:rPr>
              <a:t> 如何使小学生的学习从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要我学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转到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我要学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，是需要教师的引领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。本课题拟将通过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数字朋友的丢失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数学王国的争吵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我和数字交朋友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、“陷阱逮到谁”等形式，引领学生从他人处借鉴，、从自身的变化发现，逐步提高读题的能力，计算的正确率，从意识上支持课题研究。</a:t>
            </a:r>
            <a:endParaRPr lang="en-US" sz="2800" b="1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提高做题正确率的措施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sz="2800" b="1" dirty="0" smtClean="0">
                <a:latin typeface="宋体" pitchFamily="2" charset="-122"/>
                <a:ea typeface="宋体" pitchFamily="2" charset="-122"/>
              </a:rPr>
              <a:t>体现一个推进梯度。</a:t>
            </a:r>
            <a:endParaRPr lang="en-US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sz="2800" dirty="0" smtClean="0">
                <a:latin typeface="宋体" pitchFamily="2" charset="-122"/>
                <a:ea typeface="宋体" pitchFamily="2" charset="-122"/>
              </a:rPr>
              <a:t> 在课题研究初期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，重点要让学生养成计算的好习惯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，作业形式应该多样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：简单计算可以开火车口算加星；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复杂一些的笔算可以累计正确次数积分兑换奖品，这样会始终促使学生保持良好的合作心态与毅力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。其后可以加大学生读题能力的培养，通过教给学生读题的方法，读题的技巧帮学生养成读题就动笔，在读题中抓关键思考的好习惯。</a:t>
            </a:r>
            <a:endParaRPr lang="en-US" sz="2800" b="1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提高做题正确率的措施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sz="2800" b="1" dirty="0" smtClean="0">
                <a:latin typeface="宋体" pitchFamily="2" charset="-122"/>
                <a:ea typeface="宋体" pitchFamily="2" charset="-122"/>
              </a:rPr>
              <a:t>引导探究研讨。</a:t>
            </a:r>
            <a:endParaRPr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）自主探索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。凡学生自己能探索得出的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，教师决不替代。</a:t>
            </a:r>
          </a:p>
          <a:p>
            <a:r>
              <a:rPr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）独立思考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。凡学生能独立发现的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，教师决不暗示。</a:t>
            </a:r>
          </a:p>
          <a:p>
            <a:r>
              <a:rPr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）合作交流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。激励学生以一种积极的心态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，共同针对错题中共性的问题进行探索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，从而完成建构认知结构的过程</a:t>
            </a:r>
            <a:r>
              <a:rPr sz="2800" dirty="0" smtClean="0"/>
              <a:t>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稻壳儿春秋广告/盗版必究"/>
          <p:cNvSpPr txBox="1"/>
          <p:nvPr>
            <p:custDataLst>
              <p:tags r:id="rId2"/>
            </p:custDataLst>
          </p:nvPr>
        </p:nvSpPr>
        <p:spPr>
          <a:xfrm>
            <a:off x="3927568" y="2830195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7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kumimoji="0" lang="en-US" altLang="zh-CN" sz="72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48605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课题研究的主要成果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课题研究的主要成果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读题能力极大提高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sz="2800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sz="2800" dirty="0" smtClean="0">
                <a:latin typeface="宋体" pitchFamily="2" charset="-122"/>
                <a:ea typeface="宋体" pitchFamily="2" charset="-122"/>
              </a:rPr>
              <a:t> 从刚开始时教读题方法，到后来独立读题，能够准确圈出关键字词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从而培养了学生在独立读题中对题意的理解分析能力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sz="3600" dirty="0" smtClean="0"/>
              <a:t>课题研究的主要成果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计算错误率明显降低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sz="2800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sz="2800" dirty="0" smtClean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1"/>
          <p:cNvSpPr/>
          <p:nvPr>
            <p:custDataLst>
              <p:tags r:id="rId2"/>
            </p:custDataLst>
          </p:nvPr>
        </p:nvSpPr>
        <p:spPr>
          <a:xfrm>
            <a:off x="0" y="1105468"/>
            <a:ext cx="12192000" cy="4012440"/>
          </a:xfrm>
          <a:prstGeom prst="rect">
            <a:avLst/>
          </a:prstGeom>
          <a:solidFill>
            <a:schemeClr val="accen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9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8630" name="文本框 2"/>
          <p:cNvSpPr txBox="1"/>
          <p:nvPr>
            <p:custDataLst>
              <p:tags r:id="rId3"/>
            </p:custDataLst>
          </p:nvPr>
        </p:nvSpPr>
        <p:spPr>
          <a:xfrm>
            <a:off x="287219" y="1948726"/>
            <a:ext cx="3632505" cy="1160344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30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cxnSp>
        <p:nvCxnSpPr>
          <p:cNvPr id="3145734" name="直接连接符 5"/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3241675" y="1850707"/>
            <a:ext cx="2495550" cy="31242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31" name="文本框 6"/>
          <p:cNvSpPr txBox="1"/>
          <p:nvPr>
            <p:custDataLst>
              <p:tags r:id="rId5"/>
            </p:custDataLst>
          </p:nvPr>
        </p:nvSpPr>
        <p:spPr>
          <a:xfrm>
            <a:off x="5213445" y="3084394"/>
            <a:ext cx="887105" cy="57320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8632" name="文本框 8"/>
          <p:cNvSpPr txBox="1"/>
          <p:nvPr>
            <p:custDataLst>
              <p:tags r:id="rId6"/>
            </p:custDataLst>
          </p:nvPr>
        </p:nvSpPr>
        <p:spPr>
          <a:xfrm>
            <a:off x="4367284" y="3794079"/>
            <a:ext cx="1064525" cy="62664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8633" name="文本框 25"/>
          <p:cNvSpPr txBox="1"/>
          <p:nvPr>
            <p:custDataLst>
              <p:tags r:id="rId7"/>
            </p:custDataLst>
          </p:nvPr>
        </p:nvSpPr>
        <p:spPr>
          <a:xfrm>
            <a:off x="1112790" y="3013458"/>
            <a:ext cx="2090645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CATALOG</a:t>
            </a:r>
          </a:p>
        </p:txBody>
      </p:sp>
      <p:sp>
        <p:nvSpPr>
          <p:cNvPr id="1048634" name="文本框 13"/>
          <p:cNvSpPr txBox="1"/>
          <p:nvPr>
            <p:custDataLst>
              <p:tags r:id="rId8"/>
            </p:custDataLst>
          </p:nvPr>
        </p:nvSpPr>
        <p:spPr>
          <a:xfrm>
            <a:off x="7599680" y="2564130"/>
            <a:ext cx="2436495" cy="400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zh-CN" altLang="en-US" sz="2800" b="1" spc="2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48635" name="文本框 15"/>
          <p:cNvSpPr txBox="1"/>
          <p:nvPr>
            <p:custDataLst>
              <p:tags r:id="rId9"/>
            </p:custDataLst>
          </p:nvPr>
        </p:nvSpPr>
        <p:spPr>
          <a:xfrm>
            <a:off x="5540991" y="3928109"/>
            <a:ext cx="5812845" cy="32999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r>
              <a:rPr lang="zh-CN" altLang="en-US" sz="2800" b="1" spc="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课题研究的主要成果</a:t>
            </a:r>
            <a:endParaRPr lang="zh-CN" altLang="en-US" sz="2800" b="1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9858" y="3023119"/>
            <a:ext cx="456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提高做题正确率的措施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1491" y="1760561"/>
            <a:ext cx="1583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01.    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32906" y="172716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目的，背景与意义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923128" y="2402006"/>
            <a:ext cx="900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02.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9540" y="2388359"/>
            <a:ext cx="3985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学生计算现状调查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稻壳儿春秋广告/盗版必究"/>
          <p:cNvSpPr txBox="1"/>
          <p:nvPr>
            <p:custDataLst>
              <p:tags r:id="rId2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048637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目的，背景与意义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目的，背景与意义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目的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分析造成学生作业错误的原因在哪里，在错题剖析中想办法来引导学生主动参与，调动学生学习的积极性，并让他们从中锻炼、提高自己的能力；并因地制宜地处理好来自学生的错误，让其发挥出应有的价值势在必行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800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9756" y="443234"/>
            <a:ext cx="10852237" cy="441964"/>
          </a:xfrm>
        </p:spPr>
        <p:txBody>
          <a:bodyPr/>
          <a:lstStyle/>
          <a:p>
            <a:r>
              <a:rPr lang="zh-CN" altLang="en-US" sz="3600" dirty="0" smtClean="0"/>
              <a:t>目的，背景与意义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1405719"/>
            <a:ext cx="11385642" cy="6459987"/>
          </a:xfrm>
        </p:spPr>
        <p:txBody>
          <a:bodyPr/>
          <a:lstStyle/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背景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在新课程理念的引领下，数学课堂中学生常会犯一些计算等方面的低级错误，老师们为学生作业的正确率担心，为学生所犯的莫名其妙的错误烦心，也为提高学生成绩想方设法。但对于错题的剖析，一方面大多数是教师唱主角，即教师对错题详尽的分析、讲解，完全忽略了学生的主体意识，扼杀了学生主动参与的热情。久而久之，会养成他们不愿独立思考，不会自我检查，凡事依赖的习惯，学生成绩上不去便理所当然了。另一方面由于教师缺乏对错题的收集和分析，从而导致在后面的教学过程中不能给予及时有针对性的辅导，如此不断的知识盲点堆积，学生后续的学习势必受到影响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目的，背景与意义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7870" y="1160059"/>
            <a:ext cx="10852237" cy="5222299"/>
          </a:xfrm>
        </p:spPr>
        <p:txBody>
          <a:bodyPr/>
          <a:lstStyle/>
          <a:p>
            <a:r>
              <a:rPr altLang="en-US" sz="2800" dirty="0" smtClean="0">
                <a:latin typeface="宋体" pitchFamily="2" charset="-122"/>
                <a:ea typeface="宋体" pitchFamily="2" charset="-122"/>
              </a:rPr>
              <a:t>意义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通过本次课题的研究，力求把苏教版小学中年级数学中常见错题进行整理归类和科学分析，从中发现造成学生错误的原因，继而通过研究纠正的方法，最终提高学生做题的速度和正确率，为学生的终身学习教育打下良好的基础。</a:t>
            </a:r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学生计算现状调查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4" name="稻壳儿春秋广告/盗版必究"/>
          <p:cNvSpPr txBox="1"/>
          <p:nvPr>
            <p:custDataLst>
              <p:tags r:id="rId1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kumimoji="0" lang="en-US" altLang="zh-CN" sz="7200" b="1" i="0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939" y="320404"/>
            <a:ext cx="10852237" cy="441964"/>
          </a:xfrm>
        </p:spPr>
        <p:txBody>
          <a:bodyPr/>
          <a:lstStyle/>
          <a:p>
            <a:r>
              <a:rPr altLang="en-US" sz="3600" dirty="0" smtClean="0"/>
              <a:t>现状调查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337" y="1034395"/>
            <a:ext cx="10852237" cy="5388907"/>
          </a:xfrm>
        </p:spPr>
        <p:txBody>
          <a:bodyPr/>
          <a:lstStyle/>
          <a:p>
            <a:r>
              <a:rPr sz="2800" dirty="0" smtClean="0">
                <a:latin typeface="宋体" pitchFamily="2" charset="-122"/>
                <a:ea typeface="宋体" pitchFamily="2" charset="-122"/>
              </a:rPr>
              <a:t>作为一项严谨的课题，必须以调查作为研究的前提。而做此课题时，堂妹正好上三年级，我的小学老师刚好教四年级，也处于中段，其原有的状态将是研究的起点，有利于更好地制订研究方案。课题拟将通过一个月的时间，通过</a:t>
            </a:r>
            <a:r>
              <a:rPr lang="en-US" sz="2800" dirty="0" smtClean="0">
                <a:latin typeface="宋体" pitchFamily="2" charset="-122"/>
                <a:ea typeface="宋体" pitchFamily="2" charset="-122"/>
              </a:rPr>
              <a:t>QQ</a:t>
            </a:r>
            <a:r>
              <a:rPr sz="2800" dirty="0" smtClean="0">
                <a:latin typeface="宋体" pitchFamily="2" charset="-122"/>
                <a:ea typeface="宋体" pitchFamily="2" charset="-122"/>
              </a:rPr>
              <a:t>与学生调查谈心、电话与家长交流、家庭作业的反馈等渠道，作一次全面的了解，了解学生的学习兴趣，计算能力、计算习惯，从中发现存在问题，以便制定出切实可行的预案，并将以报告的方式呈现调查资料、分析解决措施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提高做题正确率的措施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稻壳儿春秋广告/盗版必究"/>
          <p:cNvSpPr txBox="1"/>
          <p:nvPr>
            <p:custDataLst>
              <p:tags r:id="rId1"/>
            </p:custDataLst>
          </p:nvPr>
        </p:nvSpPr>
        <p:spPr>
          <a:xfrm>
            <a:off x="3886624" y="2802899"/>
            <a:ext cx="155384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7200" b="1" i="0" spc="30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kumimoji="0" lang="en-US" altLang="zh-CN" sz="7200" b="1" i="0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6704_3"/>
  <p:tag name="KSO_WM_TEMPLATE_SUBCATEGORY" val="0"/>
  <p:tag name="KSO_WM_SLIDE_TYPE" val="contents"/>
  <p:tag name="KSO_WM_SLIDE_SUBTYPE" val="diag"/>
  <p:tag name="KSO_WM_SLIDE_ITEM_CNT" val="2"/>
  <p:tag name="KSO_WM_SLIDE_INDEX" val="3"/>
  <p:tag name="KSO_WM_DIAGRAM_GROUP_CODE" val="m1-1"/>
  <p:tag name="KSO_WM_SLIDE_DIAGTYPE" val="m"/>
  <p:tag name="KSO_WM_TAG_VERSION" val="1.0"/>
  <p:tag name="KSO_WM_BEAUTIFY_FLAG" val="#wm#"/>
  <p:tag name="KSO_WM_TEMPLATE_CATEGORY" val="custom"/>
  <p:tag name="KSO_WM_TEMPLATE_INDEX" val="20196704"/>
  <p:tag name="KSO_WM_SLIDE_LAYOUT" val="a_b_m"/>
  <p:tag name="KSO_WM_SLIDE_LAYOUT_CNT" val="1_1_1"/>
  <p:tag name="KSO_WM_TEMPLATE_MASTER_TYPE" val="0"/>
  <p:tag name="KSO_WM_TEMPLATE_COLOR_TYP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i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DIAGRAM_GROUP_CODE" val="m1-1"/>
  <p:tag name="KSO_WM_UNIT_TYPE" val="i"/>
  <p:tag name="KSO_WM_UNIT_INDEX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a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UNIT_ISCONTENTSTITLE" val="0"/>
  <p:tag name="KSO_WM_UNIT_PRESET_TEXT" val="目录"/>
  <p:tag name="KSO_WM_UNIT_NOCLEAR" val="0"/>
  <p:tag name="KSO_WM_UNIT_VALUE" val="4"/>
  <p:tag name="KSO_WM_DIAGRAM_GROUP_CODE" val="m1-1"/>
  <p:tag name="KSO_WM_UNIT_TYPE" val="a"/>
  <p:tag name="KSO_WM_UNIT_INDEX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i*2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DIAGRAM_GROUP_CODE" val="m1-1"/>
  <p:tag name="KSO_WM_UNIT_TYPE" val="i"/>
  <p:tag name="KSO_WM_UNIT_INDEX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i*1_1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i*1_2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b*1"/>
  <p:tag name="KSO_WM_TEMPLATE_CATEGORY" val="custom"/>
  <p:tag name="KSO_WM_TEMPLATE_INDEX" val="20196704"/>
  <p:tag name="KSO_WM_UNIT_LAYERLEVEL" val="1"/>
  <p:tag name="KSO_WM_TAG_VERSION" val="1.0"/>
  <p:tag name="KSO_WM_BEAUTIFY_FLAG" val="#wm#"/>
  <p:tag name="KSO_WM_UNIT_ISCONTENTSTITLE" val="0"/>
  <p:tag name="KSO_WM_UNIT_PRESET_TEXT" val="CATALOG"/>
  <p:tag name="KSO_WM_UNIT_NOCLEAR" val="0"/>
  <p:tag name="KSO_WM_UNIT_VALUE" val="6"/>
  <p:tag name="KSO_WM_DIAGRAM_GROUP_CODE" val="m1-1"/>
  <p:tag name="KSO_WM_UNIT_TYPE" val="b"/>
  <p:tag name="KSO_WM_UNIT_INDEX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f*1_1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UNIT_PRESET_TEXT" val="单击此处添加文本"/>
  <p:tag name="KSO_WM_UNIT_NOCLEAR" val="0"/>
  <p:tag name="KSO_WM_UNIT_VALUE" val="10"/>
  <p:tag name="KSO_WM_DIAGRAM_GROUP_CODE" val="m1-1"/>
  <p:tag name="KSO_WM_UNIT_TYPE" val="m_h_f"/>
  <p:tag name="KSO_WM_UNIT_INDEX" val="1_1_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96704_3*m_h_f*1_2_1"/>
  <p:tag name="KSO_WM_TEMPLATE_CATEGORY" val="custom"/>
  <p:tag name="KSO_WM_TEMPLATE_INDEX" val="20196704"/>
  <p:tag name="KSO_WM_UNIT_LAYERLEVEL" val="1_1_1"/>
  <p:tag name="KSO_WM_TAG_VERSION" val="1.0"/>
  <p:tag name="KSO_WM_BEAUTIFY_FLAG" val="#wm#"/>
  <p:tag name="KSO_WM_UNIT_DIAGRAM_MODELTYPE" val="numdgm"/>
  <p:tag name="KSO_WM_UNIT_PRESET_TEXT" val="单击此处添加文本"/>
  <p:tag name="KSO_WM_UNIT_NOCLEAR" val="0"/>
  <p:tag name="KSO_WM_UNIT_VALUE" val="10"/>
  <p:tag name="KSO_WM_DIAGRAM_GROUP_CODE" val="m1-1"/>
  <p:tag name="KSO_WM_UNIT_TYPE" val="m_h_f"/>
  <p:tag name="KSO_WM_UNIT_INDEX" val="1_2_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60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605"/>
  <p:tag name="KSO_WM_SLIDE_LAYOUT" val="a_b_e"/>
  <p:tag name="KSO_WM_SLIDE_LAYOUT_CNT" val="1_1_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605_7*a*1"/>
  <p:tag name="KSO_WM_TEMPLATE_CATEGORY" val="custom"/>
  <p:tag name="KSO_WM_TEMPLATE_INDEX" val="20203605"/>
  <p:tag name="KSO_WM_UNIT_LAYERLEVEL" val="1"/>
  <p:tag name="KSO_WM_TAG_VERSION" val="1.0"/>
  <p:tag name="KSO_WM_BEAUTIFY_FLAG" val="#wm#"/>
  <p:tag name="KSO_WM_UNIT_ISNUMDGMTITLE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60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605"/>
  <p:tag name="KSO_WM_SLIDE_LAYOUT" val="a_b_e"/>
  <p:tag name="KSO_WM_SLIDE_LAYOUT_CNT" val="1_1_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3605_7*e*1"/>
  <p:tag name="KSO_WM_TEMPLATE_CATEGORY" val="custom"/>
  <p:tag name="KSO_WM_TEMPLATE_INDEX" val="20203605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605_7*a*1"/>
  <p:tag name="KSO_WM_TEMPLATE_CATEGORY" val="custom"/>
  <p:tag name="KSO_WM_TEMPLATE_INDEX" val="20203605"/>
  <p:tag name="KSO_WM_UNIT_LAYERLEVEL" val="1"/>
  <p:tag name="KSO_WM_TAG_VERSION" val="1.0"/>
  <p:tag name="KSO_WM_BEAUTIFY_FLAG" val="#wm#"/>
  <p:tag name="KSO_WM_UNIT_ISNUMDGMTITLE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3605"/>
  <p:tag name="KSO_WM_TEMPLATE_MASTER_TYPE" val="1"/>
  <p:tag name="KSO_WM_TEMPLATE_SUBCATEGORY" val="0"/>
  <p:tag name="KSO_WM_TEMPLATE_COLOR_TYPE" val="1"/>
  <p:tag name="KSO_WM_TEMPLATE_MASTER_THUMB_INDEX" val="12"/>
  <p:tag name="KSO_WM_TEMPLATE_THUMBS_INDEX" val="1、4、7、8、9、10、11、12、13、14、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FAF9EB"/>
      </a:dk2>
      <a:lt2>
        <a:srgbClr val="FFFFFF"/>
      </a:lt2>
      <a:accent1>
        <a:srgbClr val="EFEA9F"/>
      </a:accent1>
      <a:accent2>
        <a:srgbClr val="E1E4B0"/>
      </a:accent2>
      <a:accent3>
        <a:srgbClr val="D4DEC2"/>
      </a:accent3>
      <a:accent4>
        <a:srgbClr val="C5D8D3"/>
      </a:accent4>
      <a:accent5>
        <a:srgbClr val="B6D2E2"/>
      </a:accent5>
      <a:accent6>
        <a:srgbClr val="A5CCF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327</Words>
  <Application>Microsoft Office PowerPoint</Application>
  <PresentationFormat>自定义</PresentationFormat>
  <Paragraphs>51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Theme</vt:lpstr>
      <vt:lpstr>Office 主题​​</vt:lpstr>
      <vt:lpstr>  </vt:lpstr>
      <vt:lpstr>幻灯片 2</vt:lpstr>
      <vt:lpstr>目的，背景与意义</vt:lpstr>
      <vt:lpstr>目的，背景与意义</vt:lpstr>
      <vt:lpstr>目的，背景与意义</vt:lpstr>
      <vt:lpstr>目的，背景与意义</vt:lpstr>
      <vt:lpstr>学生计算现状调查</vt:lpstr>
      <vt:lpstr>现状调查</vt:lpstr>
      <vt:lpstr>提高做题正确率的措施</vt:lpstr>
      <vt:lpstr>提高做题正确率的措施</vt:lpstr>
      <vt:lpstr>提高做题正确率的措施</vt:lpstr>
      <vt:lpstr>提高做题正确率的措施</vt:lpstr>
      <vt:lpstr>课题研究的主要成果</vt:lpstr>
      <vt:lpstr>课题研究的主要成果</vt:lpstr>
      <vt:lpstr>课题研究的主要成果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初中体育课学生体能训练懈怠心理分析及对策</dc:title>
  <dc:creator>BAH2-W09</dc:creator>
  <cp:lastModifiedBy>xgxx</cp:lastModifiedBy>
  <cp:revision>24</cp:revision>
  <dcterms:created xsi:type="dcterms:W3CDTF">2015-05-06T09:30:45Z</dcterms:created>
  <dcterms:modified xsi:type="dcterms:W3CDTF">2021-06-15T12:26:50Z</dcterms:modified>
</cp:coreProperties>
</file>