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80" r:id="rId4"/>
    <p:sldId id="259" r:id="rId5"/>
    <p:sldId id="281" r:id="rId6"/>
    <p:sldId id="282" r:id="rId7"/>
    <p:sldId id="283" r:id="rId8"/>
    <p:sldId id="284" r:id="rId9"/>
    <p:sldId id="285" r:id="rId10"/>
    <p:sldId id="278" r:id="rId11"/>
    <p:sldId id="286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242"/>
    <p:restoredTop sz="96327"/>
  </p:normalViewPr>
  <p:slideViewPr>
    <p:cSldViewPr snapToGrid="0" snapToObjects="1">
      <p:cViewPr varScale="1">
        <p:scale>
          <a:sx n="55" d="100"/>
          <a:sy n="55" d="100"/>
        </p:scale>
        <p:origin x="200" y="2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3/18/23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B8179C-5FD5-E348-AE68-8AB8FC2C81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2748" y="2290440"/>
            <a:ext cx="8679915" cy="1322587"/>
          </a:xfrm>
        </p:spPr>
        <p:txBody>
          <a:bodyPr>
            <a:normAutofit/>
          </a:bodyPr>
          <a:lstStyle/>
          <a:p>
            <a:r>
              <a:rPr lang="zh-CN" altLang="zh-CN" sz="4400" b="1" kern="100" dirty="0">
                <a:effectLst/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顺序发牌与随机数表之间的关系</a:t>
            </a:r>
            <a:endParaRPr lang="zh-CN" altLang="zh-CN" sz="44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F961534-9D11-8745-A09F-288BDE64D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zh-CN" altLang="en-US" sz="4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结题汇报</a:t>
            </a:r>
            <a:endParaRPr kumimoji="1" lang="en-US" altLang="zh-CN" sz="40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r"/>
            <a:r>
              <a:rPr kumimoji="1" lang="zh-CN" altLang="en-US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汇报人：赵常景行</a:t>
            </a:r>
          </a:p>
        </p:txBody>
      </p:sp>
    </p:spTree>
    <p:extLst>
      <p:ext uri="{BB962C8B-B14F-4D97-AF65-F5344CB8AC3E}">
        <p14:creationId xmlns:p14="http://schemas.microsoft.com/office/powerpoint/2010/main" val="1498514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27A657-3253-9742-B14F-9D1B782C7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结果分析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3CD2F7-9CCF-F341-8190-7E1CBB852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根据以上讨论，我们可以得出结论，如将随机数表法分成两步，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1.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确定产生一个随机数表，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2.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选取一个起始点并根据一定规则读数。将顺序发牌分为两步，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1.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通过洗牌确定一个牌序，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2.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抽取一张牌作为起始开始顺序发牌。以上两步并不严格等价（不能用‘≡’连接），但合并为整体时外延性的相等（可用‘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=’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连接）（好比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2+6 = 3+5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，但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 ≠ 3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，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 ≠ 5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）。可以得到“发牌”和随机数表法步骤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并不等价，“发牌”所描述的是随机数表法步骤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所描述的一个子集。但在有洗牌一步时将会产生和随机数表法相同的可能性集合，这时“洗牌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+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发牌”的过程和随机数表法整体对等。 </a:t>
            </a:r>
          </a:p>
        </p:txBody>
      </p:sp>
    </p:spTree>
    <p:extLst>
      <p:ext uri="{BB962C8B-B14F-4D97-AF65-F5344CB8AC3E}">
        <p14:creationId xmlns:p14="http://schemas.microsoft.com/office/powerpoint/2010/main" val="3649044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801F6E-A0E9-3241-AD3A-FE780AD6A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zh-CN" altLang="en-US" sz="48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多余的话</a:t>
            </a:r>
          </a:p>
        </p:txBody>
      </p:sp>
    </p:spTree>
    <p:extLst>
      <p:ext uri="{BB962C8B-B14F-4D97-AF65-F5344CB8AC3E}">
        <p14:creationId xmlns:p14="http://schemas.microsoft.com/office/powerpoint/2010/main" val="2226285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50642E-16DC-7543-8668-3A0964F41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2782" y="2664619"/>
            <a:ext cx="5786436" cy="152876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3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课题组成员：石永烨  赵常景行</a:t>
            </a:r>
            <a:br>
              <a:rPr kumimoji="1" lang="en-US" altLang="zh-CN" sz="3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</a:br>
            <a:r>
              <a:rPr kumimoji="1" lang="zh-CN" altLang="en-US" sz="3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指导教师：李杨</a:t>
            </a:r>
          </a:p>
        </p:txBody>
      </p:sp>
    </p:spTree>
    <p:extLst>
      <p:ext uri="{BB962C8B-B14F-4D97-AF65-F5344CB8AC3E}">
        <p14:creationId xmlns:p14="http://schemas.microsoft.com/office/powerpoint/2010/main" val="3712836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19D4FF-A576-0C4C-BBF7-F6650DCE1B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/>
              <a:t>THANKS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WATCHING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4099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64E84F-FC8C-8949-856C-627329546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问题提出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6A3F840-D84B-F046-9532-743649922A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将一副牌去掉大小王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52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张牌洗牌后依次分发给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个人，甲获得其中的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13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张，该过程是否为简单随机抽样？</a:t>
            </a:r>
          </a:p>
        </p:txBody>
      </p:sp>
    </p:spTree>
    <p:extLst>
      <p:ext uri="{BB962C8B-B14F-4D97-AF65-F5344CB8AC3E}">
        <p14:creationId xmlns:p14="http://schemas.microsoft.com/office/powerpoint/2010/main" val="3032363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64E84F-FC8C-8949-856C-627329546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简单分析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6A3F840-D84B-F046-9532-743649922A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过程中涉及间隔相等人数发牌，满足等距取样条件，因此有同学认为是等距取样。但考虑到切牌导致的第一张牌的随机性，这又满足简单随机抽样的条件。</a:t>
            </a:r>
            <a:endParaRPr kumimoji="1" lang="en-US" altLang="zh-CN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接下来将从两者的相关性及差异性两方面入手详细解释，简单起见，不使用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52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张扑克牌叙述，以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1-6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号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张牌，对甲乙两人发牌为例。 </a:t>
            </a:r>
          </a:p>
        </p:txBody>
      </p:sp>
    </p:spTree>
    <p:extLst>
      <p:ext uri="{BB962C8B-B14F-4D97-AF65-F5344CB8AC3E}">
        <p14:creationId xmlns:p14="http://schemas.microsoft.com/office/powerpoint/2010/main" val="2589057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12A67F-4FCE-FD4B-B4A6-FD5A63E58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相关性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59622BEE-DE0D-6C43-8CAB-0E514F4B8F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8100" y="2123751"/>
            <a:ext cx="6281738" cy="2607323"/>
          </a:xfrm>
        </p:spPr>
      </p:pic>
    </p:spTree>
    <p:extLst>
      <p:ext uri="{BB962C8B-B14F-4D97-AF65-F5344CB8AC3E}">
        <p14:creationId xmlns:p14="http://schemas.microsoft.com/office/powerpoint/2010/main" val="1208511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12A67F-4FCE-FD4B-B4A6-FD5A63E58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相关性</a:t>
            </a:r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F1F2DCEE-AB58-294E-8376-125663DC56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8100" y="2108907"/>
            <a:ext cx="6281738" cy="2637011"/>
          </a:xfrm>
        </p:spPr>
      </p:pic>
    </p:spTree>
    <p:extLst>
      <p:ext uri="{BB962C8B-B14F-4D97-AF65-F5344CB8AC3E}">
        <p14:creationId xmlns:p14="http://schemas.microsoft.com/office/powerpoint/2010/main" val="700847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12A67F-4FCE-FD4B-B4A6-FD5A63E58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相关性</a:t>
            </a:r>
          </a:p>
        </p:txBody>
      </p:sp>
      <p:pic>
        <p:nvPicPr>
          <p:cNvPr id="11" name="内容占位符 10">
            <a:extLst>
              <a:ext uri="{FF2B5EF4-FFF2-40B4-BE49-F238E27FC236}">
                <a16:creationId xmlns:a16="http://schemas.microsoft.com/office/drawing/2014/main" id="{BFF5E12E-CD3A-FB4D-8D6C-3FD4CB5855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8100" y="2125472"/>
            <a:ext cx="6281738" cy="260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39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12A67F-4FCE-FD4B-B4A6-FD5A63E58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微妙之处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555A9FB-151B-404C-BFE7-E75B5A2D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通过上面的分析，似乎这个问题已经解决了，但在我们进一步的推敲中，发现了上述推导过程中的一点微妙之处：我们是否能说“对一个确定牌序的牌堆任取位置为起始发牌”的过程和“对一个确定的随机数表任取起始点取样”相一致呢？ </a:t>
            </a:r>
            <a:endParaRPr lang="en-US" altLang="zh-CN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3688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12A67F-4FCE-FD4B-B4A6-FD5A63E58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差异性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342A0700-AEB8-284E-8E90-C08E14438A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9444" y="803275"/>
            <a:ext cx="6199049" cy="5248275"/>
          </a:xfrm>
        </p:spPr>
      </p:pic>
    </p:spTree>
    <p:extLst>
      <p:ext uri="{BB962C8B-B14F-4D97-AF65-F5344CB8AC3E}">
        <p14:creationId xmlns:p14="http://schemas.microsoft.com/office/powerpoint/2010/main" val="643117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12A67F-4FCE-FD4B-B4A6-FD5A63E58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差异性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555A9FB-151B-404C-BFE7-E75B5A2D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其差异来源于确定一个牌序和确定一个随机数表这一步并不等价，每一个随机数表虽然排列内容不同，但都包含了全部的情况种类，而牌序一旦确定，发牌时先后便确定了，情况数骤减，因此“发牌”不等价于随机数表法的选取一个起始点读数。</a:t>
            </a:r>
          </a:p>
        </p:txBody>
      </p:sp>
    </p:spTree>
    <p:extLst>
      <p:ext uri="{BB962C8B-B14F-4D97-AF65-F5344CB8AC3E}">
        <p14:creationId xmlns:p14="http://schemas.microsoft.com/office/powerpoint/2010/main" val="2769773028"/>
      </p:ext>
    </p:extLst>
  </p:cSld>
  <p:clrMapOvr>
    <a:masterClrMapping/>
  </p:clrMapOvr>
</p:sld>
</file>

<file path=ppt/theme/theme1.xml><?xml version="1.0" encoding="utf-8"?>
<a:theme xmlns:a="http://schemas.openxmlformats.org/drawingml/2006/main" name="地图集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地图集</Template>
  <TotalTime>50</TotalTime>
  <Words>528</Words>
  <Application>Microsoft Macintosh PowerPoint</Application>
  <PresentationFormat>宽屏</PresentationFormat>
  <Paragraphs>21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9" baseType="lpstr">
      <vt:lpstr>Microsoft YaHei</vt:lpstr>
      <vt:lpstr>Calibri</vt:lpstr>
      <vt:lpstr>Calibri Light</vt:lpstr>
      <vt:lpstr>Rockwell</vt:lpstr>
      <vt:lpstr>Wingdings</vt:lpstr>
      <vt:lpstr>地图集</vt:lpstr>
      <vt:lpstr>顺序发牌与随机数表之间的关系</vt:lpstr>
      <vt:lpstr>问题提出</vt:lpstr>
      <vt:lpstr>简单分析</vt:lpstr>
      <vt:lpstr>相关性</vt:lpstr>
      <vt:lpstr>相关性</vt:lpstr>
      <vt:lpstr>相关性</vt:lpstr>
      <vt:lpstr>微妙之处</vt:lpstr>
      <vt:lpstr>差异性</vt:lpstr>
      <vt:lpstr>差异性</vt:lpstr>
      <vt:lpstr>结果分析</vt:lpstr>
      <vt:lpstr>多余的话</vt:lpstr>
      <vt:lpstr>课题组成员：石永烨  赵常景行 指导教师：李杨</vt:lpstr>
      <vt:lpstr>THANKS FOR WATCHING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顺序发牌与随机数表之间的关系</dc:title>
  <dc:creator>赵 常景行</dc:creator>
  <cp:lastModifiedBy>赵 常景行</cp:lastModifiedBy>
  <cp:revision>4</cp:revision>
  <dcterms:created xsi:type="dcterms:W3CDTF">2023-03-17T19:03:44Z</dcterms:created>
  <dcterms:modified xsi:type="dcterms:W3CDTF">2023-03-18T14:11:13Z</dcterms:modified>
</cp:coreProperties>
</file>