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8" r:id="rId3"/>
    <p:sldId id="262" r:id="rId5"/>
    <p:sldId id="263" r:id="rId6"/>
    <p:sldId id="308" r:id="rId7"/>
    <p:sldId id="295" r:id="rId8"/>
    <p:sldId id="270" r:id="rId9"/>
    <p:sldId id="264" r:id="rId10"/>
    <p:sldId id="272" r:id="rId11"/>
    <p:sldId id="265" r:id="rId12"/>
    <p:sldId id="322" r:id="rId13"/>
    <p:sldId id="332" r:id="rId14"/>
    <p:sldId id="333" r:id="rId15"/>
    <p:sldId id="330" r:id="rId16"/>
    <p:sldId id="331" r:id="rId17"/>
    <p:sldId id="334" r:id="rId18"/>
    <p:sldId id="335" r:id="rId19"/>
    <p:sldId id="286" r:id="rId20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715"/>
  </p:normalViewPr>
  <p:slideViewPr>
    <p:cSldViewPr snapToGrid="0" snapToObjects="1">
      <p:cViewPr varScale="1">
        <p:scale>
          <a:sx n="117" d="100"/>
          <a:sy n="117" d="100"/>
        </p:scale>
        <p:origin x="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F4961-F671-D840-803D-4B02C199AB4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78546-C430-4549-B45A-EA3B29F81B3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78546-C430-4549-B45A-EA3B29F81B3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78546-C430-4549-B45A-EA3B29F81B3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背景图片素材</a:t>
            </a:r>
            <a:endParaRPr lang="zh-CN" alt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背景图片出处</a:t>
            </a:r>
            <a:endParaRPr lang="zh-CN" altLang="en-US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 panose="020B0502040204020203"/>
                <a:cs typeface="Segoe UI Light" panose="020B0502040204020203"/>
              </a:rPr>
              <a:t>Century Gothic</a:t>
            </a:r>
            <a:endParaRPr lang="en-US" altLang="zh-CN" sz="1400" dirty="0">
              <a:solidFill>
                <a:srgbClr val="FFFFFF"/>
              </a:solidFill>
              <a:latin typeface="Segoe UI Light" panose="020B0502040204020203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1.3</a:t>
            </a: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cn.bing.com</a:t>
            </a:r>
            <a:endParaRPr lang="zh-CN" altLang="en-US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defTabSz="60896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 smtClean="0">
                <a:solidFill>
                  <a:prstClr val="white"/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8965"/>
            <a:r>
              <a:rPr kumimoji="1" lang="zh-CN" altLang="en-US" sz="1335" dirty="0" smtClean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点击</a:t>
            </a:r>
            <a:r>
              <a:rPr kumimoji="1" lang="en-US" altLang="zh-CN" sz="1335" dirty="0" smtClean="0">
                <a:solidFill>
                  <a:srgbClr val="000000"/>
                </a:solidFill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Logo</a:t>
            </a:r>
            <a:r>
              <a:rPr kumimoji="1" lang="zh-CN" altLang="en-US" sz="1335" dirty="0" smtClean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获取更多优质模板（放映模式）</a:t>
            </a:r>
            <a:endParaRPr kumimoji="1" lang="zh-CN" altLang="en-US" sz="1335" dirty="0">
              <a:solidFill>
                <a:srgbClr val="000000"/>
              </a:solidFill>
              <a:latin typeface="Century Gothic" panose="020B0502020202020204"/>
              <a:ea typeface="微软雅黑" panose="020B0503020204020204" charset="-122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9822520">
            <a:off x="3099071" y="4109867"/>
            <a:ext cx="716990" cy="71699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18585722">
            <a:off x="2900872" y="1691059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4450317">
            <a:off x="2505540" y="3164955"/>
            <a:ext cx="139775" cy="13977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 userDrawn="1"/>
        </p:nvSpPr>
        <p:spPr>
          <a:xfrm rot="892948">
            <a:off x="1669486" y="2837932"/>
            <a:ext cx="381184" cy="38118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4240722">
            <a:off x="2955271" y="3408914"/>
            <a:ext cx="211665" cy="21166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3863176">
            <a:off x="2173226" y="2423623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187853">
            <a:off x="1161290" y="1759072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905749">
            <a:off x="2244535" y="1321826"/>
            <a:ext cx="962806" cy="962806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9322284">
            <a:off x="2044076" y="1701161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42066">
            <a:off x="1017200" y="3789355"/>
            <a:ext cx="252619" cy="2526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20117985">
            <a:off x="3894745" y="1815825"/>
            <a:ext cx="2847505" cy="284750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 userDrawn="1"/>
        </p:nvSpPr>
        <p:spPr>
          <a:xfrm rot="905749">
            <a:off x="2447007" y="4636477"/>
            <a:ext cx="958417" cy="95841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 userDrawn="1"/>
        </p:nvSpPr>
        <p:spPr>
          <a:xfrm rot="19322284">
            <a:off x="4995333" y="5259205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 userDrawn="1"/>
        </p:nvSpPr>
        <p:spPr>
          <a:xfrm rot="19736611">
            <a:off x="3735113" y="4395457"/>
            <a:ext cx="997607" cy="99760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19896190">
            <a:off x="-846980" y="4391937"/>
            <a:ext cx="3716222" cy="371622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21433404">
            <a:off x="1038840" y="3145644"/>
            <a:ext cx="1172399" cy="117239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 userDrawn="1"/>
        </p:nvSpPr>
        <p:spPr>
          <a:xfrm rot="18900000">
            <a:off x="2964992" y="4498454"/>
            <a:ext cx="562742" cy="56274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19462407">
            <a:off x="858415" y="3412397"/>
            <a:ext cx="305434" cy="30543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2220555">
            <a:off x="9068972" y="-665078"/>
            <a:ext cx="2602001" cy="260200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20263186">
            <a:off x="10805818" y="58017"/>
            <a:ext cx="2082844" cy="208284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20229117">
            <a:off x="7312023" y="556810"/>
            <a:ext cx="562742" cy="56274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20229117">
            <a:off x="10862351" y="2812891"/>
            <a:ext cx="472953" cy="47295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7430621">
            <a:off x="3026992" y="5398176"/>
            <a:ext cx="219002" cy="21900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35810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 rot="19238099">
            <a:off x="11440980" y="5083135"/>
            <a:ext cx="442243" cy="44224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2558654">
            <a:off x="10718032" y="5587230"/>
            <a:ext cx="1790831" cy="179083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20601285">
            <a:off x="9831264" y="6039855"/>
            <a:ext cx="1029918" cy="1029918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20567216">
            <a:off x="9227888" y="6150357"/>
            <a:ext cx="265265" cy="26526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20567216">
            <a:off x="11022574" y="4821816"/>
            <a:ext cx="308836" cy="308836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 userDrawn="1"/>
        </p:nvSpPr>
        <p:spPr>
          <a:xfrm rot="19896190">
            <a:off x="696210" y="33589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21433404">
            <a:off x="-424797" y="-289495"/>
            <a:ext cx="1261894" cy="126189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18585722">
            <a:off x="1181569" y="925974"/>
            <a:ext cx="284699" cy="28469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7430621">
            <a:off x="1311074" y="134869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713834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 rot="15361769">
            <a:off x="6558089" y="-388007"/>
            <a:ext cx="1171437" cy="117143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2558654">
            <a:off x="6112257" y="3254276"/>
            <a:ext cx="331525" cy="3315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20601285">
            <a:off x="5807448" y="2602019"/>
            <a:ext cx="472692" cy="47269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2349059">
            <a:off x="6265431" y="2733673"/>
            <a:ext cx="223715" cy="22371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1971513">
            <a:off x="5492430" y="1969500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 userDrawn="1"/>
        </p:nvSpPr>
        <p:spPr>
          <a:xfrm rot="19896190">
            <a:off x="6547995" y="1195050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20614086">
            <a:off x="4738005" y="792153"/>
            <a:ext cx="1325599" cy="132559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18585722">
            <a:off x="4977502" y="-1036467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7430621">
            <a:off x="4648690" y="376003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19750403">
            <a:off x="6270904" y="2051889"/>
            <a:ext cx="252619" cy="2526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19896190">
            <a:off x="4118801" y="1264919"/>
            <a:ext cx="329419" cy="3294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35810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 rot="15361769">
            <a:off x="6558089" y="-388007"/>
            <a:ext cx="1171437" cy="117143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2558654">
            <a:off x="6112257" y="3254276"/>
            <a:ext cx="331525" cy="3315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20601285">
            <a:off x="5807448" y="2602019"/>
            <a:ext cx="472692" cy="47269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2349059">
            <a:off x="6265431" y="2733673"/>
            <a:ext cx="223715" cy="22371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1971513">
            <a:off x="5492430" y="1969500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 userDrawn="1"/>
        </p:nvSpPr>
        <p:spPr>
          <a:xfrm rot="19896190">
            <a:off x="6547995" y="1195050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20614086">
            <a:off x="4738005" y="792153"/>
            <a:ext cx="1325599" cy="132559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18585722">
            <a:off x="4977502" y="-1036467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7430621">
            <a:off x="4648690" y="376003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19750403">
            <a:off x="6270904" y="2051889"/>
            <a:ext cx="252619" cy="2526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19896190">
            <a:off x="4118801" y="1264919"/>
            <a:ext cx="329419" cy="3294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35810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 rot="9822520">
            <a:off x="8665853" y="4696597"/>
            <a:ext cx="716990" cy="71699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 userDrawn="1"/>
        </p:nvSpPr>
        <p:spPr>
          <a:xfrm rot="18585722">
            <a:off x="8467654" y="2277789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16"/>
          <p:cNvSpPr/>
          <p:nvPr userDrawn="1"/>
        </p:nvSpPr>
        <p:spPr>
          <a:xfrm rot="4450317">
            <a:off x="8072322" y="3751685"/>
            <a:ext cx="139775" cy="13977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 userDrawn="1"/>
        </p:nvSpPr>
        <p:spPr>
          <a:xfrm rot="892948">
            <a:off x="7236268" y="3424662"/>
            <a:ext cx="381184" cy="38118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 userDrawn="1"/>
        </p:nvSpPr>
        <p:spPr>
          <a:xfrm rot="4240722">
            <a:off x="8522053" y="3995644"/>
            <a:ext cx="211665" cy="21166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矩形 19"/>
          <p:cNvSpPr/>
          <p:nvPr userDrawn="1"/>
        </p:nvSpPr>
        <p:spPr>
          <a:xfrm rot="3863176">
            <a:off x="7740008" y="3010353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矩形 20"/>
          <p:cNvSpPr/>
          <p:nvPr userDrawn="1"/>
        </p:nvSpPr>
        <p:spPr>
          <a:xfrm rot="187853">
            <a:off x="6728072" y="2345802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 userDrawn="1"/>
        </p:nvSpPr>
        <p:spPr>
          <a:xfrm rot="905749">
            <a:off x="7811317" y="1908556"/>
            <a:ext cx="962806" cy="962806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矩形 22"/>
          <p:cNvSpPr/>
          <p:nvPr userDrawn="1"/>
        </p:nvSpPr>
        <p:spPr>
          <a:xfrm rot="19322284">
            <a:off x="7610858" y="2287891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矩形 23"/>
          <p:cNvSpPr/>
          <p:nvPr userDrawn="1"/>
        </p:nvSpPr>
        <p:spPr>
          <a:xfrm rot="42066">
            <a:off x="6583982" y="4376085"/>
            <a:ext cx="252619" cy="2526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矩形 24"/>
          <p:cNvSpPr/>
          <p:nvPr userDrawn="1"/>
        </p:nvSpPr>
        <p:spPr>
          <a:xfrm rot="20117985">
            <a:off x="9461527" y="2402555"/>
            <a:ext cx="2847505" cy="284750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矩形 25"/>
          <p:cNvSpPr/>
          <p:nvPr userDrawn="1"/>
        </p:nvSpPr>
        <p:spPr>
          <a:xfrm rot="905749">
            <a:off x="8013789" y="5223207"/>
            <a:ext cx="958417" cy="95841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矩形 26"/>
          <p:cNvSpPr/>
          <p:nvPr userDrawn="1"/>
        </p:nvSpPr>
        <p:spPr>
          <a:xfrm rot="19322284">
            <a:off x="10562115" y="5845935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矩形 27"/>
          <p:cNvSpPr/>
          <p:nvPr userDrawn="1"/>
        </p:nvSpPr>
        <p:spPr>
          <a:xfrm rot="19736611">
            <a:off x="9301895" y="4982187"/>
            <a:ext cx="997607" cy="997607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 rot="6238231" flipH="1">
            <a:off x="9407392" y="4234793"/>
            <a:ext cx="1171437" cy="117143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 userDrawn="1"/>
        </p:nvSpPr>
        <p:spPr>
          <a:xfrm rot="19041346" flipH="1">
            <a:off x="10088253" y="6106343"/>
            <a:ext cx="188104" cy="188104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 rot="998715" flipH="1">
            <a:off x="10506343" y="5622066"/>
            <a:ext cx="472692" cy="47269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 rot="19250941" flipH="1">
            <a:off x="10179321" y="5688691"/>
            <a:ext cx="223715" cy="22371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 rot="19628487" flipH="1">
            <a:off x="11165499" y="6592300"/>
            <a:ext cx="478989" cy="47898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 userDrawn="1"/>
        </p:nvSpPr>
        <p:spPr>
          <a:xfrm rot="1703810" flipH="1">
            <a:off x="11537857" y="2659624"/>
            <a:ext cx="669411" cy="66941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 rot="985914" flipH="1">
            <a:off x="11073314" y="5414953"/>
            <a:ext cx="1325599" cy="1325599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rot="3014278" flipH="1">
            <a:off x="10200525" y="3586333"/>
            <a:ext cx="1958891" cy="195889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4169379" flipH="1">
            <a:off x="8954405" y="5462201"/>
            <a:ext cx="204135" cy="20413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1849597" flipH="1">
            <a:off x="10415339" y="6386801"/>
            <a:ext cx="669019" cy="66901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1703810" flipH="1">
            <a:off x="10051625" y="3232154"/>
            <a:ext cx="329419" cy="3294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35810" y="236936"/>
            <a:ext cx="560136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28161" y="1268639"/>
            <a:ext cx="3535680" cy="110680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zh-CN" altLang="zh-CN" sz="6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课题研究</a:t>
            </a:r>
            <a:endParaRPr kumimoji="1" lang="zh-CN" altLang="zh-CN" sz="6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75331" y="3015445"/>
            <a:ext cx="5640070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kumimoji="1" lang="en-US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《PISA</a:t>
            </a:r>
            <a:r>
              <a:rPr kumimoji="1"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数学素养与测试框架研究</a:t>
            </a:r>
            <a:r>
              <a:rPr kumimoji="1" lang="en-US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</a:t>
            </a:r>
            <a:endParaRPr kumimoji="1" lang="en-US" altLang="zh-CN"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4652645" y="4852035"/>
            <a:ext cx="490855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学校名称：中国矿业大学附属中学</a:t>
            </a:r>
            <a:endParaRPr lang="zh-CN" altLang="en-US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班级：高二（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）班</a:t>
            </a:r>
            <a:endParaRPr lang="zh-CN" altLang="en-US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课题指导教师：赵化冻</a:t>
            </a:r>
            <a:endParaRPr lang="zh-CN" altLang="en-US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课题研究人：朱永怡</a:t>
            </a:r>
            <a:endParaRPr lang="zh-CN" altLang="en-US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59"/>
          <p:cNvGrpSpPr/>
          <p:nvPr/>
        </p:nvGrpSpPr>
        <p:grpSpPr>
          <a:xfrm>
            <a:off x="6205855" y="2838450"/>
            <a:ext cx="4495800" cy="1475740"/>
            <a:chOff x="6195587" y="1499661"/>
            <a:chExt cx="3898111" cy="1704425"/>
          </a:xfrm>
        </p:grpSpPr>
        <p:sp>
          <p:nvSpPr>
            <p:cNvPr id="9" name="矩形 8"/>
            <p:cNvSpPr/>
            <p:nvPr/>
          </p:nvSpPr>
          <p:spPr>
            <a:xfrm flipH="1">
              <a:off x="6195587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9086660" y="1499661"/>
              <a:ext cx="1007038" cy="1704425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</p:grpSp>
      <p:grpSp>
        <p:nvGrpSpPr>
          <p:cNvPr id="5" name="组 58"/>
          <p:cNvGrpSpPr/>
          <p:nvPr/>
        </p:nvGrpSpPr>
        <p:grpSpPr>
          <a:xfrm>
            <a:off x="946150" y="2839085"/>
            <a:ext cx="4675505" cy="1475105"/>
            <a:chOff x="1713834" y="1499661"/>
            <a:chExt cx="3898111" cy="1704425"/>
          </a:xfrm>
        </p:grpSpPr>
        <p:sp>
          <p:nvSpPr>
            <p:cNvPr id="6" name="矩形 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935990" y="930275"/>
            <a:ext cx="4675505" cy="1475105"/>
            <a:chOff x="1713834" y="1499661"/>
            <a:chExt cx="3898111" cy="1704425"/>
          </a:xfrm>
        </p:grpSpPr>
        <p:sp>
          <p:nvSpPr>
            <p:cNvPr id="16" name="矩形 1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2452370" y="1417320"/>
            <a:ext cx="2820035" cy="5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PISA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对素养的界定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72447" y="1011387"/>
            <a:ext cx="934720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A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grpSp>
        <p:nvGrpSpPr>
          <p:cNvPr id="60" name="组 59"/>
          <p:cNvGrpSpPr/>
          <p:nvPr/>
        </p:nvGrpSpPr>
        <p:grpSpPr>
          <a:xfrm>
            <a:off x="6195695" y="929640"/>
            <a:ext cx="4495800" cy="1475740"/>
            <a:chOff x="6195587" y="1499661"/>
            <a:chExt cx="3898111" cy="1704425"/>
          </a:xfrm>
        </p:grpSpPr>
        <p:sp>
          <p:nvSpPr>
            <p:cNvPr id="31" name="矩形 30"/>
            <p:cNvSpPr/>
            <p:nvPr/>
          </p:nvSpPr>
          <p:spPr>
            <a:xfrm flipH="1">
              <a:off x="6195587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 flipH="1">
              <a:off x="9086660" y="1499661"/>
              <a:ext cx="1007038" cy="1704425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 flipH="1">
            <a:off x="6675755" y="1400810"/>
            <a:ext cx="2400300" cy="5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PISA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测试框架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 flipH="1">
            <a:off x="9725435" y="1047582"/>
            <a:ext cx="772160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B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891203" y="3291032"/>
            <a:ext cx="2381500" cy="5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PISA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测试领域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52763" y="2908474"/>
            <a:ext cx="975360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C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6675755" y="3351530"/>
            <a:ext cx="2611755" cy="5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PISA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测试题目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 flipH="1">
            <a:off x="9658840" y="2918584"/>
            <a:ext cx="9028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D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grpSp>
        <p:nvGrpSpPr>
          <p:cNvPr id="11" name="组 58"/>
          <p:cNvGrpSpPr/>
          <p:nvPr/>
        </p:nvGrpSpPr>
        <p:grpSpPr>
          <a:xfrm>
            <a:off x="946150" y="4869180"/>
            <a:ext cx="4675505" cy="1475105"/>
            <a:chOff x="1713834" y="1499661"/>
            <a:chExt cx="3898111" cy="1704425"/>
          </a:xfrm>
        </p:grpSpPr>
        <p:sp>
          <p:nvSpPr>
            <p:cNvPr id="12" name="矩形 11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2901315" y="5229225"/>
            <a:ext cx="2709545" cy="570865"/>
          </a:xfrm>
          <a:prstGeom prst="rect">
            <a:avLst/>
          </a:prstGeom>
        </p:spPr>
        <p:txBody>
          <a:bodyPr wrap="square">
            <a:spAutoFit/>
          </a:bodyPr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PISA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测试结果反馈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02941" y="4846494"/>
            <a:ext cx="695325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E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17291" y="1729469"/>
            <a:ext cx="1712595" cy="3769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>
                <a:solidFill>
                  <a:schemeClr val="bg1"/>
                </a:solidFill>
              </a:rPr>
              <a:t>4</a:t>
            </a:r>
            <a:endParaRPr kumimoji="1" lang="en-US" altLang="zh-CN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70725" y="2644775"/>
            <a:ext cx="483298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课题研究结果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endParaRPr kumimoji="1" lang="zh-CN" altLang="en-US" sz="32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PISA</a:t>
            </a: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数学素养与《高中数学课标》数学素养比较</a:t>
            </a:r>
            <a:endParaRPr kumimoji="1" lang="zh-CN" altLang="en-US" sz="32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58"/>
          <p:cNvGrpSpPr/>
          <p:nvPr/>
        </p:nvGrpSpPr>
        <p:grpSpPr>
          <a:xfrm>
            <a:off x="946150" y="2839085"/>
            <a:ext cx="9615170" cy="1475105"/>
            <a:chOff x="1713834" y="1499661"/>
            <a:chExt cx="3898111" cy="1704425"/>
          </a:xfrm>
        </p:grpSpPr>
        <p:sp>
          <p:nvSpPr>
            <p:cNvPr id="6" name="矩形 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946785" y="930275"/>
            <a:ext cx="9556750" cy="1475105"/>
            <a:chOff x="1713834" y="1499661"/>
            <a:chExt cx="3898111" cy="1704425"/>
          </a:xfrm>
        </p:grpSpPr>
        <p:sp>
          <p:nvSpPr>
            <p:cNvPr id="16" name="矩形 1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3456305" y="1315085"/>
            <a:ext cx="6509385" cy="65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相同点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98227" y="1011387"/>
            <a:ext cx="934720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A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718561" y="2908474"/>
            <a:ext cx="695325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B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 flipH="1">
            <a:off x="9658840" y="2918584"/>
            <a:ext cx="9028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D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grpSp>
        <p:nvGrpSpPr>
          <p:cNvPr id="11" name="组 58"/>
          <p:cNvGrpSpPr/>
          <p:nvPr/>
        </p:nvGrpSpPr>
        <p:grpSpPr>
          <a:xfrm>
            <a:off x="946150" y="4869180"/>
            <a:ext cx="9614535" cy="1475105"/>
            <a:chOff x="1713834" y="1499661"/>
            <a:chExt cx="3898111" cy="1704425"/>
          </a:xfrm>
        </p:grpSpPr>
        <p:sp>
          <p:nvSpPr>
            <p:cNvPr id="12" name="矩形 11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728721" y="4846494"/>
            <a:ext cx="695325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C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51860" y="2814955"/>
            <a:ext cx="7204075" cy="1610360"/>
          </a:xfrm>
          <a:prstGeom prst="rect">
            <a:avLst/>
          </a:prstGeom>
        </p:spPr>
        <p:txBody>
          <a:bodyPr wrap="square">
            <a:spAutoFit/>
          </a:bodyPr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不同点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实际问题解决还是思维训练？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数学表达还是抽象、模型？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76625" y="4796790"/>
            <a:ext cx="6509385" cy="1610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二者不同的原因分析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数学的语言观和数学的思维场观；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知识的社会建构和知识的个人建构；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17291" y="1729469"/>
            <a:ext cx="1712595" cy="3769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>
                <a:solidFill>
                  <a:schemeClr val="bg1"/>
                </a:solidFill>
              </a:rPr>
              <a:t>5</a:t>
            </a:r>
            <a:endParaRPr kumimoji="1" lang="en-US" altLang="zh-CN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70725" y="2644775"/>
            <a:ext cx="483298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课题研究结果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endParaRPr kumimoji="1" lang="zh-CN" altLang="en-US" sz="32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PISA</a:t>
            </a: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数学素养测试框架</a:t>
            </a:r>
            <a:endParaRPr kumimoji="1" lang="zh-CN" altLang="en-US" sz="32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58"/>
          <p:cNvGrpSpPr/>
          <p:nvPr/>
        </p:nvGrpSpPr>
        <p:grpSpPr>
          <a:xfrm>
            <a:off x="946150" y="2839085"/>
            <a:ext cx="9615170" cy="1475105"/>
            <a:chOff x="1713834" y="1499661"/>
            <a:chExt cx="3898111" cy="1704425"/>
          </a:xfrm>
        </p:grpSpPr>
        <p:sp>
          <p:nvSpPr>
            <p:cNvPr id="6" name="矩形 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946785" y="930275"/>
            <a:ext cx="9556750" cy="1475105"/>
            <a:chOff x="1713834" y="1499661"/>
            <a:chExt cx="3898111" cy="1704425"/>
          </a:xfrm>
        </p:grpSpPr>
        <p:sp>
          <p:nvSpPr>
            <p:cNvPr id="16" name="矩形 1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3456305" y="1096010"/>
            <a:ext cx="6509385" cy="113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数学内容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数量；变化和关系；空间和形状；不确定性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98227" y="1011387"/>
            <a:ext cx="934720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A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718561" y="2908474"/>
            <a:ext cx="695325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B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 flipH="1">
            <a:off x="9658840" y="2918584"/>
            <a:ext cx="9028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D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grpSp>
        <p:nvGrpSpPr>
          <p:cNvPr id="11" name="组 58"/>
          <p:cNvGrpSpPr/>
          <p:nvPr/>
        </p:nvGrpSpPr>
        <p:grpSpPr>
          <a:xfrm>
            <a:off x="946150" y="4869180"/>
            <a:ext cx="9614535" cy="1475105"/>
            <a:chOff x="1713834" y="1499661"/>
            <a:chExt cx="3898111" cy="1704425"/>
          </a:xfrm>
        </p:grpSpPr>
        <p:sp>
          <p:nvSpPr>
            <p:cNvPr id="12" name="矩形 11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728721" y="4846494"/>
            <a:ext cx="695325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C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51860" y="3019425"/>
            <a:ext cx="7204075" cy="1130300"/>
          </a:xfrm>
          <a:prstGeom prst="rect">
            <a:avLst/>
          </a:prstGeom>
        </p:spPr>
        <p:txBody>
          <a:bodyPr wrap="square">
            <a:spAutoFit/>
          </a:bodyPr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情境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个人情境；职业或教育情境；公共情境；科学情境；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76625" y="5015865"/>
            <a:ext cx="6509385" cy="113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过程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再现能力群；联系能力群；反思能力群；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17291" y="1729469"/>
            <a:ext cx="1712595" cy="3769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>
                <a:solidFill>
                  <a:schemeClr val="bg1"/>
                </a:solidFill>
              </a:rPr>
              <a:t>6</a:t>
            </a:r>
            <a:endParaRPr kumimoji="1" lang="en-US" altLang="zh-CN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70725" y="2644775"/>
            <a:ext cx="483298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课题研究结果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endParaRPr kumimoji="1" lang="zh-CN" altLang="en-US" sz="32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zh-CN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基于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PISA</a:t>
            </a: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测试框架的数学试题分析</a:t>
            </a:r>
            <a:endParaRPr kumimoji="1" lang="zh-CN" altLang="en-US" sz="32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58"/>
          <p:cNvGrpSpPr/>
          <p:nvPr/>
        </p:nvGrpSpPr>
        <p:grpSpPr>
          <a:xfrm>
            <a:off x="946150" y="3905250"/>
            <a:ext cx="9615170" cy="1475105"/>
            <a:chOff x="1713834" y="1499661"/>
            <a:chExt cx="3898111" cy="1704425"/>
          </a:xfrm>
        </p:grpSpPr>
        <p:sp>
          <p:nvSpPr>
            <p:cNvPr id="6" name="矩形 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kumimoji="1" lang="zh-CN" altLang="en-US"/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946785" y="930275"/>
            <a:ext cx="9556750" cy="1475105"/>
            <a:chOff x="1713834" y="1499661"/>
            <a:chExt cx="3898111" cy="1704425"/>
          </a:xfrm>
        </p:grpSpPr>
        <p:sp>
          <p:nvSpPr>
            <p:cNvPr id="16" name="矩形 15"/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3456305" y="1373505"/>
            <a:ext cx="6509385" cy="5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PISA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数学试题：铺瓷砖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98227" y="1011387"/>
            <a:ext cx="934720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A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718561" y="3974639"/>
            <a:ext cx="695325" cy="132207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>
                <a:solidFill>
                  <a:schemeClr val="bg1"/>
                </a:solidFill>
              </a:rPr>
              <a:t>B</a:t>
            </a:r>
            <a:endParaRPr kumimoji="1" lang="en-US" altLang="zh-CN" sz="8000" b="1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 flipH="1">
            <a:off x="9658840" y="2918584"/>
            <a:ext cx="9028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</a:rPr>
              <a:t>D</a:t>
            </a:r>
            <a:endParaRPr kumimoji="1"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51860" y="4085590"/>
            <a:ext cx="7204075" cy="1050290"/>
          </a:xfrm>
          <a:prstGeom prst="rect">
            <a:avLst/>
          </a:prstGeom>
        </p:spPr>
        <p:txBody>
          <a:bodyPr wrap="square">
            <a:spAutoFit/>
          </a:bodyPr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基于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PISA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测试框架的试题分析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lvl="0" algn="l" defTabSz="608965">
              <a:lnSpc>
                <a:spcPct val="13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数学内容分析；情境分析；过程分析；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36914" y="2857409"/>
            <a:ext cx="5718175" cy="110680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>
              <a:buClrTx/>
              <a:buSzTx/>
              <a:buFontTx/>
            </a:pPr>
            <a:r>
              <a:rPr kumimoji="1" lang="en-US" altLang="zh-CN" sz="6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THANK YOU</a:t>
            </a:r>
            <a:r>
              <a:rPr kumimoji="1" lang="en-US" altLang="zh-CN" sz="6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!</a:t>
            </a:r>
            <a:endParaRPr kumimoji="1" lang="en-US" altLang="zh-CN" sz="6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72694" y="3642936"/>
            <a:ext cx="2773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000" dirty="0">
                <a:solidFill>
                  <a:schemeClr val="bg1"/>
                </a:solidFill>
              </a:rPr>
              <a:t>CONTENTS</a:t>
            </a:r>
            <a:endParaRPr kumimoji="1"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59059" y="1214556"/>
            <a:ext cx="170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研究背景意义</a:t>
            </a:r>
            <a:endParaRPr kumimoji="1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364123" y="1187103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</a:rPr>
              <a:t>1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9059" y="2192467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研究思路</a:t>
            </a:r>
            <a:endParaRPr kumimoji="1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364123" y="2072306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</a:rPr>
              <a:t>2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59059" y="3105661"/>
            <a:ext cx="387223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课题研究结果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1</a:t>
            </a: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：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PISA</a:t>
            </a: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测试的内涵</a:t>
            </a:r>
            <a:endParaRPr kumimoji="1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364123" y="2985498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</a:rPr>
              <a:t>3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59059" y="3991497"/>
            <a:ext cx="692023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课题研究结果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2</a:t>
            </a: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：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PISA</a:t>
            </a: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数学素养与《高中课标》数学素养比较</a:t>
            </a:r>
            <a:endParaRPr kumimoji="1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364123" y="3870699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</a:rPr>
              <a:t>4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59059" y="4847030"/>
            <a:ext cx="514223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课题研究结果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3</a:t>
            </a: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：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PISA</a:t>
            </a: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数学素养测试框架分析</a:t>
            </a:r>
            <a:endParaRPr kumimoji="1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364123" y="4726867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</a:rPr>
              <a:t>5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90235" y="1973590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15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目录</a:t>
            </a:r>
            <a:endParaRPr kumimoji="1" lang="zh-CN" altLang="en-US" sz="115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98429" y="5718885"/>
            <a:ext cx="615823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课题研究结果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4</a:t>
            </a: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：基于测试框架对</a:t>
            </a:r>
            <a:r>
              <a:rPr kumimoji="1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PISA</a:t>
            </a:r>
            <a:r>
              <a:rPr kumimoji="1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</a:rPr>
              <a:t>数学试题的分析</a:t>
            </a:r>
            <a:endParaRPr kumimoji="1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403493" y="5598722"/>
            <a:ext cx="639372" cy="639372"/>
          </a:xfrm>
          <a:prstGeom prst="ellipse">
            <a:avLst/>
          </a:prstGeom>
          <a:solidFill>
            <a:schemeClr val="accent4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</a:rPr>
              <a:t>6</a:t>
            </a:r>
            <a:endParaRPr kumimoji="1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22847" y="1729469"/>
            <a:ext cx="190148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 smtClean="0">
                <a:solidFill>
                  <a:schemeClr val="bg1"/>
                </a:solidFill>
              </a:rPr>
              <a:t>1</a:t>
            </a:r>
            <a:endParaRPr kumimoji="1" lang="zh-CN" altLang="en-US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12473" y="2876058"/>
            <a:ext cx="521208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研究背景意义</a:t>
            </a:r>
            <a:endParaRPr kumimoji="1" lang="zh-CN" altLang="en-US" sz="66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22195" y="666831"/>
            <a:ext cx="5601366" cy="529569"/>
          </a:xfrm>
        </p:spPr>
        <p:txBody>
          <a:bodyPr/>
          <a:p>
            <a:r>
              <a:rPr lang="zh-CN" altLang="en-US" sz="4400"/>
              <a:t>研究对象及研究方法</a:t>
            </a:r>
            <a:endParaRPr lang="zh-CN" altLang="en-US" sz="4400"/>
          </a:p>
        </p:txBody>
      </p:sp>
      <p:sp>
        <p:nvSpPr>
          <p:cNvPr id="4" name="文本框 3"/>
          <p:cNvSpPr txBox="1"/>
          <p:nvPr/>
        </p:nvSpPr>
        <p:spPr>
          <a:xfrm>
            <a:off x="3464560" y="1527810"/>
            <a:ext cx="19672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accent6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研究对象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20690" y="4265295"/>
            <a:ext cx="15176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accent6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研究方法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64560" y="2018030"/>
            <a:ext cx="633793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2400" b="1"/>
              <a:t>PISA</a:t>
            </a:r>
            <a:r>
              <a:rPr lang="zh-CN" altLang="en-US" sz="2400" b="1"/>
              <a:t>数学素养</a:t>
            </a:r>
            <a:endParaRPr lang="zh-CN" altLang="en-US" sz="2400" b="1"/>
          </a:p>
          <a:p>
            <a:pPr fontAlgn="auto">
              <a:lnSpc>
                <a:spcPct val="150000"/>
              </a:lnSpc>
            </a:pPr>
            <a:r>
              <a:rPr lang="en-US" altLang="zh-CN" sz="2400" b="1"/>
              <a:t>PISA</a:t>
            </a:r>
            <a:r>
              <a:rPr lang="zh-CN" altLang="en-US" sz="2400" b="1"/>
              <a:t>测试框架</a:t>
            </a:r>
            <a:endParaRPr lang="zh-CN" altLang="en-US" sz="2400" b="1"/>
          </a:p>
          <a:p>
            <a:pPr fontAlgn="auto">
              <a:lnSpc>
                <a:spcPct val="150000"/>
              </a:lnSpc>
            </a:pPr>
            <a:r>
              <a:rPr lang="en-US" altLang="zh-CN" sz="2400" b="1"/>
              <a:t>PISA</a:t>
            </a:r>
            <a:r>
              <a:rPr lang="zh-CN" altLang="en-US" sz="2400" b="1"/>
              <a:t>数学测试题</a:t>
            </a: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5402580" y="4795520"/>
            <a:ext cx="30918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400" b="1"/>
              <a:t>文献研究法</a:t>
            </a:r>
            <a:endParaRPr lang="zh-CN" altLang="en-US" sz="2400" b="1"/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400" b="1"/>
              <a:t>比较法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576820" y="806450"/>
            <a:ext cx="3895725" cy="7004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defTabSz="914400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</a:pPr>
            <a:r>
              <a:rPr lang="zh-CN" altLang="en-US" sz="4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研究背景</a:t>
            </a:r>
            <a:endParaRPr lang="zh-CN" altLang="en-US" sz="4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24395" y="1811655"/>
            <a:ext cx="424815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en-US" altLang="zh-CN" sz="2400" b="1"/>
              <a:t>PISA</a:t>
            </a:r>
            <a:r>
              <a:rPr lang="zh-CN" altLang="en-US" sz="2400" b="1"/>
              <a:t>为学生学业成就的国际比较项目，影响深远</a:t>
            </a:r>
            <a:endParaRPr lang="zh-CN" altLang="en-US" sz="2400" b="1"/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l"/>
            </a:pPr>
            <a:endParaRPr lang="zh-CN" altLang="en-US" sz="2400" b="1"/>
          </a:p>
          <a:p>
            <a:pPr marL="285750" indent="-285750" algn="l" fontAlgn="auto">
              <a:lnSpc>
                <a:spcPct val="150000"/>
              </a:lnSpc>
              <a:buClrTx/>
              <a:buSzTx/>
              <a:buFont typeface="Wingdings" panose="05000000000000000000" charset="0"/>
              <a:buChar char="l"/>
            </a:pPr>
            <a:r>
              <a:rPr lang="zh-CN" altLang="en-US" sz="2400" b="1"/>
              <a:t>我国加强教育质量提升，加强教育评价的科学性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1619" y="636986"/>
            <a:ext cx="5601366" cy="529569"/>
          </a:xfrm>
        </p:spPr>
        <p:txBody>
          <a:bodyPr/>
          <a:lstStyle/>
          <a:p>
            <a:r>
              <a:rPr kumimoji="1" lang="zh-CN" altLang="en-US" dirty="0"/>
              <a:t>概念界定</a:t>
            </a:r>
            <a:endParaRPr kumimoji="1"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1883407" y="1762126"/>
            <a:ext cx="3843869" cy="1913466"/>
          </a:xfrm>
          <a:prstGeom prst="roundRect">
            <a:avLst>
              <a:gd name="adj" fmla="val 457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237201" y="3182620"/>
            <a:ext cx="931334" cy="93133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smtClean="0"/>
              <a:t>A</a:t>
            </a:r>
            <a:endParaRPr kumimoji="1" lang="zh-CN" altLang="en-US" sz="3600" b="1" dirty="0"/>
          </a:p>
        </p:txBody>
      </p:sp>
      <p:sp>
        <p:nvSpPr>
          <p:cNvPr id="5" name="文本框 8"/>
          <p:cNvSpPr txBox="1"/>
          <p:nvPr/>
        </p:nvSpPr>
        <p:spPr>
          <a:xfrm>
            <a:off x="6885871" y="2962033"/>
            <a:ext cx="317337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数字等都可以通过点击和重新输入进行更改，顶部“开始”面板中可以对字体、字号、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颜色等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修改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02210" y="2393316"/>
            <a:ext cx="901700" cy="650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en-US" altLang="zh-CN" sz="2800" b="1" dirty="0">
                <a:solidFill>
                  <a:schemeClr val="bg1"/>
                </a:solidFill>
                <a:ea typeface="微软雅黑" panose="020B0503020204020204" charset="-122"/>
              </a:rPr>
              <a:t>PISA</a:t>
            </a:r>
            <a:endParaRPr lang="en-US" altLang="zh-CN" sz="28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73162" y="3182357"/>
            <a:ext cx="2236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ea typeface="微软雅黑" panose="020B0503020204020204" charset="-122"/>
              </a:rPr>
              <a:t>点击此处添加标题</a:t>
            </a:r>
            <a:endParaRPr lang="en-US" altLang="zh-CN" sz="20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698336" y="1761944"/>
            <a:ext cx="3843869" cy="1913466"/>
          </a:xfrm>
          <a:prstGeom prst="roundRect">
            <a:avLst>
              <a:gd name="adj" fmla="val 457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0059115" y="3182438"/>
            <a:ext cx="931334" cy="93133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dirty="0"/>
              <a:t>B</a:t>
            </a:r>
            <a:endParaRPr kumimoji="1" lang="en-US" altLang="zh-CN" sz="3600" b="1" dirty="0"/>
          </a:p>
        </p:txBody>
      </p:sp>
      <p:sp>
        <p:nvSpPr>
          <p:cNvPr id="7" name="矩形 6"/>
          <p:cNvSpPr/>
          <p:nvPr/>
        </p:nvSpPr>
        <p:spPr>
          <a:xfrm>
            <a:off x="7817415" y="2393316"/>
            <a:ext cx="1605280" cy="650875"/>
          </a:xfrm>
          <a:prstGeom prst="rect">
            <a:avLst/>
          </a:prstGeom>
        </p:spPr>
        <p:txBody>
          <a:bodyPr wrap="none">
            <a:spAutoFit/>
          </a:bodyPr>
          <a:p>
            <a:pPr algn="l" defTabSz="608965"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  <a:ea typeface="微软雅黑" panose="020B0503020204020204" charset="-122"/>
              </a:rPr>
              <a:t>数学素养</a:t>
            </a:r>
            <a:endParaRPr lang="zh-CN" altLang="en-US" sz="28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07490" y="5014596"/>
            <a:ext cx="3383280" cy="650875"/>
          </a:xfrm>
          <a:prstGeom prst="rect">
            <a:avLst/>
          </a:prstGeom>
        </p:spPr>
        <p:txBody>
          <a:bodyPr wrap="none">
            <a:spAutoFit/>
          </a:bodyPr>
          <a:p>
            <a:pPr algn="l" defTabSz="608965"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  <a:ea typeface="微软雅黑" panose="020B0503020204020204" charset="-122"/>
              </a:rPr>
              <a:t>小学低年级语文教学</a:t>
            </a:r>
            <a:endParaRPr lang="zh-CN" altLang="en-US" sz="28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22847" y="1729469"/>
            <a:ext cx="190148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 smtClean="0">
                <a:solidFill>
                  <a:schemeClr val="bg1"/>
                </a:solidFill>
              </a:rPr>
              <a:t>2</a:t>
            </a:r>
            <a:endParaRPr kumimoji="1" lang="zh-CN" altLang="en-US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67158" y="2692543"/>
            <a:ext cx="2621280" cy="1845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kumimoji="1" lang="zh-CN" altLang="en-US" sz="48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研究思路</a:t>
            </a:r>
            <a:endParaRPr kumimoji="1" lang="zh-CN" altLang="en-US" sz="28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endParaRPr kumimoji="1" lang="zh-CN" altLang="en-US" sz="28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8"/>
          <p:cNvSpPr txBox="1"/>
          <p:nvPr/>
        </p:nvSpPr>
        <p:spPr>
          <a:xfrm>
            <a:off x="700405" y="576580"/>
            <a:ext cx="9892665" cy="661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fontAlgn="auto">
              <a:lnSpc>
                <a:spcPct val="200000"/>
              </a:lnSpc>
              <a:buFont typeface="Wingdings" panose="05000000000000000000" charset="0"/>
              <a:buNone/>
            </a:pPr>
            <a:endParaRPr sz="2400" dirty="0">
              <a:solidFill>
                <a:schemeClr val="tx1">
                  <a:lumMod val="65000"/>
                  <a:lumOff val="3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 fontAlgn="auto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首先，</a:t>
            </a:r>
            <a:r>
              <a:rPr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查阅文献，</a:t>
            </a:r>
            <a:r>
              <a:rPr 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购买书籍，</a:t>
            </a:r>
            <a:r>
              <a:rPr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确定</a:t>
            </a:r>
            <a:r>
              <a:rPr 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研究方向；</a:t>
            </a:r>
            <a:endParaRPr lang="zh-CN" sz="28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 fontAlgn="auto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其次，比较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PISA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数学素养和《高中数学课标》数学素养；</a:t>
            </a:r>
            <a:endParaRPr sz="28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 fontAlgn="auto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再次，整理分析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PISA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数学素养测试框架；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 fontAlgn="auto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最后，从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PISA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官方网站下载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2012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数学测试题，借助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PISA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测试框架进行分析。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285750" indent="-285750" fontAlgn="auto">
              <a:lnSpc>
                <a:spcPct val="200000"/>
              </a:lnSpc>
              <a:buFont typeface="Wingdings" panose="05000000000000000000" charset="0"/>
              <a:buChar char="Ø"/>
            </a:pPr>
            <a:endParaRPr sz="2400" dirty="0">
              <a:solidFill>
                <a:schemeClr val="tx1">
                  <a:lumMod val="65000"/>
                  <a:lumOff val="3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  <a:buFont typeface="Wingdings" panose="05000000000000000000" charset="0"/>
              <a:buNone/>
            </a:pPr>
            <a:endParaRPr sz="2400" dirty="0">
              <a:solidFill>
                <a:schemeClr val="tx1">
                  <a:lumMod val="65000"/>
                  <a:lumOff val="3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5750" y="575777"/>
            <a:ext cx="309880" cy="650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defTabSz="608965">
              <a:lnSpc>
                <a:spcPct val="130000"/>
              </a:lnSpc>
            </a:pP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22847" y="1729469"/>
            <a:ext cx="190148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3900" b="1" dirty="0" smtClean="0">
                <a:solidFill>
                  <a:schemeClr val="bg1"/>
                </a:solidFill>
              </a:rPr>
              <a:t>3</a:t>
            </a:r>
            <a:endParaRPr kumimoji="1" lang="zh-CN" altLang="en-US" sz="239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459" y="186493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smtClean="0">
                <a:solidFill>
                  <a:schemeClr val="bg1"/>
                </a:solidFill>
              </a:rPr>
              <a:t>PART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70725" y="2644775"/>
            <a:ext cx="483298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课题研究结果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endParaRPr kumimoji="1" lang="zh-CN" altLang="en-US" sz="32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PISA</a:t>
            </a:r>
            <a:r>
              <a:rPr kumimoji="1" lang="zh-CN" altLang="en-US" sz="3200" b="1" dirty="0">
                <a:solidFill>
                  <a:schemeClr val="accent4">
                    <a:alpha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测试的内涵</a:t>
            </a:r>
            <a:endParaRPr kumimoji="1" lang="zh-CN" altLang="en-US" sz="3200" b="1" dirty="0">
              <a:solidFill>
                <a:schemeClr val="accent4">
                  <a:alpha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8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A0AA"/>
      </a:accent1>
      <a:accent2>
        <a:srgbClr val="F5E5E4"/>
      </a:accent2>
      <a:accent3>
        <a:srgbClr val="AACED2"/>
      </a:accent3>
      <a:accent4>
        <a:srgbClr val="009FB8"/>
      </a:accent4>
      <a:accent5>
        <a:srgbClr val="FFBBB3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867</Words>
  <Application>WPS 演示</Application>
  <PresentationFormat>宽屏</PresentationFormat>
  <Paragraphs>188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Segoe UI Light</vt:lpstr>
      <vt:lpstr>Century Gothic</vt:lpstr>
      <vt:lpstr>Segoe UI Light</vt:lpstr>
      <vt:lpstr>黑体</vt:lpstr>
      <vt:lpstr>Wingdings</vt:lpstr>
      <vt:lpstr>楷体</vt:lpstr>
      <vt:lpstr>Arial Unicode MS</vt:lpstr>
      <vt:lpstr>Calibri</vt:lpstr>
      <vt:lpstr>Century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144</cp:revision>
  <dcterms:created xsi:type="dcterms:W3CDTF">2015-08-18T02:51:00Z</dcterms:created>
  <dcterms:modified xsi:type="dcterms:W3CDTF">2021-06-16T00:47:18Z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8</vt:lpwstr>
  </property>
  <property fmtid="{D5CDD505-2E9C-101B-9397-08002B2CF9AE}" pid="3" name="KSOProductBuildVer">
    <vt:lpwstr>2052-11.1.0.10495</vt:lpwstr>
  </property>
  <property fmtid="{D5CDD505-2E9C-101B-9397-08002B2CF9AE}" pid="4" name="ICV">
    <vt:lpwstr>C376951880D04D1C8B1C42B923419454</vt:lpwstr>
  </property>
</Properties>
</file>