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3"/>
    <p:sldId id="268" r:id="rId4"/>
    <p:sldId id="257" r:id="rId5"/>
    <p:sldId id="258" r:id="rId7"/>
    <p:sldId id="259" r:id="rId8"/>
    <p:sldId id="260" r:id="rId9"/>
    <p:sldId id="261" r:id="rId10"/>
    <p:sldId id="262" r:id="rId11"/>
    <p:sldId id="263" r:id="rId12"/>
    <p:sldId id="267" r:id="rId13"/>
    <p:sldId id="264" r:id="rId14"/>
    <p:sldId id="269" r:id="rId15"/>
    <p:sldId id="265" r:id="rId1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7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D4A4A3-2468-45EA-AF69-D529DF0626E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A921FF-335E-4876-93CE-BE2F245CF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921FF-335E-4876-93CE-BE2F245CF3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2" name="Freeform 50"/>
          <p:cNvSpPr/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grpSp>
        <p:nvGrpSpPr>
          <p:cNvPr id="2" name="Group 60"/>
          <p:cNvGrpSpPr/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3100" name="Freeform 28"/>
            <p:cNvSpPr/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1" name="Freeform 29"/>
            <p:cNvSpPr/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2" name="Freeform 30"/>
            <p:cNvSpPr/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3" name="Group 57"/>
            <p:cNvGrpSpPr/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3103" name="Freeform 31"/>
              <p:cNvSpPr/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4" name="Freeform 32"/>
              <p:cNvSpPr/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5" name="Freeform 33"/>
              <p:cNvSpPr/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6" name="Freeform 34"/>
              <p:cNvSpPr/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7" name="Freeform 35"/>
              <p:cNvSpPr/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4" name="Group 59"/>
          <p:cNvGrpSpPr/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3109" name="Freeform 37"/>
            <p:cNvSpPr/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0" name="Freeform 38"/>
            <p:cNvSpPr/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1" name="Freeform 39"/>
            <p:cNvSpPr/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5" name="Group 58"/>
            <p:cNvGrpSpPr/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3112" name="Freeform 40"/>
              <p:cNvSpPr/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3" name="Freeform 41"/>
              <p:cNvSpPr/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4" name="Freeform 42"/>
              <p:cNvSpPr/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5" name="Freeform 43"/>
              <p:cNvSpPr/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6" name="Freeform 44"/>
              <p:cNvSpPr/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117" name="Freeform 45"/>
          <p:cNvSpPr/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121" name="Freeform 49"/>
          <p:cNvSpPr/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</a:ln>
          <a:effectLst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" name="Freeform 24"/>
          <p:cNvSpPr/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b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>
                <a:ea typeface="宋体" panose="02010600030101010101" pitchFamily="2" charset="-122"/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>
                <a:ea typeface="宋体" panose="0201060003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>
                <a:ea typeface="宋体" panose="02010600030101010101" pitchFamily="2" charset="-122"/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1051" name="Freeform 27"/>
          <p:cNvSpPr/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53" name="Freeform 29"/>
          <p:cNvSpPr/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" name="Group 142"/>
          <p:cNvGrpSpPr/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1046" name="Freeform 22"/>
            <p:cNvSpPr/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7" name="Freeform 23"/>
            <p:cNvSpPr/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9" name="Freeform 25"/>
            <p:cNvSpPr/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0" name="Freeform 26"/>
            <p:cNvSpPr/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7" name="Freeform 33"/>
            <p:cNvSpPr/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8" name="Freeform 34"/>
            <p:cNvSpPr/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9" name="Freeform 35"/>
            <p:cNvSpPr/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0" name="Freeform 36"/>
            <p:cNvSpPr/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1" name="Freeform 37"/>
            <p:cNvSpPr/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3" name="Group 137"/>
            <p:cNvGrpSpPr/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4" name="Group 128"/>
              <p:cNvGrpSpPr/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1073" name="Freeform 49"/>
                <p:cNvSpPr/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77" name="Freeform 53"/>
                <p:cNvSpPr/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80" name="Freeform 56"/>
                <p:cNvSpPr/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1070" name="Freeform 46"/>
              <p:cNvSpPr/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74" name="Freeform 50"/>
              <p:cNvSpPr/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75" name="Freeform 51"/>
              <p:cNvSpPr/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5" name="Group 126"/>
              <p:cNvGrpSpPr/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1056" name="Freeform 32"/>
                <p:cNvSpPr/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69" name="Freeform 45"/>
                <p:cNvSpPr/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71" name="Freeform 47"/>
                <p:cNvSpPr/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72" name="Freeform 48"/>
                <p:cNvSpPr/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76" name="Freeform 52"/>
                <p:cNvSpPr/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78" name="Freeform 54"/>
                <p:cNvSpPr/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79" name="Freeform 55"/>
                <p:cNvSpPr/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81" name="Freeform 57"/>
                <p:cNvSpPr/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6" name="Group 136"/>
          <p:cNvGrpSpPr/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1052" name="Freeform 28"/>
            <p:cNvSpPr/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83" name="Freeform 59"/>
            <p:cNvSpPr/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" name="Group 141"/>
          <p:cNvGrpSpPr/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8" name="Group 132"/>
            <p:cNvGrpSpPr/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1054" name="Freeform 30"/>
              <p:cNvSpPr/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9" name="Group 131"/>
              <p:cNvGrpSpPr/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1055" name="Freeform 31"/>
                <p:cNvSpPr/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62" name="Freeform 38"/>
                <p:cNvSpPr/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63" name="Freeform 39"/>
                <p:cNvSpPr/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64" name="Freeform 40"/>
                <p:cNvSpPr/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65" name="Freeform 41"/>
                <p:cNvSpPr/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66" name="Freeform 42"/>
                <p:cNvSpPr/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67" name="Freeform 43"/>
                <p:cNvSpPr/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68" name="Freeform 44"/>
                <p:cNvSpPr/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1164" name="Line 140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hyperlink" Target="https://wj.qq.com/s2/15050172/1ecf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2132856"/>
            <a:ext cx="8208912" cy="1193180"/>
          </a:xfrm>
        </p:spPr>
        <p:txBody>
          <a:bodyPr/>
          <a:lstStyle/>
          <a:p>
            <a:r>
              <a:rPr lang="zh-CN" altLang="en-US" sz="4800" b="1" dirty="0" smtClean="0"/>
              <a:t>网络聊天之“消失的标点符号”的探究</a:t>
            </a:r>
            <a:endParaRPr lang="zh-CN" altLang="en-US" sz="4800" b="1" dirty="0" smtClean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047656" y="3573016"/>
            <a:ext cx="3096344" cy="1296144"/>
          </a:xfrm>
        </p:spPr>
        <p:txBody>
          <a:bodyPr>
            <a:normAutofit/>
          </a:bodyPr>
          <a:lstStyle/>
          <a:p>
            <a:r>
              <a:rPr lang="zh-CN" altLang="en-US" sz="2400" i="1" dirty="0" smtClean="0"/>
              <a:t>汇报人</a:t>
            </a:r>
            <a:r>
              <a:rPr lang="en-US" altLang="zh-CN" sz="2400" i="1" dirty="0" smtClean="0"/>
              <a:t>:</a:t>
            </a:r>
            <a:r>
              <a:rPr lang="zh-CN" altLang="en-US" sz="2400" i="1" dirty="0" smtClean="0"/>
              <a:t>马心悦</a:t>
            </a:r>
            <a:endParaRPr lang="en-US" altLang="zh-CN" sz="2400" i="1" dirty="0" smtClean="0"/>
          </a:p>
          <a:p>
            <a:r>
              <a:rPr lang="zh-CN" altLang="en-US" sz="2400" i="1" dirty="0" smtClean="0"/>
              <a:t>指导老师：韩宇老师</a:t>
            </a:r>
            <a:endParaRPr lang="en-US" altLang="zh-CN" sz="2400" i="1" dirty="0" smtClean="0"/>
          </a:p>
          <a:p>
            <a:endParaRPr lang="en-US" altLang="zh-CN" sz="2400" i="1" dirty="0" smtClean="0"/>
          </a:p>
          <a:p>
            <a:endParaRPr lang="en-US" altLang="zh-CN" sz="2400" i="1" dirty="0" smtClean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0" y="620688"/>
            <a:ext cx="5505872" cy="627856"/>
          </a:xfrm>
        </p:spPr>
        <p:txBody>
          <a:bodyPr>
            <a:normAutofit/>
          </a:bodyPr>
          <a:lstStyle/>
          <a:p>
            <a:r>
              <a:rPr lang="zh-CN" altLang="en-US" sz="3200" dirty="0" smtClean="0"/>
              <a:t>五</a:t>
            </a:r>
            <a:r>
              <a:rPr lang="en-US" altLang="zh-CN" sz="3200" dirty="0" smtClean="0"/>
              <a:t>.</a:t>
            </a:r>
            <a:r>
              <a:rPr lang="zh-CN" altLang="en-US" sz="3200" dirty="0" smtClean="0"/>
              <a:t>结果及分析：</a:t>
            </a:r>
            <a:endParaRPr lang="zh-CN" altLang="en-US" sz="32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27584" y="1340768"/>
            <a:ext cx="7498080" cy="4800600"/>
          </a:xfrm>
        </p:spPr>
        <p:txBody>
          <a:bodyPr/>
          <a:lstStyle/>
          <a:p>
            <a:pPr indent="283210"/>
            <a:r>
              <a:rPr lang="zh-CN" altLang="en-US" dirty="0" smtClean="0"/>
              <a:t>另外，网络聊天</a:t>
            </a:r>
            <a:r>
              <a:rPr lang="zh-CN" altLang="en-US" dirty="0" smtClean="0">
                <a:solidFill>
                  <a:srgbClr val="FF0000"/>
                </a:solidFill>
              </a:rPr>
              <a:t>不同于书面表达</a:t>
            </a:r>
            <a:r>
              <a:rPr lang="zh-CN" altLang="en-US" dirty="0" smtClean="0"/>
              <a:t>，尤其是亲戚朋友间的聊天，表达会更随意。所以秉着以看懂为主，愉快为主的想法，标点符号便出现了“消失的它”的现象。</a:t>
            </a:r>
            <a:endParaRPr lang="en-US" altLang="zh-CN" dirty="0" smtClean="0"/>
          </a:p>
          <a:p>
            <a:pPr indent="283210"/>
            <a:r>
              <a:rPr lang="zh-CN" altLang="en-US" dirty="0" smtClean="0">
                <a:solidFill>
                  <a:schemeClr val="tx2"/>
                </a:solidFill>
              </a:rPr>
              <a:t>但</a:t>
            </a:r>
            <a:r>
              <a:rPr lang="zh-CN" altLang="en-US" dirty="0" smtClean="0">
                <a:solidFill>
                  <a:srgbClr val="FF0000"/>
                </a:solidFill>
              </a:rPr>
              <a:t>像正式的沟通</a:t>
            </a:r>
            <a:r>
              <a:rPr lang="zh-CN" altLang="en-US" dirty="0" smtClean="0"/>
              <a:t>，例如家校之间，职工之间，还是会更多以书面语交流，以体现对事情的严肃及对对方的尊重。</a:t>
            </a:r>
            <a:endParaRPr lang="zh-CN" altLang="en-US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3528" y="692696"/>
            <a:ext cx="5112568" cy="915888"/>
          </a:xfrm>
        </p:spPr>
        <p:txBody>
          <a:bodyPr>
            <a:normAutofit/>
          </a:bodyPr>
          <a:lstStyle/>
          <a:p>
            <a:r>
              <a:rPr lang="zh-CN" altLang="en-US" sz="3600" dirty="0" smtClean="0"/>
              <a:t>六</a:t>
            </a:r>
            <a:r>
              <a:rPr lang="en-US" altLang="zh-CN" sz="3600" dirty="0" smtClean="0"/>
              <a:t>.</a:t>
            </a:r>
            <a:r>
              <a:rPr lang="zh-CN" altLang="en-US" sz="3600" dirty="0" smtClean="0"/>
              <a:t> 反</a:t>
            </a:r>
            <a:r>
              <a:rPr lang="zh-CN" altLang="en-US" sz="3600" dirty="0" smtClean="0"/>
              <a:t>映及看法：</a:t>
            </a:r>
            <a:endParaRPr lang="zh-CN" altLang="en-US" sz="36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indent="342900"/>
            <a:r>
              <a:rPr lang="zh-CN" altLang="en-US" dirty="0" smtClean="0"/>
              <a:t>那</a:t>
            </a:r>
            <a:r>
              <a:rPr lang="zh-CN" altLang="en-US" dirty="0" smtClean="0"/>
              <a:t>么网络聊天中部分标点符号的“消失”现象是人类语言表达</a:t>
            </a:r>
            <a:r>
              <a:rPr lang="zh-CN" altLang="en-US" dirty="0" smtClean="0">
                <a:solidFill>
                  <a:srgbClr val="FF0000"/>
                </a:solidFill>
              </a:rPr>
              <a:t>倒退</a:t>
            </a:r>
            <a:r>
              <a:rPr lang="zh-CN" altLang="en-US" dirty="0" smtClean="0"/>
              <a:t>吗？</a:t>
            </a:r>
            <a:endParaRPr lang="en-US" altLang="zh-CN" dirty="0" smtClean="0"/>
          </a:p>
          <a:p>
            <a:pPr indent="342900"/>
            <a:r>
              <a:rPr lang="zh-CN" altLang="en-US" dirty="0" smtClean="0"/>
              <a:t>经讨论，必然不是。</a:t>
            </a:r>
            <a:endParaRPr lang="en-US" altLang="zh-CN" dirty="0" smtClean="0"/>
          </a:p>
          <a:p>
            <a:pPr indent="342900"/>
            <a:r>
              <a:rPr lang="zh-CN" altLang="en-US" dirty="0" smtClean="0"/>
              <a:t>因为人类最初创造标点符号、以及现在使用标点符号的</a:t>
            </a:r>
            <a:r>
              <a:rPr lang="zh-CN" altLang="en-US" dirty="0" smtClean="0">
                <a:solidFill>
                  <a:srgbClr val="FF0000"/>
                </a:solidFill>
              </a:rPr>
              <a:t>最根本目的</a:t>
            </a:r>
            <a:r>
              <a:rPr lang="zh-CN" altLang="en-US" dirty="0" smtClean="0"/>
              <a:t>便是能更准确的表达自己的意思，所以在网络聊天这种较日常的场景中 ，便也</a:t>
            </a:r>
            <a:r>
              <a:rPr lang="zh-CN" altLang="en-US" dirty="0" smtClean="0">
                <a:solidFill>
                  <a:srgbClr val="FF0000"/>
                </a:solidFill>
              </a:rPr>
              <a:t>不必“死板”的讲究文法</a:t>
            </a:r>
            <a:r>
              <a:rPr lang="zh-CN" altLang="en-US" dirty="0" smtClean="0"/>
              <a:t>。只要没有交流的阻碍，能准确表达自己的意思，标点符号之“消失的它”又何尝不能接受呢</a:t>
            </a:r>
            <a:r>
              <a:rPr lang="zh-CN" altLang="en-US" dirty="0" smtClean="0"/>
              <a:t>！</a:t>
            </a:r>
            <a:endParaRPr lang="en-US" altLang="zh-CN" dirty="0" smtClean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2952328" cy="915888"/>
          </a:xfrm>
        </p:spPr>
        <p:txBody>
          <a:bodyPr/>
          <a:lstStyle/>
          <a:p>
            <a:r>
              <a:rPr lang="zh-CN" altLang="en-US" dirty="0" smtClean="0"/>
              <a:t>七</a:t>
            </a:r>
            <a:r>
              <a:rPr lang="en-US" altLang="zh-CN" dirty="0" smtClean="0"/>
              <a:t>.</a:t>
            </a:r>
            <a:r>
              <a:rPr lang="zh-CN" altLang="en-US" dirty="0" smtClean="0"/>
              <a:t>意义：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3568" y="1628800"/>
            <a:ext cx="7696200" cy="3657600"/>
          </a:xfrm>
        </p:spPr>
        <p:txBody>
          <a:bodyPr/>
          <a:lstStyle/>
          <a:p>
            <a:pPr indent="342900"/>
            <a:r>
              <a:rPr lang="zh-CN" altLang="en-US" dirty="0" smtClean="0"/>
              <a:t>况且，</a:t>
            </a:r>
            <a:r>
              <a:rPr lang="zh-CN" altLang="en-US" dirty="0" smtClean="0">
                <a:solidFill>
                  <a:srgbClr val="FF0000"/>
                </a:solidFill>
              </a:rPr>
              <a:t>身处新时代，亦有新面貌</a:t>
            </a:r>
            <a:r>
              <a:rPr lang="zh-CN" altLang="en-US" dirty="0" smtClean="0"/>
              <a:t>。深入思考，当代网络聊天中“消失的标点符号”其实正是其载体互联网繁荣发展的体现</a:t>
            </a:r>
            <a:r>
              <a:rPr lang="zh-CN" altLang="en-US" dirty="0" smtClean="0"/>
              <a:t>！</a:t>
            </a:r>
            <a:endParaRPr lang="en-US" altLang="zh-CN" dirty="0" smtClean="0"/>
          </a:p>
          <a:p>
            <a:pPr indent="342900"/>
            <a:r>
              <a:rPr lang="zh-CN" altLang="en-US" dirty="0" smtClean="0"/>
              <a:t>由此，文学、文法</a:t>
            </a:r>
            <a:r>
              <a:rPr lang="zh-CN" altLang="en-US" dirty="0" smtClean="0">
                <a:solidFill>
                  <a:srgbClr val="FF0000"/>
                </a:solidFill>
              </a:rPr>
              <a:t>融入生活，融入时代</a:t>
            </a:r>
            <a:r>
              <a:rPr lang="zh-CN" altLang="en-US" dirty="0" smtClean="0"/>
              <a:t>，才会更好的发展，才会体现时代特征，才能展示出其真正的意义与价值！</a:t>
            </a:r>
            <a:endParaRPr lang="zh-CN" altLang="en-US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5436096" y="3933056"/>
            <a:ext cx="3168352" cy="364902"/>
          </a:xfrm>
        </p:spPr>
        <p:txBody>
          <a:bodyPr>
            <a:noAutofit/>
          </a:bodyPr>
          <a:lstStyle/>
          <a:p>
            <a:r>
              <a:rPr lang="zh-CN" altLang="en-US" sz="3600" dirty="0" smtClean="0"/>
              <a:t>感谢浏览！</a:t>
            </a:r>
            <a:endParaRPr lang="zh-CN" altLang="en-US" sz="36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123728" y="2420888"/>
            <a:ext cx="5008600" cy="1440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zh-CN" altLang="en-US" sz="8000" b="1" dirty="0" smtClean="0"/>
              <a:t>汇报结束！</a:t>
            </a:r>
            <a:endParaRPr lang="zh-CN" altLang="en-US" sz="8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2374032" cy="987896"/>
          </a:xfrm>
        </p:spPr>
        <p:txBody>
          <a:bodyPr/>
          <a:lstStyle/>
          <a:p>
            <a:r>
              <a:rPr lang="zh-CN" altLang="en-US" dirty="0" smtClean="0"/>
              <a:t>目录：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447800" y="1484784"/>
            <a:ext cx="7696200" cy="3657600"/>
          </a:xfrm>
        </p:spPr>
        <p:txBody>
          <a:bodyPr/>
          <a:lstStyle/>
          <a:p>
            <a:r>
              <a:rPr lang="zh-CN" altLang="en-US" dirty="0" smtClean="0"/>
              <a:t>标点符号的</a:t>
            </a:r>
            <a:r>
              <a:rPr lang="zh-CN" altLang="en-US" dirty="0" smtClean="0">
                <a:solidFill>
                  <a:srgbClr val="FF0000"/>
                </a:solidFill>
              </a:rPr>
              <a:t>相关背景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zh-CN" altLang="en-US" dirty="0" smtClean="0"/>
              <a:t>网络聊天的</a:t>
            </a:r>
            <a:r>
              <a:rPr lang="zh-CN" altLang="en-US" dirty="0" smtClean="0">
                <a:solidFill>
                  <a:srgbClr val="FF0000"/>
                </a:solidFill>
              </a:rPr>
              <a:t>背景及现状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zh-CN" altLang="en-US" dirty="0" smtClean="0"/>
              <a:t>问题发现</a:t>
            </a:r>
            <a:endParaRPr lang="en-US" altLang="zh-CN" dirty="0" smtClean="0"/>
          </a:p>
          <a:p>
            <a:r>
              <a:rPr lang="zh-CN" altLang="en-US" dirty="0" smtClean="0"/>
              <a:t>问题探究</a:t>
            </a:r>
            <a:r>
              <a:rPr lang="en-US" altLang="zh-CN" dirty="0" smtClean="0"/>
              <a:t>——</a:t>
            </a:r>
            <a:r>
              <a:rPr lang="zh-CN" altLang="en-US" dirty="0" smtClean="0">
                <a:solidFill>
                  <a:srgbClr val="FF0000"/>
                </a:solidFill>
              </a:rPr>
              <a:t>标点符号的作用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zh-CN" altLang="en-US" dirty="0" smtClean="0"/>
              <a:t>问题探</a:t>
            </a:r>
            <a:r>
              <a:rPr lang="zh-CN" altLang="en-US" dirty="0" smtClean="0"/>
              <a:t>究</a:t>
            </a:r>
            <a:r>
              <a:rPr lang="en-US" altLang="zh-CN" dirty="0" smtClean="0"/>
              <a:t>——</a:t>
            </a:r>
            <a:r>
              <a:rPr lang="zh-CN" altLang="en-US" dirty="0" smtClean="0">
                <a:solidFill>
                  <a:srgbClr val="FF0000"/>
                </a:solidFill>
              </a:rPr>
              <a:t>问卷调查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zh-CN" altLang="en-US" dirty="0" smtClean="0"/>
              <a:t>结</a:t>
            </a:r>
            <a:r>
              <a:rPr lang="zh-CN" altLang="en-US" dirty="0" smtClean="0"/>
              <a:t>果及分析</a:t>
            </a:r>
            <a:endParaRPr lang="en-US" altLang="zh-CN" dirty="0" smtClean="0"/>
          </a:p>
          <a:p>
            <a:r>
              <a:rPr lang="zh-CN" altLang="en-US" dirty="0" smtClean="0"/>
              <a:t>反</a:t>
            </a:r>
            <a:r>
              <a:rPr lang="zh-CN" altLang="en-US" dirty="0" smtClean="0"/>
              <a:t>映及看法</a:t>
            </a:r>
            <a:endParaRPr lang="en-US" altLang="zh-CN" dirty="0" smtClean="0"/>
          </a:p>
          <a:p>
            <a:r>
              <a:rPr lang="zh-CN" altLang="en-US" dirty="0" smtClean="0">
                <a:solidFill>
                  <a:srgbClr val="FF0000"/>
                </a:solidFill>
              </a:rPr>
              <a:t>意</a:t>
            </a:r>
            <a:r>
              <a:rPr lang="zh-CN" altLang="en-US" dirty="0" smtClean="0">
                <a:solidFill>
                  <a:srgbClr val="FF0000"/>
                </a:solidFill>
              </a:rPr>
              <a:t>义</a:t>
            </a:r>
            <a:endParaRPr lang="en-US" altLang="zh-CN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3816424" cy="736104"/>
          </a:xfrm>
        </p:spPr>
        <p:txBody>
          <a:bodyPr/>
          <a:lstStyle/>
          <a:p>
            <a:r>
              <a:rPr lang="zh-CN" altLang="en-US" sz="2400" dirty="0" smtClean="0"/>
              <a:t>一、标点符号的相关背景：</a:t>
            </a:r>
            <a:endParaRPr lang="zh-CN" altLang="en-US" sz="36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3568" y="1196752"/>
            <a:ext cx="7696200" cy="3600400"/>
          </a:xfrm>
        </p:spPr>
        <p:txBody>
          <a:bodyPr>
            <a:noAutofit/>
          </a:bodyPr>
          <a:lstStyle/>
          <a:p>
            <a:pPr indent="283210">
              <a:buNone/>
            </a:pPr>
            <a:r>
              <a:rPr lang="en-US" altLang="zh-CN" sz="1800" dirty="0" smtClean="0"/>
              <a:t>1.</a:t>
            </a:r>
            <a:r>
              <a:rPr lang="zh-CN" altLang="en-US" sz="1800" dirty="0" smtClean="0"/>
              <a:t>汉代许慎早已经在</a:t>
            </a:r>
            <a:r>
              <a:rPr lang="en-US" altLang="zh-CN" sz="1800" dirty="0" smtClean="0"/>
              <a:t>《</a:t>
            </a:r>
            <a:r>
              <a:rPr lang="zh-CN" altLang="en-US" sz="1800" dirty="0" smtClean="0"/>
              <a:t>说文解字</a:t>
            </a:r>
            <a:r>
              <a:rPr lang="en-US" altLang="zh-CN" sz="1800" dirty="0" smtClean="0"/>
              <a:t>》</a:t>
            </a:r>
            <a:r>
              <a:rPr lang="zh-CN" altLang="en-US" sz="1800" dirty="0" smtClean="0"/>
              <a:t>中，收录了“、”号，解释</a:t>
            </a:r>
            <a:r>
              <a:rPr lang="en-US" altLang="zh-CN" sz="1800" dirty="0" smtClean="0"/>
              <a:t>:“</a:t>
            </a:r>
            <a:r>
              <a:rPr lang="zh-CN" altLang="en-US" sz="1800" dirty="0" smtClean="0"/>
              <a:t>有所绝止、而识之也。”可见我国拥有标点符号的历史，早在</a:t>
            </a:r>
            <a:r>
              <a:rPr lang="zh-CN" altLang="en-US" sz="1800" dirty="0" smtClean="0">
                <a:solidFill>
                  <a:srgbClr val="FF0000"/>
                </a:solidFill>
              </a:rPr>
              <a:t>汉代</a:t>
            </a:r>
            <a:r>
              <a:rPr lang="zh-CN" altLang="en-US" sz="1800" dirty="0" smtClean="0"/>
              <a:t>之前。</a:t>
            </a:r>
            <a:endParaRPr lang="en-US" altLang="zh-CN" sz="1800" dirty="0" smtClean="0"/>
          </a:p>
          <a:p>
            <a:pPr indent="283210">
              <a:buNone/>
            </a:pPr>
            <a:r>
              <a:rPr lang="en-US" altLang="zh-CN" sz="1800" dirty="0" smtClean="0"/>
              <a:t>2.</a:t>
            </a:r>
            <a:r>
              <a:rPr lang="zh-CN" altLang="en-US" sz="1800" dirty="0" smtClean="0"/>
              <a:t>现存最早的文字甲骨文中，就已经出现了一些标点符号。它们的主要功能都是</a:t>
            </a:r>
            <a:r>
              <a:rPr lang="zh-CN" altLang="en-US" sz="1800" dirty="0" smtClean="0">
                <a:solidFill>
                  <a:srgbClr val="FF0000"/>
                </a:solidFill>
              </a:rPr>
              <a:t>起分辞的作用</a:t>
            </a:r>
            <a:r>
              <a:rPr lang="zh-CN" altLang="en-US" sz="1800" dirty="0" smtClean="0"/>
              <a:t>，即把不同条的卜辞隔开。</a:t>
            </a:r>
            <a:endParaRPr lang="en-US" altLang="zh-CN" sz="1800" dirty="0" smtClean="0"/>
          </a:p>
          <a:p>
            <a:pPr indent="283210">
              <a:buNone/>
            </a:pPr>
            <a:r>
              <a:rPr lang="en-US" altLang="zh-CN" sz="1800" dirty="0" smtClean="0"/>
              <a:t>3.</a:t>
            </a:r>
            <a:r>
              <a:rPr lang="zh-CN" altLang="en-US" sz="1800" dirty="0" smtClean="0"/>
              <a:t>汉代使用标点符号更多，其中包括之前已经出现过的圆点号、勾识号、黑方号、横线号、二短横号，和新产生的顿号、逗号、句号、括号、三角号、斜线号、扁方框号、尖角号、竖长点号、节字号、马字号、儿字号、网纹号。</a:t>
            </a:r>
            <a:endParaRPr lang="en-US" altLang="zh-CN" sz="1800" dirty="0" smtClean="0"/>
          </a:p>
          <a:p>
            <a:pPr indent="283210">
              <a:buNone/>
            </a:pPr>
            <a:r>
              <a:rPr lang="en-US" altLang="zh-CN" sz="1800" dirty="0" smtClean="0"/>
              <a:t>4.</a:t>
            </a:r>
            <a:r>
              <a:rPr lang="zh-CN" altLang="en-US" sz="1800" dirty="0" smtClean="0"/>
              <a:t> </a:t>
            </a:r>
            <a:r>
              <a:rPr lang="en-US" altLang="zh-CN" sz="1800" dirty="0" smtClean="0"/>
              <a:t>1920</a:t>
            </a:r>
            <a:r>
              <a:rPr lang="zh-CN" altLang="en-US" sz="1800" dirty="0" smtClean="0"/>
              <a:t>年</a:t>
            </a:r>
            <a:r>
              <a:rPr lang="en-US" altLang="zh-CN" sz="1800" dirty="0" smtClean="0"/>
              <a:t>2</a:t>
            </a:r>
            <a:r>
              <a:rPr lang="zh-CN" altLang="en-US" sz="1800" dirty="0" smtClean="0"/>
              <a:t>月</a:t>
            </a:r>
            <a:r>
              <a:rPr lang="en-US" altLang="zh-CN" sz="1800" dirty="0" smtClean="0"/>
              <a:t>2</a:t>
            </a:r>
            <a:r>
              <a:rPr lang="zh-CN" altLang="en-US" sz="1800" dirty="0" smtClean="0"/>
              <a:t>日，北洋政府教育部发布</a:t>
            </a:r>
            <a:r>
              <a:rPr lang="en-US" altLang="zh-CN" sz="1800" dirty="0" smtClean="0"/>
              <a:t>《</a:t>
            </a:r>
            <a:r>
              <a:rPr lang="zh-CN" altLang="en-US" sz="1800" dirty="0" smtClean="0"/>
              <a:t>通令采用新式标点符号文</a:t>
            </a:r>
            <a:r>
              <a:rPr lang="en-US" altLang="zh-CN" sz="1800" dirty="0" smtClean="0"/>
              <a:t>》</a:t>
            </a:r>
            <a:r>
              <a:rPr lang="zh-CN" altLang="en-US" sz="1800" dirty="0" smtClean="0"/>
              <a:t>，标志着我国第一套法定的新式标点符号从此诞生。这时候的标点符号，已经结合了西式标点符号，</a:t>
            </a:r>
            <a:r>
              <a:rPr lang="zh-CN" altLang="en-US" sz="1800" dirty="0" smtClean="0">
                <a:solidFill>
                  <a:srgbClr val="FF0000"/>
                </a:solidFill>
              </a:rPr>
              <a:t>与我们现在用的标点符号也相去不远</a:t>
            </a:r>
            <a:r>
              <a:rPr lang="zh-CN" altLang="en-US" sz="1800" dirty="0" smtClean="0"/>
              <a:t>。</a:t>
            </a:r>
            <a:endParaRPr lang="zh-CN" altLang="en-US" sz="1800" dirty="0"/>
          </a:p>
        </p:txBody>
      </p:sp>
      <p:pic>
        <p:nvPicPr>
          <p:cNvPr id="4" name="Picture 2" descr="D:\Documents\WeChat Files\wxid_v2u6zo7ctl6922\FileStorage\Temp\cc2215225054e3527aa451500c87bae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6372200" y="4725144"/>
            <a:ext cx="2160240" cy="1516244"/>
          </a:xfrm>
          <a:prstGeom prst="rect">
            <a:avLst/>
          </a:prstGeom>
          <a:noFill/>
        </p:spPr>
      </p:pic>
      <p:pic>
        <p:nvPicPr>
          <p:cNvPr id="5" name="内容占位符 4" descr="微信图片_2024080309585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427984" y="4725144"/>
            <a:ext cx="1703736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图片 5" descr="微信图片_2024080309585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7704" y="4797152"/>
            <a:ext cx="2230160" cy="1508843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4390256" cy="792088"/>
          </a:xfrm>
        </p:spPr>
        <p:txBody>
          <a:bodyPr>
            <a:normAutofit/>
          </a:bodyPr>
          <a:lstStyle/>
          <a:p>
            <a:r>
              <a:rPr lang="zh-CN" altLang="en-US" sz="2800" dirty="0" smtClean="0"/>
              <a:t>二</a:t>
            </a:r>
            <a:r>
              <a:rPr lang="en-US" altLang="zh-CN" sz="2800" dirty="0" smtClean="0"/>
              <a:t>.</a:t>
            </a:r>
            <a:r>
              <a:rPr lang="zh-CN" altLang="en-US" sz="2800" dirty="0" smtClean="0"/>
              <a:t>网络聊天的背景及现状：</a:t>
            </a:r>
            <a:endParaRPr lang="zh-CN" altLang="en-US" sz="2800" dirty="0"/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539552" y="1700808"/>
            <a:ext cx="7696200" cy="3657600"/>
          </a:xfrm>
        </p:spPr>
        <p:txBody>
          <a:bodyPr/>
          <a:lstStyle/>
          <a:p>
            <a:pPr indent="283210">
              <a:buNone/>
            </a:pPr>
            <a:r>
              <a:rPr lang="en-US" altLang="zh-CN" sz="2800" dirty="0" smtClean="0"/>
              <a:t>1.</a:t>
            </a:r>
            <a:r>
              <a:rPr lang="zh-CN" altLang="en-US" sz="2800" dirty="0" smtClean="0"/>
              <a:t>随着互联网的普及和计算机技术的进步，以互联网为媒介的网络聊天于</a:t>
            </a:r>
            <a:r>
              <a:rPr lang="en-US" altLang="zh-CN" sz="2800" dirty="0" smtClean="0"/>
              <a:t>20</a:t>
            </a:r>
            <a:r>
              <a:rPr lang="zh-CN" altLang="en-US" sz="2800" dirty="0" smtClean="0"/>
              <a:t>世纪</a:t>
            </a:r>
            <a:r>
              <a:rPr lang="en-US" altLang="zh-CN" sz="2800" dirty="0" smtClean="0"/>
              <a:t>8</a:t>
            </a:r>
            <a:r>
              <a:rPr lang="en-US" altLang="zh-CN" sz="2800" smtClean="0"/>
              <a:t>0</a:t>
            </a:r>
            <a:r>
              <a:rPr lang="zh-CN" altLang="en-US" sz="2800" dirty="0" smtClean="0"/>
              <a:t>年代初期出现，人们开始通过网络进行实时交流。</a:t>
            </a:r>
            <a:endParaRPr lang="en-US" altLang="zh-CN" sz="2800" dirty="0" smtClean="0"/>
          </a:p>
          <a:p>
            <a:pPr indent="283210">
              <a:buNone/>
            </a:pPr>
            <a:r>
              <a:rPr lang="en-US" altLang="zh-CN" sz="2800" dirty="0" smtClean="0"/>
              <a:t>2.1990</a:t>
            </a:r>
            <a:r>
              <a:rPr lang="zh-CN" altLang="en-US" sz="2800" dirty="0" smtClean="0"/>
              <a:t>年代初期，</a:t>
            </a:r>
            <a:r>
              <a:rPr lang="zh-CN" altLang="en-US" sz="2800" dirty="0" smtClean="0">
                <a:solidFill>
                  <a:srgbClr val="FF0000"/>
                </a:solidFill>
              </a:rPr>
              <a:t>网络聊天</a:t>
            </a:r>
            <a:r>
              <a:rPr lang="zh-CN" altLang="en-US" sz="2800" dirty="0" smtClean="0"/>
              <a:t>开始逐渐流行起来。</a:t>
            </a:r>
            <a:endParaRPr lang="en-US" altLang="zh-CN" sz="2800" dirty="0" smtClean="0"/>
          </a:p>
        </p:txBody>
      </p:sp>
      <p:pic>
        <p:nvPicPr>
          <p:cNvPr id="1027" name="Picture 3" descr="D:\Documents\WeChat Files\wxid_v2u6zo7ctl6922\FileStorage\Temp\ac9b6ab89cf79374fc563f89ddb22b8.jpg"/>
          <p:cNvPicPr>
            <a:picLocks noChangeAspect="1" noChangeArrowheads="1"/>
          </p:cNvPicPr>
          <p:nvPr/>
        </p:nvPicPr>
        <p:blipFill>
          <a:blip r:embed="rId1" cstate="print">
            <a:lum/>
          </a:blip>
          <a:srcRect/>
          <a:stretch>
            <a:fillRect/>
          </a:stretch>
        </p:blipFill>
        <p:spPr bwMode="auto">
          <a:xfrm>
            <a:off x="5076056" y="3717032"/>
            <a:ext cx="3528392" cy="2349230"/>
          </a:xfrm>
          <a:prstGeom prst="rect">
            <a:avLst/>
          </a:prstGeom>
          <a:noFill/>
          <a:effectLst>
            <a:outerShdw dist="50800" dir="5400000" algn="ctr" rotWithShape="0">
              <a:srgbClr val="000000">
                <a:alpha val="0"/>
              </a:srgbClr>
            </a:outerShdw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2992376" cy="724942"/>
          </a:xfrm>
        </p:spPr>
        <p:txBody>
          <a:bodyPr>
            <a:normAutofit/>
          </a:bodyPr>
          <a:lstStyle/>
          <a:p>
            <a:r>
              <a:rPr lang="zh-CN" altLang="en-US" sz="2800" dirty="0" smtClean="0"/>
              <a:t>三</a:t>
            </a:r>
            <a:r>
              <a:rPr lang="en-US" altLang="zh-CN" sz="2800" dirty="0" smtClean="0"/>
              <a:t>.</a:t>
            </a:r>
            <a:r>
              <a:rPr lang="zh-CN" altLang="en-US" sz="2800" dirty="0" smtClean="0"/>
              <a:t>问题发现：</a:t>
            </a:r>
            <a:endParaRPr lang="zh-CN" altLang="en-US" sz="28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55576" y="1340768"/>
            <a:ext cx="7498080" cy="4800600"/>
          </a:xfrm>
        </p:spPr>
        <p:txBody>
          <a:bodyPr>
            <a:normAutofit/>
          </a:bodyPr>
          <a:lstStyle/>
          <a:p>
            <a:pPr indent="283210">
              <a:buNone/>
            </a:pPr>
            <a:r>
              <a:rPr lang="zh-CN" altLang="en-US" dirty="0" smtClean="0"/>
              <a:t>当代，网络聊天已经是人们的家常便饭。而在网络聊天的亲身经历中我发现了一个大家习以为常的现象：大家在网络聊天时</a:t>
            </a:r>
            <a:r>
              <a:rPr lang="zh-CN" altLang="en-US" dirty="0" smtClean="0">
                <a:solidFill>
                  <a:srgbClr val="FF0000"/>
                </a:solidFill>
              </a:rPr>
              <a:t>往往会忽略或故意不使用</a:t>
            </a:r>
            <a:r>
              <a:rPr lang="zh-CN" altLang="en-US" dirty="0" smtClean="0"/>
              <a:t>部分标点符号。例如：</a:t>
            </a:r>
            <a:endParaRPr lang="zh-CN" altLang="en-US" dirty="0"/>
          </a:p>
        </p:txBody>
      </p:sp>
      <p:pic>
        <p:nvPicPr>
          <p:cNvPr id="2050" name="Picture 2" descr="D:\Documents\WeChat Files\wxid_v2u6zo7ctl6922\FileStorage\Temp\1cfa793f60b0e7a64de8b25b75d414e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411760" y="3933056"/>
            <a:ext cx="1728192" cy="2679263"/>
          </a:xfrm>
          <a:prstGeom prst="rect">
            <a:avLst/>
          </a:prstGeom>
          <a:noFill/>
        </p:spPr>
      </p:pic>
      <p:pic>
        <p:nvPicPr>
          <p:cNvPr id="2051" name="Picture 3" descr="D:\Documents\WeChat Files\wxid_v2u6zo7ctl6922\FileStorage\Temp\23ad5aa893cc9db58f194d403edb8a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3933056"/>
            <a:ext cx="1865144" cy="2666914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2992376" cy="724942"/>
          </a:xfrm>
        </p:spPr>
        <p:txBody>
          <a:bodyPr>
            <a:normAutofit/>
          </a:bodyPr>
          <a:lstStyle/>
          <a:p>
            <a:r>
              <a:rPr lang="zh-CN" altLang="en-US" sz="3200" dirty="0" smtClean="0"/>
              <a:t>三</a:t>
            </a:r>
            <a:r>
              <a:rPr lang="en-US" altLang="zh-CN" sz="3200" dirty="0" smtClean="0"/>
              <a:t>.</a:t>
            </a:r>
            <a:r>
              <a:rPr lang="zh-CN" altLang="en-US" sz="3200" dirty="0" smtClean="0"/>
              <a:t>问题发现：</a:t>
            </a:r>
            <a:endParaRPr lang="zh-CN" altLang="en-US" sz="32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99592" y="1772816"/>
            <a:ext cx="7498080" cy="1656184"/>
          </a:xfrm>
        </p:spPr>
        <p:txBody>
          <a:bodyPr>
            <a:noAutofit/>
          </a:bodyPr>
          <a:lstStyle/>
          <a:p>
            <a:pPr indent="283210"/>
            <a:r>
              <a:rPr lang="zh-CN" altLang="en-US" sz="2800" dirty="0" smtClean="0"/>
              <a:t>由此，我总结了这个值得探究的问题</a:t>
            </a:r>
            <a:r>
              <a:rPr lang="en-US" altLang="zh-CN" sz="2800" dirty="0" smtClean="0"/>
              <a:t>——</a:t>
            </a:r>
            <a:r>
              <a:rPr lang="zh-CN" altLang="en-US" sz="2800" dirty="0" smtClean="0">
                <a:solidFill>
                  <a:srgbClr val="FF0000"/>
                </a:solidFill>
              </a:rPr>
              <a:t>网络聊天中“消失的标点符号”</a:t>
            </a:r>
            <a:r>
              <a:rPr lang="zh-CN" altLang="en-US" sz="2800" dirty="0" smtClean="0"/>
              <a:t>。</a:t>
            </a:r>
            <a:endParaRPr lang="en-US" altLang="zh-CN" sz="2800" dirty="0" smtClean="0"/>
          </a:p>
          <a:p>
            <a:pPr indent="283210"/>
            <a:r>
              <a:rPr lang="zh-CN" altLang="en-US" sz="2800" dirty="0" smtClean="0"/>
              <a:t>那么，这背后的原因到底是什么？它有什么现实意义？它体现了新时代的什么特点？</a:t>
            </a:r>
            <a:endParaRPr lang="en-US" altLang="zh-CN" sz="2800" dirty="0" smtClean="0"/>
          </a:p>
          <a:p>
            <a:pPr indent="283210"/>
            <a:endParaRPr lang="en-US" altLang="zh-CN" sz="2800" dirty="0" smtClean="0"/>
          </a:p>
          <a:p>
            <a:pPr indent="283210"/>
            <a:r>
              <a:rPr lang="zh-CN" altLang="en-US" sz="2800" dirty="0" smtClean="0"/>
              <a:t>下面是探究过程及成果</a:t>
            </a:r>
            <a:endParaRPr lang="en-US" altLang="zh-CN" sz="2400" dirty="0" smtClean="0"/>
          </a:p>
          <a:p>
            <a:pPr indent="283210"/>
            <a:endParaRPr lang="zh-CN" altLang="en-US" sz="18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5616" y="764704"/>
            <a:ext cx="5440648" cy="652934"/>
          </a:xfrm>
        </p:spPr>
        <p:txBody>
          <a:bodyPr>
            <a:normAutofit/>
          </a:bodyPr>
          <a:lstStyle/>
          <a:p>
            <a:r>
              <a:rPr lang="zh-CN" altLang="en-US" sz="2800" dirty="0" smtClean="0"/>
              <a:t>四</a:t>
            </a:r>
            <a:r>
              <a:rPr lang="en-US" altLang="zh-CN" sz="2800" dirty="0" smtClean="0"/>
              <a:t>.</a:t>
            </a:r>
            <a:r>
              <a:rPr lang="zh-CN" altLang="en-US" sz="2800" dirty="0" smtClean="0"/>
              <a:t>问题探究</a:t>
            </a:r>
            <a:r>
              <a:rPr lang="en-US" altLang="zh-CN" sz="2800" dirty="0" smtClean="0"/>
              <a:t>——</a:t>
            </a:r>
            <a:r>
              <a:rPr lang="zh-CN" altLang="en-US" sz="2800" dirty="0" smtClean="0"/>
              <a:t>标点符号的作用：</a:t>
            </a:r>
            <a:endParaRPr lang="zh-CN" altLang="en-US" sz="28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71600" y="1772816"/>
            <a:ext cx="7416824" cy="2880320"/>
          </a:xfrm>
        </p:spPr>
        <p:txBody>
          <a:bodyPr>
            <a:noAutofit/>
          </a:bodyPr>
          <a:lstStyle/>
          <a:p>
            <a:pPr indent="283210"/>
            <a:r>
              <a:rPr lang="zh-CN" altLang="en-US" sz="2600" dirty="0" smtClean="0"/>
              <a:t>标点符号是书面语言的重要组成部分，</a:t>
            </a:r>
            <a:r>
              <a:rPr lang="zh-CN" altLang="en-US" sz="2600" dirty="0" smtClean="0">
                <a:solidFill>
                  <a:srgbClr val="FF0000"/>
                </a:solidFill>
              </a:rPr>
              <a:t>用于表示停顿、语气和词语的性质和作用</a:t>
            </a:r>
            <a:r>
              <a:rPr lang="zh-CN" altLang="en-US" sz="2600" dirty="0" smtClean="0"/>
              <a:t>。它们帮助人们更准确地表达自己的意思，使语言更加丰富和生动。标点符号分为标号和点号两大类。标号包括引号、括号、破折号、省略号等，主要用于标明某些特殊含义或性质。点号则包括逗号、句号、问号、感叹号等，主要用于表示句子内部的停顿和句子的语气。‌</a:t>
            </a:r>
            <a:endParaRPr lang="zh-CN" altLang="en-US" sz="26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476672"/>
            <a:ext cx="5440648" cy="1012974"/>
          </a:xfrm>
        </p:spPr>
        <p:txBody>
          <a:bodyPr>
            <a:normAutofit/>
          </a:bodyPr>
          <a:lstStyle/>
          <a:p>
            <a:r>
              <a:rPr lang="zh-CN" altLang="en-US" sz="2800" dirty="0" smtClean="0"/>
              <a:t>四</a:t>
            </a:r>
            <a:r>
              <a:rPr lang="en-US" altLang="zh-CN" sz="2800" dirty="0" smtClean="0"/>
              <a:t>.</a:t>
            </a:r>
            <a:r>
              <a:rPr lang="zh-CN" altLang="en-US" sz="2800" dirty="0" smtClean="0"/>
              <a:t>问题探究</a:t>
            </a:r>
            <a:r>
              <a:rPr lang="en-US" altLang="zh-CN" sz="2800" dirty="0" smtClean="0"/>
              <a:t>——</a:t>
            </a:r>
            <a:r>
              <a:rPr lang="zh-CN" altLang="en-US" sz="2800" dirty="0" smtClean="0"/>
              <a:t>问卷调查：</a:t>
            </a:r>
            <a:endParaRPr lang="zh-CN" altLang="en-US" sz="28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3568" y="1772816"/>
            <a:ext cx="7696200" cy="3657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zh-CN" sz="2800" dirty="0" smtClean="0"/>
              <a:t>1. </a:t>
            </a:r>
            <a:r>
              <a:rPr lang="zh-CN" altLang="en-US" sz="2800" dirty="0" smtClean="0"/>
              <a:t>问卷链接 </a:t>
            </a:r>
            <a:r>
              <a:rPr lang="en-US" altLang="zh-CN" sz="2000" dirty="0" smtClean="0">
                <a:hlinkClick r:id="rId1"/>
              </a:rPr>
              <a:t>https://wj.qq.com/s2/15050172/1ecf/</a:t>
            </a:r>
            <a:endParaRPr lang="en-US" altLang="zh-CN" sz="2000" dirty="0" smtClean="0"/>
          </a:p>
          <a:p>
            <a:pPr>
              <a:buNone/>
            </a:pPr>
            <a:r>
              <a:rPr lang="en-US" altLang="zh-CN" sz="2800" dirty="0" smtClean="0"/>
              <a:t>2.</a:t>
            </a:r>
            <a:r>
              <a:rPr lang="zh-CN" altLang="en-US" sz="2800" dirty="0" smtClean="0"/>
              <a:t>形式展示：</a:t>
            </a:r>
            <a:endParaRPr lang="zh-CN" altLang="en-US" sz="3600" dirty="0"/>
          </a:p>
        </p:txBody>
      </p:sp>
      <p:pic>
        <p:nvPicPr>
          <p:cNvPr id="3074" name="Picture 2" descr="D:\Documents\WeChat Files\wxid_v2u6zo7ctl6922\FileStorage\Temp\4fedc47e37bdb61a3f7f78da96a28f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3140968"/>
            <a:ext cx="1512168" cy="3154670"/>
          </a:xfrm>
          <a:prstGeom prst="rect">
            <a:avLst/>
          </a:prstGeom>
          <a:noFill/>
        </p:spPr>
      </p:pic>
      <p:pic>
        <p:nvPicPr>
          <p:cNvPr id="3075" name="Picture 3" descr="D:\Documents\WeChat Files\wxid_v2u6zo7ctl6922\FileStorage\Temp\90f1521f9e9a9da74279a5499bd899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3140968"/>
            <a:ext cx="1512168" cy="3129349"/>
          </a:xfrm>
          <a:prstGeom prst="rect">
            <a:avLst/>
          </a:prstGeom>
          <a:noFill/>
        </p:spPr>
      </p:pic>
      <p:pic>
        <p:nvPicPr>
          <p:cNvPr id="3076" name="Picture 4" descr="D:\Documents\WeChat Files\wxid_v2u6zo7ctl6922\FileStorage\Temp\0972e8151c3992bea6acc4da9229c3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3212976"/>
            <a:ext cx="1584176" cy="3207957"/>
          </a:xfrm>
          <a:prstGeom prst="rect">
            <a:avLst/>
          </a:prstGeom>
          <a:noFill/>
        </p:spPr>
      </p:pic>
      <p:pic>
        <p:nvPicPr>
          <p:cNvPr id="3077" name="Picture 5" descr="D:\Documents\WeChat Files\wxid_v2u6zo7ctl6922\FileStorage\Temp\c233b494cb1f66d9c61d22bd277de8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20272" y="3140968"/>
            <a:ext cx="1552006" cy="3171552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4648560" cy="724942"/>
          </a:xfrm>
        </p:spPr>
        <p:txBody>
          <a:bodyPr>
            <a:normAutofit/>
          </a:bodyPr>
          <a:lstStyle/>
          <a:p>
            <a:r>
              <a:rPr lang="zh-CN" altLang="en-US" sz="3200" dirty="0" smtClean="0"/>
              <a:t>五</a:t>
            </a:r>
            <a:r>
              <a:rPr lang="en-US" altLang="zh-CN" sz="3200" dirty="0" smtClean="0"/>
              <a:t>.</a:t>
            </a:r>
            <a:r>
              <a:rPr lang="zh-CN" altLang="en-US" sz="3200" dirty="0" smtClean="0"/>
              <a:t>结果及分析：</a:t>
            </a:r>
            <a:endParaRPr lang="zh-CN" altLang="en-US" sz="32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indent="283210">
              <a:buNone/>
            </a:pPr>
            <a:r>
              <a:rPr lang="en-US" altLang="zh-CN" sz="2600" dirty="0" smtClean="0">
                <a:latin typeface="+mn-ea"/>
              </a:rPr>
              <a:t>1.</a:t>
            </a:r>
            <a:r>
              <a:rPr lang="zh-CN" altLang="en-US" sz="2600" dirty="0" smtClean="0">
                <a:latin typeface="+mn-ea"/>
              </a:rPr>
              <a:t>通过调查数据可知在网络聊天中，</a:t>
            </a:r>
            <a:r>
              <a:rPr lang="zh-CN" altLang="en-US" sz="2600" dirty="0" smtClean="0">
                <a:solidFill>
                  <a:srgbClr val="FF0000"/>
                </a:solidFill>
                <a:latin typeface="+mn-ea"/>
              </a:rPr>
              <a:t>忽略或不使用逗号和句号</a:t>
            </a:r>
            <a:r>
              <a:rPr lang="zh-CN" altLang="en-US" sz="2600" dirty="0" smtClean="0">
                <a:latin typeface="+mn-ea"/>
              </a:rPr>
              <a:t>的人数较多。</a:t>
            </a:r>
            <a:endParaRPr lang="en-US" altLang="zh-CN" sz="2600" dirty="0" smtClean="0">
              <a:latin typeface="+mn-ea"/>
            </a:endParaRPr>
          </a:p>
          <a:p>
            <a:pPr indent="283210">
              <a:buNone/>
            </a:pPr>
            <a:r>
              <a:rPr lang="en-US" altLang="zh-CN" sz="2600" dirty="0" smtClean="0">
                <a:latin typeface="+mn-ea"/>
              </a:rPr>
              <a:t>2.</a:t>
            </a:r>
            <a:r>
              <a:rPr lang="zh-CN" altLang="en-US" sz="2600" dirty="0" smtClean="0">
                <a:latin typeface="+mn-ea"/>
              </a:rPr>
              <a:t>已知逗号的主要作用是将句子</a:t>
            </a:r>
            <a:r>
              <a:rPr lang="zh-CN" altLang="en-US" sz="2600" dirty="0" smtClean="0">
                <a:solidFill>
                  <a:srgbClr val="FF0000"/>
                </a:solidFill>
                <a:latin typeface="+mn-ea"/>
              </a:rPr>
              <a:t>切分为意群</a:t>
            </a:r>
            <a:r>
              <a:rPr lang="zh-CN" altLang="en-US" sz="2600" dirty="0" smtClean="0">
                <a:latin typeface="+mn-ea"/>
              </a:rPr>
              <a:t>，表示小于分号大于顿号的停顿。而句号则</a:t>
            </a:r>
            <a:r>
              <a:rPr lang="zh-CN" altLang="en-US" sz="2600" dirty="0" smtClean="0">
                <a:solidFill>
                  <a:srgbClr val="FF0000"/>
                </a:solidFill>
                <a:latin typeface="+mn-ea"/>
              </a:rPr>
              <a:t>表示一句话的结束</a:t>
            </a:r>
            <a:r>
              <a:rPr lang="zh-CN" altLang="en-US" sz="2600" dirty="0" smtClean="0">
                <a:latin typeface="+mn-ea"/>
              </a:rPr>
              <a:t>，新一句话的开始，提示读者该句的表达意思已结束。</a:t>
            </a:r>
            <a:endParaRPr lang="en-US" altLang="zh-CN" sz="2600" dirty="0" smtClean="0">
              <a:latin typeface="+mn-ea"/>
            </a:endParaRPr>
          </a:p>
          <a:p>
            <a:pPr indent="283210">
              <a:buNone/>
            </a:pPr>
            <a:r>
              <a:rPr lang="zh-CN" altLang="en-US" sz="2600" dirty="0" smtClean="0">
                <a:latin typeface="+mn-ea"/>
              </a:rPr>
              <a:t>但在网络聊天中，由于①大家可以在表述完一个意思后便</a:t>
            </a:r>
            <a:r>
              <a:rPr lang="zh-CN" altLang="en-US" sz="2600" dirty="0" smtClean="0">
                <a:solidFill>
                  <a:srgbClr val="FF0000"/>
                </a:solidFill>
                <a:latin typeface="+mn-ea"/>
              </a:rPr>
              <a:t>点击“发送”键</a:t>
            </a:r>
            <a:r>
              <a:rPr lang="zh-CN" altLang="en-US" sz="2600" dirty="0" smtClean="0">
                <a:latin typeface="+mn-ea"/>
              </a:rPr>
              <a:t>，使句子与句子间分离开，以提示读者该句的表达意思已结束；②</a:t>
            </a:r>
            <a:r>
              <a:rPr lang="zh-CN" altLang="en-US" sz="2600" dirty="0" smtClean="0">
                <a:solidFill>
                  <a:srgbClr val="FF0000"/>
                </a:solidFill>
                <a:latin typeface="+mn-ea"/>
              </a:rPr>
              <a:t>有空格键</a:t>
            </a:r>
            <a:r>
              <a:rPr lang="zh-CN" altLang="en-US" sz="2600" dirty="0" smtClean="0">
                <a:latin typeface="+mn-ea"/>
              </a:rPr>
              <a:t>切分句子意群。所以逗号和句号在网络聊天中出现较少。</a:t>
            </a:r>
            <a:endParaRPr lang="zh-CN" altLang="en-US" sz="2600" dirty="0" smtClean="0">
              <a:latin typeface="+mn-ea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Crayons">
  <a:themeElements>
    <a:clrScheme name="Office 主题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Office 主题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anose="030F0702030302020204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anose="030F0702030302020204" pitchFamily="66" charset="0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Crayons</Template>
  <TotalTime>0</TotalTime>
  <Words>1535</Words>
  <Application>WPS 演示</Application>
  <PresentationFormat>全屏显示(4:3)</PresentationFormat>
  <Paragraphs>79</Paragraphs>
  <Slides>13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1" baseType="lpstr">
      <vt:lpstr>Arial</vt:lpstr>
      <vt:lpstr>宋体</vt:lpstr>
      <vt:lpstr>Wingdings</vt:lpstr>
      <vt:lpstr>Comic Sans MS</vt:lpstr>
      <vt:lpstr>微软雅黑</vt:lpstr>
      <vt:lpstr>Arial Unicode MS</vt:lpstr>
      <vt:lpstr>Calibri</vt:lpstr>
      <vt:lpstr>Crayons</vt:lpstr>
      <vt:lpstr>网络聊天之“消失的标点符号”</vt:lpstr>
      <vt:lpstr>目录：</vt:lpstr>
      <vt:lpstr>一、标点符号的相关背景：</vt:lpstr>
      <vt:lpstr>二.网络聊天的背景及现状：</vt:lpstr>
      <vt:lpstr>三.问题发现：</vt:lpstr>
      <vt:lpstr>三.问题发现：</vt:lpstr>
      <vt:lpstr>四.问题探究——标点符号的作用：</vt:lpstr>
      <vt:lpstr>四.问题探究——问卷调查：</vt:lpstr>
      <vt:lpstr>五.结果及分析：</vt:lpstr>
      <vt:lpstr>五.结果及分析：</vt:lpstr>
      <vt:lpstr>六. 反映及看法：</vt:lpstr>
      <vt:lpstr>七.意义：</vt:lpstr>
      <vt:lpstr>感谢浏览！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kdfz</cp:lastModifiedBy>
  <cp:revision>25</cp:revision>
  <dcterms:created xsi:type="dcterms:W3CDTF">2025-01-08T06:45:04Z</dcterms:created>
  <dcterms:modified xsi:type="dcterms:W3CDTF">2025-01-08T06:45:16Z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898941BE6B4B4FF49E4BDDA163F2CDED</vt:lpwstr>
  </property>
  <property fmtid="{D5CDD505-2E9C-101B-9397-08002B2CF9AE}" pid="3" name="KSOProductBuildVer">
    <vt:lpwstr>2052-11.8.2.11813</vt:lpwstr>
  </property>
</Properties>
</file>