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677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16.03.2026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我是八（3）班的白格非，今天我将向大家汇报我的研究性学习课题——《跨学科视角下中国二十四节气的英文译介与科普》。本次汇报将围绕课题的背景、任务、实施过程、成果以及我的收获与体会展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在资料准备就绪后，我开始制作科普卡片，设计版式、填充内容、优化视觉效果，并反复审核修改。最后，我对整个研究过程进行了回顾和总结，撰写了这份结题报告。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经过一系列的努力，我顺利完成了本次课题，接下来向大家展示我的核心成果——清明和冬至的英文科普卡片。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首先是清明的科普卡片。卡片清晰地介绍了清明的基本信息，以及其背后的地理成因和气候特点，让读者能够科学地理解这个节气。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卡片的另一部分介绍了清明的传统民俗活动，以及相关的古诗和谚语，让读者在了解科学知识的同时，也能感受到浓厚的文化氛围。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接下来是冬至的科普卡片。卡片介绍了冬至的时间、地理特征，即太阳直射南回归线，以及由此带来的气候特点，标志着数九寒天的开始。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同样，冬至卡片也介绍了丰富的民俗活动和相关的文学作品，展现了冬至作为重要节日的文化意义和人们对家庭团聚的重视。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完成这次课题，我收获颇丰。接下来，我将分享我的收获与体会。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知识层面，我不仅巩固了地理、语文知识，还极大地提升了英语能力。在能力层面，我学会了如何整合不同学科的知识，锻炼了自主探究和解决问题的能力，更重要的是，我体会到了文化传播的乐趣和意义，增强了文化自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这次经历让我深刻体会到，二十四节气是中华优秀传统文化的瑰宝。跨学科学习不仅有趣，更让我明白，要成为一名优秀的文化传播者，需要不断提升自己的综合素养。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当然，在研究过程中也存在一些不足，我也对未来的改进方向进行了思考。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本次汇报将分为七个部分，首先我们来了解一下课题的背景与意义。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我认识到自己在英语表达的地道性、知识挖掘的深度以及卡片设计的创意方面还有提升空间。未来，我将通过加强学习、深入研究和提升设计能力来弥补这些不足。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最后，对本次结题任务进行一个简要的总结。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我的汇报到此结束，感谢各位老师和同学的聆听，也特别感谢我的指导老师王惠老师的悉心指导。谢谢大家！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首先，我们来探讨一下本课题的研究背景和意义。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二十四节气不仅是时间的刻度，更是中华优秀传统文化的重要组成部分。本次课题旨在通过跨学科的视角，深入挖掘其科学与文化价值，并通过英文译介的方式，向世界传播这一独特的文化遗产。这不仅有助于我们个人知识的整合与能力的提升，更能增强我们的文化自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接下来，我将介绍本次结题的具体任务和目标。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题的核心任务主要包括五个方面：首先，筛选出清明和冬至这两个具有代表性的节气；其次，广泛搜集相关的地理、文化素材；接着，将这些素材翻译成英文；然后，制作成精美的科普卡片；最后，撰写一份完整的结题报告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我们的结题目标非常明确，不仅是为了完成任务，更是为了通过这个过程，掌握知识、提升能力、实现跨学科的融合，并最终形成有价值的研究成果。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那么，我是如何一步步完成这些任务的呢？接下来我将详细介绍任务的实施过程。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任务实施分为几个阶段。在准备阶段，我明确了研究方向和资料搜集的分工。随后进入资料整理阶段，我系统地梳理了地理知识、筛选了语文素材、整理了民俗活动，并进行了严谨的英文翻译工作，为后续的卡片制作打下了坚实的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46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4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50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3" Type="http://schemas.openxmlformats.org/officeDocument/2006/relationships/image" Target="../media/image4.jpe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5" Type="http://schemas.openxmlformats.org/officeDocument/2006/relationships/image" Target="../media/image61.svg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2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7.svg"/><Relationship Id="rId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jpe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69.svg"/><Relationship Id="rId3" Type="http://schemas.openxmlformats.org/officeDocument/2006/relationships/image" Target="../media/image4.jpeg"/><Relationship Id="rId7" Type="http://schemas.openxmlformats.org/officeDocument/2006/relationships/image" Target="../media/image14.sv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8.svg"/><Relationship Id="rId5" Type="http://schemas.openxmlformats.org/officeDocument/2006/relationships/image" Target="../media/image57.svg"/><Relationship Id="rId15" Type="http://schemas.openxmlformats.org/officeDocument/2006/relationships/image" Target="../media/image71.svg"/><Relationship Id="rId10" Type="http://schemas.openxmlformats.org/officeDocument/2006/relationships/image" Target="../media/image7.png"/><Relationship Id="rId4" Type="http://schemas.openxmlformats.org/officeDocument/2006/relationships/image" Target="../media/image56.png"/><Relationship Id="rId9" Type="http://schemas.openxmlformats.org/officeDocument/2006/relationships/image" Target="../media/image45.svg"/><Relationship Id="rId1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0.sv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6.svg"/><Relationship Id="rId3" Type="http://schemas.openxmlformats.org/officeDocument/2006/relationships/image" Target="../media/image4.jpeg"/><Relationship Id="rId7" Type="http://schemas.openxmlformats.org/officeDocument/2006/relationships/image" Target="../media/image29.sv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2.svg"/><Relationship Id="rId3" Type="http://schemas.openxmlformats.org/officeDocument/2006/relationships/image" Target="../media/image4.jpeg"/><Relationship Id="rId7" Type="http://schemas.openxmlformats.org/officeDocument/2006/relationships/image" Target="../media/image20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37.svg"/><Relationship Id="rId5" Type="http://schemas.openxmlformats.org/officeDocument/2006/relationships/image" Target="../media/image14.svg"/><Relationship Id="rId10" Type="http://schemas.openxmlformats.org/officeDocument/2006/relationships/image" Target="../media/image36.png"/><Relationship Id="rId4" Type="http://schemas.openxmlformats.org/officeDocument/2006/relationships/image" Target="../media/image13.png"/><Relationship Id="rId9" Type="http://schemas.openxmlformats.org/officeDocument/2006/relationships/image" Target="../media/image3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43.pn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11" Type="http://schemas.openxmlformats.org/officeDocument/2006/relationships/image" Target="../media/image5.png"/><Relationship Id="rId5" Type="http://schemas.openxmlformats.org/officeDocument/2006/relationships/image" Target="../media/image22.svg"/><Relationship Id="rId10" Type="http://schemas.openxmlformats.org/officeDocument/2006/relationships/image" Target="../media/image42.svg"/><Relationship Id="rId4" Type="http://schemas.openxmlformats.org/officeDocument/2006/relationships/image" Target="../media/image21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508000" y="1524000"/>
            <a:ext cx="1117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跨学科视角下中国二十四节气的英文译介与科普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17188">
            <a:off x="4826016" y="24066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A0522D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508000" y="26035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 spc="400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结题汇报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3810000" y="3556000"/>
            <a:ext cx="4572000" cy="1270000"/>
          </a:xfrm>
          <a:prstGeom prst="roundRect">
            <a:avLst>
              <a:gd name="adj" fmla="val 10000"/>
            </a:avLst>
          </a:prstGeom>
          <a:solidFill>
            <a:srgbClr val="B8C5C1">
              <a:alpha val="30000"/>
            </a:srgbClr>
          </a:solidFill>
          <a:ln w="12700" cap="flat" cmpd="sng">
            <a:solidFill>
              <a:srgbClr val="A0522D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3937000" y="3683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汇报人：</a:t>
            </a: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白格非</a:t>
            </a:r>
            <a:r>
              <a:rPr lang="en-US" sz="16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班级：</a:t>
            </a: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八（3）班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指导教师：</a:t>
            </a: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王惠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36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卡片制作与报告撰写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879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科普卡片制作阶段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4572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确定简洁清晰的卡片版式，将整理好的内容分模块填充并排版，突出重点，搭配节气相关图案，最后进行审核与修改，确保内容准确、表达流畅。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350000" y="1651000"/>
            <a:ext cx="5080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1905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12000" y="1879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总结与报告撰写阶段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604000" y="2413000"/>
            <a:ext cx="4572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回顾整个任务实施过程，整理完成的英文科普卡片成果，并结合任务要求与实施过程，撰写逻辑清晰、内容详实的结题报告。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4092">
            <a:off x="762004" y="53276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41E28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cxnSp>
        <p:nvCxnSpPr>
          <p:cNvPr id="4" name="Connector 4"/>
          <p:cNvCxnSpPr/>
          <p:nvPr/>
        </p:nvCxnSpPr>
        <p:spPr>
          <a:xfrm rot="-34376">
            <a:off x="5461032" y="2279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508000" y="2667000"/>
            <a:ext cx="1117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四、结题成果展示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930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08000" y="4191000"/>
            <a:ext cx="1117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spc="400">
                <a:solidFill>
                  <a:srgbClr val="FFFFFF">
                    <a:alpha val="7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Achievement Display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清明科普卡片展示（一）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2540000" cy="34544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22" r="22"/>
          <a:stretch>
            <a:fillRect/>
          </a:stretch>
        </p:blipFill>
        <p:spPr>
          <a:xfrm>
            <a:off x="889000" y="1778000"/>
            <a:ext cx="2286000" cy="3200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762000" y="52070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▲ 清明科普卡片实物图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683000" y="1651000"/>
            <a:ext cx="7112000" cy="1397000"/>
          </a:xfrm>
          <a:prstGeom prst="roundRect">
            <a:avLst>
              <a:gd name="adj" fmla="val 9090"/>
            </a:avLst>
          </a:prstGeom>
          <a:solidFill>
            <a:srgbClr val="B8C5C1">
              <a:alpha val="2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37000" y="1841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445000" y="1803400"/>
            <a:ext cx="622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基本信息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2159000"/>
            <a:ext cx="622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清明，英文名为Qingming Festival / Pure Brightness，时间为每年4月4-6日，是二十四节气中的第五个节气。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3238500"/>
            <a:ext cx="7112000" cy="1397000"/>
          </a:xfrm>
          <a:prstGeom prst="roundRect">
            <a:avLst>
              <a:gd name="adj" fmla="val 9090"/>
            </a:avLst>
          </a:prstGeom>
          <a:solidFill>
            <a:srgbClr val="B8C5C1">
              <a:alpha val="2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37000" y="3429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445000" y="3390900"/>
            <a:ext cx="622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地理与气候特点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445000" y="3746500"/>
            <a:ext cx="622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太阳直射点位于北半球，北半球昼长夜短，气温回升，降水增多，天气温暖湿润，万物复苏。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/>
          <a:srcRect l="142" r="142"/>
          <a:stretch>
            <a:fillRect/>
          </a:stretch>
        </p:blipFill>
        <p:spPr>
          <a:xfrm>
            <a:off x="3683000" y="4826000"/>
            <a:ext cx="2286000" cy="1270000"/>
          </a:xfrm>
          <a:prstGeom prst="roundRect">
            <a:avLst>
              <a:gd name="adj" fmla="val 10000"/>
            </a:avLst>
          </a:prstGeom>
          <a:noFill/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635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223000" y="48260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“清明时节雨纷纷，路上行人欲断魂。”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此时节，大地呈现春和景明之象，正是郊外踏青春游与行清墓祭的好时节。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清明科普卡片展示（二）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76" b="76"/>
          <a:stretch>
            <a:fillRect/>
          </a:stretch>
        </p:blipFill>
        <p:spPr>
          <a:xfrm>
            <a:off x="762000" y="1651000"/>
            <a:ext cx="4064000" cy="2247900"/>
          </a:xfrm>
          <a:prstGeom prst="roundRect">
            <a:avLst>
              <a:gd name="adj" fmla="val 5649"/>
            </a:avLst>
          </a:prstGeom>
          <a:noFill/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5C5C5C">
                <a:alpha val="2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064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清明时节雨纷纷，路上行人欲断魂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334000" y="1651000"/>
            <a:ext cx="5842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24500" y="184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905500" y="1803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传统民俗活动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524500" y="2222500"/>
            <a:ext cx="546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清明兼具自然与人文两大内涵，既是自然节气点，也是传统节日。主要活动包括扫墓祭祖、踏青郊游、插柳辟邪、品尝青团等，体现了国人对祖先的缅怀与对春日生机的热爱。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334000" y="3556000"/>
            <a:ext cx="584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24500" y="3746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905500" y="3708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古诗与农谚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524500" y="4127500"/>
            <a:ext cx="546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5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《清明》· 杜牧：</a:t>
            </a:r>
            <a:r>
              <a:rPr lang="en-US" sz="15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“清明时节雨纷纷，路上行人欲断魂。借问酒家何处有？牧童遥指杏花村。”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5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农谚：</a:t>
            </a:r>
            <a:r>
              <a:rPr lang="en-US" sz="15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“清明前后，种瓜点豆”，反映了此时气温回升，正是春耕春种的大好时节。</a:t>
            </a:r>
          </a:p>
        </p:txBody>
      </p:sp>
      <p:cxnSp>
        <p:nvCxnSpPr>
          <p:cNvPr id="14" name="Connector 14"/>
          <p:cNvCxnSpPr/>
          <p:nvPr/>
        </p:nvCxnSpPr>
        <p:spPr>
          <a:xfrm rot="-4092">
            <a:off x="762004" y="5835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762000" y="5969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感受传统文化，传承民族精神 ——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6032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冬至科普卡片展示（一）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35000" y="1651000"/>
            <a:ext cx="2540000" cy="3556000"/>
          </a:xfrm>
          <a:prstGeom prst="roundRect">
            <a:avLst>
              <a:gd name="adj" fmla="val 500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8" r="8"/>
          <a:stretch>
            <a:fillRect/>
          </a:stretch>
        </p:blipFill>
        <p:spPr>
          <a:xfrm>
            <a:off x="762000" y="1866900"/>
            <a:ext cx="2286000" cy="3124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6" name="AutoShape 6"/>
          <p:cNvSpPr/>
          <p:nvPr/>
        </p:nvSpPr>
        <p:spPr>
          <a:xfrm>
            <a:off x="3683000" y="1651000"/>
            <a:ext cx="7366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37000" y="1841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4445000" y="18034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基本信息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22225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冬至（Winter Solstice），时间为每年12月21-23日，是二十四节气中的第二十二个节气，标志着冬季的正式深化。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683000" y="3238500"/>
            <a:ext cx="7366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37000" y="3429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445000" y="33909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地理与气候特点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445000" y="38100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此时太阳直射南回归线，北半球白昼最短、黑夜最长。这一天也是北半球一年中接收太阳辐射最少的时刻，预示着最冷时期的开始。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/>
          <a:srcRect t="183" b="183"/>
          <a:stretch>
            <a:fillRect/>
          </a:stretch>
        </p:blipFill>
        <p:spPr>
          <a:xfrm>
            <a:off x="3683000" y="4889500"/>
            <a:ext cx="2032000" cy="1282700"/>
          </a:xfrm>
          <a:prstGeom prst="roundRect">
            <a:avLst>
              <a:gd name="adj" fmla="val 9900"/>
            </a:avLst>
          </a:prstGeom>
          <a:noFill/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63500" dist="381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5" name="AutoShape 15"/>
          <p:cNvSpPr/>
          <p:nvPr/>
        </p:nvSpPr>
        <p:spPr>
          <a:xfrm>
            <a:off x="5969000" y="4889500"/>
            <a:ext cx="4953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1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“冬至大如年”，在这一天，北方有吃饺子、南方有吃汤圆的习俗，家人团聚，共享天伦，体现了中华民族对自然节律的尊重与生活智慧。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冬至科普卡片展示（二）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12" b="112"/>
          <a:stretch>
            <a:fillRect/>
          </a:stretch>
        </p:blipFill>
        <p:spPr>
          <a:xfrm>
            <a:off x="762000" y="1651000"/>
            <a:ext cx="3556000" cy="2247900"/>
          </a:xfrm>
          <a:prstGeom prst="roundRect">
            <a:avLst>
              <a:gd name="adj" fmla="val 5649"/>
            </a:avLst>
          </a:prstGeom>
          <a:noFill/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5C5C5C">
                <a:alpha val="2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699000" y="16510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民俗活动 · 冬至大如年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2095500"/>
            <a:ext cx="635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冬至素有“冬至大如年”的说法，蕴含着对团圆的期盼。北方有吃饺子的习俗，寓意消寒；南方则流行吃汤圆，象征团圆。此外，祭祖与“数九”也是重要的传统活动，寄托着人们对美好生活的向往。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6875">
            <a:off x="4699006" y="3232150"/>
            <a:ext cx="635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4699000" y="34290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古诗谚语 · 文化情感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699000" y="38735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谚语：冬至大如年 (Winter Solstice is as important as the New Year)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99000" y="4318000"/>
            <a:ext cx="635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《冬至夜思家》- 白居易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邯郸驿里逢冬至，抱膝灯前影伴身。想得家中夜深坐，还应说着远行人。</a:t>
            </a:r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C5C5C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（译文：冬至佳节，诗人在邯郸客舍独坐，想象着家人围坐灯前谈论着远行的自己，抒发了深切的思乡之情。）</a:t>
            </a:r>
          </a:p>
        </p:txBody>
      </p:sp>
      <p:sp>
        <p:nvSpPr>
          <p:cNvPr id="11" name="AutoShape 11"/>
          <p:cNvSpPr/>
          <p:nvPr/>
        </p:nvSpPr>
        <p:spPr>
          <a:xfrm>
            <a:off x="10668000" y="5969000"/>
            <a:ext cx="762000" cy="304800"/>
          </a:xfrm>
          <a:prstGeom prst="roundRect">
            <a:avLst>
              <a:gd name="adj" fmla="val 16666"/>
            </a:avLst>
          </a:prstGeom>
          <a:solidFill>
            <a:srgbClr val="A0522D">
              <a:alpha val="10000"/>
            </a:srgbClr>
          </a:solidFill>
          <a:ln w="12700" cap="flat" cmpd="sng">
            <a:solidFill>
              <a:srgbClr val="A0522D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冬至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3556000" y="24130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F2329"/>
                </a:solidFill>
                <a:latin typeface="Noto Serif SC"/>
                <a:ea typeface="Noto Serif SC"/>
                <a:cs typeface="Noto Serif SC"/>
                <a:sym typeface="Noto Serif SC"/>
              </a:rPr>
              <a:t>五、收获与体会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715000" y="3302000"/>
            <a:ext cx="762000" cy="38100"/>
          </a:xfrm>
          <a:prstGeom prst="roundRect">
            <a:avLst>
              <a:gd name="adj" fmla="val 0"/>
            </a:avLst>
          </a:prstGeom>
          <a:solidFill>
            <a:srgbClr val="50505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3556000" y="3556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200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GAINS AND REFLECTIONS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知识与能力层面的收获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5C5C5C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0" cy="508000"/>
          </a:xfrm>
          <a:prstGeom prst="roundRect">
            <a:avLst>
              <a:gd name="adj" fmla="val 25000"/>
            </a:avLst>
          </a:prstGeom>
          <a:solidFill>
            <a:srgbClr val="B8C5C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17526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1714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知识层面收获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24130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2349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地理：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深入掌握节气地理成因，理解太阳公转与气候关系。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31115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0480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语文：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积累古诗谚语，提升文化认知和语文素养。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38100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3746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英语：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提升翻译与书面表达能力，掌握传统文化英文词汇。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350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5C5C5C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350000" y="1651000"/>
            <a:ext cx="5080000" cy="508000"/>
          </a:xfrm>
          <a:prstGeom prst="roundRect">
            <a:avLst>
              <a:gd name="adj" fmla="val 25000"/>
            </a:avLst>
          </a:prstGeom>
          <a:solidFill>
            <a:srgbClr val="B8C5C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40500" y="17526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21500" y="1714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能力层面收获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2413000"/>
            <a:ext cx="254000" cy="254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2349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知识整合：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学会跨学科整合知识，提升知识梳理能力。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04000" y="3111500"/>
            <a:ext cx="254000" cy="254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30480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自主探究：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培养独立思考习惯，增强解决问题的能力。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04000" y="3810000"/>
            <a:ext cx="254000" cy="254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985000" y="3746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文化传播：</a:t>
            </a: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提升文化传播意识，增强文化自信。</a:t>
            </a:r>
            <a:endParaRPr lang="en-US" sz="1100"/>
          </a:p>
        </p:txBody>
      </p:sp>
      <p:cxnSp>
        <p:nvCxnSpPr>
          <p:cNvPr id="24" name="Connector 24"/>
          <p:cNvCxnSpPr/>
          <p:nvPr/>
        </p:nvCxnSpPr>
        <p:spPr>
          <a:xfrm rot="-4092">
            <a:off x="762004" y="5708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5" name="AutoShape 25"/>
          <p:cNvSpPr/>
          <p:nvPr/>
        </p:nvSpPr>
        <p:spPr>
          <a:xfrm>
            <a:off x="762000" y="5842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知行合一，学以致用 —— 传统文化学习之旅的双重成长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203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个人体会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57290">
            <a:off x="762053" y="1263650"/>
            <a:ext cx="76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A0522D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762000" y="1651000"/>
            <a:ext cx="10668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  <a:effectLst>
            <a:outerShdw blurRad="127000" dist="50800" dir="5400000" algn="tl" rotWithShape="0">
              <a:srgbClr val="5C5C5C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1841500"/>
            <a:ext cx="9652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8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本次任务让我深刻感受到了中华传统二十四节气的独特魅力，它不仅是一种时间划分方式，更是承载着地理知识、民俗文化、文学艺术的文化载体。</a:t>
            </a:r>
            <a:endParaRPr lang="en-US" sz="1100"/>
          </a:p>
          <a:p>
            <a:pPr indent="0" algn="l">
              <a:lnSpc>
                <a:spcPct val="133333"/>
              </a:lnSpc>
            </a:pPr>
            <a:br>
              <a:rPr lang="en-US" sz="18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endParaRPr lang="en-US" sz="1800" b="0" i="0" u="none" strike="noStrike">
              <a:solidFill>
                <a:srgbClr val="5C5C5C"/>
              </a:solidFill>
              <a:latin typeface="Noto Serif SC"/>
              <a:ea typeface="Noto Serif SC"/>
              <a:cs typeface="Noto Serif SC"/>
              <a:sym typeface="Noto Serif SC"/>
            </a:endParaRPr>
          </a:p>
          <a:p>
            <a:pPr indent="0" algn="l">
              <a:lnSpc>
                <a:spcPct val="133333"/>
              </a:lnSpc>
            </a:pPr>
            <a:r>
              <a:rPr lang="en-US" sz="18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在任务实施过程中，我深刻体会到了跨学科学习的乐趣与意义。传播中华优秀传统文化，需要我们不仅掌握扎实的文化知识，还要具备良好的外语表达能力与知识整合能力。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5461000"/>
            <a:ext cx="10668000" cy="508000"/>
          </a:xfrm>
          <a:prstGeom prst="roundRect">
            <a:avLst>
              <a:gd name="adj" fmla="val 0"/>
            </a:avLst>
          </a:prstGeom>
          <a:solidFill>
            <a:srgbClr val="B8C5C1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889000" y="5524500"/>
            <a:ext cx="1041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传承文化精髓 · 提升综合素养 ——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cxnSp>
        <p:nvCxnSpPr>
          <p:cNvPr id="4" name="Connector 4"/>
          <p:cNvCxnSpPr/>
          <p:nvPr/>
        </p:nvCxnSpPr>
        <p:spPr>
          <a:xfrm rot="-17188">
            <a:off x="4826016" y="2279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2463800" y="2667000"/>
            <a:ext cx="72644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六、存在的不足与改进方向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7188">
            <a:off x="4826016" y="3676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6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0" y="3937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400">
                <a:solidFill>
                  <a:srgbClr val="FFFFFF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REFLECTION AND OUTLOOK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目录 | CONTENTS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A0522D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066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1968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课题背景与意义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27305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29591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2921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结题任务与目标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683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39116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3873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任务实施过程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6355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8641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24000" y="4826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结题成果展示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350000" y="1778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20066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12000" y="1968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收获与体会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350000" y="27305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29591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7112000" y="2921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存在的不足与改进方向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350000" y="3683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04000" y="39116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112000" y="38735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结题总结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6350000" y="4826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A0522D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探索 · 实践 · 成长 ——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5029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存在的不足与改进方向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存在的不足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387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英语表达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397000" y="2730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部分表达不够流畅地道，古诗翻译韵律感不足。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302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276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知识挖掘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397000" y="3619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对节气的地域民俗差异、深层地理原理挖掘不够深入。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191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4165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卡片制作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397000" y="4508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版式较为简单，缺乏创意，视觉效果有待提升。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350000" y="1651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604000" y="18415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改进方向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2413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2387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提升英语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985000" y="2730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加强阅读写作练习，积累表达素材，请教专业人士。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3302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3276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深化挖掘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985000" y="3619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查阅更多文献，深入了解节气的文化内涵与科学原理。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41910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85000" y="41656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优化设计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985000" y="4508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/>
                <a:ea typeface="Noto Sans SC"/>
                <a:cs typeface="Noto Sans SC"/>
                <a:sym typeface="Noto Sans SC"/>
              </a:rPr>
              <a:t>学习卡片制作技巧，丰富版式设计，提升视觉效果。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5715000" y="2286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4076700" y="2667000"/>
            <a:ext cx="40259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七、结题总结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0" y="3556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PROJECT CONCLUSION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715000" y="4191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2800" y="4572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3556000" y="2032000"/>
            <a:ext cx="508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感谢聆听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34376">
            <a:off x="5461032" y="3168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3556000" y="3429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9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指导教师：王惠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2800" y="4191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635000" y="635000"/>
            <a:ext cx="10922000" cy="5588000"/>
          </a:xfrm>
          <a:prstGeom prst="roundRect">
            <a:avLst>
              <a:gd name="adj" fmla="val 0"/>
            </a:avLst>
          </a:prstGeom>
          <a:solidFill>
            <a:srgbClr val="FFFFFF">
              <a:alpha val="0"/>
            </a:srgbClr>
          </a:solidFill>
          <a:ln w="12700" cap="flat" cmpd="sng">
            <a:solidFill>
              <a:srgbClr val="FFFFFF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540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一、课题背景与意义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2279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7" name="Connector 7"/>
          <p:cNvCxnSpPr/>
          <p:nvPr/>
        </p:nvCxnSpPr>
        <p:spPr>
          <a:xfrm rot="-34376">
            <a:off x="5461032" y="3803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4064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spc="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BACKGROUND AND SIGNIFICANCE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355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课题背景与意义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092">
            <a:off x="762004" y="13271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A0522D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762000" y="1651000"/>
            <a:ext cx="5588000" cy="1270000"/>
          </a:xfrm>
          <a:prstGeom prst="roundRect">
            <a:avLst>
              <a:gd name="adj" fmla="val 10000"/>
            </a:avLst>
          </a:prstGeom>
          <a:solidFill>
            <a:srgbClr val="B8C5C1">
              <a:alpha val="2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1841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1778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文化价值：农耕文明的智慧结晶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460500" y="2159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承载着丰富的地理气候知识、民俗文化内涵与文学艺术价值，是中华优秀传统文化的重要组成部分。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111500"/>
            <a:ext cx="5588000" cy="1270000"/>
          </a:xfrm>
          <a:prstGeom prst="roundRect">
            <a:avLst>
              <a:gd name="adj" fmla="val 10000"/>
            </a:avLst>
          </a:prstGeom>
          <a:solidFill>
            <a:srgbClr val="B8C5C1">
              <a:alpha val="2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3302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32385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跨学科学习：文理融合的探索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460500" y="3619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结合地理学科的太阳公转、气候变迁知识与语文学科的古诗谚语、民俗文化，实现知识的深度融合。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572000"/>
            <a:ext cx="5588000" cy="1270000"/>
          </a:xfrm>
          <a:prstGeom prst="roundRect">
            <a:avLst>
              <a:gd name="adj" fmla="val 10000"/>
            </a:avLst>
          </a:prstGeom>
          <a:solidFill>
            <a:srgbClr val="B8C5C1">
              <a:alpha val="2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4762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460500" y="4699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科普意义：向世界传播中国声音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460500" y="5080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用英文译介二十四节气，传播中华传统文化，增强文化自信，同时提升英语表达与跨文化传播能力。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/>
          <a:srcRect t="37" b="37"/>
          <a:stretch>
            <a:fillRect/>
          </a:stretch>
        </p:blipFill>
        <p:spPr>
          <a:xfrm>
            <a:off x="7874000" y="1778000"/>
            <a:ext cx="3302000" cy="3124200"/>
          </a:xfrm>
          <a:prstGeom prst="roundRect">
            <a:avLst>
              <a:gd name="adj" fmla="val 4065"/>
            </a:avLst>
          </a:prstGeom>
          <a:noFill/>
          <a:ln w="12700" cap="flat" cmpd="sng">
            <a:solidFill>
              <a:srgbClr val="A0522D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7874000" y="5016500"/>
            <a:ext cx="330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二十四节气英文表达概览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41E28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42000" y="2032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4076700" y="2667000"/>
            <a:ext cx="4025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二、结题任务与目标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34376">
            <a:off x="5461032" y="3422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0" y="3683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2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CONCLUSION TASKS AND OBJECTIVES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8C5C1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核心任务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A0522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651000"/>
            <a:ext cx="10668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18542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1727200"/>
            <a:ext cx="914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筛选节气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524000" y="2082800"/>
            <a:ext cx="914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选取清明、冬至两个具有代表性的节气进行深入研究。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2590800"/>
            <a:ext cx="10668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2794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2667000"/>
            <a:ext cx="914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素材搜集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524000" y="3022600"/>
            <a:ext cx="914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搜集与节气相关的地理知识、气候特征、民俗活动及古诗谚语。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3530600"/>
            <a:ext cx="10668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37338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24000" y="3606800"/>
            <a:ext cx="914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英文翻译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524000" y="3962400"/>
            <a:ext cx="914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将搜集到的中文素材进行准确、流畅的英文翻译。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470400"/>
            <a:ext cx="10668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46736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524000" y="4546600"/>
            <a:ext cx="914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制作卡片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524000" y="4902200"/>
            <a:ext cx="914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制作规范、易懂、生动的英文科普卡片。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410200"/>
            <a:ext cx="10668000" cy="812800"/>
          </a:xfrm>
          <a:prstGeom prst="roundRect">
            <a:avLst>
              <a:gd name="adj" fmla="val 15625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B8C5C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2500" y="5613400"/>
            <a:ext cx="406400" cy="406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524000" y="5486400"/>
            <a:ext cx="9144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0522D"/>
                </a:solidFill>
                <a:latin typeface="Noto Sans SC"/>
                <a:ea typeface="Noto Sans SC"/>
                <a:cs typeface="Noto Sans SC"/>
                <a:sym typeface="Noto Sans SC"/>
              </a:rPr>
              <a:t>撰写报告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524000" y="5842000"/>
            <a:ext cx="9144000" cy="27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总结任务实施过程，完成结题报告。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2006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结题目标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33500"/>
            <a:ext cx="10668000" cy="25400"/>
          </a:xfrm>
          <a:prstGeom prst="roundRect">
            <a:avLst>
              <a:gd name="adj" fmla="val 0"/>
            </a:avLst>
          </a:prstGeom>
          <a:solidFill>
            <a:srgbClr val="A0522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02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1841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180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知识掌握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460500" y="2184400"/>
            <a:ext cx="254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深入理解清明、冬至的地理成因与气候特点，夯实学科基础。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1841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143500" y="180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文化积累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143500" y="2184400"/>
            <a:ext cx="254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积累相关民俗文化知识、古诗谚语，提升传统文化认知与素养。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651000"/>
            <a:ext cx="3302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18500" y="1841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826500" y="1803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能力提升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826500" y="2184400"/>
            <a:ext cx="254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提升英语翻译与书面表达能力，独立完成高质量科普卡片制作。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3302000"/>
            <a:ext cx="3302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3492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460500" y="345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学科融合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460500" y="3835400"/>
            <a:ext cx="254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打破学科壁垒，实现地理、语文、英语跨学科知识的有机整合。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445000" y="3302000"/>
            <a:ext cx="3302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35500" y="34925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143500" y="3454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成果达成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5143500" y="3835400"/>
            <a:ext cx="254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顺利完成所有任务，形成完整的科普卡片集与结题报告。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525000" y="4445000"/>
            <a:ext cx="1016000" cy="1016000"/>
          </a:xfrm>
          <a:prstGeom prst="roundRect">
            <a:avLst>
              <a:gd name="adj" fmla="val 12500"/>
            </a:avLst>
          </a:prstGeom>
          <a:solidFill>
            <a:srgbClr val="A0522D">
              <a:alpha val="10000"/>
            </a:srgbClr>
          </a:solidFill>
          <a:ln w="25400" cap="flat" cmpd="sng">
            <a:solidFill>
              <a:srgbClr val="A0522D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9525000" y="4445000"/>
            <a:ext cx="101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研学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24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成果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21C26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5715000" y="2032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413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三、任务实施过程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1750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 spc="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TASK IMPLEMENTATION PROCESS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715000" y="3810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2800" y="4191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762000" y="635000"/>
            <a:ext cx="5029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准备与资料整理阶段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048000" cy="3556000"/>
          </a:xfrm>
          <a:prstGeom prst="roundRect">
            <a:avLst>
              <a:gd name="adj" fmla="val 4166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准备阶段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34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核心任务：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明确任务核心，确定科普卡片的核心模块架构。</a:t>
            </a:r>
          </a:p>
          <a:p>
            <a:pPr indent="0" algn="l">
              <a:lnSpc>
                <a:spcPct val="108333"/>
              </a:lnSpc>
            </a:pPr>
            <a:endParaRPr lang="en-US" sz="1300" b="0" i="0" u="none" strike="noStrike">
              <a:solidFill>
                <a:srgbClr val="5C5C5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indent="0" algn="l">
              <a:lnSpc>
                <a:spcPct val="108333"/>
              </a:lnSpc>
            </a:pPr>
            <a:r>
              <a:rPr lang="en-US" sz="14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资料搜集分工：</a:t>
            </a:r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按学科分组，分别搜集地理、语文、民俗、英语相关资料。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3937000" y="1651000"/>
            <a:ext cx="7239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B8C5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72000" y="1841500"/>
            <a:ext cx="635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0522D"/>
                </a:solidFill>
                <a:latin typeface="Noto Serif SC"/>
                <a:ea typeface="Noto Serif SC"/>
                <a:cs typeface="Noto Serif SC"/>
                <a:sym typeface="Noto Serif SC"/>
              </a:rPr>
              <a:t>资料整理与整合阶段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0" y="2413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953000" y="2387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地理知识梳理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953000" y="2730500"/>
            <a:ext cx="279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梳理清明、冬至的太阳直射点位置、公转角度及气候成因。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 t="310" b="310"/>
          <a:stretch>
            <a:fillRect/>
          </a:stretch>
        </p:blipFill>
        <p:spPr>
          <a:xfrm>
            <a:off x="7747000" y="1809750"/>
            <a:ext cx="1764682" cy="1411746"/>
          </a:xfrm>
          <a:prstGeom prst="roundRect">
            <a:avLst>
              <a:gd name="adj" fmla="val 8995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72000" y="3302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953000" y="3276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语文素材筛选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953000" y="3619500"/>
            <a:ext cx="279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筛选经典古诗、谚语，并进行白话解读，提升可读性。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72000" y="4191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4953000" y="4165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民俗活动整理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953000" y="4508500"/>
            <a:ext cx="279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整理传统习俗及其由来与寓意，挖掘文化内涵。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74000" y="3302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255000" y="3276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英语翻译优化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255000" y="3835400"/>
            <a:ext cx="1033944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C5C5C"/>
                </a:solidFill>
                <a:latin typeface="Noto Sans SC"/>
                <a:ea typeface="Noto Sans SC"/>
                <a:cs typeface="Noto Sans SC"/>
                <a:sym typeface="Noto Sans SC"/>
              </a:rPr>
              <a:t>对所有内容进行准确、流畅的英文翻译，并优化表达。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3"/>
          <a:srcRect t="129" b="129"/>
          <a:stretch>
            <a:fillRect/>
          </a:stretch>
        </p:blipFill>
        <p:spPr>
          <a:xfrm>
            <a:off x="9562893" y="2950086"/>
            <a:ext cx="1486107" cy="1783329"/>
          </a:xfrm>
          <a:prstGeom prst="roundRect">
            <a:avLst>
              <a:gd name="adj" fmla="val 854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3" name="AutoShape 23"/>
          <p:cNvSpPr/>
          <p:nvPr/>
        </p:nvSpPr>
        <p:spPr>
          <a:xfrm>
            <a:off x="762000" y="5461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8C5C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762000" y="5651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5C5C5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 夯实基础，为科普卡片制作提供详实、准确的内容支撑 ”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Microsoft Office PowerPoint</Application>
  <PresentationFormat>宽屏</PresentationFormat>
  <Paragraphs>210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Noto Sans SC</vt:lpstr>
      <vt:lpstr>Noto Serif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格非 白</cp:lastModifiedBy>
  <cp:revision>1</cp:revision>
  <dcterms:modified xsi:type="dcterms:W3CDTF">2026-03-16T20:21:05Z</dcterms:modified>
</cp:coreProperties>
</file>