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301" r:id="rId5"/>
    <p:sldId id="259" r:id="rId6"/>
    <p:sldId id="291" r:id="rId7"/>
    <p:sldId id="260" r:id="rId8"/>
    <p:sldId id="261" r:id="rId9"/>
    <p:sldId id="262" r:id="rId10"/>
    <p:sldId id="263" r:id="rId11"/>
    <p:sldId id="264" r:id="rId12"/>
    <p:sldId id="265" r:id="rId13"/>
    <p:sldId id="266" r:id="rId14"/>
    <p:sldId id="267" r:id="rId15"/>
    <p:sldId id="268" r:id="rId16"/>
    <p:sldId id="269" r:id="rId17"/>
    <p:sldId id="302" r:id="rId18"/>
    <p:sldId id="270" r:id="rId19"/>
    <p:sldId id="297" r:id="rId20"/>
    <p:sldId id="271" r:id="rId21"/>
    <p:sldId id="294" r:id="rId22"/>
    <p:sldId id="272" r:id="rId23"/>
    <p:sldId id="298" r:id="rId24"/>
    <p:sldId id="273" r:id="rId25"/>
    <p:sldId id="295" r:id="rId26"/>
    <p:sldId id="274" r:id="rId27"/>
    <p:sldId id="299" r:id="rId28"/>
    <p:sldId id="275" r:id="rId29"/>
    <p:sldId id="296" r:id="rId30"/>
    <p:sldId id="276" r:id="rId31"/>
    <p:sldId id="277" r:id="rId32"/>
    <p:sldId id="278" r:id="rId33"/>
    <p:sldId id="279" r:id="rId34"/>
    <p:sldId id="280" r:id="rId35"/>
    <p:sldId id="281" r:id="rId36"/>
    <p:sldId id="300" r:id="rId37"/>
    <p:sldId id="288" r:id="rId38"/>
    <p:sldId id="293" r:id="rId39"/>
    <p:sldId id="303" r:id="rId40"/>
    <p:sldId id="305" r:id="rId41"/>
    <p:sldId id="292" r:id="rId42"/>
    <p:sldId id="289" r:id="rId43"/>
    <p:sldId id="304" r:id="rId44"/>
  </p:sldIdLst>
  <p:sldSz cx="12192000" cy="6858000"/>
  <p:notesSz cx="6858000" cy="9144000"/>
  <p:custDataLst>
    <p:tags r:id="rId4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9D9D9"/>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8" Type="http://schemas.openxmlformats.org/officeDocument/2006/relationships/tags" Target="tags/tag149.xml"/><Relationship Id="rId47" Type="http://schemas.openxmlformats.org/officeDocument/2006/relationships/tableStyles" Target="tableStyles.xml"/><Relationship Id="rId46" Type="http://schemas.openxmlformats.org/officeDocument/2006/relationships/viewProps" Target="viewProps.xml"/><Relationship Id="rId45" Type="http://schemas.openxmlformats.org/officeDocument/2006/relationships/presProps" Target="presProps.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smtClean="0"/>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chemeClr val="bg2"/>
            </a:gs>
            <a:gs pos="100000">
              <a:schemeClr val="bg2">
                <a:lumMod val="85000"/>
              </a:schemeClr>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4.xml"/><Relationship Id="rId2" Type="http://schemas.openxmlformats.org/officeDocument/2006/relationships/image" Target="../media/image1.png"/><Relationship Id="rId1" Type="http://schemas.openxmlformats.org/officeDocument/2006/relationships/tags" Target="../tags/tag83.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6.xml"/><Relationship Id="rId2" Type="http://schemas.openxmlformats.org/officeDocument/2006/relationships/image" Target="../media/image1.png"/><Relationship Id="rId1" Type="http://schemas.openxmlformats.org/officeDocument/2006/relationships/tags" Target="../tags/tag85.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8.xml"/><Relationship Id="rId2" Type="http://schemas.openxmlformats.org/officeDocument/2006/relationships/image" Target="../media/image1.png"/><Relationship Id="rId1" Type="http://schemas.openxmlformats.org/officeDocument/2006/relationships/tags" Target="../tags/tag87.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90.xml"/><Relationship Id="rId2" Type="http://schemas.openxmlformats.org/officeDocument/2006/relationships/image" Target="../media/image1.png"/><Relationship Id="rId1" Type="http://schemas.openxmlformats.org/officeDocument/2006/relationships/tags" Target="../tags/tag89.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92.xml"/><Relationship Id="rId2" Type="http://schemas.openxmlformats.org/officeDocument/2006/relationships/image" Target="../media/image1.png"/><Relationship Id="rId1" Type="http://schemas.openxmlformats.org/officeDocument/2006/relationships/tags" Target="../tags/tag91.xml"/></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94.xml"/><Relationship Id="rId2" Type="http://schemas.openxmlformats.org/officeDocument/2006/relationships/image" Target="../media/image1.png"/><Relationship Id="rId1" Type="http://schemas.openxmlformats.org/officeDocument/2006/relationships/tags" Target="../tags/tag93.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96.xml"/><Relationship Id="rId2" Type="http://schemas.openxmlformats.org/officeDocument/2006/relationships/image" Target="../media/image1.png"/><Relationship Id="rId1" Type="http://schemas.openxmlformats.org/officeDocument/2006/relationships/tags" Target="../tags/tag95.xml"/></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98.xml"/><Relationship Id="rId2" Type="http://schemas.openxmlformats.org/officeDocument/2006/relationships/image" Target="../media/image1.png"/><Relationship Id="rId1" Type="http://schemas.openxmlformats.org/officeDocument/2006/relationships/tags" Target="../tags/tag97.xml"/></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00.xml"/><Relationship Id="rId2" Type="http://schemas.openxmlformats.org/officeDocument/2006/relationships/image" Target="../media/image1.png"/><Relationship Id="rId1" Type="http://schemas.openxmlformats.org/officeDocument/2006/relationships/tags" Target="../tags/tag99.xml"/></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02.xml"/><Relationship Id="rId2" Type="http://schemas.openxmlformats.org/officeDocument/2006/relationships/image" Target="../media/image1.png"/><Relationship Id="rId1" Type="http://schemas.openxmlformats.org/officeDocument/2006/relationships/tags" Target="../tags/tag101.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tags" Target="../tags/tag68.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tags" Target="../tags/tag67.xml"/></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04.xml"/><Relationship Id="rId2" Type="http://schemas.openxmlformats.org/officeDocument/2006/relationships/image" Target="../media/image1.png"/><Relationship Id="rId1" Type="http://schemas.openxmlformats.org/officeDocument/2006/relationships/tags" Target="../tags/tag103.xml"/></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06.xml"/><Relationship Id="rId2" Type="http://schemas.openxmlformats.org/officeDocument/2006/relationships/image" Target="../media/image1.png"/><Relationship Id="rId1" Type="http://schemas.openxmlformats.org/officeDocument/2006/relationships/tags" Target="../tags/tag105.xml"/></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08.xml"/><Relationship Id="rId2" Type="http://schemas.openxmlformats.org/officeDocument/2006/relationships/image" Target="../media/image1.png"/><Relationship Id="rId1" Type="http://schemas.openxmlformats.org/officeDocument/2006/relationships/tags" Target="../tags/tag107.xml"/></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10.xml"/><Relationship Id="rId2" Type="http://schemas.openxmlformats.org/officeDocument/2006/relationships/image" Target="../media/image1.png"/><Relationship Id="rId1" Type="http://schemas.openxmlformats.org/officeDocument/2006/relationships/tags" Target="../tags/tag109.xml"/></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12.xml"/><Relationship Id="rId2" Type="http://schemas.openxmlformats.org/officeDocument/2006/relationships/image" Target="../media/image1.png"/><Relationship Id="rId1" Type="http://schemas.openxmlformats.org/officeDocument/2006/relationships/tags" Target="../tags/tag111.xml"/></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14.xml"/><Relationship Id="rId2" Type="http://schemas.openxmlformats.org/officeDocument/2006/relationships/image" Target="../media/image1.png"/><Relationship Id="rId1" Type="http://schemas.openxmlformats.org/officeDocument/2006/relationships/tags" Target="../tags/tag113.xml"/></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16.xml"/><Relationship Id="rId2" Type="http://schemas.openxmlformats.org/officeDocument/2006/relationships/image" Target="../media/image1.png"/><Relationship Id="rId1" Type="http://schemas.openxmlformats.org/officeDocument/2006/relationships/tags" Target="../tags/tag115.xml"/></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18.xml"/><Relationship Id="rId2" Type="http://schemas.openxmlformats.org/officeDocument/2006/relationships/image" Target="../media/image1.png"/><Relationship Id="rId1" Type="http://schemas.openxmlformats.org/officeDocument/2006/relationships/tags" Target="../tags/tag117.xml"/></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20.xml"/><Relationship Id="rId2" Type="http://schemas.openxmlformats.org/officeDocument/2006/relationships/image" Target="../media/image1.png"/><Relationship Id="rId1" Type="http://schemas.openxmlformats.org/officeDocument/2006/relationships/tags" Target="../tags/tag119.xml"/></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22.xml"/><Relationship Id="rId2" Type="http://schemas.openxmlformats.org/officeDocument/2006/relationships/image" Target="../media/image1.png"/><Relationship Id="rId1" Type="http://schemas.openxmlformats.org/officeDocument/2006/relationships/tags" Target="../tags/tag121.xml"/></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0.xml"/><Relationship Id="rId2" Type="http://schemas.openxmlformats.org/officeDocument/2006/relationships/image" Target="../media/image1.png"/><Relationship Id="rId1" Type="http://schemas.openxmlformats.org/officeDocument/2006/relationships/tags" Target="../tags/tag69.xml"/></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24.xml"/><Relationship Id="rId2" Type="http://schemas.openxmlformats.org/officeDocument/2006/relationships/image" Target="../media/image1.png"/><Relationship Id="rId1" Type="http://schemas.openxmlformats.org/officeDocument/2006/relationships/tags" Target="../tags/tag123.xml"/></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26.xml"/><Relationship Id="rId2" Type="http://schemas.openxmlformats.org/officeDocument/2006/relationships/image" Target="../media/image1.png"/><Relationship Id="rId1" Type="http://schemas.openxmlformats.org/officeDocument/2006/relationships/tags" Target="../tags/tag125.xml"/></Relationships>
</file>

<file path=ppt/slides/_rels/slide3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28.xml"/><Relationship Id="rId2" Type="http://schemas.openxmlformats.org/officeDocument/2006/relationships/image" Target="../media/image1.png"/><Relationship Id="rId1" Type="http://schemas.openxmlformats.org/officeDocument/2006/relationships/tags" Target="../tags/tag127.xml"/></Relationships>
</file>

<file path=ppt/slides/_rels/slide3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30.xml"/><Relationship Id="rId2" Type="http://schemas.openxmlformats.org/officeDocument/2006/relationships/image" Target="../media/image1.png"/><Relationship Id="rId1" Type="http://schemas.openxmlformats.org/officeDocument/2006/relationships/tags" Target="../tags/tag129.xml"/></Relationships>
</file>

<file path=ppt/slides/_rels/slide3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32.xml"/><Relationship Id="rId2" Type="http://schemas.openxmlformats.org/officeDocument/2006/relationships/image" Target="../media/image1.png"/><Relationship Id="rId1" Type="http://schemas.openxmlformats.org/officeDocument/2006/relationships/tags" Target="../tags/tag131.xml"/></Relationships>
</file>

<file path=ppt/slides/_rels/slide3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34.xml"/><Relationship Id="rId2" Type="http://schemas.openxmlformats.org/officeDocument/2006/relationships/image" Target="../media/image1.png"/><Relationship Id="rId1" Type="http://schemas.openxmlformats.org/officeDocument/2006/relationships/tags" Target="../tags/tag133.xml"/></Relationships>
</file>

<file path=ppt/slides/_rels/slide3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36.xml"/><Relationship Id="rId2" Type="http://schemas.openxmlformats.org/officeDocument/2006/relationships/image" Target="../media/image1.png"/><Relationship Id="rId1" Type="http://schemas.openxmlformats.org/officeDocument/2006/relationships/tags" Target="../tags/tag135.xml"/></Relationships>
</file>

<file path=ppt/slides/_rels/slide3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38.xml"/><Relationship Id="rId2" Type="http://schemas.openxmlformats.org/officeDocument/2006/relationships/image" Target="../media/image1.png"/><Relationship Id="rId1" Type="http://schemas.openxmlformats.org/officeDocument/2006/relationships/tags" Target="../tags/tag137.xml"/></Relationships>
</file>

<file path=ppt/slides/_rels/slide3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40.xml"/><Relationship Id="rId2" Type="http://schemas.openxmlformats.org/officeDocument/2006/relationships/image" Target="../media/image1.png"/><Relationship Id="rId1" Type="http://schemas.openxmlformats.org/officeDocument/2006/relationships/tags" Target="../tags/tag139.xml"/></Relationships>
</file>

<file path=ppt/slides/_rels/slide3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42.xml"/><Relationship Id="rId2" Type="http://schemas.openxmlformats.org/officeDocument/2006/relationships/image" Target="../media/image1.png"/><Relationship Id="rId1" Type="http://schemas.openxmlformats.org/officeDocument/2006/relationships/tags" Target="../tags/tag141.xml"/></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2.xml"/><Relationship Id="rId2" Type="http://schemas.openxmlformats.org/officeDocument/2006/relationships/image" Target="../media/image1.png"/><Relationship Id="rId1" Type="http://schemas.openxmlformats.org/officeDocument/2006/relationships/tags" Target="../tags/tag71.xml"/></Relationships>
</file>

<file path=ppt/slides/_rels/slide4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44.xml"/><Relationship Id="rId2" Type="http://schemas.openxmlformats.org/officeDocument/2006/relationships/image" Target="../media/image1.png"/><Relationship Id="rId1" Type="http://schemas.openxmlformats.org/officeDocument/2006/relationships/tags" Target="../tags/tag143.xml"/></Relationships>
</file>

<file path=ppt/slides/_rels/slide4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46.xml"/><Relationship Id="rId2" Type="http://schemas.openxmlformats.org/officeDocument/2006/relationships/image" Target="../media/image1.png"/><Relationship Id="rId1" Type="http://schemas.openxmlformats.org/officeDocument/2006/relationships/tags" Target="../tags/tag145.xml"/></Relationships>
</file>

<file path=ppt/slides/_rels/slide4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48.xml"/><Relationship Id="rId2" Type="http://schemas.openxmlformats.org/officeDocument/2006/relationships/image" Target="../media/image1.png"/><Relationship Id="rId1" Type="http://schemas.openxmlformats.org/officeDocument/2006/relationships/tags" Target="../tags/tag147.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4.xml"/><Relationship Id="rId2" Type="http://schemas.openxmlformats.org/officeDocument/2006/relationships/image" Target="../media/image1.png"/><Relationship Id="rId1" Type="http://schemas.openxmlformats.org/officeDocument/2006/relationships/tags" Target="../tags/tag73.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6.xml"/><Relationship Id="rId2" Type="http://schemas.openxmlformats.org/officeDocument/2006/relationships/image" Target="../media/image1.png"/><Relationship Id="rId1" Type="http://schemas.openxmlformats.org/officeDocument/2006/relationships/tags" Target="../tags/tag75.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8.xml"/><Relationship Id="rId2" Type="http://schemas.openxmlformats.org/officeDocument/2006/relationships/image" Target="../media/image1.png"/><Relationship Id="rId1" Type="http://schemas.openxmlformats.org/officeDocument/2006/relationships/tags" Target="../tags/tag77.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0.xml"/><Relationship Id="rId2" Type="http://schemas.openxmlformats.org/officeDocument/2006/relationships/image" Target="../media/image1.png"/><Relationship Id="rId1" Type="http://schemas.openxmlformats.org/officeDocument/2006/relationships/tags" Target="../tags/tag79.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2.xml"/><Relationship Id="rId2" Type="http://schemas.openxmlformats.org/officeDocument/2006/relationships/image" Target="../media/image1.png"/><Relationship Id="rId1" Type="http://schemas.openxmlformats.org/officeDocument/2006/relationships/tags" Target="../tags/tag8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00" name="图片 99"/>
          <p:cNvPicPr/>
          <p:nvPr>
            <p:custDataLst>
              <p:tags r:id="rId2"/>
            </p:custDataLst>
          </p:nvPr>
        </p:nvPicPr>
        <p:blipFill>
          <a:blip r:embed="rId1"/>
          <a:stretch>
            <a:fillRect/>
          </a:stretch>
        </p:blipFill>
        <p:spPr>
          <a:xfrm>
            <a:off x="0" y="0"/>
            <a:ext cx="12192000" cy="6858000"/>
          </a:xfrm>
          <a:prstGeom prst="rect">
            <a:avLst/>
          </a:prstGeom>
          <a:noFill/>
          <a:ln w="9525">
            <a:noFill/>
          </a:ln>
        </p:spPr>
      </p:pic>
      <p:sp>
        <p:nvSpPr>
          <p:cNvPr id="2" name="标题 1"/>
          <p:cNvSpPr>
            <a:spLocks noGrp="1"/>
          </p:cNvSpPr>
          <p:nvPr>
            <p:ph type="ctrTitle"/>
            <p:custDataLst>
              <p:tags r:id="rId3"/>
            </p:custDataLst>
          </p:nvPr>
        </p:nvSpPr>
        <p:spPr/>
        <p:txBody>
          <a:bodyPr>
            <a:normAutofit fontScale="90000"/>
          </a:bodyPr>
          <a:p>
            <a:r>
              <a:rPr lang="zh-CN" altLang="zh-CN">
                <a:solidFill>
                  <a:schemeClr val="bg1"/>
                </a:solidFill>
              </a:rPr>
              <a:t>中国矿业大学国家大学科技园区位优势及其影响调研报告</a:t>
            </a:r>
            <a:endParaRPr lang="zh-CN" altLang="zh-CN">
              <a:solidFill>
                <a:schemeClr val="bg1"/>
              </a:solidFill>
            </a:endParaRPr>
          </a:p>
        </p:txBody>
      </p:sp>
      <p:sp>
        <p:nvSpPr>
          <p:cNvPr id="3" name="副标题 2"/>
          <p:cNvSpPr>
            <a:spLocks noGrp="1"/>
          </p:cNvSpPr>
          <p:nvPr>
            <p:ph type="subTitle" idx="1"/>
            <p:custDataLst>
              <p:tags r:id="rId4"/>
            </p:custDataLst>
          </p:nvPr>
        </p:nvSpPr>
        <p:spPr/>
        <p:txBody>
          <a:bodyPr/>
          <a:p>
            <a:r>
              <a:rPr lang="zh-CN" altLang="en-US">
                <a:solidFill>
                  <a:schemeClr val="bg1"/>
                </a:solidFill>
              </a:rPr>
              <a:t>研究人员：滑智恒、杨玉轩</a:t>
            </a:r>
            <a:endParaRPr lang="zh-CN" altLang="en-US">
              <a:solidFill>
                <a:schemeClr val="bg1"/>
              </a:solidFill>
            </a:endParaRPr>
          </a:p>
          <a:p>
            <a:r>
              <a:rPr lang="zh-CN" altLang="en-US">
                <a:solidFill>
                  <a:schemeClr val="bg1"/>
                </a:solidFill>
              </a:rPr>
              <a:t>指导老师：蔡兰英</a:t>
            </a:r>
            <a:endParaRPr lang="zh-CN" altLang="en-US">
              <a:solidFill>
                <a:schemeClr val="bg1"/>
              </a:solidFill>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3" name="内容占位符 2"/>
          <p:cNvSpPr>
            <a:spLocks noGrp="1"/>
          </p:cNvSpPr>
          <p:nvPr>
            <p:ph idx="1"/>
          </p:nvPr>
        </p:nvSpPr>
        <p:spPr>
          <a:xfrm>
            <a:off x="1083945" y="1049020"/>
            <a:ext cx="10024110" cy="4759325"/>
          </a:xfrm>
        </p:spPr>
        <p:txBody>
          <a:bodyPr/>
          <a:p>
            <a:r>
              <a:rPr lang="zh-CN" altLang="en-US">
                <a:solidFill>
                  <a:schemeClr val="bg1"/>
                </a:solidFill>
              </a:rPr>
              <a:t>千秋基业，人才为本。徐州加快集聚高端人才资源，坚定不移实施新时代人才强市战略，以更优的政策引才、更好的环境育才、更优的服务留才，不断夯实区域科创中心人才支撑：创新“人才高地28条”“彭城英才计划”“555”引才工程等高标准人才政策，实施“人才安居工程”，着力解决子女教育、配偶安置、医疗保障等“关键小事”，为人才引育用留育沃土；制定印发《2021年全市加快推进人才创业项目建设工作方案》，重点围绕新引进的领军人才创业项目，启动实施人才企业“瞪羚计划”，实行重点项目领导包挂机制，统筹做好项目招引、落地、培育和服务工作；设立3.7亿元的“彭城英才”创业基金，推出“彭城英才”金融伙伴计划，解决人才企业投资、融资难题……</a:t>
            </a:r>
            <a:endParaRPr lang="zh-CN" altLang="en-US">
              <a:solidFill>
                <a:schemeClr val="bg1"/>
              </a:solidFill>
            </a:endParaRPr>
          </a:p>
          <a:p>
            <a:r>
              <a:rPr lang="zh-CN" altLang="en-US">
                <a:solidFill>
                  <a:schemeClr val="bg1"/>
                </a:solidFill>
              </a:rPr>
              <a:t>一城青山半城湖，五省通衢帝王乡，在历史底蕴深厚的徐州，市政府对科技的引领，为千年彭城注入了新的发展动力，给徐州这块兵家必争之地添得一抹虹梁。</a:t>
            </a:r>
            <a:endParaRPr lang="zh-CN" altLang="en-US">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2" name="标题 1"/>
          <p:cNvSpPr>
            <a:spLocks noGrp="1"/>
          </p:cNvSpPr>
          <p:nvPr>
            <p:ph type="title"/>
          </p:nvPr>
        </p:nvSpPr>
        <p:spPr/>
        <p:txBody>
          <a:bodyPr/>
          <a:p>
            <a:pPr algn="ctr"/>
            <a:r>
              <a:rPr lang="zh-CN" altLang="en-US">
                <a:solidFill>
                  <a:schemeClr val="bg1"/>
                </a:solidFill>
              </a:rPr>
              <a:t>园区简介</a:t>
            </a:r>
            <a:endParaRPr lang="zh-CN" altLang="en-US">
              <a:solidFill>
                <a:schemeClr val="bg1"/>
              </a:solidFill>
            </a:endParaRPr>
          </a:p>
        </p:txBody>
      </p:sp>
      <p:sp>
        <p:nvSpPr>
          <p:cNvPr id="3" name="内容占位符 2"/>
          <p:cNvSpPr>
            <a:spLocks noGrp="1"/>
          </p:cNvSpPr>
          <p:nvPr>
            <p:ph idx="1"/>
          </p:nvPr>
        </p:nvSpPr>
        <p:spPr/>
        <p:txBody>
          <a:bodyPr/>
          <a:p>
            <a:r>
              <a:rPr lang="zh-CN" altLang="en-US">
                <a:solidFill>
                  <a:schemeClr val="bg1"/>
                </a:solidFill>
              </a:rPr>
              <a:t>中国矿业大学国家大学科技园于2000年10月开始规划并启动建设，2002年7月被列入江苏省大学科技园建设计划，2006年10月被科技部、教育部认定为国家大学科技园。中国矿业大学国家大学科技园充分依托中国矿业大学的实验、智力、信息和科技资源优势，在徐州市政府的资金和政策支持下，以"科技成果转化、高新技术企业孵化、创新创业人才培养"为基本功能，融合技术、资本、人才和市场资源，力争用3到5年时间，把中国矿业大学国家大学科技园建设成为高新技术企业孵化、转化、成长壮大的培育基地和示范区，成为集研发机构、科技企业、科技服务于一体的，国内外有一定影响的一流国家大学科技园。园区在孵企业90余为家，毕业企业40余家;在孵企业中高新技术企业10家，毕业企业中高新技术企业15家;在孵企业与中国矿业大学有关联的占60%;在孵企业年技工贸收入4.24亿元，毕业企业年技工贸收入5亿元;近三年以来，在孵企业年技工贸收入平均年增长率80%，毕业企业年技工贸收入平均年增长率60%。2012年中国矿业大学国家大学科技园在科技部、教育部的评标中荣获"A类国家大学科技园"称号，成为江苏省唯一获此殊荣的国家大学科技园(全国17家 )。</a:t>
            </a:r>
            <a:endParaRPr lang="zh-CN" altLang="en-US">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3" name="内容占位符 2"/>
          <p:cNvSpPr>
            <a:spLocks noGrp="1"/>
          </p:cNvSpPr>
          <p:nvPr>
            <p:ph idx="1"/>
          </p:nvPr>
        </p:nvSpPr>
        <p:spPr>
          <a:xfrm>
            <a:off x="1960245" y="810260"/>
            <a:ext cx="9387205" cy="4759325"/>
          </a:xfrm>
        </p:spPr>
        <p:txBody>
          <a:bodyPr>
            <a:noAutofit/>
          </a:bodyPr>
          <a:p>
            <a:r>
              <a:rPr lang="zh-CN" altLang="en-US" sz="2400">
                <a:solidFill>
                  <a:schemeClr val="bg1"/>
                </a:solidFill>
              </a:rPr>
              <a:t>任务分工：大纲建立、资料收集、实地考察：滑智恒</a:t>
            </a:r>
            <a:endParaRPr lang="zh-CN" altLang="en-US" sz="2400">
              <a:solidFill>
                <a:schemeClr val="bg1"/>
              </a:solidFill>
            </a:endParaRPr>
          </a:p>
          <a:p>
            <a:pPr marL="0" indent="0">
              <a:buNone/>
            </a:pPr>
            <a:r>
              <a:rPr lang="zh-CN" altLang="en-US" sz="2400">
                <a:solidFill>
                  <a:schemeClr val="bg1"/>
                </a:solidFill>
              </a:rPr>
              <a:t>            </a:t>
            </a:r>
            <a:r>
              <a:rPr lang="en-US" altLang="zh-CN" sz="2400">
                <a:solidFill>
                  <a:schemeClr val="bg1"/>
                </a:solidFill>
              </a:rPr>
              <a:t>   </a:t>
            </a:r>
            <a:r>
              <a:rPr lang="zh-CN" altLang="en-US" sz="2400">
                <a:solidFill>
                  <a:schemeClr val="bg1"/>
                </a:solidFill>
              </a:rPr>
              <a:t>大纲修订、资料汇总、总结经验：杨玉轩</a:t>
            </a:r>
            <a:endParaRPr lang="zh-CN" altLang="en-US" sz="2400">
              <a:solidFill>
                <a:schemeClr val="bg1"/>
              </a:solidFill>
            </a:endParaRPr>
          </a:p>
          <a:p>
            <a:r>
              <a:rPr lang="zh-CN" altLang="en-US" sz="2400">
                <a:solidFill>
                  <a:schemeClr val="bg1"/>
                </a:solidFill>
              </a:rPr>
              <a:t>计划阶段：</a:t>
            </a:r>
            <a:endParaRPr lang="zh-CN" altLang="en-US" sz="2400">
              <a:solidFill>
                <a:schemeClr val="bg1"/>
              </a:solidFill>
            </a:endParaRPr>
          </a:p>
          <a:p>
            <a:r>
              <a:rPr lang="zh-CN" altLang="en-US" sz="2400">
                <a:solidFill>
                  <a:schemeClr val="bg1"/>
                </a:solidFill>
              </a:rPr>
              <a:t> 第一阶段：2023年1月16日——1月24日</a:t>
            </a:r>
            <a:endParaRPr lang="zh-CN" altLang="en-US" sz="2400">
              <a:solidFill>
                <a:schemeClr val="bg1"/>
              </a:solidFill>
            </a:endParaRPr>
          </a:p>
          <a:p>
            <a:r>
              <a:rPr lang="zh-CN" altLang="en-US" sz="2400">
                <a:solidFill>
                  <a:schemeClr val="bg1"/>
                </a:solidFill>
              </a:rPr>
              <a:t>建立课题大纲、明确分工</a:t>
            </a:r>
            <a:endParaRPr lang="zh-CN" altLang="en-US" sz="2400">
              <a:solidFill>
                <a:schemeClr val="bg1"/>
              </a:solidFill>
            </a:endParaRPr>
          </a:p>
          <a:p>
            <a:r>
              <a:rPr lang="zh-CN" altLang="en-US" sz="2400">
                <a:solidFill>
                  <a:schemeClr val="bg1"/>
                </a:solidFill>
              </a:rPr>
              <a:t>第二阶段：2023年1月27日——2月1日</a:t>
            </a:r>
            <a:endParaRPr lang="zh-CN" altLang="en-US" sz="2400">
              <a:solidFill>
                <a:schemeClr val="bg1"/>
              </a:solidFill>
            </a:endParaRPr>
          </a:p>
          <a:p>
            <a:r>
              <a:rPr lang="zh-CN" altLang="en-US" sz="2400">
                <a:solidFill>
                  <a:schemeClr val="bg1"/>
                </a:solidFill>
              </a:rPr>
              <a:t>（1）合作探讨，去科技园实地考察，记录考察情况</a:t>
            </a:r>
            <a:endParaRPr lang="zh-CN" altLang="en-US" sz="2400">
              <a:solidFill>
                <a:schemeClr val="bg1"/>
              </a:solidFill>
            </a:endParaRPr>
          </a:p>
          <a:p>
            <a:r>
              <a:rPr lang="zh-CN" altLang="en-US" sz="2400">
                <a:solidFill>
                  <a:schemeClr val="bg1"/>
                </a:solidFill>
              </a:rPr>
              <a:t>（2）徐州矿大科技园近年来的成就</a:t>
            </a:r>
            <a:endParaRPr lang="zh-CN" altLang="en-US" sz="2400">
              <a:solidFill>
                <a:schemeClr val="bg1"/>
              </a:solidFill>
            </a:endParaRPr>
          </a:p>
          <a:p>
            <a:endParaRPr lang="zh-CN" altLang="en-US" sz="2400">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to="" calcmode="lin" valueType="num">
                                      <p:cBhvr>
                                        <p:cTn id="22" dur="1" fill="hold"/>
                                        <p:tgtEl>
                                          <p:spTgt spid="3">
                                            <p:txEl>
                                              <p:pRg st="3" end="3"/>
                                            </p:txEl>
                                          </p:spTgt>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to="" calcmode="lin" valueType="num">
                                      <p:cBhvr>
                                        <p:cTn id="27" dur="1" fill="hold"/>
                                        <p:tgtEl>
                                          <p:spTgt spid="3">
                                            <p:txEl>
                                              <p:pRg st="4" end="4"/>
                                            </p:txEl>
                                          </p:spTgt>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to="" calcmode="lin" valueType="num">
                                      <p:cBhvr>
                                        <p:cTn id="32" dur="1" fill="hold"/>
                                        <p:tgtEl>
                                          <p:spTgt spid="3">
                                            <p:txEl>
                                              <p:pRg st="5" end="5"/>
                                            </p:txEl>
                                          </p:spTgt>
                                        </p:tgtEl>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to="" calcmode="lin" valueType="num">
                                      <p:cBhvr>
                                        <p:cTn id="37" dur="1" fill="hold"/>
                                        <p:tgtEl>
                                          <p:spTgt spid="3">
                                            <p:txEl>
                                              <p:pRg st="6" end="6"/>
                                            </p:txEl>
                                          </p:spTgt>
                                        </p:tgtEl>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to="" calcmode="lin" valueType="num">
                                      <p:cBhvr>
                                        <p:cTn id="42" dur="1" fill="hold"/>
                                        <p:tgtEl>
                                          <p:spTgt spid="3">
                                            <p:txEl>
                                              <p:pRg st="7" end="7"/>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3" name="内容占位符 2"/>
          <p:cNvSpPr>
            <a:spLocks noGrp="1"/>
          </p:cNvSpPr>
          <p:nvPr>
            <p:ph idx="1"/>
          </p:nvPr>
        </p:nvSpPr>
        <p:spPr>
          <a:xfrm>
            <a:off x="1302385" y="1319530"/>
            <a:ext cx="9808210" cy="4759325"/>
          </a:xfrm>
        </p:spPr>
        <p:txBody>
          <a:bodyPr/>
          <a:p>
            <a:r>
              <a:rPr lang="zh-CN" altLang="en-US" sz="2400">
                <a:solidFill>
                  <a:schemeClr val="bg1"/>
                </a:solidFill>
                <a:sym typeface="+mn-ea"/>
              </a:rPr>
              <a:t>第三阶段：2023年2月2日——2月10日</a:t>
            </a:r>
            <a:endParaRPr lang="zh-CN" altLang="en-US" sz="2400">
              <a:solidFill>
                <a:schemeClr val="bg1"/>
              </a:solidFill>
            </a:endParaRPr>
          </a:p>
          <a:p>
            <a:r>
              <a:rPr lang="zh-CN" altLang="en-US" sz="2400">
                <a:solidFill>
                  <a:schemeClr val="bg1"/>
                </a:solidFill>
                <a:sym typeface="+mn-ea"/>
              </a:rPr>
              <a:t>运用所学知识、收集的资料及考察经历，分析矿大科技园对当地的影响</a:t>
            </a:r>
            <a:endParaRPr lang="zh-CN" altLang="en-US" sz="2400">
              <a:solidFill>
                <a:schemeClr val="bg1"/>
              </a:solidFill>
            </a:endParaRPr>
          </a:p>
          <a:p>
            <a:r>
              <a:rPr lang="zh-CN" altLang="en-US" sz="2400">
                <a:solidFill>
                  <a:schemeClr val="bg1"/>
                </a:solidFill>
                <a:sym typeface="+mn-ea"/>
              </a:rPr>
              <a:t>第四阶段：2023年2月11日——2月15日</a:t>
            </a:r>
            <a:endParaRPr lang="zh-CN" altLang="en-US" sz="2400">
              <a:solidFill>
                <a:schemeClr val="bg1"/>
              </a:solidFill>
            </a:endParaRPr>
          </a:p>
          <a:p>
            <a:r>
              <a:rPr lang="zh-CN" altLang="en-US" sz="2400">
                <a:solidFill>
                  <a:schemeClr val="bg1"/>
                </a:solidFill>
                <a:sym typeface="+mn-ea"/>
              </a:rPr>
              <a:t>（1）汇总内容</a:t>
            </a:r>
            <a:endParaRPr lang="zh-CN" altLang="en-US" sz="2400">
              <a:solidFill>
                <a:schemeClr val="bg1"/>
              </a:solidFill>
            </a:endParaRPr>
          </a:p>
          <a:p>
            <a:r>
              <a:rPr lang="zh-CN" altLang="en-US" sz="2400">
                <a:solidFill>
                  <a:schemeClr val="bg1"/>
                </a:solidFill>
                <a:sym typeface="+mn-ea"/>
              </a:rPr>
              <a:t>（2）总结反思</a:t>
            </a:r>
            <a:endParaRPr lang="zh-CN" altLang="en-US" sz="2400">
              <a:solidFill>
                <a:schemeClr val="bg1"/>
              </a:solidFill>
            </a:endParaRPr>
          </a:p>
          <a:p>
            <a:pPr marL="0" indent="0">
              <a:buNone/>
            </a:pPr>
            <a:endParaRPr lang="zh-CN" altLang="en-US" sz="2400">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to="" calcmode="lin" valueType="num">
                                      <p:cBhvr>
                                        <p:cTn id="22" dur="1" fill="hold"/>
                                        <p:tgtEl>
                                          <p:spTgt spid="3">
                                            <p:txEl>
                                              <p:pRg st="3" end="3"/>
                                            </p:txEl>
                                          </p:spTgt>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to="" calcmode="lin" valueType="num">
                                      <p:cBhvr>
                                        <p:cTn id="27" dur="1" fill="hold"/>
                                        <p:tgtEl>
                                          <p:spTgt spid="3">
                                            <p:txEl>
                                              <p:pRg st="4" end="4"/>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2" name="标题 1"/>
          <p:cNvSpPr>
            <a:spLocks noGrp="1"/>
          </p:cNvSpPr>
          <p:nvPr>
            <p:ph type="title"/>
          </p:nvPr>
        </p:nvSpPr>
        <p:spPr/>
        <p:txBody>
          <a:bodyPr/>
          <a:p>
            <a:pPr algn="ctr"/>
            <a:r>
              <a:rPr lang="zh-CN" altLang="en-US">
                <a:solidFill>
                  <a:schemeClr val="bg1"/>
                </a:solidFill>
              </a:rPr>
              <a:t>研究课题的意义</a:t>
            </a:r>
            <a:endParaRPr lang="zh-CN" altLang="en-US">
              <a:solidFill>
                <a:schemeClr val="bg1"/>
              </a:solidFill>
            </a:endParaRPr>
          </a:p>
        </p:txBody>
      </p:sp>
      <p:sp>
        <p:nvSpPr>
          <p:cNvPr id="3" name="内容占位符 2"/>
          <p:cNvSpPr>
            <a:spLocks noGrp="1"/>
          </p:cNvSpPr>
          <p:nvPr>
            <p:ph idx="1"/>
          </p:nvPr>
        </p:nvSpPr>
        <p:spPr>
          <a:xfrm>
            <a:off x="1052195" y="1490345"/>
            <a:ext cx="10013315" cy="4759325"/>
          </a:xfrm>
        </p:spPr>
        <p:txBody>
          <a:bodyPr/>
          <a:p>
            <a:r>
              <a:rPr lang="zh-CN" altLang="en-US" sz="2400">
                <a:solidFill>
                  <a:schemeClr val="bg1"/>
                </a:solidFill>
              </a:rPr>
              <a:t>在这个得科技着得天下的时代，科学技术对经济发展的作用已不容小觑，本次研究性学习旨在了解矿大科技园对徐州科创产业以及众多方面的影响，包括经济、社会、生态等等，通过采访调查的方式，提升自己的语言表达能力，对问题的剖析能力，随机应变的能力等等，了解到科技园通过什么方式吸引资金的投入，通过什么方式招纳人才、避免企业间的不良竞争，如何使产业集聚的优点最大化，培养自己的思辨能力。让更多的人意识到科教兴国的重要性，从而在新时代大显身手。</a:t>
            </a:r>
            <a:endParaRPr lang="zh-CN" altLang="en-US" sz="2400">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2" name="标题 1"/>
          <p:cNvSpPr>
            <a:spLocks noGrp="1"/>
          </p:cNvSpPr>
          <p:nvPr>
            <p:ph type="title"/>
          </p:nvPr>
        </p:nvSpPr>
        <p:spPr/>
        <p:txBody>
          <a:bodyPr/>
          <a:p>
            <a:pPr algn="ctr"/>
            <a:r>
              <a:rPr lang="zh-CN" altLang="en-US">
                <a:solidFill>
                  <a:schemeClr val="bg1"/>
                </a:solidFill>
              </a:rPr>
              <a:t>预期效果</a:t>
            </a:r>
            <a:endParaRPr lang="zh-CN" altLang="en-US">
              <a:solidFill>
                <a:schemeClr val="bg1"/>
              </a:solidFill>
            </a:endParaRPr>
          </a:p>
        </p:txBody>
      </p:sp>
      <p:sp>
        <p:nvSpPr>
          <p:cNvPr id="3" name="内容占位符 2"/>
          <p:cNvSpPr>
            <a:spLocks noGrp="1"/>
          </p:cNvSpPr>
          <p:nvPr>
            <p:ph idx="1"/>
          </p:nvPr>
        </p:nvSpPr>
        <p:spPr>
          <a:xfrm>
            <a:off x="1029335" y="1490345"/>
            <a:ext cx="10183495" cy="4759325"/>
          </a:xfrm>
        </p:spPr>
        <p:txBody>
          <a:bodyPr/>
          <a:p>
            <a:r>
              <a:rPr lang="zh-CN" altLang="en-US" sz="2400">
                <a:solidFill>
                  <a:schemeClr val="bg1"/>
                </a:solidFill>
              </a:rPr>
              <a:t>希望获得更多有意义的资料，能够收集到科技园的产值对徐州经济发展的贡献，每年大学生到科技园实习或就业的人数，科技园吸引人才的方案，矿大对产业园的支持力度。通过实地考察，与负责人接触，对科技园有更深层次的了解，了解员工的工作内容。分析科技园的区位因素、区位优势、区域合作，从经济、社会等方面分析影响。在研究性学习的过程中，将自己的内容与官方资料结合起来，将学习到的知识内化成自己的知识。</a:t>
            </a:r>
            <a:endParaRPr lang="zh-CN" altLang="en-US" sz="2400">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2" name="标题 1"/>
          <p:cNvSpPr>
            <a:spLocks noGrp="1"/>
          </p:cNvSpPr>
          <p:nvPr>
            <p:ph type="title"/>
          </p:nvPr>
        </p:nvSpPr>
        <p:spPr>
          <a:xfrm>
            <a:off x="756355" y="3076645"/>
            <a:ext cx="10969200" cy="705600"/>
          </a:xfrm>
        </p:spPr>
        <p:txBody>
          <a:bodyPr/>
          <a:p>
            <a:pPr algn="ctr"/>
            <a:r>
              <a:rPr lang="zh-CN" altLang="en-US">
                <a:solidFill>
                  <a:schemeClr val="bg1"/>
                </a:solidFill>
              </a:rPr>
              <a:t>研究过程</a:t>
            </a:r>
            <a:endParaRPr lang="zh-CN" altLang="en-US">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2" name="标题 1"/>
          <p:cNvSpPr>
            <a:spLocks noGrp="1"/>
          </p:cNvSpPr>
          <p:nvPr>
            <p:ph type="title"/>
          </p:nvPr>
        </p:nvSpPr>
        <p:spPr/>
        <p:txBody>
          <a:bodyPr/>
          <a:p>
            <a:pPr algn="ctr"/>
            <a:r>
              <a:rPr lang="en-US" altLang="zh-CN">
                <a:solidFill>
                  <a:schemeClr val="bg1"/>
                </a:solidFill>
              </a:rPr>
              <a:t>研究过程</a:t>
            </a:r>
            <a:endParaRPr lang="en-US" altLang="zh-CN">
              <a:solidFill>
                <a:schemeClr val="bg1"/>
              </a:solidFill>
            </a:endParaRPr>
          </a:p>
        </p:txBody>
      </p:sp>
      <p:sp>
        <p:nvSpPr>
          <p:cNvPr id="3" name="内容占位符 2"/>
          <p:cNvSpPr>
            <a:spLocks noGrp="1"/>
          </p:cNvSpPr>
          <p:nvPr>
            <p:ph idx="1"/>
          </p:nvPr>
        </p:nvSpPr>
        <p:spPr>
          <a:xfrm>
            <a:off x="1278255" y="1490345"/>
            <a:ext cx="9878060" cy="4759325"/>
          </a:xfrm>
        </p:spPr>
        <p:txBody>
          <a:bodyPr/>
          <a:p>
            <a:r>
              <a:rPr lang="zh-CN" altLang="en-US">
                <a:solidFill>
                  <a:schemeClr val="bg1"/>
                </a:solidFill>
              </a:rPr>
              <a:t>总体研究内容：中国矿业大学科技产业园的区位优势以及其对各领域的积极作用</a:t>
            </a:r>
            <a:endParaRPr lang="zh-CN" altLang="en-US">
              <a:solidFill>
                <a:schemeClr val="bg1"/>
              </a:solidFill>
            </a:endParaRPr>
          </a:p>
          <a:p>
            <a:r>
              <a:rPr lang="zh-CN" altLang="en-US">
                <a:solidFill>
                  <a:schemeClr val="bg1"/>
                </a:solidFill>
              </a:rPr>
              <a:t>调查地点：中国矿业大学科技产业园</a:t>
            </a:r>
            <a:endParaRPr lang="zh-CN" altLang="en-US">
              <a:solidFill>
                <a:schemeClr val="bg1"/>
              </a:solidFill>
            </a:endParaRPr>
          </a:p>
          <a:p>
            <a:r>
              <a:rPr lang="zh-CN" altLang="en-US">
                <a:solidFill>
                  <a:schemeClr val="bg1"/>
                </a:solidFill>
              </a:rPr>
              <a:t>原因：</a:t>
            </a:r>
            <a:endParaRPr lang="zh-CN" altLang="en-US">
              <a:solidFill>
                <a:schemeClr val="bg1"/>
              </a:solidFill>
            </a:endParaRPr>
          </a:p>
          <a:p>
            <a:r>
              <a:rPr lang="zh-CN" altLang="en-US">
                <a:solidFill>
                  <a:schemeClr val="bg1"/>
                </a:solidFill>
              </a:rPr>
              <a:t>随着时代与经济发展，当前全球化程度加强，数字科技迅速迭代，这些方面对于研发的刺激和催化已成为必然。而作为国家政策的重要方面，国家战略的重要定位，我国科技园的数量不断提升，质量不断提高。而作为拥有高新技术企业孵化基地，核心功能定位，创新资源集聚地定位，综合服务功能定位的中国矿业大学科技产业园，在巩固国家科研战略布局中拥有举足轻重的地位。中国矿业大学科技产业园也在其中扮演了不可或缺的角色，但其对于人民生活有何帮助？对大型企业的科技研发有何益处？如何进一步适应国家科研战略的发展要求，都值得我们用实践去探讨发现。</a:t>
            </a:r>
            <a:endParaRPr lang="zh-CN" altLang="en-US">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to="" calcmode="lin" valueType="num">
                                      <p:cBhvr>
                                        <p:cTn id="22" dur="1" fill="hold"/>
                                        <p:tgtEl>
                                          <p:spTgt spid="3">
                                            <p:txEl>
                                              <p:pRg st="3" end="3"/>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2" name="标题 1"/>
          <p:cNvSpPr>
            <a:spLocks noGrp="1"/>
          </p:cNvSpPr>
          <p:nvPr>
            <p:ph type="title"/>
          </p:nvPr>
        </p:nvSpPr>
        <p:spPr>
          <a:xfrm>
            <a:off x="756355" y="3076645"/>
            <a:ext cx="10969200" cy="705600"/>
          </a:xfrm>
        </p:spPr>
        <p:txBody>
          <a:bodyPr/>
          <a:p>
            <a:pPr algn="ctr"/>
            <a:r>
              <a:rPr lang="zh-CN" altLang="en-US">
                <a:solidFill>
                  <a:schemeClr val="bg1"/>
                </a:solidFill>
              </a:rPr>
              <a:t>第一阶段</a:t>
            </a:r>
            <a:endParaRPr lang="zh-CN" altLang="en-US">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2" name="标题 1"/>
          <p:cNvSpPr>
            <a:spLocks noGrp="1"/>
          </p:cNvSpPr>
          <p:nvPr>
            <p:ph type="title"/>
          </p:nvPr>
        </p:nvSpPr>
        <p:spPr/>
        <p:txBody>
          <a:bodyPr/>
          <a:p>
            <a:pPr algn="ctr"/>
            <a:r>
              <a:rPr lang="zh-CN" altLang="en-US">
                <a:solidFill>
                  <a:schemeClr val="bg1"/>
                </a:solidFill>
              </a:rPr>
              <a:t>第一阶段</a:t>
            </a:r>
            <a:endParaRPr lang="zh-CN" altLang="en-US">
              <a:solidFill>
                <a:schemeClr val="bg1"/>
              </a:solidFill>
            </a:endParaRPr>
          </a:p>
        </p:txBody>
      </p:sp>
      <p:sp>
        <p:nvSpPr>
          <p:cNvPr id="3" name="内容占位符 2"/>
          <p:cNvSpPr>
            <a:spLocks noGrp="1"/>
          </p:cNvSpPr>
          <p:nvPr>
            <p:ph idx="1"/>
          </p:nvPr>
        </p:nvSpPr>
        <p:spPr>
          <a:xfrm>
            <a:off x="2235835" y="1490345"/>
            <a:ext cx="8658860" cy="4759325"/>
          </a:xfrm>
        </p:spPr>
        <p:txBody>
          <a:bodyPr/>
          <a:p>
            <a:r>
              <a:rPr lang="zh-CN" altLang="en-US" sz="2400">
                <a:solidFill>
                  <a:schemeClr val="bg1"/>
                </a:solidFill>
              </a:rPr>
              <a:t>时间：2023年1月16日</a:t>
            </a:r>
            <a:r>
              <a:rPr lang="en-US" altLang="zh-CN" sz="2400">
                <a:solidFill>
                  <a:schemeClr val="bg1"/>
                </a:solidFill>
              </a:rPr>
              <a:t>—</a:t>
            </a:r>
            <a:r>
              <a:rPr lang="zh-CN" altLang="en-US" sz="2400">
                <a:solidFill>
                  <a:schemeClr val="bg1"/>
                </a:solidFill>
              </a:rPr>
              <a:t>2023年1月24日</a:t>
            </a:r>
            <a:endParaRPr lang="zh-CN" altLang="en-US" sz="2400">
              <a:solidFill>
                <a:schemeClr val="bg1"/>
              </a:solidFill>
            </a:endParaRPr>
          </a:p>
          <a:p>
            <a:pPr algn="l"/>
            <a:r>
              <a:rPr lang="zh-CN" altLang="en-US" sz="2400">
                <a:solidFill>
                  <a:schemeClr val="bg1"/>
                </a:solidFill>
                <a:sym typeface="+mn-ea"/>
              </a:rPr>
              <a:t>学校：矿大实验学校</a:t>
            </a:r>
            <a:endParaRPr lang="zh-CN" altLang="en-US" sz="2400">
              <a:solidFill>
                <a:schemeClr val="bg1"/>
              </a:solidFill>
            </a:endParaRPr>
          </a:p>
          <a:p>
            <a:pPr algn="l"/>
            <a:r>
              <a:rPr lang="zh-CN" altLang="en-US" sz="2400">
                <a:solidFill>
                  <a:schemeClr val="bg1"/>
                </a:solidFill>
                <a:sym typeface="+mn-ea"/>
              </a:rPr>
              <a:t>时间：2023年1月17日</a:t>
            </a:r>
            <a:endParaRPr lang="zh-CN" altLang="en-US" sz="2400">
              <a:solidFill>
                <a:schemeClr val="bg1"/>
              </a:solidFill>
            </a:endParaRPr>
          </a:p>
          <a:p>
            <a:pPr algn="l"/>
            <a:r>
              <a:rPr lang="zh-CN" altLang="en-US" sz="2400">
                <a:solidFill>
                  <a:schemeClr val="bg1"/>
                </a:solidFill>
                <a:sym typeface="+mn-ea"/>
              </a:rPr>
              <a:t>班级：高二（五）班</a:t>
            </a:r>
            <a:endParaRPr lang="zh-CN" altLang="en-US" sz="2400">
              <a:solidFill>
                <a:schemeClr val="bg1"/>
              </a:solidFill>
            </a:endParaRPr>
          </a:p>
          <a:p>
            <a:pPr algn="l"/>
            <a:r>
              <a:rPr lang="zh-CN" altLang="en-US" sz="2400">
                <a:solidFill>
                  <a:schemeClr val="bg1"/>
                </a:solidFill>
                <a:sym typeface="+mn-ea"/>
              </a:rPr>
              <a:t>研究人员：滑智恒、杨玉轩</a:t>
            </a:r>
            <a:endParaRPr lang="zh-CN" altLang="en-US" sz="2400">
              <a:solidFill>
                <a:schemeClr val="bg1"/>
              </a:solidFill>
            </a:endParaRPr>
          </a:p>
          <a:p>
            <a:pPr algn="l"/>
            <a:r>
              <a:rPr lang="zh-CN" altLang="en-US" sz="2400">
                <a:solidFill>
                  <a:schemeClr val="bg1"/>
                </a:solidFill>
                <a:sym typeface="+mn-ea"/>
              </a:rPr>
              <a:t>指导老师：蔡兰英</a:t>
            </a:r>
            <a:endParaRPr lang="zh-CN" altLang="en-US" sz="2400">
              <a:solidFill>
                <a:schemeClr val="bg1"/>
              </a:solidFill>
            </a:endParaRPr>
          </a:p>
          <a:p>
            <a:endParaRPr lang="zh-CN" altLang="en-US" sz="2400">
              <a:solidFill>
                <a:schemeClr val="bg1"/>
              </a:solidFill>
            </a:endParaRPr>
          </a:p>
          <a:p>
            <a:endParaRPr lang="zh-CN" altLang="en-US" sz="2400">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to="" calcmode="lin" valueType="num">
                                      <p:cBhvr>
                                        <p:cTn id="22" dur="1" fill="hold"/>
                                        <p:tgtEl>
                                          <p:spTgt spid="3">
                                            <p:txEl>
                                              <p:pRg st="3" end="3"/>
                                            </p:txEl>
                                          </p:spTgt>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to="" calcmode="lin" valueType="num">
                                      <p:cBhvr>
                                        <p:cTn id="27" dur="1" fill="hold"/>
                                        <p:tgtEl>
                                          <p:spTgt spid="3">
                                            <p:txEl>
                                              <p:pRg st="4" end="4"/>
                                            </p:txEl>
                                          </p:spTgt>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to="" calcmode="lin" valueType="num">
                                      <p:cBhvr>
                                        <p:cTn id="32" dur="1" fill="hold"/>
                                        <p:tgtEl>
                                          <p:spTgt spid="3">
                                            <p:txEl>
                                              <p:pRg st="5" end="5"/>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pic>
        <p:nvPicPr>
          <p:cNvPr id="101" name="图片 100"/>
          <p:cNvPicPr/>
          <p:nvPr/>
        </p:nvPicPr>
        <p:blipFill>
          <a:blip r:embed="rId3"/>
          <a:stretch>
            <a:fillRect/>
          </a:stretch>
        </p:blipFill>
        <p:spPr>
          <a:xfrm>
            <a:off x="137795" y="304800"/>
            <a:ext cx="4899660" cy="3193415"/>
          </a:xfrm>
          <a:prstGeom prst="rect">
            <a:avLst/>
          </a:prstGeom>
          <a:noFill/>
          <a:ln w="9525">
            <a:noFill/>
          </a:ln>
        </p:spPr>
      </p:pic>
      <p:pic>
        <p:nvPicPr>
          <p:cNvPr id="102" name="图片 101"/>
          <p:cNvPicPr/>
          <p:nvPr/>
        </p:nvPicPr>
        <p:blipFill>
          <a:blip r:embed="rId4"/>
          <a:stretch>
            <a:fillRect/>
          </a:stretch>
        </p:blipFill>
        <p:spPr>
          <a:xfrm>
            <a:off x="5401945" y="304800"/>
            <a:ext cx="5981700" cy="2677795"/>
          </a:xfrm>
          <a:prstGeom prst="rect">
            <a:avLst/>
          </a:prstGeom>
          <a:noFill/>
          <a:ln w="9525">
            <a:noFill/>
          </a:ln>
        </p:spPr>
      </p:pic>
      <p:pic>
        <p:nvPicPr>
          <p:cNvPr id="103" name="图片 102"/>
          <p:cNvPicPr/>
          <p:nvPr/>
        </p:nvPicPr>
        <p:blipFill>
          <a:blip r:embed="rId5"/>
          <a:stretch>
            <a:fillRect/>
          </a:stretch>
        </p:blipFill>
        <p:spPr>
          <a:xfrm>
            <a:off x="477520" y="3762375"/>
            <a:ext cx="4220210" cy="3027680"/>
          </a:xfrm>
          <a:prstGeom prst="rect">
            <a:avLst/>
          </a:prstGeom>
          <a:noFill/>
          <a:ln w="9525">
            <a:noFill/>
          </a:ln>
        </p:spPr>
      </p:pic>
      <p:pic>
        <p:nvPicPr>
          <p:cNvPr id="104" name="图片 103"/>
          <p:cNvPicPr/>
          <p:nvPr/>
        </p:nvPicPr>
        <p:blipFill>
          <a:blip r:embed="rId6"/>
          <a:stretch>
            <a:fillRect/>
          </a:stretch>
        </p:blipFill>
        <p:spPr>
          <a:xfrm>
            <a:off x="5556885" y="3197860"/>
            <a:ext cx="5977890" cy="3467100"/>
          </a:xfrm>
          <a:prstGeom prst="rect">
            <a:avLst/>
          </a:prstGeom>
          <a:noFill/>
          <a:ln w="9525">
            <a:noFill/>
          </a:ln>
        </p:spPr>
      </p:pic>
    </p:spTree>
    <p:custDataLst>
      <p:tags r:id="rId7"/>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1"/>
                                        </p:tgtEl>
                                        <p:attrNameLst>
                                          <p:attrName>style.visibility</p:attrName>
                                        </p:attrNameLst>
                                      </p:cBhvr>
                                      <p:to>
                                        <p:strVal val="visible"/>
                                      </p:to>
                                    </p:set>
                                    <p:anim calcmode="lin" valueType="num">
                                      <p:cBhvr additive="base">
                                        <p:cTn id="7" dur="500" fill="hold"/>
                                        <p:tgtEl>
                                          <p:spTgt spid="101"/>
                                        </p:tgtEl>
                                        <p:attrNameLst>
                                          <p:attrName>ppt_x</p:attrName>
                                        </p:attrNameLst>
                                      </p:cBhvr>
                                      <p:tavLst>
                                        <p:tav tm="0">
                                          <p:val>
                                            <p:strVal val="#ppt_x"/>
                                          </p:val>
                                        </p:tav>
                                        <p:tav tm="100000">
                                          <p:val>
                                            <p:strVal val="#ppt_x"/>
                                          </p:val>
                                        </p:tav>
                                      </p:tavLst>
                                    </p:anim>
                                    <p:anim calcmode="lin" valueType="num">
                                      <p:cBhvr additive="base">
                                        <p:cTn id="8" dur="500" fill="hold"/>
                                        <p:tgtEl>
                                          <p:spTgt spid="10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
                                        </p:tgtEl>
                                        <p:attrNameLst>
                                          <p:attrName>style.visibility</p:attrName>
                                        </p:attrNameLst>
                                      </p:cBhvr>
                                      <p:to>
                                        <p:strVal val="visible"/>
                                      </p:to>
                                    </p:set>
                                    <p:anim calcmode="lin" valueType="num">
                                      <p:cBhvr additive="base">
                                        <p:cTn id="13" dur="500" fill="hold"/>
                                        <p:tgtEl>
                                          <p:spTgt spid="102"/>
                                        </p:tgtEl>
                                        <p:attrNameLst>
                                          <p:attrName>ppt_x</p:attrName>
                                        </p:attrNameLst>
                                      </p:cBhvr>
                                      <p:tavLst>
                                        <p:tav tm="0">
                                          <p:val>
                                            <p:strVal val="#ppt_x"/>
                                          </p:val>
                                        </p:tav>
                                        <p:tav tm="100000">
                                          <p:val>
                                            <p:strVal val="#ppt_x"/>
                                          </p:val>
                                        </p:tav>
                                      </p:tavLst>
                                    </p:anim>
                                    <p:anim calcmode="lin" valueType="num">
                                      <p:cBhvr additive="base">
                                        <p:cTn id="14" dur="500" fill="hold"/>
                                        <p:tgtEl>
                                          <p:spTgt spid="10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cBhvr additive="base">
                                        <p:cTn id="19" dur="500" fill="hold"/>
                                        <p:tgtEl>
                                          <p:spTgt spid="103"/>
                                        </p:tgtEl>
                                        <p:attrNameLst>
                                          <p:attrName>ppt_x</p:attrName>
                                        </p:attrNameLst>
                                      </p:cBhvr>
                                      <p:tavLst>
                                        <p:tav tm="0">
                                          <p:val>
                                            <p:strVal val="#ppt_x"/>
                                          </p:val>
                                        </p:tav>
                                        <p:tav tm="100000">
                                          <p:val>
                                            <p:strVal val="#ppt_x"/>
                                          </p:val>
                                        </p:tav>
                                      </p:tavLst>
                                    </p:anim>
                                    <p:anim calcmode="lin" valueType="num">
                                      <p:cBhvr additive="base">
                                        <p:cTn id="20" dur="500" fill="hold"/>
                                        <p:tgtEl>
                                          <p:spTgt spid="10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additive="base">
                                        <p:cTn id="25" dur="500" fill="hold"/>
                                        <p:tgtEl>
                                          <p:spTgt spid="104"/>
                                        </p:tgtEl>
                                        <p:attrNameLst>
                                          <p:attrName>ppt_x</p:attrName>
                                        </p:attrNameLst>
                                      </p:cBhvr>
                                      <p:tavLst>
                                        <p:tav tm="0">
                                          <p:val>
                                            <p:strVal val="#ppt_x"/>
                                          </p:val>
                                        </p:tav>
                                        <p:tav tm="100000">
                                          <p:val>
                                            <p:strVal val="#ppt_x"/>
                                          </p:val>
                                        </p:tav>
                                      </p:tavLst>
                                    </p:anim>
                                    <p:anim calcmode="lin" valueType="num">
                                      <p:cBhvr additive="base">
                                        <p:cTn id="26" dur="500" fill="hold"/>
                                        <p:tgtEl>
                                          <p:spTgt spid="10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3" name="内容占位符 2"/>
          <p:cNvSpPr>
            <a:spLocks noGrp="1"/>
          </p:cNvSpPr>
          <p:nvPr>
            <p:ph idx="1"/>
          </p:nvPr>
        </p:nvSpPr>
        <p:spPr>
          <a:xfrm>
            <a:off x="608400" y="807140"/>
            <a:ext cx="10969200" cy="4759200"/>
          </a:xfrm>
        </p:spPr>
        <p:txBody>
          <a:bodyPr/>
          <a:p>
            <a:r>
              <a:rPr lang="en-US" altLang="zh-CN" sz="2400">
                <a:solidFill>
                  <a:schemeClr val="bg1"/>
                </a:solidFill>
              </a:rPr>
              <a:t>1</a:t>
            </a:r>
            <a:r>
              <a:rPr lang="zh-CN" altLang="en-US" sz="2400">
                <a:solidFill>
                  <a:schemeClr val="bg1"/>
                </a:solidFill>
              </a:rPr>
              <a:t>、建立课题大纲</a:t>
            </a:r>
            <a:endParaRPr lang="zh-CN" altLang="en-US" sz="2400">
              <a:solidFill>
                <a:schemeClr val="bg1"/>
              </a:solidFill>
            </a:endParaRPr>
          </a:p>
          <a:p>
            <a:r>
              <a:rPr lang="zh-CN" altLang="en-US" sz="2400">
                <a:solidFill>
                  <a:schemeClr val="bg1"/>
                </a:solidFill>
              </a:rPr>
              <a:t>大纲：</a:t>
            </a:r>
            <a:endParaRPr lang="zh-CN" altLang="en-US" sz="2400">
              <a:solidFill>
                <a:schemeClr val="bg1"/>
              </a:solidFill>
            </a:endParaRPr>
          </a:p>
          <a:p>
            <a:endParaRPr lang="zh-CN" altLang="en-US" sz="2400">
              <a:solidFill>
                <a:schemeClr val="bg1"/>
              </a:solidFill>
            </a:endParaRPr>
          </a:p>
        </p:txBody>
      </p:sp>
      <p:grpSp>
        <p:nvGrpSpPr>
          <p:cNvPr id="4" name="组合 1"/>
          <p:cNvGrpSpPr/>
          <p:nvPr/>
        </p:nvGrpSpPr>
        <p:grpSpPr>
          <a:xfrm>
            <a:off x="2641600" y="916940"/>
            <a:ext cx="8534400" cy="4942205"/>
            <a:chOff x="1237" y="20274"/>
            <a:chExt cx="9633" cy="4234"/>
          </a:xfrm>
        </p:grpSpPr>
        <p:sp>
          <p:nvSpPr>
            <p:cNvPr id="5" name="文本框 2"/>
            <p:cNvSpPr txBox="1"/>
            <p:nvPr/>
          </p:nvSpPr>
          <p:spPr>
            <a:xfrm>
              <a:off x="1237" y="22196"/>
              <a:ext cx="1228" cy="450"/>
            </a:xfrm>
            <a:prstGeom prst="rect">
              <a:avLst/>
            </a:prstGeom>
            <a:noFill/>
            <a:ln w="6350">
              <a:noFill/>
            </a:ln>
            <a:extLst>
              <a:ext uri="{909E8E84-426E-40DD-AFC4-6F175D3DCCD1}">
                <a14:hiddenFill xmlns:a14="http://schemas.microsoft.com/office/drawing/2010/main">
                  <a:solidFill>
                    <a:schemeClr val="lt1"/>
                  </a:solidFill>
                </a14:hiddenFill>
              </a:ext>
            </a:extLst>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a:r>
                <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rPr>
                <a:t>研究活动</a:t>
              </a:r>
              <a:endPar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endParaRPr>
            </a:p>
          </p:txBody>
        </p:sp>
        <p:sp>
          <p:nvSpPr>
            <p:cNvPr id="6" name="文本框 3"/>
            <p:cNvSpPr txBox="1"/>
            <p:nvPr/>
          </p:nvSpPr>
          <p:spPr>
            <a:xfrm>
              <a:off x="2635" y="20863"/>
              <a:ext cx="1228" cy="450"/>
            </a:xfrm>
            <a:prstGeom prst="rect">
              <a:avLst/>
            </a:prstGeom>
            <a:noFill/>
            <a:ln w="6350">
              <a:noFill/>
            </a:ln>
            <a:extLst>
              <a:ext uri="{909E8E84-426E-40DD-AFC4-6F175D3DCCD1}">
                <a14:hiddenFill xmlns:a14="http://schemas.microsoft.com/office/drawing/2010/main">
                  <a:solidFill>
                    <a:schemeClr val="lt1"/>
                  </a:solidFill>
                </a14:hiddenFill>
              </a:ext>
            </a:extLst>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ctr"/>
              <a:r>
                <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rPr>
                <a:t>收集资料</a:t>
              </a:r>
              <a:endPar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endParaRPr>
            </a:p>
            <a:p>
              <a:pPr algn="ctr"/>
              <a:r>
                <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rPr>
                <a:t> </a:t>
              </a:r>
              <a:endPar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endParaRPr>
            </a:p>
          </p:txBody>
        </p:sp>
        <p:sp>
          <p:nvSpPr>
            <p:cNvPr id="7" name="文本框 4"/>
            <p:cNvSpPr txBox="1"/>
            <p:nvPr/>
          </p:nvSpPr>
          <p:spPr>
            <a:xfrm>
              <a:off x="2758" y="23543"/>
              <a:ext cx="1228" cy="450"/>
            </a:xfrm>
            <a:prstGeom prst="rect">
              <a:avLst/>
            </a:prstGeom>
            <a:noFill/>
            <a:ln w="6350">
              <a:noFill/>
            </a:ln>
            <a:extLst>
              <a:ext uri="{909E8E84-426E-40DD-AFC4-6F175D3DCCD1}">
                <a14:hiddenFill xmlns:a14="http://schemas.microsoft.com/office/drawing/2010/main">
                  <a:solidFill>
                    <a:schemeClr val="lt1"/>
                  </a:solidFill>
                </a14:hiddenFill>
              </a:ext>
            </a:extLst>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a:r>
                <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rPr>
                <a:t>得出结论</a:t>
              </a:r>
              <a:endPar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endParaRPr>
            </a:p>
            <a:p>
              <a:pPr algn="just"/>
              <a:r>
                <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rPr>
                <a:t> </a:t>
              </a:r>
              <a:endPar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endParaRPr>
            </a:p>
          </p:txBody>
        </p:sp>
        <p:sp>
          <p:nvSpPr>
            <p:cNvPr id="8" name="文本框 5"/>
            <p:cNvSpPr txBox="1"/>
            <p:nvPr/>
          </p:nvSpPr>
          <p:spPr>
            <a:xfrm>
              <a:off x="3296" y="22787"/>
              <a:ext cx="936" cy="450"/>
            </a:xfrm>
            <a:prstGeom prst="rect">
              <a:avLst/>
            </a:prstGeom>
            <a:noFill/>
            <a:ln w="6350">
              <a:noFill/>
            </a:ln>
            <a:extLst>
              <a:ext uri="{909E8E84-426E-40DD-AFC4-6F175D3DCCD1}">
                <a14:hiddenFill xmlns:a14="http://schemas.microsoft.com/office/drawing/2010/main">
                  <a:solidFill>
                    <a:schemeClr val="lt1"/>
                  </a:solidFill>
                </a14:hiddenFill>
              </a:ext>
            </a:extLst>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a:r>
                <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rPr>
                <a:t>分析</a:t>
              </a:r>
              <a:endPar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endParaRPr>
            </a:p>
            <a:p>
              <a:pPr algn="just"/>
              <a:r>
                <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rPr>
                <a:t> </a:t>
              </a:r>
              <a:endPar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endParaRPr>
            </a:p>
          </p:txBody>
        </p:sp>
        <p:sp>
          <p:nvSpPr>
            <p:cNvPr id="9" name="文本框 7"/>
            <p:cNvSpPr txBox="1"/>
            <p:nvPr/>
          </p:nvSpPr>
          <p:spPr>
            <a:xfrm>
              <a:off x="2563" y="22192"/>
              <a:ext cx="1668" cy="450"/>
            </a:xfrm>
            <a:prstGeom prst="rect">
              <a:avLst/>
            </a:prstGeom>
            <a:noFill/>
            <a:ln w="6350">
              <a:noFill/>
            </a:ln>
            <a:extLst>
              <a:ext uri="{909E8E84-426E-40DD-AFC4-6F175D3DCCD1}">
                <a14:hiddenFill xmlns:a14="http://schemas.microsoft.com/office/drawing/2010/main">
                  <a:solidFill>
                    <a:schemeClr val="lt1"/>
                  </a:solidFill>
                </a14:hiddenFill>
              </a:ext>
            </a:extLst>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ctr"/>
              <a:r>
                <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rPr>
                <a:t>分析积极影响</a:t>
              </a:r>
              <a:endPar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endParaRPr>
            </a:p>
            <a:p>
              <a:pPr algn="just"/>
              <a:r>
                <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rPr>
                <a:t> </a:t>
              </a:r>
              <a:endPar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endParaRPr>
            </a:p>
          </p:txBody>
        </p:sp>
        <p:sp>
          <p:nvSpPr>
            <p:cNvPr id="10" name="文本框 8"/>
            <p:cNvSpPr txBox="1"/>
            <p:nvPr/>
          </p:nvSpPr>
          <p:spPr>
            <a:xfrm>
              <a:off x="3967" y="20274"/>
              <a:ext cx="6552" cy="561"/>
            </a:xfrm>
            <a:prstGeom prst="rect">
              <a:avLst/>
            </a:prstGeom>
            <a:noFill/>
            <a:ln w="6350">
              <a:noFill/>
            </a:ln>
            <a:extLst>
              <a:ext uri="{909E8E84-426E-40DD-AFC4-6F175D3DCCD1}">
                <a14:hiddenFill xmlns:a14="http://schemas.microsoft.com/office/drawing/2010/main">
                  <a:solidFill>
                    <a:schemeClr val="lt1"/>
                  </a:solidFill>
                </a14:hiddenFill>
              </a:ext>
            </a:extLst>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a:r>
                <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rPr>
                <a:t>1.中国矿业大学科技产业园整体构架：（1）区域优势；（2）产业集群。</a:t>
              </a:r>
              <a:endPar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endParaRPr>
            </a:p>
          </p:txBody>
        </p:sp>
        <p:sp>
          <p:nvSpPr>
            <p:cNvPr id="11" name="文本框 9"/>
            <p:cNvSpPr txBox="1"/>
            <p:nvPr/>
          </p:nvSpPr>
          <p:spPr>
            <a:xfrm>
              <a:off x="4000" y="20739"/>
              <a:ext cx="6870" cy="890"/>
            </a:xfrm>
            <a:prstGeom prst="rect">
              <a:avLst/>
            </a:prstGeom>
            <a:noFill/>
            <a:ln w="6350">
              <a:noFill/>
            </a:ln>
            <a:extLst>
              <a:ext uri="{909E8E84-426E-40DD-AFC4-6F175D3DCCD1}">
                <a14:hiddenFill xmlns:a14="http://schemas.microsoft.com/office/drawing/2010/main">
                  <a:solidFill>
                    <a:schemeClr val="lt1"/>
                  </a:solidFill>
                </a14:hiddenFill>
              </a:ext>
            </a:extLst>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a:r>
                <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rPr>
                <a:t>2.中国矿业大学科技产业园发展现状：（1）主要职能；（2）对区域经济发展作出的作用</a:t>
              </a:r>
              <a:endPar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endParaRPr>
            </a:p>
          </p:txBody>
        </p:sp>
        <p:sp>
          <p:nvSpPr>
            <p:cNvPr id="12" name="文本框 10"/>
            <p:cNvSpPr txBox="1"/>
            <p:nvPr/>
          </p:nvSpPr>
          <p:spPr>
            <a:xfrm>
              <a:off x="4039" y="21533"/>
              <a:ext cx="1667" cy="450"/>
            </a:xfrm>
            <a:prstGeom prst="rect">
              <a:avLst/>
            </a:prstGeom>
            <a:noFill/>
            <a:ln w="6350">
              <a:noFill/>
            </a:ln>
            <a:extLst>
              <a:ext uri="{909E8E84-426E-40DD-AFC4-6F175D3DCCD1}">
                <a14:hiddenFill xmlns:a14="http://schemas.microsoft.com/office/drawing/2010/main">
                  <a:solidFill>
                    <a:schemeClr val="lt1"/>
                  </a:solidFill>
                </a14:hiddenFill>
              </a:ext>
            </a:extLst>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a:r>
                <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rPr>
                <a:t>3.人们的评价</a:t>
              </a:r>
              <a:endPar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endParaRPr>
            </a:p>
            <a:p>
              <a:pPr algn="just"/>
              <a:r>
                <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rPr>
                <a:t> </a:t>
              </a:r>
              <a:endPar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endParaRPr>
            </a:p>
          </p:txBody>
        </p:sp>
        <p:sp>
          <p:nvSpPr>
            <p:cNvPr id="13" name="文本框 11"/>
            <p:cNvSpPr txBox="1"/>
            <p:nvPr/>
          </p:nvSpPr>
          <p:spPr>
            <a:xfrm>
              <a:off x="4398" y="22854"/>
              <a:ext cx="5934" cy="1654"/>
            </a:xfrm>
            <a:prstGeom prst="rect">
              <a:avLst/>
            </a:prstGeom>
            <a:noFill/>
            <a:ln w="6350">
              <a:noFill/>
            </a:ln>
            <a:extLst>
              <a:ext uri="{909E8E84-426E-40DD-AFC4-6F175D3DCCD1}">
                <a14:hiddenFill xmlns:a14="http://schemas.microsoft.com/office/drawing/2010/main">
                  <a:solidFill>
                    <a:schemeClr val="lt1"/>
                  </a:solidFill>
                </a14:hiddenFill>
              </a:ext>
            </a:extLst>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a:r>
                <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rPr>
                <a:t>中国矿业大学科技产业园的社会职责与积极影响，如：</a:t>
              </a:r>
              <a:endPar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endParaRPr>
            </a:p>
            <a:p>
              <a:pPr algn="just"/>
              <a:r>
                <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rPr>
                <a:t>1.居民生活；</a:t>
              </a:r>
              <a:endPar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endParaRPr>
            </a:p>
            <a:p>
              <a:pPr algn="just"/>
              <a:r>
                <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rPr>
                <a:t>2.企业发展；</a:t>
              </a:r>
              <a:endPar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endParaRPr>
            </a:p>
            <a:p>
              <a:pPr algn="just"/>
              <a:r>
                <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rPr>
                <a:t>3.国家政策；</a:t>
              </a:r>
              <a:endPar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endParaRPr>
            </a:p>
            <a:p>
              <a:pPr algn="just"/>
              <a:r>
                <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rPr>
                <a:t>4.如何进一步发展？</a:t>
              </a:r>
              <a:endParaRPr lang="en-US" altLang="zh-CN" sz="1400" kern="100">
                <a:solidFill>
                  <a:schemeClr val="bg1"/>
                </a:solidFill>
                <a:latin typeface="Calibri"/>
                <a:ea typeface="宋体" panose="02010600030101010101" pitchFamily="2" charset="-122"/>
                <a:cs typeface="Times New Roman" panose="02020603050405020304"/>
                <a:sym typeface="Times New Roman" panose="02020603050405020304"/>
              </a:endParaRPr>
            </a:p>
          </p:txBody>
        </p:sp>
        <p:sp>
          <p:nvSpPr>
            <p:cNvPr id="14" name="左大括号 12"/>
            <p:cNvSpPr/>
            <p:nvPr/>
          </p:nvSpPr>
          <p:spPr>
            <a:xfrm>
              <a:off x="2447" y="20975"/>
              <a:ext cx="216" cy="2869"/>
            </a:xfrm>
            <a:prstGeom prst="leftBrace">
              <a:avLst>
                <a:gd name="adj1" fmla="val 73148"/>
                <a:gd name="adj2" fmla="val 50000"/>
              </a:avLst>
            </a:prstGeom>
            <a:ln w="12700">
              <a:solidFill>
                <a:schemeClr val="bg1"/>
              </a:solidFill>
            </a:ln>
          </p:spPr>
          <p:style>
            <a:lnRef idx="1">
              <a:schemeClr val="accent1"/>
            </a:lnRef>
            <a:fillRef idx="0">
              <a:schemeClr val="accent1"/>
            </a:fillRef>
            <a:effectRef idx="0">
              <a:schemeClr val="accent1"/>
            </a:effectRef>
            <a:fontRef idx="minor">
              <a:schemeClr val="tx1"/>
            </a:fontRef>
          </p:style>
        </p:sp>
        <p:cxnSp>
          <p:nvCxnSpPr>
            <p:cNvPr id="15" name="直接箭头连接符 13"/>
            <p:cNvCxnSpPr/>
            <p:nvPr/>
          </p:nvCxnSpPr>
          <p:spPr>
            <a:xfrm>
              <a:off x="3327" y="22724"/>
              <a:ext cx="0" cy="648"/>
            </a:xfrm>
            <a:prstGeom prst="straightConnector1">
              <a:avLst/>
            </a:prstGeom>
            <a:ln w="12700">
              <a:solidFill>
                <a:srgbClr val="FAFAFA"/>
              </a:solidFill>
              <a:tailEnd type="arrow"/>
            </a:ln>
          </p:spPr>
          <p:style>
            <a:lnRef idx="1">
              <a:schemeClr val="accent1"/>
            </a:lnRef>
            <a:fillRef idx="0">
              <a:schemeClr val="accent1"/>
            </a:fillRef>
            <a:effectRef idx="0">
              <a:schemeClr val="accent1"/>
            </a:effectRef>
            <a:fontRef idx="minor">
              <a:schemeClr val="tx1"/>
            </a:fontRef>
          </p:style>
        </p:cxnSp>
        <p:sp>
          <p:nvSpPr>
            <p:cNvPr id="16" name="左大括号 14"/>
            <p:cNvSpPr/>
            <p:nvPr/>
          </p:nvSpPr>
          <p:spPr>
            <a:xfrm>
              <a:off x="3881" y="20463"/>
              <a:ext cx="120" cy="1314"/>
            </a:xfrm>
            <a:prstGeom prst="leftBrace">
              <a:avLst>
                <a:gd name="adj1" fmla="val 73148"/>
                <a:gd name="adj2" fmla="val 50000"/>
              </a:avLst>
            </a:prstGeom>
            <a:ln w="12700">
              <a:solidFill>
                <a:schemeClr val="bg1"/>
              </a:solidFill>
            </a:ln>
          </p:spPr>
          <p:style>
            <a:lnRef idx="1">
              <a:schemeClr val="accent1"/>
            </a:lnRef>
            <a:fillRef idx="0">
              <a:schemeClr val="accent1"/>
            </a:fillRef>
            <a:effectRef idx="0">
              <a:schemeClr val="accent1"/>
            </a:effectRef>
            <a:fontRef idx="minor">
              <a:schemeClr val="tx1"/>
            </a:fontRef>
          </p:style>
        </p:sp>
        <p:sp>
          <p:nvSpPr>
            <p:cNvPr id="17" name="左大括号 15"/>
            <p:cNvSpPr/>
            <p:nvPr/>
          </p:nvSpPr>
          <p:spPr>
            <a:xfrm>
              <a:off x="4209" y="22854"/>
              <a:ext cx="120" cy="1314"/>
            </a:xfrm>
            <a:prstGeom prst="leftBrace">
              <a:avLst>
                <a:gd name="adj1" fmla="val 73148"/>
                <a:gd name="adj2" fmla="val 63194"/>
              </a:avLst>
            </a:prstGeom>
            <a:ln w="12700">
              <a:solidFill>
                <a:schemeClr val="bg1"/>
              </a:solidFill>
            </a:ln>
          </p:spPr>
          <p:style>
            <a:lnRef idx="1">
              <a:schemeClr val="accent1"/>
            </a:lnRef>
            <a:fillRef idx="0">
              <a:schemeClr val="accent1"/>
            </a:fillRef>
            <a:effectRef idx="0">
              <a:schemeClr val="accent1"/>
            </a:effectRef>
            <a:fontRef idx="minor">
              <a:schemeClr val="tx1"/>
            </a:fontRef>
          </p:style>
        </p:sp>
        <p:cxnSp>
          <p:nvCxnSpPr>
            <p:cNvPr id="18" name="直接箭头连接符 1"/>
            <p:cNvCxnSpPr/>
            <p:nvPr/>
          </p:nvCxnSpPr>
          <p:spPr>
            <a:xfrm>
              <a:off x="3290" y="21496"/>
              <a:ext cx="0" cy="648"/>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gr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3" name="内容占位符 2"/>
          <p:cNvSpPr>
            <a:spLocks noGrp="1"/>
          </p:cNvSpPr>
          <p:nvPr>
            <p:ph idx="1"/>
          </p:nvPr>
        </p:nvSpPr>
        <p:spPr>
          <a:xfrm>
            <a:off x="1779905" y="1125855"/>
            <a:ext cx="9001760" cy="4759325"/>
          </a:xfrm>
        </p:spPr>
        <p:txBody>
          <a:bodyPr/>
          <a:p>
            <a:r>
              <a:rPr lang="zh-CN" altLang="en-US" sz="2400">
                <a:solidFill>
                  <a:schemeClr val="bg1"/>
                </a:solidFill>
              </a:rPr>
              <a:t>2、根据整体框架确定采集资料</a:t>
            </a:r>
            <a:endParaRPr lang="zh-CN" altLang="en-US" sz="2400">
              <a:solidFill>
                <a:schemeClr val="bg1"/>
              </a:solidFill>
            </a:endParaRPr>
          </a:p>
          <a:p>
            <a:r>
              <a:rPr lang="zh-CN" altLang="en-US" sz="2400">
                <a:solidFill>
                  <a:schemeClr val="bg1"/>
                </a:solidFill>
              </a:rPr>
              <a:t>收集资料：中国矿业大学科技产业园地理布局发展类型；在当前中国矿业大学科技产业园发展现状对企业有何促进作用？中国矿业大学科技园对周围环境有何影响？如何与大学进行联动？如何适应国家政策，对居民的生活质量与创业者的就业有何帮助？</a:t>
            </a:r>
            <a:endParaRPr lang="zh-CN" altLang="en-US" sz="2400">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2" name="标题 1"/>
          <p:cNvSpPr>
            <a:spLocks noGrp="1"/>
          </p:cNvSpPr>
          <p:nvPr>
            <p:ph type="title"/>
          </p:nvPr>
        </p:nvSpPr>
        <p:spPr>
          <a:xfrm>
            <a:off x="756355" y="3076645"/>
            <a:ext cx="10969200" cy="705600"/>
          </a:xfrm>
        </p:spPr>
        <p:txBody>
          <a:bodyPr/>
          <a:p>
            <a:pPr algn="ctr"/>
            <a:r>
              <a:rPr lang="zh-CN" altLang="en-US">
                <a:solidFill>
                  <a:schemeClr val="bg1"/>
                </a:solidFill>
              </a:rPr>
              <a:t>第二阶段</a:t>
            </a:r>
            <a:endParaRPr lang="zh-CN" altLang="en-US">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2" name="标题 1"/>
          <p:cNvSpPr>
            <a:spLocks noGrp="1"/>
          </p:cNvSpPr>
          <p:nvPr>
            <p:ph type="title"/>
          </p:nvPr>
        </p:nvSpPr>
        <p:spPr/>
        <p:txBody>
          <a:bodyPr/>
          <a:p>
            <a:pPr algn="ctr"/>
            <a:r>
              <a:rPr lang="zh-CN" altLang="en-US">
                <a:solidFill>
                  <a:schemeClr val="bg1"/>
                </a:solidFill>
              </a:rPr>
              <a:t>第二阶段</a:t>
            </a:r>
            <a:endParaRPr lang="zh-CN" altLang="en-US">
              <a:solidFill>
                <a:schemeClr val="bg1"/>
              </a:solidFill>
            </a:endParaRPr>
          </a:p>
        </p:txBody>
      </p:sp>
      <p:sp>
        <p:nvSpPr>
          <p:cNvPr id="3" name="内容占位符 2"/>
          <p:cNvSpPr>
            <a:spLocks noGrp="1"/>
          </p:cNvSpPr>
          <p:nvPr>
            <p:ph idx="1"/>
          </p:nvPr>
        </p:nvSpPr>
        <p:spPr>
          <a:xfrm>
            <a:off x="1985010" y="1490345"/>
            <a:ext cx="8408035" cy="4759325"/>
          </a:xfrm>
        </p:spPr>
        <p:txBody>
          <a:bodyPr/>
          <a:p>
            <a:r>
              <a:rPr lang="zh-CN" altLang="en-US" sz="2000">
                <a:solidFill>
                  <a:schemeClr val="bg1"/>
                </a:solidFill>
              </a:rPr>
              <a:t>时间：2023年1月27日——2023年2月11日</a:t>
            </a:r>
            <a:endParaRPr lang="zh-CN" altLang="en-US" sz="2000">
              <a:solidFill>
                <a:schemeClr val="bg1"/>
              </a:solidFill>
            </a:endParaRPr>
          </a:p>
          <a:p>
            <a:pPr algn="l"/>
            <a:r>
              <a:rPr lang="zh-CN" altLang="en-US" sz="2000">
                <a:solidFill>
                  <a:schemeClr val="bg1"/>
                </a:solidFill>
                <a:sym typeface="+mn-ea"/>
              </a:rPr>
              <a:t>学校：矿大实验学校</a:t>
            </a:r>
            <a:endParaRPr lang="zh-CN" altLang="en-US" sz="2000">
              <a:solidFill>
                <a:schemeClr val="bg1"/>
              </a:solidFill>
            </a:endParaRPr>
          </a:p>
          <a:p>
            <a:pPr algn="l"/>
            <a:r>
              <a:rPr lang="zh-CN" altLang="en-US" sz="2000">
                <a:solidFill>
                  <a:schemeClr val="bg1"/>
                </a:solidFill>
                <a:sym typeface="+mn-ea"/>
              </a:rPr>
              <a:t>时间：2023年1月17日</a:t>
            </a:r>
            <a:endParaRPr lang="zh-CN" altLang="en-US" sz="2000">
              <a:solidFill>
                <a:schemeClr val="bg1"/>
              </a:solidFill>
            </a:endParaRPr>
          </a:p>
          <a:p>
            <a:pPr algn="l"/>
            <a:r>
              <a:rPr lang="zh-CN" altLang="en-US" sz="2000">
                <a:solidFill>
                  <a:schemeClr val="bg1"/>
                </a:solidFill>
                <a:sym typeface="+mn-ea"/>
              </a:rPr>
              <a:t>班级：高二（五）班</a:t>
            </a:r>
            <a:endParaRPr lang="zh-CN" altLang="en-US" sz="2000">
              <a:solidFill>
                <a:schemeClr val="bg1"/>
              </a:solidFill>
            </a:endParaRPr>
          </a:p>
          <a:p>
            <a:pPr algn="l"/>
            <a:r>
              <a:rPr lang="zh-CN" altLang="en-US" sz="2000">
                <a:solidFill>
                  <a:schemeClr val="bg1"/>
                </a:solidFill>
                <a:sym typeface="+mn-ea"/>
              </a:rPr>
              <a:t>研究人员：滑智恒、杨玉轩</a:t>
            </a:r>
            <a:endParaRPr lang="zh-CN" altLang="en-US" sz="2000">
              <a:solidFill>
                <a:schemeClr val="bg1"/>
              </a:solidFill>
            </a:endParaRPr>
          </a:p>
          <a:p>
            <a:pPr algn="l"/>
            <a:r>
              <a:rPr lang="zh-CN" altLang="en-US" sz="2000">
                <a:solidFill>
                  <a:schemeClr val="bg1"/>
                </a:solidFill>
                <a:sym typeface="+mn-ea"/>
              </a:rPr>
              <a:t>指导老师：蔡兰英</a:t>
            </a:r>
            <a:endParaRPr lang="zh-CN" altLang="en-US" sz="2000">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to="" calcmode="lin" valueType="num">
                                      <p:cBhvr>
                                        <p:cTn id="22" dur="1" fill="hold"/>
                                        <p:tgtEl>
                                          <p:spTgt spid="3">
                                            <p:txEl>
                                              <p:pRg st="3" end="3"/>
                                            </p:txEl>
                                          </p:spTgt>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to="" calcmode="lin" valueType="num">
                                      <p:cBhvr>
                                        <p:cTn id="27" dur="1" fill="hold"/>
                                        <p:tgtEl>
                                          <p:spTgt spid="3">
                                            <p:txEl>
                                              <p:pRg st="4" end="4"/>
                                            </p:txEl>
                                          </p:spTgt>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to="" calcmode="lin" valueType="num">
                                      <p:cBhvr>
                                        <p:cTn id="32" dur="1" fill="hold"/>
                                        <p:tgtEl>
                                          <p:spTgt spid="3">
                                            <p:txEl>
                                              <p:pRg st="5" end="5"/>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3" name="内容占位符 2"/>
          <p:cNvSpPr>
            <a:spLocks noGrp="1"/>
          </p:cNvSpPr>
          <p:nvPr>
            <p:ph idx="1"/>
          </p:nvPr>
        </p:nvSpPr>
        <p:spPr>
          <a:xfrm>
            <a:off x="1985010" y="1490345"/>
            <a:ext cx="8408035" cy="4759325"/>
          </a:xfrm>
        </p:spPr>
        <p:txBody>
          <a:bodyPr/>
          <a:p>
            <a:r>
              <a:rPr lang="zh-CN" altLang="en-US" sz="2000">
                <a:solidFill>
                  <a:schemeClr val="bg1"/>
                </a:solidFill>
              </a:rPr>
              <a:t>一.实地考察：</a:t>
            </a:r>
            <a:endParaRPr lang="zh-CN" altLang="en-US" sz="2000">
              <a:solidFill>
                <a:schemeClr val="bg1"/>
              </a:solidFill>
            </a:endParaRPr>
          </a:p>
          <a:p>
            <a:r>
              <a:rPr lang="zh-CN" altLang="en-US" sz="2000">
                <a:solidFill>
                  <a:schemeClr val="bg1"/>
                </a:solidFill>
              </a:rPr>
              <a:t>1、确定调查方案</a:t>
            </a:r>
            <a:endParaRPr lang="zh-CN" altLang="en-US" sz="2000">
              <a:solidFill>
                <a:schemeClr val="bg1"/>
              </a:solidFill>
            </a:endParaRPr>
          </a:p>
          <a:p>
            <a:r>
              <a:rPr lang="zh-CN" altLang="en-US" sz="2000">
                <a:solidFill>
                  <a:schemeClr val="bg1"/>
                </a:solidFill>
              </a:rPr>
              <a:t>（1）调查中国矿业大学科技产业园的职能与功效；</a:t>
            </a:r>
            <a:endParaRPr lang="zh-CN" altLang="en-US" sz="2000">
              <a:solidFill>
                <a:schemeClr val="bg1"/>
              </a:solidFill>
            </a:endParaRPr>
          </a:p>
          <a:p>
            <a:r>
              <a:rPr lang="zh-CN" altLang="en-US" sz="2000">
                <a:solidFill>
                  <a:schemeClr val="bg1"/>
                </a:solidFill>
              </a:rPr>
              <a:t>（2）实际考察与工作人员交流；</a:t>
            </a:r>
            <a:endParaRPr lang="zh-CN" altLang="en-US" sz="2000">
              <a:solidFill>
                <a:schemeClr val="bg1"/>
              </a:solidFill>
            </a:endParaRPr>
          </a:p>
          <a:p>
            <a:r>
              <a:rPr lang="zh-CN" altLang="en-US" sz="2000">
                <a:solidFill>
                  <a:schemeClr val="bg1"/>
                </a:solidFill>
              </a:rPr>
              <a:t>（3）了解相关产业优势与前景；</a:t>
            </a:r>
            <a:endParaRPr lang="zh-CN" altLang="en-US" sz="2000">
              <a:solidFill>
                <a:schemeClr val="bg1"/>
              </a:solidFill>
            </a:endParaRPr>
          </a:p>
          <a:p>
            <a:r>
              <a:rPr lang="zh-CN" altLang="en-US" sz="2000">
                <a:solidFill>
                  <a:schemeClr val="bg1"/>
                </a:solidFill>
              </a:rPr>
              <a:t>（4）归纳总结方法整理归纳。</a:t>
            </a:r>
            <a:endParaRPr lang="zh-CN" altLang="en-US" sz="2000">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to="" calcmode="lin" valueType="num">
                                      <p:cBhvr>
                                        <p:cTn id="22" dur="1" fill="hold"/>
                                        <p:tgtEl>
                                          <p:spTgt spid="3">
                                            <p:txEl>
                                              <p:pRg st="3" end="3"/>
                                            </p:txEl>
                                          </p:spTgt>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to="" calcmode="lin" valueType="num">
                                      <p:cBhvr>
                                        <p:cTn id="27" dur="1" fill="hold"/>
                                        <p:tgtEl>
                                          <p:spTgt spid="3">
                                            <p:txEl>
                                              <p:pRg st="4" end="4"/>
                                            </p:txEl>
                                          </p:spTgt>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to="" calcmode="lin" valueType="num">
                                      <p:cBhvr>
                                        <p:cTn id="32" dur="1" fill="hold"/>
                                        <p:tgtEl>
                                          <p:spTgt spid="3">
                                            <p:txEl>
                                              <p:pRg st="5" end="5"/>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3" name="内容占位符 2"/>
          <p:cNvSpPr>
            <a:spLocks noGrp="1"/>
          </p:cNvSpPr>
          <p:nvPr>
            <p:ph idx="1"/>
          </p:nvPr>
        </p:nvSpPr>
        <p:spPr>
          <a:xfrm>
            <a:off x="793115" y="351155"/>
            <a:ext cx="10424160" cy="4759325"/>
          </a:xfrm>
        </p:spPr>
        <p:txBody>
          <a:bodyPr>
            <a:noAutofit/>
          </a:bodyPr>
          <a:p>
            <a:r>
              <a:rPr lang="zh-CN" altLang="en-US">
                <a:solidFill>
                  <a:schemeClr val="bg1"/>
                </a:solidFill>
              </a:rPr>
              <a:t>2、实地考察记录：</a:t>
            </a:r>
            <a:endParaRPr lang="zh-CN" altLang="en-US">
              <a:solidFill>
                <a:schemeClr val="bg1"/>
              </a:solidFill>
            </a:endParaRPr>
          </a:p>
          <a:p>
            <a:r>
              <a:rPr lang="zh-CN" altLang="en-US">
                <a:solidFill>
                  <a:schemeClr val="bg1"/>
                </a:solidFill>
              </a:rPr>
              <a:t>矿大科技园位于徐州科技广场，与中国矿业大学相邻，有着天资独厚的人才资源，其周边环境优美，基础设施完善，内部企业的研究项目、内容与时俱进，每年成百上千的大学生来到此地创业、实习。</a:t>
            </a:r>
            <a:endParaRPr lang="zh-CN" altLang="en-US">
              <a:solidFill>
                <a:schemeClr val="bg1"/>
              </a:solidFill>
            </a:endParaRPr>
          </a:p>
          <a:p>
            <a:r>
              <a:rPr lang="zh-CN" altLang="en-US">
                <a:solidFill>
                  <a:schemeClr val="bg1"/>
                </a:solidFill>
              </a:rPr>
              <a:t>对于此次考察，我准备了两方面的问题，其中一方面是对于园内管理人员，另一方面是对园内的企业职工。然而事与愿违，我们并未见到管理人员，抱着紧张而又激动的心情，我们问了如下问题：</a:t>
            </a:r>
            <a:endParaRPr lang="zh-CN" altLang="en-US">
              <a:solidFill>
                <a:schemeClr val="bg1"/>
              </a:solidFill>
            </a:endParaRPr>
          </a:p>
          <a:p>
            <a:r>
              <a:rPr lang="zh-CN" altLang="en-US">
                <a:solidFill>
                  <a:schemeClr val="bg1"/>
                </a:solidFill>
              </a:rPr>
              <a:t>1、您是怎样来到这个公司的？</a:t>
            </a:r>
            <a:endParaRPr lang="zh-CN" altLang="en-US">
              <a:solidFill>
                <a:schemeClr val="bg1"/>
              </a:solidFill>
            </a:endParaRPr>
          </a:p>
          <a:p>
            <a:r>
              <a:rPr lang="zh-CN" altLang="en-US">
                <a:solidFill>
                  <a:schemeClr val="bg1"/>
                </a:solidFill>
              </a:rPr>
              <a:t>2、公司对于未来产品的研发与规划有何打算？</a:t>
            </a:r>
            <a:endParaRPr lang="zh-CN" altLang="en-US">
              <a:solidFill>
                <a:schemeClr val="bg1"/>
              </a:solidFill>
            </a:endParaRPr>
          </a:p>
          <a:p>
            <a:r>
              <a:rPr lang="zh-CN" altLang="en-US">
                <a:solidFill>
                  <a:schemeClr val="bg1"/>
                </a:solidFill>
              </a:rPr>
              <a:t>3、公司有何对人才引进的计划？</a:t>
            </a:r>
            <a:endParaRPr lang="zh-CN" altLang="en-US">
              <a:solidFill>
                <a:schemeClr val="bg1"/>
              </a:solidFill>
            </a:endParaRPr>
          </a:p>
          <a:p>
            <a:r>
              <a:rPr lang="zh-CN" altLang="en-US">
                <a:solidFill>
                  <a:schemeClr val="bg1"/>
                </a:solidFill>
              </a:rPr>
              <a:t>4、如何与其他公司合作，推动企业向前发展？</a:t>
            </a:r>
            <a:endParaRPr lang="zh-CN" altLang="en-US">
              <a:solidFill>
                <a:schemeClr val="bg1"/>
              </a:solidFill>
            </a:endParaRPr>
          </a:p>
          <a:p>
            <a:r>
              <a:rPr lang="zh-CN" altLang="en-US">
                <a:solidFill>
                  <a:schemeClr val="bg1"/>
                </a:solidFill>
              </a:rPr>
              <a:t>几个问题虽然大部分未得到他们的正面回答，但了解到公司本身的内容是一大吸引人才的特点，对于人才的吸引近视辅助作用，但同样不可忽视。在产业合作方面，集聚的产业促进企业之间共用基础设施，降低生产成本，促进企业之间进行良性竞争，取长补短。</a:t>
            </a:r>
            <a:endParaRPr lang="zh-CN" altLang="en-US">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to="" calcmode="lin" valueType="num">
                                      <p:cBhvr>
                                        <p:cTn id="22" dur="1" fill="hold"/>
                                        <p:tgtEl>
                                          <p:spTgt spid="3">
                                            <p:txEl>
                                              <p:pRg st="3" end="3"/>
                                            </p:txEl>
                                          </p:spTgt>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to="" calcmode="lin" valueType="num">
                                      <p:cBhvr>
                                        <p:cTn id="27" dur="1" fill="hold"/>
                                        <p:tgtEl>
                                          <p:spTgt spid="3">
                                            <p:txEl>
                                              <p:pRg st="4" end="4"/>
                                            </p:txEl>
                                          </p:spTgt>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to="" calcmode="lin" valueType="num">
                                      <p:cBhvr>
                                        <p:cTn id="32" dur="1" fill="hold"/>
                                        <p:tgtEl>
                                          <p:spTgt spid="3">
                                            <p:txEl>
                                              <p:pRg st="5" end="5"/>
                                            </p:txEl>
                                          </p:spTgt>
                                        </p:tgtEl>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to="" calcmode="lin" valueType="num">
                                      <p:cBhvr>
                                        <p:cTn id="37" dur="1" fill="hold"/>
                                        <p:tgtEl>
                                          <p:spTgt spid="3">
                                            <p:txEl>
                                              <p:pRg st="6" end="6"/>
                                            </p:txEl>
                                          </p:spTgt>
                                        </p:tgtEl>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to="" calcmode="lin" valueType="num">
                                      <p:cBhvr>
                                        <p:cTn id="42" dur="1" fill="hold"/>
                                        <p:tgtEl>
                                          <p:spTgt spid="3">
                                            <p:txEl>
                                              <p:pRg st="7" end="7"/>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2" name="标题 1"/>
          <p:cNvSpPr>
            <a:spLocks noGrp="1"/>
          </p:cNvSpPr>
          <p:nvPr>
            <p:ph type="title"/>
          </p:nvPr>
        </p:nvSpPr>
        <p:spPr>
          <a:xfrm>
            <a:off x="756355" y="3076645"/>
            <a:ext cx="10969200" cy="705600"/>
          </a:xfrm>
        </p:spPr>
        <p:txBody>
          <a:bodyPr/>
          <a:p>
            <a:pPr algn="ctr"/>
            <a:r>
              <a:rPr lang="zh-CN" altLang="en-US">
                <a:solidFill>
                  <a:schemeClr val="bg1"/>
                </a:solidFill>
              </a:rPr>
              <a:t>第三阶段</a:t>
            </a:r>
            <a:endParaRPr lang="zh-CN" altLang="en-US">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2" name="标题 1"/>
          <p:cNvSpPr>
            <a:spLocks noGrp="1"/>
          </p:cNvSpPr>
          <p:nvPr>
            <p:ph type="title"/>
          </p:nvPr>
        </p:nvSpPr>
        <p:spPr/>
        <p:txBody>
          <a:bodyPr/>
          <a:p>
            <a:pPr algn="ctr"/>
            <a:r>
              <a:rPr lang="zh-CN" altLang="en-US">
                <a:solidFill>
                  <a:schemeClr val="bg1"/>
                </a:solidFill>
              </a:rPr>
              <a:t>第三阶段</a:t>
            </a:r>
            <a:endParaRPr lang="zh-CN" altLang="en-US">
              <a:solidFill>
                <a:schemeClr val="bg1"/>
              </a:solidFill>
            </a:endParaRPr>
          </a:p>
        </p:txBody>
      </p:sp>
      <p:sp>
        <p:nvSpPr>
          <p:cNvPr id="3" name="内容占位符 2"/>
          <p:cNvSpPr>
            <a:spLocks noGrp="1"/>
          </p:cNvSpPr>
          <p:nvPr>
            <p:ph idx="1"/>
          </p:nvPr>
        </p:nvSpPr>
        <p:spPr>
          <a:xfrm>
            <a:off x="2694940" y="1490345"/>
            <a:ext cx="6802755" cy="4759325"/>
          </a:xfrm>
        </p:spPr>
        <p:txBody>
          <a:bodyPr/>
          <a:p>
            <a:r>
              <a:rPr lang="zh-CN" altLang="en-US" sz="2400">
                <a:solidFill>
                  <a:schemeClr val="bg1"/>
                </a:solidFill>
              </a:rPr>
              <a:t>时间：2023年2月2日至2023年2月10日</a:t>
            </a:r>
            <a:endParaRPr lang="zh-CN" altLang="en-US" sz="2400">
              <a:solidFill>
                <a:schemeClr val="bg1"/>
              </a:solidFill>
            </a:endParaRPr>
          </a:p>
          <a:p>
            <a:r>
              <a:rPr lang="zh-CN" altLang="en-US" sz="2400">
                <a:solidFill>
                  <a:schemeClr val="bg1"/>
                </a:solidFill>
              </a:rPr>
              <a:t>学校：矿大实验学校</a:t>
            </a:r>
            <a:endParaRPr lang="zh-CN" altLang="en-US" sz="2400">
              <a:solidFill>
                <a:schemeClr val="bg1"/>
              </a:solidFill>
            </a:endParaRPr>
          </a:p>
          <a:p>
            <a:r>
              <a:rPr lang="zh-CN" altLang="en-US" sz="2400">
                <a:solidFill>
                  <a:schemeClr val="bg1"/>
                </a:solidFill>
              </a:rPr>
              <a:t>时间：2023年1月17日</a:t>
            </a:r>
            <a:endParaRPr lang="zh-CN" altLang="en-US" sz="2400">
              <a:solidFill>
                <a:schemeClr val="bg1"/>
              </a:solidFill>
            </a:endParaRPr>
          </a:p>
          <a:p>
            <a:r>
              <a:rPr lang="zh-CN" altLang="en-US" sz="2400">
                <a:solidFill>
                  <a:schemeClr val="bg1"/>
                </a:solidFill>
              </a:rPr>
              <a:t>班级：高二（五）班</a:t>
            </a:r>
            <a:endParaRPr lang="zh-CN" altLang="en-US" sz="2400">
              <a:solidFill>
                <a:schemeClr val="bg1"/>
              </a:solidFill>
            </a:endParaRPr>
          </a:p>
          <a:p>
            <a:r>
              <a:rPr lang="zh-CN" altLang="en-US" sz="2400">
                <a:solidFill>
                  <a:schemeClr val="bg1"/>
                </a:solidFill>
              </a:rPr>
              <a:t>研究人员：滑智恒、杨玉轩</a:t>
            </a:r>
            <a:endParaRPr lang="zh-CN" altLang="en-US" sz="2400">
              <a:solidFill>
                <a:schemeClr val="bg1"/>
              </a:solidFill>
            </a:endParaRPr>
          </a:p>
          <a:p>
            <a:r>
              <a:rPr lang="zh-CN" altLang="en-US" sz="2400">
                <a:solidFill>
                  <a:schemeClr val="bg1"/>
                </a:solidFill>
              </a:rPr>
              <a:t>指导老师：蔡兰英</a:t>
            </a:r>
            <a:endParaRPr lang="zh-CN" altLang="en-US" sz="2400">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to="" calcmode="lin" valueType="num">
                                      <p:cBhvr>
                                        <p:cTn id="22" dur="1" fill="hold"/>
                                        <p:tgtEl>
                                          <p:spTgt spid="3">
                                            <p:txEl>
                                              <p:pRg st="3" end="3"/>
                                            </p:txEl>
                                          </p:spTgt>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to="" calcmode="lin" valueType="num">
                                      <p:cBhvr>
                                        <p:cTn id="27" dur="1" fill="hold"/>
                                        <p:tgtEl>
                                          <p:spTgt spid="3">
                                            <p:txEl>
                                              <p:pRg st="4" end="4"/>
                                            </p:txEl>
                                          </p:spTgt>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to="" calcmode="lin" valueType="num">
                                      <p:cBhvr>
                                        <p:cTn id="32" dur="1" fill="hold"/>
                                        <p:tgtEl>
                                          <p:spTgt spid="3">
                                            <p:txEl>
                                              <p:pRg st="5" end="5"/>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3" name="内容占位符 2"/>
          <p:cNvSpPr>
            <a:spLocks noGrp="1"/>
          </p:cNvSpPr>
          <p:nvPr>
            <p:ph idx="1"/>
          </p:nvPr>
        </p:nvSpPr>
        <p:spPr>
          <a:xfrm>
            <a:off x="1108075" y="648335"/>
            <a:ext cx="10321925" cy="4759325"/>
          </a:xfrm>
        </p:spPr>
        <p:txBody>
          <a:bodyPr>
            <a:noAutofit/>
          </a:bodyPr>
          <a:p>
            <a:r>
              <a:rPr lang="zh-CN" altLang="en-US" sz="2000">
                <a:solidFill>
                  <a:schemeClr val="bg1"/>
                </a:solidFill>
              </a:rPr>
              <a:t>一、分析其布局历程与地域优势</a:t>
            </a:r>
            <a:endParaRPr lang="zh-CN" altLang="en-US" sz="2000">
              <a:solidFill>
                <a:schemeClr val="bg1"/>
              </a:solidFill>
            </a:endParaRPr>
          </a:p>
          <a:p>
            <a:r>
              <a:rPr lang="zh-CN" altLang="en-US" sz="2000">
                <a:solidFill>
                  <a:schemeClr val="bg1"/>
                </a:solidFill>
              </a:rPr>
              <a:t>1.从其地域布局优势方面叙述：矿大科技园共分三期，其不断扩大规模的基础上不断丰富与发展。</a:t>
            </a:r>
            <a:endParaRPr lang="zh-CN" altLang="en-US" sz="2000">
              <a:solidFill>
                <a:schemeClr val="bg1"/>
              </a:solidFill>
            </a:endParaRPr>
          </a:p>
          <a:p>
            <a:r>
              <a:rPr lang="zh-CN" altLang="en-US" sz="2000">
                <a:solidFill>
                  <a:schemeClr val="bg1"/>
                </a:solidFill>
              </a:rPr>
              <a:t>（1）同时从其地理分布情况来看，其一期、二期、三期分别位于泉山区金山东路，徐州市泉山区软件园，周庄南路以及徐州市鼓楼区。它们基本上都位于交通便利，通讯便捷的道路两侧，临近徐州主要公共服务平台，企业科技产业区，拥有较为优越的科技集聚优势。（2）从地域方面讲，它紧紧依靠中国矿业大学的科技资金及人才优势与政府及其他社会优势资源相结合，继续发挥在铜山经济开发区科技成果转化与企业孵化示范区的作用。</a:t>
            </a:r>
            <a:endParaRPr lang="zh-CN" altLang="en-US" sz="2000">
              <a:solidFill>
                <a:schemeClr val="bg1"/>
              </a:solidFill>
            </a:endParaRPr>
          </a:p>
          <a:p>
            <a:r>
              <a:rPr lang="zh-CN" altLang="en-US" sz="2000">
                <a:solidFill>
                  <a:schemeClr val="bg1"/>
                </a:solidFill>
              </a:rPr>
              <a:t>（3）从交通通达度上讲，以鼓楼区中国矿业大学科技产业园为例，其位于徐州市西北部，北临高架快速通道，交通通达度高，南临国家水利风景区，宜居、宜业、宜商、宜游，区位特色突出，充分发挥了其地域优势。</a:t>
            </a:r>
            <a:endParaRPr lang="zh-CN" altLang="en-US" sz="2000">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to="" calcmode="lin" valueType="num">
                                      <p:cBhvr>
                                        <p:cTn id="22" dur="1" fill="hold"/>
                                        <p:tgtEl>
                                          <p:spTgt spid="3">
                                            <p:txEl>
                                              <p:pRg st="3" end="3"/>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3" name="内容占位符 2"/>
          <p:cNvSpPr>
            <a:spLocks noGrp="1"/>
          </p:cNvSpPr>
          <p:nvPr>
            <p:ph idx="1"/>
          </p:nvPr>
        </p:nvSpPr>
        <p:spPr>
          <a:xfrm>
            <a:off x="1220470" y="1049655"/>
            <a:ext cx="9751695" cy="4759325"/>
          </a:xfrm>
        </p:spPr>
        <p:txBody>
          <a:bodyPr>
            <a:noAutofit/>
          </a:bodyPr>
          <a:p>
            <a:r>
              <a:rPr lang="zh-CN" altLang="en-US">
                <a:solidFill>
                  <a:schemeClr val="bg1"/>
                </a:solidFill>
              </a:rPr>
              <a:t>2.研究其产业布局及特点</a:t>
            </a:r>
            <a:endParaRPr lang="zh-CN" altLang="en-US">
              <a:solidFill>
                <a:schemeClr val="bg1"/>
              </a:solidFill>
            </a:endParaRPr>
          </a:p>
          <a:p>
            <a:r>
              <a:rPr lang="zh-CN" altLang="en-US">
                <a:solidFill>
                  <a:schemeClr val="bg1"/>
                </a:solidFill>
              </a:rPr>
              <a:t>经调查与研究发现，中国矿业大学科技产业园企业种类较为丰富，园区企业机构总数426家，其中科技企业233家，中介服务机构49个，园区贸易收入约为23亿元，园区的重点发展领域包括：（1）能源：包括能源开采、能源安全、新能源与节能技术；（2）环保：包括绿色开采、清洁生产技术、土地复垦、水处理、大气治理、环保技术与环保产品等；（3）循环经济：包括能源综合利用、技术回收与循环技术、重复利用技术、运输技术等。</a:t>
            </a:r>
            <a:endParaRPr lang="zh-CN" altLang="en-US">
              <a:solidFill>
                <a:schemeClr val="bg1"/>
              </a:solidFill>
            </a:endParaRPr>
          </a:p>
          <a:p>
            <a:r>
              <a:rPr lang="zh-CN" altLang="en-US">
                <a:solidFill>
                  <a:schemeClr val="bg1"/>
                </a:solidFill>
              </a:rPr>
              <a:t>中国矿业大学科技产业园区总体产业类型偏向发展清洁能源开发，环保创新综合领域的发展。同时我们发现，其积极侧重于产业扶持政策的落实，不断完善园区内创新服务的模式，创新与发展的企业布局。再者，中国矿业大学科技产业园注重综合服务开展的优势，通过与会计事务所，人力资源机构，高校管理咨询机构等签署综合协议，帮助创新工商税务法律，市场金融的服务。</a:t>
            </a:r>
            <a:endParaRPr lang="zh-CN" altLang="en-US">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2" name="标题 1"/>
          <p:cNvSpPr>
            <a:spLocks noGrp="1"/>
          </p:cNvSpPr>
          <p:nvPr>
            <p:ph type="title"/>
          </p:nvPr>
        </p:nvSpPr>
        <p:spPr>
          <a:xfrm>
            <a:off x="756355" y="3076645"/>
            <a:ext cx="10969200" cy="705600"/>
          </a:xfrm>
        </p:spPr>
        <p:txBody>
          <a:bodyPr/>
          <a:p>
            <a:pPr algn="ctr"/>
            <a:r>
              <a:rPr lang="zh-CN" altLang="en-US">
                <a:solidFill>
                  <a:schemeClr val="bg1"/>
                </a:solidFill>
              </a:rPr>
              <a:t>开题报告</a:t>
            </a:r>
            <a:endParaRPr lang="zh-CN" altLang="en-US">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3" name="内容占位符 2"/>
          <p:cNvSpPr>
            <a:spLocks noGrp="1"/>
          </p:cNvSpPr>
          <p:nvPr>
            <p:ph idx="1"/>
          </p:nvPr>
        </p:nvSpPr>
        <p:spPr>
          <a:xfrm>
            <a:off x="1146810" y="306705"/>
            <a:ext cx="9898380" cy="4759325"/>
          </a:xfrm>
        </p:spPr>
        <p:txBody>
          <a:bodyPr>
            <a:noAutofit/>
          </a:bodyPr>
          <a:p>
            <a:r>
              <a:rPr lang="zh-CN" altLang="en-US" sz="1600">
                <a:solidFill>
                  <a:schemeClr val="bg1"/>
                </a:solidFill>
              </a:rPr>
              <a:t>二、相关政策与有关成就</a:t>
            </a:r>
            <a:endParaRPr lang="zh-CN" altLang="en-US" sz="1600">
              <a:solidFill>
                <a:schemeClr val="bg1"/>
              </a:solidFill>
            </a:endParaRPr>
          </a:p>
          <a:p>
            <a:r>
              <a:rPr lang="zh-CN" altLang="en-US" sz="1600">
                <a:solidFill>
                  <a:schemeClr val="bg1"/>
                </a:solidFill>
              </a:rPr>
              <a:t>（1）对大学生</a:t>
            </a:r>
            <a:endParaRPr lang="zh-CN" altLang="en-US" sz="1600">
              <a:solidFill>
                <a:schemeClr val="bg1"/>
              </a:solidFill>
            </a:endParaRPr>
          </a:p>
          <a:p>
            <a:r>
              <a:rPr lang="zh-CN" altLang="en-US" sz="1600">
                <a:solidFill>
                  <a:schemeClr val="bg1"/>
                </a:solidFill>
              </a:rPr>
              <a:t>①扶持政策落实：为有效落实各项创业扶持政策，矿大科技园大创园不断完善园区创新服务模式，为入驻大学生创业实体提供创业资助和补贴项目推介。对大学生开辟专属创客空间，免费提供配套设施和创业服务。</a:t>
            </a:r>
            <a:endParaRPr lang="zh-CN" altLang="en-US" sz="1600">
              <a:solidFill>
                <a:schemeClr val="bg1"/>
              </a:solidFill>
            </a:endParaRPr>
          </a:p>
          <a:p>
            <a:r>
              <a:rPr lang="zh-CN" altLang="en-US" sz="1600">
                <a:solidFill>
                  <a:schemeClr val="bg1"/>
                </a:solidFill>
              </a:rPr>
              <a:t>②创业培训：</a:t>
            </a:r>
            <a:endParaRPr lang="zh-CN" altLang="en-US" sz="1600">
              <a:solidFill>
                <a:schemeClr val="bg1"/>
              </a:solidFill>
            </a:endParaRPr>
          </a:p>
          <a:p>
            <a:r>
              <a:rPr lang="zh-CN" altLang="en-US" sz="1600">
                <a:solidFill>
                  <a:schemeClr val="bg1"/>
                </a:solidFill>
              </a:rPr>
              <a:t>2022年第一期“线上+线下”SYB创业培训班顺利举办</a:t>
            </a:r>
            <a:endParaRPr lang="zh-CN" altLang="en-US" sz="1600">
              <a:solidFill>
                <a:schemeClr val="bg1"/>
              </a:solidFill>
            </a:endParaRPr>
          </a:p>
          <a:p>
            <a:r>
              <a:rPr lang="zh-CN" altLang="en-US" sz="1600">
                <a:solidFill>
                  <a:schemeClr val="bg1"/>
                </a:solidFill>
              </a:rPr>
              <a:t>江苏省双创政策辅导员培训（徐州班）开班</a:t>
            </a:r>
            <a:endParaRPr lang="zh-CN" altLang="en-US" sz="1600">
              <a:solidFill>
                <a:schemeClr val="bg1"/>
              </a:solidFill>
            </a:endParaRPr>
          </a:p>
          <a:p>
            <a:r>
              <a:rPr lang="zh-CN" altLang="en-US" sz="1600">
                <a:solidFill>
                  <a:schemeClr val="bg1"/>
                </a:solidFill>
              </a:rPr>
              <a:t>泉山区2020年度退役军人培训及招聘会在矿大科技园成功举办</a:t>
            </a:r>
            <a:endParaRPr lang="zh-CN" altLang="en-US" sz="1600">
              <a:solidFill>
                <a:schemeClr val="bg1"/>
              </a:solidFill>
            </a:endParaRPr>
          </a:p>
          <a:p>
            <a:r>
              <a:rPr lang="zh-CN" altLang="en-US" sz="1600">
                <a:solidFill>
                  <a:schemeClr val="bg1"/>
                </a:solidFill>
              </a:rPr>
              <a:t>徐州市2020年第二期创业培训（SYB）师资培训班开班</a:t>
            </a:r>
            <a:endParaRPr lang="zh-CN" altLang="en-US" sz="1600">
              <a:solidFill>
                <a:schemeClr val="bg1"/>
              </a:solidFill>
            </a:endParaRPr>
          </a:p>
          <a:p>
            <a:r>
              <a:rPr lang="zh-CN" altLang="en-US" sz="1600">
                <a:solidFill>
                  <a:schemeClr val="bg1"/>
                </a:solidFill>
              </a:rPr>
              <a:t>徐州市2020年第一期创业培训（SYB）师资培训班开班</a:t>
            </a:r>
            <a:endParaRPr lang="zh-CN" altLang="en-US" sz="1600">
              <a:solidFill>
                <a:schemeClr val="bg1"/>
              </a:solidFill>
            </a:endParaRPr>
          </a:p>
          <a:p>
            <a:r>
              <a:rPr lang="zh-CN" altLang="en-US" sz="1600">
                <a:solidFill>
                  <a:schemeClr val="bg1"/>
                </a:solidFill>
              </a:rPr>
              <a:t>（2）对产业的承接：徐州国家高新技术产业开发区、徐州经济技术开发区、徐州泉山经济开发区、中国安全谷</a:t>
            </a:r>
            <a:endParaRPr lang="zh-CN" altLang="en-US" sz="1600">
              <a:solidFill>
                <a:schemeClr val="bg1"/>
              </a:solidFill>
            </a:endParaRPr>
          </a:p>
          <a:p>
            <a:r>
              <a:rPr lang="zh-CN" altLang="en-US" sz="1600">
                <a:solidFill>
                  <a:schemeClr val="bg1"/>
                </a:solidFill>
              </a:rPr>
              <a:t>（3）园区政策：见附件文件</a:t>
            </a:r>
            <a:endParaRPr lang="zh-CN" altLang="en-US" sz="1600">
              <a:solidFill>
                <a:schemeClr val="bg1"/>
              </a:solidFill>
            </a:endParaRPr>
          </a:p>
          <a:p>
            <a:r>
              <a:rPr lang="zh-CN" altLang="en-US" sz="1600">
                <a:solidFill>
                  <a:schemeClr val="bg1"/>
                </a:solidFill>
              </a:rPr>
              <a:t>（4）园区成就：见附件文件</a:t>
            </a:r>
            <a:endParaRPr lang="zh-CN" altLang="en-US" sz="1600">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to="" calcmode="lin" valueType="num">
                                      <p:cBhvr>
                                        <p:cTn id="22" dur="1" fill="hold"/>
                                        <p:tgtEl>
                                          <p:spTgt spid="3">
                                            <p:txEl>
                                              <p:pRg st="3" end="3"/>
                                            </p:txEl>
                                          </p:spTgt>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to="" calcmode="lin" valueType="num">
                                      <p:cBhvr>
                                        <p:cTn id="27" dur="1" fill="hold"/>
                                        <p:tgtEl>
                                          <p:spTgt spid="3">
                                            <p:txEl>
                                              <p:pRg st="4" end="4"/>
                                            </p:txEl>
                                          </p:spTgt>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to="" calcmode="lin" valueType="num">
                                      <p:cBhvr>
                                        <p:cTn id="32" dur="1" fill="hold"/>
                                        <p:tgtEl>
                                          <p:spTgt spid="3">
                                            <p:txEl>
                                              <p:pRg st="5" end="5"/>
                                            </p:txEl>
                                          </p:spTgt>
                                        </p:tgtEl>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to="" calcmode="lin" valueType="num">
                                      <p:cBhvr>
                                        <p:cTn id="37" dur="1" fill="hold"/>
                                        <p:tgtEl>
                                          <p:spTgt spid="3">
                                            <p:txEl>
                                              <p:pRg st="6" end="6"/>
                                            </p:txEl>
                                          </p:spTgt>
                                        </p:tgtEl>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to="" calcmode="lin" valueType="num">
                                      <p:cBhvr>
                                        <p:cTn id="42" dur="1" fill="hold"/>
                                        <p:tgtEl>
                                          <p:spTgt spid="3">
                                            <p:txEl>
                                              <p:pRg st="7" end="7"/>
                                            </p:txEl>
                                          </p:spTgt>
                                        </p:tgtEl>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 to="" calcmode="lin" valueType="num">
                                      <p:cBhvr>
                                        <p:cTn id="47" dur="1" fill="hold"/>
                                        <p:tgtEl>
                                          <p:spTgt spid="3">
                                            <p:txEl>
                                              <p:pRg st="8" end="8"/>
                                            </p:txEl>
                                          </p:spTgt>
                                        </p:tgtEl>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 to="" calcmode="lin" valueType="num">
                                      <p:cBhvr>
                                        <p:cTn id="52" dur="1" fill="hold"/>
                                        <p:tgtEl>
                                          <p:spTgt spid="3">
                                            <p:txEl>
                                              <p:pRg st="9" end="9"/>
                                            </p:txEl>
                                          </p:spTgt>
                                        </p:tgtEl>
                                      </p:cBhvr>
                                    </p:anim>
                                  </p:childTnLst>
                                </p:cTn>
                              </p:par>
                            </p:childTnLst>
                          </p:cTn>
                        </p:par>
                      </p:childTnLst>
                    </p:cTn>
                  </p:par>
                  <p:par>
                    <p:cTn id="53" fill="hold">
                      <p:stCondLst>
                        <p:cond delay="indefinite"/>
                      </p:stCondLst>
                      <p:childTnLst>
                        <p:par>
                          <p:cTn id="54" fill="hold">
                            <p:stCondLst>
                              <p:cond delay="0"/>
                            </p:stCondLst>
                            <p:childTnLst>
                              <p:par>
                                <p:cTn id="55" presetID="24" presetClass="entr" presetSubtype="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 to="" calcmode="lin" valueType="num">
                                      <p:cBhvr>
                                        <p:cTn id="57" dur="1" fill="hold"/>
                                        <p:tgtEl>
                                          <p:spTgt spid="3">
                                            <p:txEl>
                                              <p:pRg st="10" end="10"/>
                                            </p:txEl>
                                          </p:spTgt>
                                        </p:tgtEl>
                                      </p:cBhvr>
                                    </p:anim>
                                  </p:childTnLst>
                                </p:cTn>
                              </p:par>
                            </p:childTnLst>
                          </p:cTn>
                        </p:par>
                      </p:childTnLst>
                    </p:cTn>
                  </p:par>
                  <p:par>
                    <p:cTn id="58" fill="hold">
                      <p:stCondLst>
                        <p:cond delay="indefinite"/>
                      </p:stCondLst>
                      <p:childTnLst>
                        <p:par>
                          <p:cTn id="59" fill="hold">
                            <p:stCondLst>
                              <p:cond delay="0"/>
                            </p:stCondLst>
                            <p:childTnLst>
                              <p:par>
                                <p:cTn id="60" presetID="24" presetClass="entr" presetSubtype="0" fill="hold" grpId="0"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 to="" calcmode="lin" valueType="num">
                                      <p:cBhvr>
                                        <p:cTn id="62" dur="1" fill="hold"/>
                                        <p:tgtEl>
                                          <p:spTgt spid="3">
                                            <p:txEl>
                                              <p:pRg st="11" end="11"/>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2" name="标题 1"/>
          <p:cNvSpPr>
            <a:spLocks noGrp="1"/>
          </p:cNvSpPr>
          <p:nvPr>
            <p:ph type="title"/>
          </p:nvPr>
        </p:nvSpPr>
        <p:spPr/>
        <p:txBody>
          <a:bodyPr/>
          <a:p>
            <a:r>
              <a:rPr lang="zh-CN" altLang="en-US">
                <a:solidFill>
                  <a:schemeClr val="bg1"/>
                </a:solidFill>
                <a:sym typeface="+mn-ea"/>
              </a:rPr>
              <a:t>三、分析其积极影响。</a:t>
            </a:r>
            <a:endParaRPr lang="zh-CN" altLang="en-US">
              <a:solidFill>
                <a:schemeClr val="bg1"/>
              </a:solidFill>
              <a:sym typeface="+mn-ea"/>
            </a:endParaRPr>
          </a:p>
        </p:txBody>
      </p:sp>
      <p:sp>
        <p:nvSpPr>
          <p:cNvPr id="3" name="内容占位符 2"/>
          <p:cNvSpPr>
            <a:spLocks noGrp="1"/>
          </p:cNvSpPr>
          <p:nvPr>
            <p:ph idx="1"/>
          </p:nvPr>
        </p:nvSpPr>
        <p:spPr>
          <a:xfrm>
            <a:off x="767080" y="1490345"/>
            <a:ext cx="10594340" cy="4759325"/>
          </a:xfrm>
        </p:spPr>
        <p:txBody>
          <a:bodyPr/>
          <a:p>
            <a:r>
              <a:rPr lang="zh-CN" altLang="en-US" sz="2000">
                <a:solidFill>
                  <a:schemeClr val="bg1"/>
                </a:solidFill>
              </a:rPr>
              <a:t>1、对城市居民，科技园的建设全面贯彻了党的二十大精神，立足新发展阶段，准确全面贯彻了新发展理念。对创新者个人而言，对推动知识产权高质量创造，高效益运用，作了重要支撑。同时激发了知识产权，服务业发展动力，调动了人才的创造性，增强了知识产权服务业高质量发展的内生动力。对于科技受益居民来讲，中国矿业大学科技产业园的建设与发展体现了以人为本的战略方针。其一，其特色产业促进了地理标志产品及植物新品种的开发。为居民的健康生活所需产品保障作出了进一步的支撑；其二中国矿业大学科技产业园履行了自身的社会责任，通过培育高新技术孵化企业，推动了经济运行率先整体好转。在提升居民生活水平的同时，也对自然生态环境改善，在高新技术方面作出了贡献，极大的促进了当地以及区域居民的健康低碳生活。</a:t>
            </a:r>
            <a:endParaRPr lang="zh-CN" altLang="en-US" sz="2000">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3" name="内容占位符 2"/>
          <p:cNvSpPr>
            <a:spLocks noGrp="1"/>
          </p:cNvSpPr>
          <p:nvPr>
            <p:ph idx="1"/>
          </p:nvPr>
        </p:nvSpPr>
        <p:spPr>
          <a:xfrm>
            <a:off x="1089660" y="639445"/>
            <a:ext cx="10035540" cy="4759325"/>
          </a:xfrm>
        </p:spPr>
        <p:txBody>
          <a:bodyPr>
            <a:noAutofit/>
          </a:bodyPr>
          <a:p>
            <a:r>
              <a:rPr lang="zh-CN" altLang="en-US" sz="2000">
                <a:solidFill>
                  <a:schemeClr val="bg1"/>
                </a:solidFill>
              </a:rPr>
              <a:t>2、对企业：通过研究我们发现中国矿业大学科技园，对于企业的发展具有极大的促进作用，即作为大学科技园及全面负责大学生创业与培训工作，通过区分创业苗圃区、青年创客区等不同区块。针对大学生创业企业的实际情况，为大学生创业企业提供差异化服务，定期组织创业沙龙，双创研讨会，为大学生创业企业提供了优良的创业环境与崭新的双创平台。</a:t>
            </a:r>
            <a:endParaRPr lang="zh-CN" altLang="en-US" sz="2000">
              <a:solidFill>
                <a:schemeClr val="bg1"/>
              </a:solidFill>
            </a:endParaRPr>
          </a:p>
          <a:p>
            <a:r>
              <a:rPr lang="zh-CN" altLang="en-US" sz="2000">
                <a:solidFill>
                  <a:schemeClr val="bg1"/>
                </a:solidFill>
              </a:rPr>
              <a:t>同时中国矿业大学科技产业园积极完成对外来高新技术企业的承接与培养作用。多家信息技术有限公司，数字产业研究机构，空间生态修复公司，入驻中国矿业大学科技产业园，并继续深化科技计划，支持研发的机制落实，支持科技中小企业研发的防范措施，为其发展与完善作出了供给侧结构性支持以及引导作用。另外，在疫情时代，中国矿业大学科技产业园充分发挥了其作为综合金融服务平台以及征信服务平台的作用，使用专项资金为各领域科技研发，产业集群，优化企业配置等都作出了金融支持作用，促进了经济社会的进一步发展。</a:t>
            </a:r>
            <a:endParaRPr lang="zh-CN" altLang="en-US" sz="2000">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3" name="内容占位符 2"/>
          <p:cNvSpPr>
            <a:spLocks noGrp="1"/>
          </p:cNvSpPr>
          <p:nvPr>
            <p:ph idx="1"/>
          </p:nvPr>
        </p:nvSpPr>
        <p:spPr>
          <a:xfrm>
            <a:off x="1493520" y="969010"/>
            <a:ext cx="9205595" cy="4759325"/>
          </a:xfrm>
        </p:spPr>
        <p:txBody>
          <a:bodyPr/>
          <a:p>
            <a:pPr algn="l"/>
            <a:r>
              <a:rPr lang="zh-CN" altLang="en-US" sz="2000">
                <a:solidFill>
                  <a:schemeClr val="bg1"/>
                </a:solidFill>
              </a:rPr>
              <a:t>3.对城市的积极影响，作为一定地域范围内的政治经济文化中心城市，对主要新兴科技企业的承接，高新技术以及服务业发展方面具有不可替代的作用。而中国矿业大学科技园位于城市腹地，通过科技研发与企业分工布局，调动了城市的科技比重分配，优化了城市资金配置，直接或间接推动了城市化水平。在提升自身经济科技地位同时，也吸引了城市周边各类市场，人才，技术，劳动力，原材料等各类资源，并使之以徐州为核心靠拢，从另一角度来说，矿大科技园通过发展低碳减排技术，改善了城市的能源消耗结构，进一步推动了环境友好型，资源节约型城市的建设，总之，矿大科技园为徐州各类企业与市场高质量发展做出了不可磨灭的贡献。</a:t>
            </a:r>
            <a:endParaRPr lang="zh-CN" altLang="en-US" sz="2000">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3" name="内容占位符 2"/>
          <p:cNvSpPr>
            <a:spLocks noGrp="1"/>
          </p:cNvSpPr>
          <p:nvPr>
            <p:ph idx="1"/>
          </p:nvPr>
        </p:nvSpPr>
        <p:spPr>
          <a:xfrm>
            <a:off x="1595755" y="1049655"/>
            <a:ext cx="8999855" cy="4759325"/>
          </a:xfrm>
        </p:spPr>
        <p:txBody>
          <a:bodyPr/>
          <a:p>
            <a:r>
              <a:rPr lang="zh-CN" altLang="en-US" sz="2400">
                <a:solidFill>
                  <a:schemeClr val="bg1"/>
                </a:solidFill>
              </a:rPr>
              <a:t>4.对国家的积极影响：中国矿业大学科技产业园，积极履行自身作为国家及科技园的职责，努力完善自身不足，积极为构建高校服务国家战略的桥梁，做促进积极成果转化的现代化企业。同时中国矿业大学科技产业园，着眼时代需求，推动产学研用深度融合。以服务一流人才培养作为目标，实现高质量可持续发展，奉行敬业诚信，创新奉献的价值观，以担当有为拼搏进取，包容和谐，合作共赢的精神，开拓未来，发展新的天地。</a:t>
            </a:r>
            <a:endParaRPr lang="zh-CN" altLang="en-US" sz="2400">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2" name="标题 1"/>
          <p:cNvSpPr>
            <a:spLocks noGrp="1"/>
          </p:cNvSpPr>
          <p:nvPr>
            <p:ph type="title"/>
          </p:nvPr>
        </p:nvSpPr>
        <p:spPr>
          <a:xfrm>
            <a:off x="756355" y="3076645"/>
            <a:ext cx="10969200" cy="705600"/>
          </a:xfrm>
        </p:spPr>
        <p:txBody>
          <a:bodyPr/>
          <a:p>
            <a:pPr algn="ctr"/>
            <a:r>
              <a:rPr lang="zh-CN" altLang="en-US">
                <a:solidFill>
                  <a:schemeClr val="bg1"/>
                </a:solidFill>
              </a:rPr>
              <a:t>第四阶段</a:t>
            </a:r>
            <a:endParaRPr lang="zh-CN" altLang="en-US">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2" name="标题 1"/>
          <p:cNvSpPr>
            <a:spLocks noGrp="1"/>
          </p:cNvSpPr>
          <p:nvPr>
            <p:ph type="title"/>
          </p:nvPr>
        </p:nvSpPr>
        <p:spPr/>
        <p:txBody>
          <a:bodyPr/>
          <a:p>
            <a:pPr algn="ctr"/>
            <a:r>
              <a:rPr lang="zh-CN" altLang="en-US">
                <a:solidFill>
                  <a:schemeClr val="bg1"/>
                </a:solidFill>
                <a:effectLst/>
              </a:rPr>
              <a:t>第四阶段</a:t>
            </a:r>
            <a:endParaRPr lang="zh-CN" altLang="en-US">
              <a:solidFill>
                <a:schemeClr val="bg1"/>
              </a:solidFill>
              <a:effectLst/>
            </a:endParaRPr>
          </a:p>
        </p:txBody>
      </p:sp>
      <p:sp>
        <p:nvSpPr>
          <p:cNvPr id="3" name="内容占位符 2"/>
          <p:cNvSpPr>
            <a:spLocks noGrp="1"/>
          </p:cNvSpPr>
          <p:nvPr>
            <p:ph idx="1"/>
          </p:nvPr>
        </p:nvSpPr>
        <p:spPr>
          <a:xfrm>
            <a:off x="2656840" y="1490345"/>
            <a:ext cx="7771765" cy="4759325"/>
          </a:xfrm>
        </p:spPr>
        <p:txBody>
          <a:bodyPr/>
          <a:p>
            <a:r>
              <a:rPr lang="zh-CN" altLang="en-US" sz="2400">
                <a:solidFill>
                  <a:schemeClr val="bg1"/>
                </a:solidFill>
              </a:rPr>
              <a:t>学校：矿大实验学校</a:t>
            </a:r>
            <a:endParaRPr lang="zh-CN" altLang="en-US" sz="2400">
              <a:solidFill>
                <a:schemeClr val="bg1"/>
              </a:solidFill>
            </a:endParaRPr>
          </a:p>
          <a:p>
            <a:r>
              <a:rPr lang="zh-CN" altLang="en-US" sz="2400">
                <a:solidFill>
                  <a:schemeClr val="bg1"/>
                </a:solidFill>
              </a:rPr>
              <a:t>时间：</a:t>
            </a:r>
            <a:r>
              <a:rPr lang="zh-CN" altLang="en-US" sz="2400">
                <a:solidFill>
                  <a:schemeClr val="bg1"/>
                </a:solidFill>
                <a:sym typeface="+mn-ea"/>
              </a:rPr>
              <a:t>2023年2月11日——2月15日</a:t>
            </a:r>
            <a:endParaRPr lang="zh-CN" altLang="en-US" sz="2400">
              <a:solidFill>
                <a:schemeClr val="bg1"/>
              </a:solidFill>
            </a:endParaRPr>
          </a:p>
          <a:p>
            <a:r>
              <a:rPr lang="zh-CN" altLang="en-US" sz="2400">
                <a:solidFill>
                  <a:schemeClr val="bg1"/>
                </a:solidFill>
              </a:rPr>
              <a:t>班级：高二（五）班</a:t>
            </a:r>
            <a:endParaRPr lang="zh-CN" altLang="en-US" sz="2400">
              <a:solidFill>
                <a:schemeClr val="bg1"/>
              </a:solidFill>
            </a:endParaRPr>
          </a:p>
          <a:p>
            <a:r>
              <a:rPr lang="zh-CN" altLang="en-US" sz="2400">
                <a:solidFill>
                  <a:schemeClr val="bg1"/>
                </a:solidFill>
              </a:rPr>
              <a:t>研究人员：滑智恒、杨玉轩</a:t>
            </a:r>
            <a:endParaRPr lang="zh-CN" altLang="en-US" sz="2400">
              <a:solidFill>
                <a:schemeClr val="bg1"/>
              </a:solidFill>
            </a:endParaRPr>
          </a:p>
          <a:p>
            <a:r>
              <a:rPr lang="zh-CN" altLang="en-US" sz="2400">
                <a:solidFill>
                  <a:schemeClr val="bg1"/>
                </a:solidFill>
              </a:rPr>
              <a:t>指导老师：蔡兰英</a:t>
            </a:r>
            <a:endParaRPr lang="zh-CN" altLang="en-US" sz="2400">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to="" calcmode="lin" valueType="num">
                                      <p:cBhvr>
                                        <p:cTn id="22" dur="1" fill="hold"/>
                                        <p:tgtEl>
                                          <p:spTgt spid="3">
                                            <p:txEl>
                                              <p:pRg st="3" end="3"/>
                                            </p:txEl>
                                          </p:spTgt>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to="" calcmode="lin" valueType="num">
                                      <p:cBhvr>
                                        <p:cTn id="27" dur="1" fill="hold"/>
                                        <p:tgtEl>
                                          <p:spTgt spid="3">
                                            <p:txEl>
                                              <p:pRg st="4" end="4"/>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3" name="内容占位符 2"/>
          <p:cNvSpPr>
            <a:spLocks noGrp="1"/>
          </p:cNvSpPr>
          <p:nvPr>
            <p:ph idx="1"/>
          </p:nvPr>
        </p:nvSpPr>
        <p:spPr>
          <a:xfrm>
            <a:off x="949325" y="522605"/>
            <a:ext cx="10173335" cy="4759325"/>
          </a:xfrm>
        </p:spPr>
        <p:txBody>
          <a:bodyPr>
            <a:noAutofit/>
          </a:bodyPr>
          <a:p>
            <a:r>
              <a:rPr lang="zh-CN" altLang="en-US" sz="2000">
                <a:solidFill>
                  <a:schemeClr val="bg1"/>
                </a:solidFill>
              </a:rPr>
              <a:t>得出结论：</a:t>
            </a:r>
            <a:endParaRPr lang="zh-CN" altLang="en-US" sz="2000">
              <a:solidFill>
                <a:schemeClr val="bg1"/>
              </a:solidFill>
            </a:endParaRPr>
          </a:p>
          <a:p>
            <a:r>
              <a:rPr lang="zh-CN" altLang="en-US" sz="2000">
                <a:solidFill>
                  <a:schemeClr val="bg1"/>
                </a:solidFill>
              </a:rPr>
              <a:t>1.从其自身发展状况来分析，中国矿业大学科技产业园在2006年被认定国家大学科技园后，直到2022年荣获”江苏省A类科技企业孵化载体”称号,其依据自身科技优势以及地域优势，有效落实各项创业扶持政策，不断完善园区创新服务模式，同时帮助创业实体办理工商税务、人事代理、项目对接与评估、法律、市场、技术、金融等服务，多角度开展对口企业的合作与扶持，不断扩大自身影响力，增强了园区水平。其取长补短，构建了具备鲜明产业特色的科技创新体系。使矿大科技园成为中国矿业大学创新创业的重要示范区、科技成果转化的支撑平台，服务地方经济发展的重要阵地和淮海经济区“碳”循环治理的科技与产业创新高地，成为国内具备鲜明能源资源特色的一流国家大学科技园。对其他科技园的发展具有示范作用。</a:t>
            </a:r>
            <a:endParaRPr lang="zh-CN" altLang="en-US" sz="2000">
              <a:solidFill>
                <a:schemeClr val="bg1"/>
              </a:solidFill>
            </a:endParaRPr>
          </a:p>
          <a:p>
            <a:r>
              <a:rPr lang="zh-CN" altLang="en-US" sz="2000">
                <a:solidFill>
                  <a:schemeClr val="bg1"/>
                </a:solidFill>
              </a:rPr>
              <a:t>2.从其影响效果方面分析，其通过开发新兴科技产品，便利了广大居民的生活；利用了政策上的优势，保护了创业者的成果与合法权益。再者，其推动了新兴高技术企业的不断发展，对社会与国家的发展有极大的促进作用。</a:t>
            </a:r>
            <a:endParaRPr lang="zh-CN" altLang="en-US" sz="2000">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2" name="标题 1"/>
          <p:cNvSpPr>
            <a:spLocks noGrp="1"/>
          </p:cNvSpPr>
          <p:nvPr>
            <p:ph type="title"/>
          </p:nvPr>
        </p:nvSpPr>
        <p:spPr>
          <a:xfrm>
            <a:off x="756355" y="3076645"/>
            <a:ext cx="10969200" cy="705600"/>
          </a:xfrm>
        </p:spPr>
        <p:txBody>
          <a:bodyPr/>
          <a:p>
            <a:pPr algn="ctr"/>
            <a:r>
              <a:rPr lang="zh-CN" altLang="en-US">
                <a:solidFill>
                  <a:schemeClr val="bg1"/>
                </a:solidFill>
              </a:rPr>
              <a:t>结题报告</a:t>
            </a:r>
            <a:endParaRPr lang="zh-CN" altLang="en-US">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2" name="标题 1"/>
          <p:cNvSpPr>
            <a:spLocks noGrp="1"/>
          </p:cNvSpPr>
          <p:nvPr>
            <p:ph type="title"/>
          </p:nvPr>
        </p:nvSpPr>
        <p:spPr/>
        <p:txBody>
          <a:bodyPr/>
          <a:p>
            <a:pPr algn="ctr"/>
            <a:r>
              <a:rPr lang="zh-CN" altLang="en-US">
                <a:solidFill>
                  <a:schemeClr val="bg1"/>
                </a:solidFill>
                <a:effectLst/>
              </a:rPr>
              <a:t>结题报告</a:t>
            </a:r>
            <a:endParaRPr lang="zh-CN" altLang="en-US">
              <a:solidFill>
                <a:schemeClr val="bg1"/>
              </a:solidFill>
              <a:effectLst/>
            </a:endParaRPr>
          </a:p>
        </p:txBody>
      </p:sp>
      <p:sp>
        <p:nvSpPr>
          <p:cNvPr id="3" name="内容占位符 2"/>
          <p:cNvSpPr>
            <a:spLocks noGrp="1"/>
          </p:cNvSpPr>
          <p:nvPr>
            <p:ph idx="1"/>
          </p:nvPr>
        </p:nvSpPr>
        <p:spPr>
          <a:xfrm>
            <a:off x="3089275" y="1490345"/>
            <a:ext cx="7771765" cy="4759325"/>
          </a:xfrm>
        </p:spPr>
        <p:txBody>
          <a:bodyPr/>
          <a:p>
            <a:r>
              <a:rPr lang="zh-CN" altLang="en-US" sz="2400">
                <a:solidFill>
                  <a:schemeClr val="bg1"/>
                </a:solidFill>
              </a:rPr>
              <a:t>学校：矿大实验学校</a:t>
            </a:r>
            <a:endParaRPr lang="zh-CN" altLang="en-US" sz="2400">
              <a:solidFill>
                <a:schemeClr val="bg1"/>
              </a:solidFill>
            </a:endParaRPr>
          </a:p>
          <a:p>
            <a:r>
              <a:rPr lang="zh-CN" altLang="en-US" sz="2400">
                <a:solidFill>
                  <a:schemeClr val="bg1"/>
                </a:solidFill>
              </a:rPr>
              <a:t>时间：2023年1月17日</a:t>
            </a:r>
            <a:endParaRPr lang="zh-CN" altLang="en-US" sz="2400">
              <a:solidFill>
                <a:schemeClr val="bg1"/>
              </a:solidFill>
            </a:endParaRPr>
          </a:p>
          <a:p>
            <a:r>
              <a:rPr lang="zh-CN" altLang="en-US" sz="2400">
                <a:solidFill>
                  <a:schemeClr val="bg1"/>
                </a:solidFill>
              </a:rPr>
              <a:t>班级：高二（五）班</a:t>
            </a:r>
            <a:endParaRPr lang="zh-CN" altLang="en-US" sz="2400">
              <a:solidFill>
                <a:schemeClr val="bg1"/>
              </a:solidFill>
            </a:endParaRPr>
          </a:p>
          <a:p>
            <a:r>
              <a:rPr lang="zh-CN" altLang="en-US" sz="2400">
                <a:solidFill>
                  <a:schemeClr val="bg1"/>
                </a:solidFill>
              </a:rPr>
              <a:t>研究人员：滑智恒、杨玉轩</a:t>
            </a:r>
            <a:endParaRPr lang="zh-CN" altLang="en-US" sz="2400">
              <a:solidFill>
                <a:schemeClr val="bg1"/>
              </a:solidFill>
            </a:endParaRPr>
          </a:p>
          <a:p>
            <a:r>
              <a:rPr lang="zh-CN" altLang="en-US" sz="2400">
                <a:solidFill>
                  <a:schemeClr val="bg1"/>
                </a:solidFill>
              </a:rPr>
              <a:t>指导老师：蔡兰英</a:t>
            </a:r>
            <a:endParaRPr lang="zh-CN" altLang="en-US" sz="2400">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to="" calcmode="lin" valueType="num">
                                      <p:cBhvr>
                                        <p:cTn id="22" dur="1" fill="hold"/>
                                        <p:tgtEl>
                                          <p:spTgt spid="3">
                                            <p:txEl>
                                              <p:pRg st="3" end="3"/>
                                            </p:txEl>
                                          </p:spTgt>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to="" calcmode="lin" valueType="num">
                                      <p:cBhvr>
                                        <p:cTn id="27" dur="1" fill="hold"/>
                                        <p:tgtEl>
                                          <p:spTgt spid="3">
                                            <p:txEl>
                                              <p:pRg st="4" end="4"/>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2" name="标题 1"/>
          <p:cNvSpPr>
            <a:spLocks noGrp="1"/>
          </p:cNvSpPr>
          <p:nvPr>
            <p:ph type="title"/>
          </p:nvPr>
        </p:nvSpPr>
        <p:spPr/>
        <p:txBody>
          <a:bodyPr/>
          <a:p>
            <a:pPr algn="ctr"/>
            <a:r>
              <a:rPr lang="zh-CN" altLang="en-US">
                <a:solidFill>
                  <a:schemeClr val="bg1"/>
                </a:solidFill>
              </a:rPr>
              <a:t>开题报告</a:t>
            </a:r>
            <a:endParaRPr lang="zh-CN" altLang="en-US">
              <a:solidFill>
                <a:schemeClr val="bg1"/>
              </a:solidFill>
            </a:endParaRPr>
          </a:p>
        </p:txBody>
      </p:sp>
      <p:sp>
        <p:nvSpPr>
          <p:cNvPr id="3" name="内容占位符 2"/>
          <p:cNvSpPr>
            <a:spLocks noGrp="1"/>
          </p:cNvSpPr>
          <p:nvPr>
            <p:ph idx="1"/>
          </p:nvPr>
        </p:nvSpPr>
        <p:spPr>
          <a:xfrm>
            <a:off x="2121535" y="1490345"/>
            <a:ext cx="7679055" cy="4759325"/>
          </a:xfrm>
        </p:spPr>
        <p:txBody>
          <a:bodyPr/>
          <a:p>
            <a:pPr algn="l"/>
            <a:r>
              <a:rPr lang="zh-CN" altLang="en-US" sz="2400">
                <a:solidFill>
                  <a:schemeClr val="bg1"/>
                </a:solidFill>
              </a:rPr>
              <a:t>学校：矿大实验学校</a:t>
            </a:r>
            <a:endParaRPr lang="zh-CN" altLang="en-US" sz="2400">
              <a:solidFill>
                <a:schemeClr val="bg1"/>
              </a:solidFill>
            </a:endParaRPr>
          </a:p>
          <a:p>
            <a:pPr algn="l"/>
            <a:r>
              <a:rPr lang="zh-CN" altLang="en-US" sz="2400">
                <a:solidFill>
                  <a:schemeClr val="bg1"/>
                </a:solidFill>
              </a:rPr>
              <a:t>时间：2023年1月17日</a:t>
            </a:r>
            <a:endParaRPr lang="zh-CN" altLang="en-US" sz="2400">
              <a:solidFill>
                <a:schemeClr val="bg1"/>
              </a:solidFill>
            </a:endParaRPr>
          </a:p>
          <a:p>
            <a:pPr algn="l"/>
            <a:r>
              <a:rPr lang="zh-CN" altLang="en-US" sz="2400">
                <a:solidFill>
                  <a:schemeClr val="bg1"/>
                </a:solidFill>
              </a:rPr>
              <a:t>班级：高二（五）班</a:t>
            </a:r>
            <a:endParaRPr lang="zh-CN" altLang="en-US" sz="2400">
              <a:solidFill>
                <a:schemeClr val="bg1"/>
              </a:solidFill>
            </a:endParaRPr>
          </a:p>
          <a:p>
            <a:pPr algn="l"/>
            <a:r>
              <a:rPr lang="zh-CN" altLang="en-US" sz="2400">
                <a:solidFill>
                  <a:schemeClr val="bg1"/>
                </a:solidFill>
              </a:rPr>
              <a:t>研究人员：滑智恒、杨玉轩</a:t>
            </a:r>
            <a:endParaRPr lang="zh-CN" altLang="en-US" sz="2400">
              <a:solidFill>
                <a:schemeClr val="bg1"/>
              </a:solidFill>
            </a:endParaRPr>
          </a:p>
          <a:p>
            <a:pPr algn="l"/>
            <a:r>
              <a:rPr lang="zh-CN" altLang="en-US" sz="2400">
                <a:solidFill>
                  <a:schemeClr val="bg1"/>
                </a:solidFill>
              </a:rPr>
              <a:t>指导老师：蔡兰英</a:t>
            </a:r>
            <a:endParaRPr lang="zh-CN" altLang="en-US" sz="2400">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14"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16" dur="80"/>
                                        <p:tgtEl>
                                          <p:spTgt spid="3">
                                            <p:txEl>
                                              <p:pRg st="1" end="1"/>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grpId="0" nodeType="clickEffect">
                                  <p:stCondLst>
                                    <p:cond delay="0"/>
                                  </p:stCondLst>
                                  <p:iterate type="lt">
                                    <p:tmPct val="50000"/>
                                  </p:iterate>
                                  <p:childTnLst>
                                    <p:set>
                                      <p:cBhvr>
                                        <p:cTn id="20"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21"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23" dur="80"/>
                                        <p:tgtEl>
                                          <p:spTgt spid="3">
                                            <p:txEl>
                                              <p:pRg st="2" end="2"/>
                                            </p:txEl>
                                          </p:spTgt>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grpId="0" nodeType="clickEffect">
                                  <p:stCondLst>
                                    <p:cond delay="0"/>
                                  </p:stCondLst>
                                  <p:iterate type="lt">
                                    <p:tmPct val="50000"/>
                                  </p:iterate>
                                  <p:childTnLst>
                                    <p:set>
                                      <p:cBhvr>
                                        <p:cTn id="27" dur="1" fill="hold">
                                          <p:stCondLst>
                                            <p:cond delay="0"/>
                                          </p:stCondLst>
                                        </p:cTn>
                                        <p:tgtEl>
                                          <p:spTgt spid="3">
                                            <p:txEl>
                                              <p:pRg st="3" end="3"/>
                                            </p:txEl>
                                          </p:spTgt>
                                        </p:tgtEl>
                                        <p:attrNameLst>
                                          <p:attrName>style.visibility</p:attrName>
                                        </p:attrNameLst>
                                      </p:cBhvr>
                                      <p:to>
                                        <p:strVal val="visible"/>
                                      </p:to>
                                    </p:set>
                                    <p:anim calcmode="discrete" valueType="clr">
                                      <p:cBhvr override="childStyle">
                                        <p:cTn id="28" dur="80"/>
                                        <p:tgtEl>
                                          <p:spTgt spid="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3">
                                            <p:txEl>
                                              <p:pRg st="3" end="3"/>
                                            </p:txEl>
                                          </p:spTgt>
                                        </p:tgtEl>
                                        <p:attrNameLst>
                                          <p:attrName>fillcolor</p:attrName>
                                        </p:attrNameLst>
                                      </p:cBhvr>
                                      <p:tavLst>
                                        <p:tav tm="0">
                                          <p:val>
                                            <p:clrVal>
                                              <a:schemeClr val="accent2"/>
                                            </p:clrVal>
                                          </p:val>
                                        </p:tav>
                                        <p:tav tm="50000">
                                          <p:val>
                                            <p:clrVal>
                                              <a:schemeClr val="hlink"/>
                                            </p:clrVal>
                                          </p:val>
                                        </p:tav>
                                      </p:tavLst>
                                    </p:anim>
                                    <p:set>
                                      <p:cBhvr>
                                        <p:cTn id="30" dur="80"/>
                                        <p:tgtEl>
                                          <p:spTgt spid="3">
                                            <p:txEl>
                                              <p:pRg st="3" end="3"/>
                                            </p:txEl>
                                          </p:spTgt>
                                        </p:tgtEl>
                                        <p:attrNameLst>
                                          <p:attrName>fill.type</p:attrName>
                                        </p:attrNameLst>
                                      </p:cBhvr>
                                      <p:to>
                                        <p:strVal val="solid"/>
                                      </p:to>
                                    </p:set>
                                  </p:childTnLst>
                                </p:cTn>
                              </p:par>
                            </p:childTnLst>
                          </p:cTn>
                        </p:par>
                      </p:childTnLst>
                    </p:cTn>
                  </p:par>
                  <p:par>
                    <p:cTn id="31" fill="hold">
                      <p:stCondLst>
                        <p:cond delay="indefinite"/>
                      </p:stCondLst>
                      <p:childTnLst>
                        <p:par>
                          <p:cTn id="32" fill="hold">
                            <p:stCondLst>
                              <p:cond delay="0"/>
                            </p:stCondLst>
                            <p:childTnLst>
                              <p:par>
                                <p:cTn id="33" presetID="27" presetClass="entr" presetSubtype="0" fill="hold" grpId="0" nodeType="clickEffect">
                                  <p:stCondLst>
                                    <p:cond delay="0"/>
                                  </p:stCondLst>
                                  <p:iterate type="lt">
                                    <p:tmPct val="50000"/>
                                  </p:iterate>
                                  <p:childTnLst>
                                    <p:set>
                                      <p:cBhvr>
                                        <p:cTn id="34" dur="1" fill="hold">
                                          <p:stCondLst>
                                            <p:cond delay="0"/>
                                          </p:stCondLst>
                                        </p:cTn>
                                        <p:tgtEl>
                                          <p:spTgt spid="3">
                                            <p:txEl>
                                              <p:pRg st="4" end="4"/>
                                            </p:txEl>
                                          </p:spTgt>
                                        </p:tgtEl>
                                        <p:attrNameLst>
                                          <p:attrName>style.visibility</p:attrName>
                                        </p:attrNameLst>
                                      </p:cBhvr>
                                      <p:to>
                                        <p:strVal val="visible"/>
                                      </p:to>
                                    </p:set>
                                    <p:anim calcmode="discrete" valueType="clr">
                                      <p:cBhvr override="childStyle">
                                        <p:cTn id="35" dur="80"/>
                                        <p:tgtEl>
                                          <p:spTgt spid="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3">
                                            <p:txEl>
                                              <p:pRg st="4" end="4"/>
                                            </p:txEl>
                                          </p:spTgt>
                                        </p:tgtEl>
                                        <p:attrNameLst>
                                          <p:attrName>fillcolor</p:attrName>
                                        </p:attrNameLst>
                                      </p:cBhvr>
                                      <p:tavLst>
                                        <p:tav tm="0">
                                          <p:val>
                                            <p:clrVal>
                                              <a:schemeClr val="accent2"/>
                                            </p:clrVal>
                                          </p:val>
                                        </p:tav>
                                        <p:tav tm="50000">
                                          <p:val>
                                            <p:clrVal>
                                              <a:schemeClr val="hlink"/>
                                            </p:clrVal>
                                          </p:val>
                                        </p:tav>
                                      </p:tavLst>
                                    </p:anim>
                                    <p:set>
                                      <p:cBhvr>
                                        <p:cTn id="37" dur="80"/>
                                        <p:tgtEl>
                                          <p:spTgt spid="3">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2" name="标题 1"/>
          <p:cNvSpPr>
            <a:spLocks noGrp="1"/>
          </p:cNvSpPr>
          <p:nvPr>
            <p:ph type="title"/>
          </p:nvPr>
        </p:nvSpPr>
        <p:spPr/>
        <p:txBody>
          <a:bodyPr/>
          <a:p>
            <a:pPr algn="ctr"/>
            <a:r>
              <a:rPr lang="zh-CN" altLang="en-US">
                <a:solidFill>
                  <a:schemeClr val="bg1"/>
                </a:solidFill>
              </a:rPr>
              <a:t>结题报告</a:t>
            </a:r>
            <a:endParaRPr lang="zh-CN" altLang="en-US">
              <a:solidFill>
                <a:schemeClr val="bg1"/>
              </a:solidFill>
            </a:endParaRPr>
          </a:p>
        </p:txBody>
      </p:sp>
      <p:sp>
        <p:nvSpPr>
          <p:cNvPr id="3" name="内容占位符 2"/>
          <p:cNvSpPr>
            <a:spLocks noGrp="1"/>
          </p:cNvSpPr>
          <p:nvPr>
            <p:ph idx="1"/>
          </p:nvPr>
        </p:nvSpPr>
        <p:spPr>
          <a:xfrm>
            <a:off x="1245235" y="1490345"/>
            <a:ext cx="9888855" cy="4759325"/>
          </a:xfrm>
        </p:spPr>
        <p:txBody>
          <a:bodyPr/>
          <a:p>
            <a:r>
              <a:rPr lang="zh-CN" altLang="en-US">
                <a:solidFill>
                  <a:schemeClr val="bg1"/>
                </a:solidFill>
              </a:rPr>
              <a:t>活动反思：</a:t>
            </a:r>
            <a:endParaRPr lang="zh-CN" altLang="en-US">
              <a:solidFill>
                <a:schemeClr val="bg1"/>
              </a:solidFill>
            </a:endParaRPr>
          </a:p>
          <a:p>
            <a:r>
              <a:rPr lang="zh-CN" altLang="en-US">
                <a:solidFill>
                  <a:schemeClr val="bg1"/>
                </a:solidFill>
              </a:rPr>
              <a:t>1、本次活动在最开始的实地考查阶段就出现了如下问题：没有好好准备提问的问题、对于提问的对象选择不够明确、对于突发事件的处理欠佳。最后的实地考察结果十分糟糕，并未获得什么有价值的信息。不过也正是因为这次经历，让我认识到在做事前认真准备的重要性，绝对不能打无准备之战。</a:t>
            </a:r>
            <a:endParaRPr lang="zh-CN" altLang="en-US">
              <a:solidFill>
                <a:schemeClr val="bg1"/>
              </a:solidFill>
            </a:endParaRPr>
          </a:p>
          <a:p>
            <a:r>
              <a:rPr lang="zh-CN" altLang="en-US">
                <a:solidFill>
                  <a:schemeClr val="bg1"/>
                </a:solidFill>
              </a:rPr>
              <a:t>2、在团队合作方面，我在调和两人之间的任务之间出现了问题，如对于时间的安排没能考虑到组员、没有充分发挥我们每个人的主观能动性等等，导致组员之间合作的效率变低，没能做到让团队之间合作的效果是1+1&gt;2。对于文案的编写两个人的文笔衔接不够流畅，自己的东西欠佳，对材料的概括整合能力有待提升。</a:t>
            </a:r>
            <a:endParaRPr lang="zh-CN" altLang="en-US">
              <a:solidFill>
                <a:schemeClr val="bg1"/>
              </a:solidFill>
            </a:endParaRPr>
          </a:p>
          <a:p>
            <a:r>
              <a:rPr lang="zh-CN" altLang="en-US">
                <a:solidFill>
                  <a:schemeClr val="bg1"/>
                </a:solidFill>
              </a:rPr>
              <a:t>3、本次研究性学习提升了我们的深度思考能力、对问题的剖析能力、创新能力，在看待问题应抓住问题的主要矛盾，并随之给出相应的对策。</a:t>
            </a:r>
            <a:endParaRPr lang="zh-CN" altLang="en-US">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to="" calcmode="lin" valueType="num">
                                      <p:cBhvr>
                                        <p:cTn id="22" dur="1" fill="hold"/>
                                        <p:tgtEl>
                                          <p:spTgt spid="3">
                                            <p:txEl>
                                              <p:pRg st="3" end="3"/>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3" name="内容占位符 2"/>
          <p:cNvSpPr>
            <a:spLocks noGrp="1"/>
          </p:cNvSpPr>
          <p:nvPr>
            <p:ph idx="1"/>
          </p:nvPr>
        </p:nvSpPr>
        <p:spPr>
          <a:xfrm>
            <a:off x="1109345" y="1490345"/>
            <a:ext cx="10172065" cy="4759325"/>
          </a:xfrm>
        </p:spPr>
        <p:txBody>
          <a:bodyPr>
            <a:noAutofit/>
          </a:bodyPr>
          <a:p>
            <a:r>
              <a:rPr lang="zh-CN" altLang="en-US" sz="2000">
                <a:solidFill>
                  <a:schemeClr val="bg1"/>
                </a:solidFill>
              </a:rPr>
              <a:t>活动收获：</a:t>
            </a:r>
            <a:endParaRPr lang="zh-CN" altLang="en-US" sz="2000">
              <a:solidFill>
                <a:schemeClr val="bg1"/>
              </a:solidFill>
            </a:endParaRPr>
          </a:p>
          <a:p>
            <a:r>
              <a:rPr lang="zh-CN" altLang="en-US" sz="2000">
                <a:solidFill>
                  <a:schemeClr val="bg1"/>
                </a:solidFill>
              </a:rPr>
              <a:t>古人云：“纸上得来终觉浅，绝知此事要躬行。”在书本上看到的科技园与实际上到达的产业园完全是两个东西在实地考察前想着自己是如何幽默风趣，侃侃而谈，可是到了真正对话时的我却支支吾吾，前言不搭后语。理想与现实的差距需要我用努力去弥补。在团队合作中，我身为组长却未能做到强大的领导力。为能使组员之间的合作更加有效，我认为原因在于我放不开，不敢说，缺少魄力，在今后的学习生活中，我认为应该放开手，不要优柔寡断。在深度探究阶段，我认为我们应该深入去思考，去另辟蹊径，去想一些别人未曾想到的道路，只有这样才能不断进步，获得新的知识。</a:t>
            </a:r>
            <a:endParaRPr lang="zh-CN" altLang="en-US" sz="2000">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2" name="标题 1"/>
          <p:cNvSpPr>
            <a:spLocks noGrp="1"/>
          </p:cNvSpPr>
          <p:nvPr>
            <p:ph type="title"/>
          </p:nvPr>
        </p:nvSpPr>
        <p:spPr>
          <a:xfrm>
            <a:off x="756355" y="3076645"/>
            <a:ext cx="10969200" cy="705600"/>
          </a:xfrm>
        </p:spPr>
        <p:txBody>
          <a:bodyPr>
            <a:noAutofit/>
          </a:bodyPr>
          <a:p>
            <a:pPr algn="ctr"/>
            <a:r>
              <a:rPr lang="zh-CN" altLang="en-US" sz="6000">
                <a:solidFill>
                  <a:schemeClr val="bg1"/>
                </a:solidFill>
              </a:rPr>
              <a:t>谢谢</a:t>
            </a:r>
            <a:endParaRPr lang="zh-CN" altLang="en-US" sz="6000">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2" name="标题 1"/>
          <p:cNvSpPr>
            <a:spLocks noGrp="1"/>
          </p:cNvSpPr>
          <p:nvPr>
            <p:ph type="title"/>
          </p:nvPr>
        </p:nvSpPr>
        <p:spPr/>
        <p:txBody>
          <a:bodyPr/>
          <a:p>
            <a:r>
              <a:rPr lang="zh-CN" altLang="en-US">
                <a:solidFill>
                  <a:schemeClr val="bg1"/>
                </a:solidFill>
              </a:rPr>
              <a:t>课题背景</a:t>
            </a:r>
            <a:endParaRPr lang="zh-CN" altLang="en-US">
              <a:solidFill>
                <a:schemeClr val="bg1"/>
              </a:solidFill>
            </a:endParaRPr>
          </a:p>
        </p:txBody>
      </p:sp>
      <p:sp>
        <p:nvSpPr>
          <p:cNvPr id="3" name="内容占位符 2"/>
          <p:cNvSpPr>
            <a:spLocks noGrp="1"/>
          </p:cNvSpPr>
          <p:nvPr>
            <p:ph idx="1"/>
          </p:nvPr>
        </p:nvSpPr>
        <p:spPr>
          <a:xfrm>
            <a:off x="1290955" y="1490345"/>
            <a:ext cx="9911715" cy="4759325"/>
          </a:xfrm>
        </p:spPr>
        <p:txBody>
          <a:bodyPr>
            <a:noAutofit/>
          </a:bodyPr>
          <a:p>
            <a:r>
              <a:rPr lang="zh-CN" altLang="en-US">
                <a:solidFill>
                  <a:schemeClr val="bg1"/>
                </a:solidFill>
              </a:rPr>
              <a:t>近年来科技发展越来越迅速，科技实力也逐渐成为国家综合实力的决定性因素，随着资源的影响力逐渐下降，对环境保护的要求日益增高，传统工业的地位也随之下降。各个国家与地区在经济的转型阶段也在进行产业结构的调整，产业的转移，产业的转型升级，实现经济的再发展。</a:t>
            </a:r>
            <a:endParaRPr lang="zh-CN" altLang="en-US">
              <a:solidFill>
                <a:schemeClr val="bg1"/>
              </a:solidFill>
            </a:endParaRPr>
          </a:p>
          <a:p>
            <a:r>
              <a:rPr lang="zh-CN" altLang="en-US">
                <a:solidFill>
                  <a:schemeClr val="bg1"/>
                </a:solidFill>
              </a:rPr>
              <a:t>党的二十大报告提出，“必须坚持科技是第一生产力、人才是第一资源、创新是第一动力，深入实施科教兴国战略、人才强国战略、创新驱动发展战略”。市委十三届三次全会指出，“着力提升科技创新能力”，“全力打造科创平台建设新高地、科技资源集聚地、区域创新生态最优地”。开辟发展新领域新赛道，塑造发展新动能新优势，徐州乘势而上。          </a:t>
            </a:r>
            <a:endParaRPr lang="zh-CN" altLang="en-US">
              <a:solidFill>
                <a:schemeClr val="tx1"/>
              </a:solidFill>
            </a:endParaRPr>
          </a:p>
          <a:p>
            <a:endParaRPr lang="zh-CN" altLang="en-US">
              <a:solidFill>
                <a:schemeClr val="tx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14"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16" dur="80"/>
                                        <p:tgtEl>
                                          <p:spTgt spid="3">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3" name="内容占位符 2"/>
          <p:cNvSpPr>
            <a:spLocks noGrp="1"/>
          </p:cNvSpPr>
          <p:nvPr>
            <p:ph idx="1"/>
          </p:nvPr>
        </p:nvSpPr>
        <p:spPr>
          <a:xfrm>
            <a:off x="688410" y="499800"/>
            <a:ext cx="10969200" cy="4759200"/>
          </a:xfrm>
        </p:spPr>
        <p:txBody>
          <a:bodyPr>
            <a:noAutofit/>
          </a:bodyPr>
          <a:p>
            <a:r>
              <a:rPr lang="zh-CN" altLang="en-US">
                <a:solidFill>
                  <a:schemeClr val="bg1"/>
                </a:solidFill>
                <a:sym typeface="+mn-ea"/>
              </a:rPr>
              <a:t>铸能级，打造国家战略科技力量。</a:t>
            </a:r>
            <a:endParaRPr lang="zh-CN" altLang="en-US">
              <a:solidFill>
                <a:schemeClr val="bg1"/>
              </a:solidFill>
            </a:endParaRPr>
          </a:p>
          <a:p>
            <a:r>
              <a:rPr lang="zh-CN" altLang="en-US">
                <a:solidFill>
                  <a:schemeClr val="bg1"/>
                </a:solidFill>
                <a:sym typeface="+mn-ea"/>
              </a:rPr>
              <a:t>市委书记宋乐伟在调研科技创新工作时强调，要聚焦培育“343”创新产业集群，积极搭建创新平台，重点培育深地科学与工程云龙湖实验室、细胞治疗药物产业创新中心等重大载体，做大做强徐州经开区、徐州高新区、淮海科技城等创新发展引领极。</a:t>
            </a:r>
            <a:endParaRPr lang="zh-CN" altLang="en-US">
              <a:solidFill>
                <a:schemeClr val="bg1"/>
              </a:solidFill>
            </a:endParaRPr>
          </a:p>
          <a:p>
            <a:r>
              <a:rPr lang="zh-CN" altLang="en-US">
                <a:solidFill>
                  <a:schemeClr val="bg1"/>
                </a:solidFill>
                <a:sym typeface="+mn-ea"/>
              </a:rPr>
              <a:t>打造重大创新平台、布局战略科技力量，徐州稳步前行。今年以来，徐州4家参评高新区在全省高新区综合评价中实现全部进位，“城谷区院”改革纵深推进；云龙湖实验室被列入2022年省重大项目；全市新增国家级孵化器3家、省院士工作站2家。</a:t>
            </a:r>
            <a:endParaRPr lang="zh-CN" altLang="en-US">
              <a:solidFill>
                <a:schemeClr val="bg1"/>
              </a:solidFill>
            </a:endParaRPr>
          </a:p>
          <a:p>
            <a:r>
              <a:rPr lang="zh-CN" altLang="en-US">
                <a:solidFill>
                  <a:schemeClr val="bg1"/>
                </a:solidFill>
                <a:sym typeface="+mn-ea"/>
              </a:rPr>
              <a:t>细化科创平台建设“作战图”，江苏淮海科技城实施主要科技指标三年倍增计划：省级以上科研平台新增10家以上，“十四五”末进入全省科技园区第一方阵；徐州高新区紧盯共性关键技术，主动布局搭建各类创新平台，未来三年将年均建成国内领先的细分领域共性核心技术研发平台5个，省级以上研发平台10个……</a:t>
            </a:r>
            <a:endParaRPr lang="zh-CN" altLang="en-US">
              <a:solidFill>
                <a:schemeClr val="bg1"/>
              </a:solidFill>
            </a:endParaRPr>
          </a:p>
          <a:p>
            <a:r>
              <a:rPr lang="zh-CN" altLang="en-US">
                <a:solidFill>
                  <a:schemeClr val="bg1"/>
                </a:solidFill>
                <a:sym typeface="+mn-ea"/>
              </a:rPr>
              <a:t>沿着科创平台建设目标，徐州科技创新能级不断提升。以徐州高新区为例，截至目前，高新区累计建成各类省级以上创新平台116个，其中，国家级研发平台5个、国家级孵化器3个；设立国际技术交流转移中心3家、院士工作站2个，博士后工作站21个、新型研发机构48家、企业研发机构240余家；10家重点创新平台累计完成技术合同登记备案额近2亿元。</a:t>
            </a:r>
            <a:endParaRPr lang="zh-CN" altLang="en-US">
              <a:solidFill>
                <a:schemeClr val="bg1"/>
              </a:solidFill>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3" name="内容占位符 2"/>
          <p:cNvSpPr>
            <a:spLocks noGrp="1"/>
          </p:cNvSpPr>
          <p:nvPr>
            <p:ph idx="1"/>
          </p:nvPr>
        </p:nvSpPr>
        <p:spPr>
          <a:xfrm>
            <a:off x="1350645" y="887730"/>
            <a:ext cx="9740900" cy="4759325"/>
          </a:xfrm>
        </p:spPr>
        <p:txBody>
          <a:bodyPr>
            <a:noAutofit/>
          </a:bodyPr>
          <a:p>
            <a:r>
              <a:rPr lang="zh-CN" altLang="en-US">
                <a:solidFill>
                  <a:schemeClr val="bg1"/>
                </a:solidFill>
                <a:sym typeface="+mn-ea"/>
              </a:rPr>
              <a:t>促集聚，打造创新产业集群</a:t>
            </a:r>
            <a:endParaRPr lang="zh-CN" altLang="en-US">
              <a:solidFill>
                <a:schemeClr val="bg1"/>
              </a:solidFill>
            </a:endParaRPr>
          </a:p>
          <a:p>
            <a:r>
              <a:rPr lang="zh-CN" altLang="en-US">
                <a:solidFill>
                  <a:schemeClr val="bg1"/>
                </a:solidFill>
                <a:sym typeface="+mn-ea"/>
              </a:rPr>
              <a:t>在“2022中国徐州第二十五届投资洽谈会”上，徐州向全球发布了“343”产业投资热力图，勾勒出徐州打造创新产业集群的轮廓。</a:t>
            </a:r>
            <a:endParaRPr lang="zh-CN" altLang="en-US">
              <a:solidFill>
                <a:schemeClr val="bg1"/>
              </a:solidFill>
            </a:endParaRPr>
          </a:p>
          <a:p>
            <a:r>
              <a:rPr lang="zh-CN" altLang="en-US">
                <a:solidFill>
                  <a:schemeClr val="bg1"/>
                </a:solidFill>
                <a:sym typeface="+mn-ea"/>
              </a:rPr>
              <a:t>集聚资源要素，推动创新发展，徐州加快构建“工作专班+产业联盟+创新体系+要素支撑”推进机制，编制集群发展行动计划，建立“343”集群的企业库、项目库等动态监测体系，从全局推动产业链、创新链、资金链、人才链耦合发展。</a:t>
            </a:r>
            <a:endParaRPr lang="zh-CN" altLang="en-US">
              <a:solidFill>
                <a:schemeClr val="bg1"/>
              </a:solidFill>
            </a:endParaRPr>
          </a:p>
          <a:p>
            <a:r>
              <a:rPr lang="zh-CN" altLang="en-US">
                <a:solidFill>
                  <a:schemeClr val="bg1"/>
                </a:solidFill>
                <a:sym typeface="+mn-ea"/>
              </a:rPr>
              <a:t>按图索骥，一个个板块发挥创新资源优势，打造产业集聚的科创生态链条。铜山区、徐州高新区携手中国矿业大学、江苏师范大学、徐州医科大学、徐州工程学院、江苏建筑职业技术学院5所在徐高校正式成立协“铜”创新合作发展联盟，持续探索校地合作共建长效机制。徐州经济技术开发区依托卡特彼勒、徐工等龙头企业优势，集聚上下游企业，推进产业向智能化、数字化、绿色化方向发展；淮海科技城大力发展都市型产业、数字型经济、科技型总部三种产业形态，着力构建“2+1”主导产业体系。</a:t>
            </a:r>
            <a:endParaRPr lang="zh-CN" altLang="en-US">
              <a:solidFill>
                <a:schemeClr val="bg1"/>
              </a:solidFill>
            </a:endParaRPr>
          </a:p>
          <a:p>
            <a:endParaRPr lang="zh-CN" altLang="en-US">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3" name="内容占位符 2"/>
          <p:cNvSpPr>
            <a:spLocks noGrp="1"/>
          </p:cNvSpPr>
          <p:nvPr>
            <p:ph idx="1"/>
          </p:nvPr>
        </p:nvSpPr>
        <p:spPr>
          <a:xfrm>
            <a:off x="924560" y="1228090"/>
            <a:ext cx="10343515" cy="4759325"/>
          </a:xfrm>
        </p:spPr>
        <p:txBody>
          <a:bodyPr/>
          <a:p>
            <a:r>
              <a:rPr lang="zh-CN" altLang="en-US" sz="2000">
                <a:solidFill>
                  <a:schemeClr val="bg1"/>
                </a:solidFill>
                <a:sym typeface="+mn-ea"/>
              </a:rPr>
              <a:t>在平台、技术、人才的全生命周期保障、全成长要素集聚之下，一个个创新产业集群加速形成。</a:t>
            </a:r>
            <a:endParaRPr lang="zh-CN" altLang="en-US" sz="2000">
              <a:solidFill>
                <a:schemeClr val="bg1"/>
              </a:solidFill>
            </a:endParaRPr>
          </a:p>
          <a:p>
            <a:r>
              <a:rPr lang="zh-CN" altLang="en-US" sz="2000">
                <a:solidFill>
                  <a:schemeClr val="bg1"/>
                </a:solidFill>
                <a:sym typeface="+mn-ea"/>
              </a:rPr>
              <a:t>2021年，徐州工程机械产业除了拥有千亿企业徐工以外，还拥有百亿企业1家、10亿至100亿企业8家、亿元以上企业33家，规上企业299家；绿色低碳能源产业形成了以新能源、煤电能源、绿色环保三大主链为主导，以中能硅业、协鑫集团、新春兴等龙头企业为引领的产业集群；安全应急产业拥有矿山、工贸安全防护装备制造业集群，形成了国内安全应急装备门类最齐全的产业集聚区；精品钢材产业集聚了以徐钢集团、中新钢铁、金虹钢铁为代表的一批龙头企业，形成了精品钢材产业集群……</a:t>
            </a:r>
            <a:endParaRPr lang="zh-CN" altLang="en-US" sz="2000">
              <a:solidFill>
                <a:schemeClr val="bg1"/>
              </a:solidFill>
            </a:endParaRPr>
          </a:p>
          <a:p>
            <a:endParaRPr lang="zh-CN" altLang="en-US" sz="2000">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0" name="图片 99"/>
          <p:cNvPicPr/>
          <p:nvPr>
            <p:custDataLst>
              <p:tags r:id="rId1"/>
            </p:custDataLst>
          </p:nvPr>
        </p:nvPicPr>
        <p:blipFill>
          <a:blip r:embed="rId2"/>
          <a:stretch>
            <a:fillRect/>
          </a:stretch>
        </p:blipFill>
        <p:spPr>
          <a:xfrm>
            <a:off x="0" y="0"/>
            <a:ext cx="12192000" cy="6858000"/>
          </a:xfrm>
          <a:prstGeom prst="rect">
            <a:avLst/>
          </a:prstGeom>
          <a:noFill/>
          <a:ln w="9525">
            <a:noFill/>
          </a:ln>
        </p:spPr>
      </p:pic>
      <p:sp>
        <p:nvSpPr>
          <p:cNvPr id="3" name="内容占位符 2"/>
          <p:cNvSpPr>
            <a:spLocks noGrp="1"/>
          </p:cNvSpPr>
          <p:nvPr>
            <p:ph idx="1"/>
          </p:nvPr>
        </p:nvSpPr>
        <p:spPr>
          <a:xfrm>
            <a:off x="1007110" y="1205230"/>
            <a:ext cx="10455910" cy="4759325"/>
          </a:xfrm>
        </p:spPr>
        <p:txBody>
          <a:bodyPr/>
          <a:p>
            <a:r>
              <a:rPr lang="zh-CN" altLang="en-US">
                <a:solidFill>
                  <a:schemeClr val="bg1"/>
                </a:solidFill>
              </a:rPr>
              <a:t>优环境，打造区域创新生态最优地</a:t>
            </a:r>
            <a:endParaRPr lang="zh-CN" altLang="en-US">
              <a:solidFill>
                <a:schemeClr val="bg1"/>
              </a:solidFill>
            </a:endParaRPr>
          </a:p>
          <a:p>
            <a:r>
              <a:rPr lang="zh-CN" altLang="en-US">
                <a:solidFill>
                  <a:schemeClr val="bg1"/>
                </a:solidFill>
              </a:rPr>
              <a:t>企业是技术创新的主体，激发企业主体的创新活力，最要紧的是构建良好创新生态。为此，徐州蹚新路、亮实招，从政策、人才等方面齐发力。</a:t>
            </a:r>
            <a:endParaRPr lang="zh-CN" altLang="en-US">
              <a:solidFill>
                <a:schemeClr val="bg1"/>
              </a:solidFill>
            </a:endParaRPr>
          </a:p>
          <a:p>
            <a:r>
              <a:rPr lang="zh-CN" altLang="en-US">
                <a:solidFill>
                  <a:schemeClr val="bg1"/>
                </a:solidFill>
              </a:rPr>
              <a:t>写好创新生态答卷，徐州在充分发挥产业规模优势、龙头企业技术优势、重点高校院所研发优势，推动平台集聚、人才集聚、产业集聚的基础上，出台《市政府关于加快推进技术转移体系建设促进科技成果转化的实施意见》《徐州市科技企业孵化器高质量发展三年提升计划》等政策，不断完善科技成果转化体制；持续扩大创新投入为企业原始创新能力提供坚实支撑，为产业开通创新“直通车”；强化校地融合发展，精准对接高校成熟科技成果与企业技术需求，促进科技成果落地转化……</a:t>
            </a:r>
            <a:endParaRPr lang="zh-CN" altLang="en-US">
              <a:solidFill>
                <a:schemeClr val="bg1"/>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BEAUTIFY_FLAG" val="#wm#"/>
  <p:tag name="KSO_WM_TEMPLATE_CATEGORY" val="custom"/>
  <p:tag name="KSO_WM_TEMPLATE_INDEX" val="20205176"/>
</p:tagLst>
</file>

<file path=ppt/tags/tag101.xml><?xml version="1.0" encoding="utf-8"?>
<p:tagLst xmlns:p="http://schemas.openxmlformats.org/presentationml/2006/main">
  <p:tag name="KSO_WM_UNIT_PLACING_PICTURE_USER_VIEWPORT" val="{&quot;height&quot;:10800,&quot;width&quot;:19200}"/>
</p:tagLst>
</file>

<file path=ppt/tags/tag102.xml><?xml version="1.0" encoding="utf-8"?>
<p:tagLst xmlns:p="http://schemas.openxmlformats.org/presentationml/2006/main">
  <p:tag name="KSO_WM_BEAUTIFY_FLAG" val="#wm#"/>
  <p:tag name="KSO_WM_TEMPLATE_CATEGORY" val="custom"/>
  <p:tag name="KSO_WM_TEMPLATE_INDEX" val="20205176"/>
</p:tagLst>
</file>

<file path=ppt/tags/tag103.xml><?xml version="1.0" encoding="utf-8"?>
<p:tagLst xmlns:p="http://schemas.openxmlformats.org/presentationml/2006/main">
  <p:tag name="KSO_WM_UNIT_PLACING_PICTURE_USER_VIEWPORT" val="{&quot;height&quot;:10800,&quot;width&quot;:19200}"/>
</p:tagLst>
</file>

<file path=ppt/tags/tag104.xml><?xml version="1.0" encoding="utf-8"?>
<p:tagLst xmlns:p="http://schemas.openxmlformats.org/presentationml/2006/main">
  <p:tag name="KSO_WM_BEAUTIFY_FLAG" val="#wm#"/>
  <p:tag name="KSO_WM_TEMPLATE_CATEGORY" val="custom"/>
  <p:tag name="KSO_WM_TEMPLATE_INDEX" val="20205176"/>
</p:tagLst>
</file>

<file path=ppt/tags/tag105.xml><?xml version="1.0" encoding="utf-8"?>
<p:tagLst xmlns:p="http://schemas.openxmlformats.org/presentationml/2006/main">
  <p:tag name="KSO_WM_UNIT_PLACING_PICTURE_USER_VIEWPORT" val="{&quot;height&quot;:10800,&quot;width&quot;:19200}"/>
</p:tagLst>
</file>

<file path=ppt/tags/tag106.xml><?xml version="1.0" encoding="utf-8"?>
<p:tagLst xmlns:p="http://schemas.openxmlformats.org/presentationml/2006/main">
  <p:tag name="KSO_WM_BEAUTIFY_FLAG" val="#wm#"/>
  <p:tag name="KSO_WM_TEMPLATE_CATEGORY" val="custom"/>
  <p:tag name="KSO_WM_TEMPLATE_INDEX" val="20205176"/>
</p:tagLst>
</file>

<file path=ppt/tags/tag107.xml><?xml version="1.0" encoding="utf-8"?>
<p:tagLst xmlns:p="http://schemas.openxmlformats.org/presentationml/2006/main">
  <p:tag name="KSO_WM_UNIT_PLACING_PICTURE_USER_VIEWPORT" val="{&quot;height&quot;:10800,&quot;width&quot;:19200}"/>
</p:tagLst>
</file>

<file path=ppt/tags/tag108.xml><?xml version="1.0" encoding="utf-8"?>
<p:tagLst xmlns:p="http://schemas.openxmlformats.org/presentationml/2006/main">
  <p:tag name="KSO_WM_BEAUTIFY_FLAG" val="#wm#"/>
  <p:tag name="KSO_WM_TEMPLATE_CATEGORY" val="custom"/>
  <p:tag name="KSO_WM_TEMPLATE_INDEX" val="20205176"/>
</p:tagLst>
</file>

<file path=ppt/tags/tag109.xml><?xml version="1.0" encoding="utf-8"?>
<p:tagLst xmlns:p="http://schemas.openxmlformats.org/presentationml/2006/main">
  <p:tag name="KSO_WM_UNIT_PLACING_PICTURE_USER_VIEWPORT" val="{&quot;height&quot;:10800,&quot;width&quot;:19200}"/>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BEAUTIFY_FLAG" val="#wm#"/>
  <p:tag name="KSO_WM_TEMPLATE_CATEGORY" val="custom"/>
  <p:tag name="KSO_WM_TEMPLATE_INDEX" val="20205176"/>
</p:tagLst>
</file>

<file path=ppt/tags/tag111.xml><?xml version="1.0" encoding="utf-8"?>
<p:tagLst xmlns:p="http://schemas.openxmlformats.org/presentationml/2006/main">
  <p:tag name="KSO_WM_UNIT_PLACING_PICTURE_USER_VIEWPORT" val="{&quot;height&quot;:10800,&quot;width&quot;:19200}"/>
</p:tagLst>
</file>

<file path=ppt/tags/tag112.xml><?xml version="1.0" encoding="utf-8"?>
<p:tagLst xmlns:p="http://schemas.openxmlformats.org/presentationml/2006/main">
  <p:tag name="KSO_WM_BEAUTIFY_FLAG" val="#wm#"/>
  <p:tag name="KSO_WM_TEMPLATE_CATEGORY" val="custom"/>
  <p:tag name="KSO_WM_TEMPLATE_INDEX" val="20205176"/>
</p:tagLst>
</file>

<file path=ppt/tags/tag113.xml><?xml version="1.0" encoding="utf-8"?>
<p:tagLst xmlns:p="http://schemas.openxmlformats.org/presentationml/2006/main">
  <p:tag name="KSO_WM_UNIT_PLACING_PICTURE_USER_VIEWPORT" val="{&quot;height&quot;:10800,&quot;width&quot;:19200}"/>
</p:tagLst>
</file>

<file path=ppt/tags/tag114.xml><?xml version="1.0" encoding="utf-8"?>
<p:tagLst xmlns:p="http://schemas.openxmlformats.org/presentationml/2006/main">
  <p:tag name="KSO_WM_BEAUTIFY_FLAG" val="#wm#"/>
  <p:tag name="KSO_WM_TEMPLATE_CATEGORY" val="custom"/>
  <p:tag name="KSO_WM_TEMPLATE_INDEX" val="20205176"/>
</p:tagLst>
</file>

<file path=ppt/tags/tag115.xml><?xml version="1.0" encoding="utf-8"?>
<p:tagLst xmlns:p="http://schemas.openxmlformats.org/presentationml/2006/main">
  <p:tag name="KSO_WM_UNIT_PLACING_PICTURE_USER_VIEWPORT" val="{&quot;height&quot;:10800,&quot;width&quot;:19200}"/>
</p:tagLst>
</file>

<file path=ppt/tags/tag116.xml><?xml version="1.0" encoding="utf-8"?>
<p:tagLst xmlns:p="http://schemas.openxmlformats.org/presentationml/2006/main">
  <p:tag name="KSO_WM_BEAUTIFY_FLAG" val="#wm#"/>
  <p:tag name="KSO_WM_TEMPLATE_CATEGORY" val="custom"/>
  <p:tag name="KSO_WM_TEMPLATE_INDEX" val="20205176"/>
</p:tagLst>
</file>

<file path=ppt/tags/tag117.xml><?xml version="1.0" encoding="utf-8"?>
<p:tagLst xmlns:p="http://schemas.openxmlformats.org/presentationml/2006/main">
  <p:tag name="KSO_WM_UNIT_PLACING_PICTURE_USER_VIEWPORT" val="{&quot;height&quot;:10800,&quot;width&quot;:19200}"/>
</p:tagLst>
</file>

<file path=ppt/tags/tag118.xml><?xml version="1.0" encoding="utf-8"?>
<p:tagLst xmlns:p="http://schemas.openxmlformats.org/presentationml/2006/main">
  <p:tag name="KSO_WM_BEAUTIFY_FLAG" val="#wm#"/>
  <p:tag name="KSO_WM_TEMPLATE_CATEGORY" val="custom"/>
  <p:tag name="KSO_WM_TEMPLATE_INDEX" val="20205176"/>
</p:tagLst>
</file>

<file path=ppt/tags/tag119.xml><?xml version="1.0" encoding="utf-8"?>
<p:tagLst xmlns:p="http://schemas.openxmlformats.org/presentationml/2006/main">
  <p:tag name="KSO_WM_UNIT_PLACING_PICTURE_USER_VIEWPORT" val="{&quot;height&quot;:10800,&quot;width&quot;:19200}"/>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BEAUTIFY_FLAG" val="#wm#"/>
  <p:tag name="KSO_WM_TEMPLATE_CATEGORY" val="custom"/>
  <p:tag name="KSO_WM_TEMPLATE_INDEX" val="20205176"/>
</p:tagLst>
</file>

<file path=ppt/tags/tag121.xml><?xml version="1.0" encoding="utf-8"?>
<p:tagLst xmlns:p="http://schemas.openxmlformats.org/presentationml/2006/main">
  <p:tag name="KSO_WM_UNIT_PLACING_PICTURE_USER_VIEWPORT" val="{&quot;height&quot;:10800,&quot;width&quot;:19200}"/>
</p:tagLst>
</file>

<file path=ppt/tags/tag122.xml><?xml version="1.0" encoding="utf-8"?>
<p:tagLst xmlns:p="http://schemas.openxmlformats.org/presentationml/2006/main">
  <p:tag name="KSO_WM_BEAUTIFY_FLAG" val="#wm#"/>
  <p:tag name="KSO_WM_TEMPLATE_CATEGORY" val="custom"/>
  <p:tag name="KSO_WM_TEMPLATE_INDEX" val="20205176"/>
</p:tagLst>
</file>

<file path=ppt/tags/tag123.xml><?xml version="1.0" encoding="utf-8"?>
<p:tagLst xmlns:p="http://schemas.openxmlformats.org/presentationml/2006/main">
  <p:tag name="KSO_WM_UNIT_PLACING_PICTURE_USER_VIEWPORT" val="{&quot;height&quot;:10800,&quot;width&quot;:19200}"/>
</p:tagLst>
</file>

<file path=ppt/tags/tag124.xml><?xml version="1.0" encoding="utf-8"?>
<p:tagLst xmlns:p="http://schemas.openxmlformats.org/presentationml/2006/main">
  <p:tag name="KSO_WM_BEAUTIFY_FLAG" val="#wm#"/>
  <p:tag name="KSO_WM_TEMPLATE_CATEGORY" val="custom"/>
  <p:tag name="KSO_WM_TEMPLATE_INDEX" val="20205176"/>
</p:tagLst>
</file>

<file path=ppt/tags/tag125.xml><?xml version="1.0" encoding="utf-8"?>
<p:tagLst xmlns:p="http://schemas.openxmlformats.org/presentationml/2006/main">
  <p:tag name="KSO_WM_UNIT_PLACING_PICTURE_USER_VIEWPORT" val="{&quot;height&quot;:10800,&quot;width&quot;:19200}"/>
</p:tagLst>
</file>

<file path=ppt/tags/tag126.xml><?xml version="1.0" encoding="utf-8"?>
<p:tagLst xmlns:p="http://schemas.openxmlformats.org/presentationml/2006/main">
  <p:tag name="KSO_WM_BEAUTIFY_FLAG" val="#wm#"/>
  <p:tag name="KSO_WM_TEMPLATE_CATEGORY" val="custom"/>
  <p:tag name="KSO_WM_TEMPLATE_INDEX" val="20205176"/>
</p:tagLst>
</file>

<file path=ppt/tags/tag127.xml><?xml version="1.0" encoding="utf-8"?>
<p:tagLst xmlns:p="http://schemas.openxmlformats.org/presentationml/2006/main">
  <p:tag name="KSO_WM_UNIT_PLACING_PICTURE_USER_VIEWPORT" val="{&quot;height&quot;:10800,&quot;width&quot;:19200}"/>
</p:tagLst>
</file>

<file path=ppt/tags/tag128.xml><?xml version="1.0" encoding="utf-8"?>
<p:tagLst xmlns:p="http://schemas.openxmlformats.org/presentationml/2006/main">
  <p:tag name="KSO_WM_BEAUTIFY_FLAG" val="#wm#"/>
  <p:tag name="KSO_WM_TEMPLATE_CATEGORY" val="custom"/>
  <p:tag name="KSO_WM_TEMPLATE_INDEX" val="20205176"/>
</p:tagLst>
</file>

<file path=ppt/tags/tag129.xml><?xml version="1.0" encoding="utf-8"?>
<p:tagLst xmlns:p="http://schemas.openxmlformats.org/presentationml/2006/main">
  <p:tag name="KSO_WM_UNIT_PLACING_PICTURE_USER_VIEWPORT" val="{&quot;height&quot;:10800,&quot;width&quot;:19200}"/>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BEAUTIFY_FLAG" val="#wm#"/>
  <p:tag name="KSO_WM_TEMPLATE_CATEGORY" val="custom"/>
  <p:tag name="KSO_WM_TEMPLATE_INDEX" val="20205176"/>
</p:tagLst>
</file>

<file path=ppt/tags/tag131.xml><?xml version="1.0" encoding="utf-8"?>
<p:tagLst xmlns:p="http://schemas.openxmlformats.org/presentationml/2006/main">
  <p:tag name="KSO_WM_UNIT_PLACING_PICTURE_USER_VIEWPORT" val="{&quot;height&quot;:10800,&quot;width&quot;:19200}"/>
</p:tagLst>
</file>

<file path=ppt/tags/tag132.xml><?xml version="1.0" encoding="utf-8"?>
<p:tagLst xmlns:p="http://schemas.openxmlformats.org/presentationml/2006/main">
  <p:tag name="KSO_WM_BEAUTIFY_FLAG" val="#wm#"/>
  <p:tag name="KSO_WM_TEMPLATE_CATEGORY" val="custom"/>
  <p:tag name="KSO_WM_TEMPLATE_INDEX" val="20205176"/>
</p:tagLst>
</file>

<file path=ppt/tags/tag133.xml><?xml version="1.0" encoding="utf-8"?>
<p:tagLst xmlns:p="http://schemas.openxmlformats.org/presentationml/2006/main">
  <p:tag name="KSO_WM_UNIT_PLACING_PICTURE_USER_VIEWPORT" val="{&quot;height&quot;:10800,&quot;width&quot;:19200}"/>
</p:tagLst>
</file>

<file path=ppt/tags/tag134.xml><?xml version="1.0" encoding="utf-8"?>
<p:tagLst xmlns:p="http://schemas.openxmlformats.org/presentationml/2006/main">
  <p:tag name="KSO_WM_BEAUTIFY_FLAG" val="#wm#"/>
  <p:tag name="KSO_WM_TEMPLATE_CATEGORY" val="custom"/>
  <p:tag name="KSO_WM_TEMPLATE_INDEX" val="20205176"/>
</p:tagLst>
</file>

<file path=ppt/tags/tag135.xml><?xml version="1.0" encoding="utf-8"?>
<p:tagLst xmlns:p="http://schemas.openxmlformats.org/presentationml/2006/main">
  <p:tag name="KSO_WM_UNIT_PLACING_PICTURE_USER_VIEWPORT" val="{&quot;height&quot;:10800,&quot;width&quot;:19200}"/>
</p:tagLst>
</file>

<file path=ppt/tags/tag136.xml><?xml version="1.0" encoding="utf-8"?>
<p:tagLst xmlns:p="http://schemas.openxmlformats.org/presentationml/2006/main">
  <p:tag name="KSO_WM_BEAUTIFY_FLAG" val="#wm#"/>
  <p:tag name="KSO_WM_TEMPLATE_CATEGORY" val="custom"/>
  <p:tag name="KSO_WM_TEMPLATE_INDEX" val="20205176"/>
</p:tagLst>
</file>

<file path=ppt/tags/tag137.xml><?xml version="1.0" encoding="utf-8"?>
<p:tagLst xmlns:p="http://schemas.openxmlformats.org/presentationml/2006/main">
  <p:tag name="KSO_WM_UNIT_PLACING_PICTURE_USER_VIEWPORT" val="{&quot;height&quot;:10800,&quot;width&quot;:19200}"/>
</p:tagLst>
</file>

<file path=ppt/tags/tag138.xml><?xml version="1.0" encoding="utf-8"?>
<p:tagLst xmlns:p="http://schemas.openxmlformats.org/presentationml/2006/main">
  <p:tag name="KSO_WM_BEAUTIFY_FLAG" val="#wm#"/>
  <p:tag name="KSO_WM_TEMPLATE_CATEGORY" val="custom"/>
  <p:tag name="KSO_WM_TEMPLATE_INDEX" val="20205176"/>
</p:tagLst>
</file>

<file path=ppt/tags/tag139.xml><?xml version="1.0" encoding="utf-8"?>
<p:tagLst xmlns:p="http://schemas.openxmlformats.org/presentationml/2006/main">
  <p:tag name="KSO_WM_UNIT_PLACING_PICTURE_USER_VIEWPORT" val="{&quot;height&quot;:10800,&quot;width&quot;:19200}"/>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BEAUTIFY_FLAG" val="#wm#"/>
  <p:tag name="KSO_WM_TEMPLATE_CATEGORY" val="custom"/>
  <p:tag name="KSO_WM_TEMPLATE_INDEX" val="20205176"/>
</p:tagLst>
</file>

<file path=ppt/tags/tag141.xml><?xml version="1.0" encoding="utf-8"?>
<p:tagLst xmlns:p="http://schemas.openxmlformats.org/presentationml/2006/main">
  <p:tag name="KSO_WM_UNIT_PLACING_PICTURE_USER_VIEWPORT" val="{&quot;height&quot;:10800,&quot;width&quot;:19200}"/>
</p:tagLst>
</file>

<file path=ppt/tags/tag142.xml><?xml version="1.0" encoding="utf-8"?>
<p:tagLst xmlns:p="http://schemas.openxmlformats.org/presentationml/2006/main">
  <p:tag name="KSO_WM_BEAUTIFY_FLAG" val="#wm#"/>
  <p:tag name="KSO_WM_TEMPLATE_CATEGORY" val="custom"/>
  <p:tag name="KSO_WM_TEMPLATE_INDEX" val="20205176"/>
</p:tagLst>
</file>

<file path=ppt/tags/tag143.xml><?xml version="1.0" encoding="utf-8"?>
<p:tagLst xmlns:p="http://schemas.openxmlformats.org/presentationml/2006/main">
  <p:tag name="KSO_WM_UNIT_PLACING_PICTURE_USER_VIEWPORT" val="{&quot;height&quot;:10800,&quot;width&quot;:19200}"/>
</p:tagLst>
</file>

<file path=ppt/tags/tag144.xml><?xml version="1.0" encoding="utf-8"?>
<p:tagLst xmlns:p="http://schemas.openxmlformats.org/presentationml/2006/main">
  <p:tag name="KSO_WM_BEAUTIFY_FLAG" val="#wm#"/>
  <p:tag name="KSO_WM_TEMPLATE_CATEGORY" val="custom"/>
  <p:tag name="KSO_WM_TEMPLATE_INDEX" val="20205176"/>
</p:tagLst>
</file>

<file path=ppt/tags/tag145.xml><?xml version="1.0" encoding="utf-8"?>
<p:tagLst xmlns:p="http://schemas.openxmlformats.org/presentationml/2006/main">
  <p:tag name="KSO_WM_UNIT_PLACING_PICTURE_USER_VIEWPORT" val="{&quot;height&quot;:10800,&quot;width&quot;:19200}"/>
</p:tagLst>
</file>

<file path=ppt/tags/tag146.xml><?xml version="1.0" encoding="utf-8"?>
<p:tagLst xmlns:p="http://schemas.openxmlformats.org/presentationml/2006/main">
  <p:tag name="KSO_WM_BEAUTIFY_FLAG" val="#wm#"/>
  <p:tag name="KSO_WM_TEMPLATE_CATEGORY" val="custom"/>
  <p:tag name="KSO_WM_TEMPLATE_INDEX" val="20205176"/>
</p:tagLst>
</file>

<file path=ppt/tags/tag147.xml><?xml version="1.0" encoding="utf-8"?>
<p:tagLst xmlns:p="http://schemas.openxmlformats.org/presentationml/2006/main">
  <p:tag name="KSO_WM_UNIT_PLACING_PICTURE_USER_VIEWPORT" val="{&quot;height&quot;:10800,&quot;width&quot;:19200}"/>
</p:tagLst>
</file>

<file path=ppt/tags/tag148.xml><?xml version="1.0" encoding="utf-8"?>
<p:tagLst xmlns:p="http://schemas.openxmlformats.org/presentationml/2006/main">
  <p:tag name="KSO_WM_BEAUTIFY_FLAG" val="#wm#"/>
  <p:tag name="KSO_WM_TEMPLATE_CATEGORY" val="custom"/>
  <p:tag name="KSO_WM_TEMPLATE_INDEX" val="20205176"/>
</p:tagLst>
</file>

<file path=ppt/tags/tag149.xml><?xml version="1.0" encoding="utf-8"?>
<p:tagLst xmlns:p="http://schemas.openxmlformats.org/presentationml/2006/main">
  <p:tag name="COMMONDATA" val="eyJoZGlkIjoiYjI0NTAyNmQ1ODk1ZTExZDg1MTg4NjQwMDA0MjMxNTkifQ=="/>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PLACING_PICTURE_USER_VIEWPORT" val="{&quot;height&quot;:10800,&quot;width&quot;:19200}"/>
</p:tagLst>
</file>

<file path=ppt/tags/tag64.xml><?xml version="1.0" encoding="utf-8"?>
<p:tagLst xmlns:p="http://schemas.openxmlformats.org/presentationml/2006/main">
  <p:tag name="KSO_WM_UNIT_ISCONTENTSTITLE" val="0"/>
  <p:tag name="KSO_WM_UNIT_ISNUMDGMTITLE" val="0"/>
  <p:tag name="KSO_WM_UNIT_NOCLEAR" val="0"/>
  <p:tag name="KSO_WM_UNIT_SHOW_EDIT_AREA_INDICATION" val="1"/>
  <p:tag name="KSO_WM_UNIT_VALUE" val="28"/>
  <p:tag name="KSO_WM_UNIT_HIGHLIGHT" val="0"/>
  <p:tag name="KSO_WM_UNIT_COMPATIBLE" val="0"/>
  <p:tag name="KSO_WM_UNIT_DIAGRAM_ISNUMVISUAL" val="0"/>
  <p:tag name="KSO_WM_UNIT_DIAGRAM_ISREFERUNIT" val="0"/>
  <p:tag name="KSO_WM_UNIT_TYPE" val="a"/>
  <p:tag name="KSO_WM_UNIT_INDEX" val="1"/>
  <p:tag name="KSO_WM_UNIT_ID" val="custom20205176_1*a*1"/>
  <p:tag name="KSO_WM_TEMPLATE_CATEGORY" val="custom"/>
  <p:tag name="KSO_WM_TEMPLATE_INDEX" val="20205176"/>
  <p:tag name="KSO_WM_UNIT_LAYERLEVEL" val="1"/>
  <p:tag name="KSO_WM_TAG_VERSION" val="1.0"/>
  <p:tag name="KSO_WM_BEAUTIFY_FLAG" val="#wm#"/>
</p:tagLst>
</file>

<file path=ppt/tags/tag65.xml><?xml version="1.0" encoding="utf-8"?>
<p:tagLst xmlns:p="http://schemas.openxmlformats.org/presentationml/2006/main">
  <p:tag name="KSO_WM_UNIT_ISCONTENTSTITLE" val="0"/>
  <p:tag name="KSO_WM_UNIT_ISNUMDGMTITLE" val="0"/>
  <p:tag name="KSO_WM_UNIT_NOCLEAR" val="0"/>
  <p:tag name="KSO_WM_UNIT_SHOW_EDIT_AREA_INDICATION" val="1"/>
  <p:tag name="KSO_WM_UNIT_VALUE" val="111"/>
  <p:tag name="KSO_WM_UNIT_HIGHLIGHT" val="0"/>
  <p:tag name="KSO_WM_UNIT_COMPATIBLE" val="0"/>
  <p:tag name="KSO_WM_UNIT_DIAGRAM_ISNUMVISUAL" val="0"/>
  <p:tag name="KSO_WM_UNIT_DIAGRAM_ISREFERUNIT" val="0"/>
  <p:tag name="KSO_WM_UNIT_TYPE" val="b"/>
  <p:tag name="KSO_WM_UNIT_INDEX" val="1"/>
  <p:tag name="KSO_WM_UNIT_ID" val="custom20205176_1*b*1"/>
  <p:tag name="KSO_WM_TEMPLATE_CATEGORY" val="custom"/>
  <p:tag name="KSO_WM_TEMPLATE_INDEX" val="20205176"/>
  <p:tag name="KSO_WM_UNIT_LAYERLEVEL" val="1"/>
  <p:tag name="KSO_WM_TAG_VERSION" val="1.0"/>
  <p:tag name="KSO_WM_BEAUTIFY_FLAG" val="#wm#"/>
</p:tagLst>
</file>

<file path=ppt/tags/tag66.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67.xml><?xml version="1.0" encoding="utf-8"?>
<p:tagLst xmlns:p="http://schemas.openxmlformats.org/presentationml/2006/main">
  <p:tag name="KSO_WM_UNIT_PLACING_PICTURE_USER_VIEWPORT" val="{&quot;height&quot;:10800,&quot;width&quot;:19200}"/>
</p:tagLst>
</file>

<file path=ppt/tags/tag68.xml><?xml version="1.0" encoding="utf-8"?>
<p:tagLst xmlns:p="http://schemas.openxmlformats.org/presentationml/2006/main">
  <p:tag name="KSO_WM_BEAUTIFY_FLAG" val="#wm#"/>
  <p:tag name="KSO_WM_TEMPLATE_CATEGORY" val="custom"/>
  <p:tag name="KSO_WM_TEMPLATE_INDEX" val="20205176"/>
</p:tagLst>
</file>

<file path=ppt/tags/tag69.xml><?xml version="1.0" encoding="utf-8"?>
<p:tagLst xmlns:p="http://schemas.openxmlformats.org/presentationml/2006/main">
  <p:tag name="KSO_WM_UNIT_PLACING_PICTURE_USER_VIEWPORT" val="{&quot;height&quot;:10800,&quot;width&quot;:19200}"/>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wm#"/>
  <p:tag name="KSO_WM_TEMPLATE_CATEGORY" val="custom"/>
  <p:tag name="KSO_WM_TEMPLATE_INDEX" val="20205176"/>
</p:tagLst>
</file>

<file path=ppt/tags/tag71.xml><?xml version="1.0" encoding="utf-8"?>
<p:tagLst xmlns:p="http://schemas.openxmlformats.org/presentationml/2006/main">
  <p:tag name="KSO_WM_UNIT_PLACING_PICTURE_USER_VIEWPORT" val="{&quot;height&quot;:10800,&quot;width&quot;:19200}"/>
</p:tagLst>
</file>

<file path=ppt/tags/tag72.xml><?xml version="1.0" encoding="utf-8"?>
<p:tagLst xmlns:p="http://schemas.openxmlformats.org/presentationml/2006/main">
  <p:tag name="KSO_WM_BEAUTIFY_FLAG" val="#wm#"/>
  <p:tag name="KSO_WM_TEMPLATE_CATEGORY" val="custom"/>
  <p:tag name="KSO_WM_TEMPLATE_INDEX" val="20205176"/>
</p:tagLst>
</file>

<file path=ppt/tags/tag73.xml><?xml version="1.0" encoding="utf-8"?>
<p:tagLst xmlns:p="http://schemas.openxmlformats.org/presentationml/2006/main">
  <p:tag name="KSO_WM_UNIT_PLACING_PICTURE_USER_VIEWPORT" val="{&quot;height&quot;:10800,&quot;width&quot;:19200}"/>
</p:tagLst>
</file>

<file path=ppt/tags/tag74.xml><?xml version="1.0" encoding="utf-8"?>
<p:tagLst xmlns:p="http://schemas.openxmlformats.org/presentationml/2006/main">
  <p:tag name="KSO_WM_BEAUTIFY_FLAG" val="#wm#"/>
  <p:tag name="KSO_WM_TEMPLATE_CATEGORY" val="custom"/>
  <p:tag name="KSO_WM_TEMPLATE_INDEX" val="20205176"/>
</p:tagLst>
</file>

<file path=ppt/tags/tag75.xml><?xml version="1.0" encoding="utf-8"?>
<p:tagLst xmlns:p="http://schemas.openxmlformats.org/presentationml/2006/main">
  <p:tag name="KSO_WM_UNIT_PLACING_PICTURE_USER_VIEWPORT" val="{&quot;height&quot;:10800,&quot;width&quot;:19200}"/>
</p:tagLst>
</file>

<file path=ppt/tags/tag76.xml><?xml version="1.0" encoding="utf-8"?>
<p:tagLst xmlns:p="http://schemas.openxmlformats.org/presentationml/2006/main">
  <p:tag name="KSO_WM_BEAUTIFY_FLAG" val="#wm#"/>
  <p:tag name="KSO_WM_TEMPLATE_CATEGORY" val="custom"/>
  <p:tag name="KSO_WM_TEMPLATE_INDEX" val="20205176"/>
</p:tagLst>
</file>

<file path=ppt/tags/tag77.xml><?xml version="1.0" encoding="utf-8"?>
<p:tagLst xmlns:p="http://schemas.openxmlformats.org/presentationml/2006/main">
  <p:tag name="KSO_WM_UNIT_PLACING_PICTURE_USER_VIEWPORT" val="{&quot;height&quot;:10800,&quot;width&quot;:19200}"/>
</p:tagLst>
</file>

<file path=ppt/tags/tag78.xml><?xml version="1.0" encoding="utf-8"?>
<p:tagLst xmlns:p="http://schemas.openxmlformats.org/presentationml/2006/main">
  <p:tag name="KSO_WM_BEAUTIFY_FLAG" val="#wm#"/>
  <p:tag name="KSO_WM_TEMPLATE_CATEGORY" val="custom"/>
  <p:tag name="KSO_WM_TEMPLATE_INDEX" val="20205176"/>
</p:tagLst>
</file>

<file path=ppt/tags/tag79.xml><?xml version="1.0" encoding="utf-8"?>
<p:tagLst xmlns:p="http://schemas.openxmlformats.org/presentationml/2006/main">
  <p:tag name="KSO_WM_UNIT_PLACING_PICTURE_USER_VIEWPORT" val="{&quot;height&quot;:10800,&quot;width&quot;:19200}"/>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wm#"/>
  <p:tag name="KSO_WM_TEMPLATE_CATEGORY" val="custom"/>
  <p:tag name="KSO_WM_TEMPLATE_INDEX" val="20205176"/>
</p:tagLst>
</file>

<file path=ppt/tags/tag81.xml><?xml version="1.0" encoding="utf-8"?>
<p:tagLst xmlns:p="http://schemas.openxmlformats.org/presentationml/2006/main">
  <p:tag name="KSO_WM_UNIT_PLACING_PICTURE_USER_VIEWPORT" val="{&quot;height&quot;:10800,&quot;width&quot;:19200}"/>
</p:tagLst>
</file>

<file path=ppt/tags/tag82.xml><?xml version="1.0" encoding="utf-8"?>
<p:tagLst xmlns:p="http://schemas.openxmlformats.org/presentationml/2006/main">
  <p:tag name="KSO_WM_BEAUTIFY_FLAG" val="#wm#"/>
  <p:tag name="KSO_WM_TEMPLATE_CATEGORY" val="custom"/>
  <p:tag name="KSO_WM_TEMPLATE_INDEX" val="20205176"/>
</p:tagLst>
</file>

<file path=ppt/tags/tag83.xml><?xml version="1.0" encoding="utf-8"?>
<p:tagLst xmlns:p="http://schemas.openxmlformats.org/presentationml/2006/main">
  <p:tag name="KSO_WM_UNIT_PLACING_PICTURE_USER_VIEWPORT" val="{&quot;height&quot;:10800,&quot;width&quot;:19200}"/>
</p:tagLst>
</file>

<file path=ppt/tags/tag84.xml><?xml version="1.0" encoding="utf-8"?>
<p:tagLst xmlns:p="http://schemas.openxmlformats.org/presentationml/2006/main">
  <p:tag name="KSO_WM_BEAUTIFY_FLAG" val="#wm#"/>
  <p:tag name="KSO_WM_TEMPLATE_CATEGORY" val="custom"/>
  <p:tag name="KSO_WM_TEMPLATE_INDEX" val="20205176"/>
</p:tagLst>
</file>

<file path=ppt/tags/tag85.xml><?xml version="1.0" encoding="utf-8"?>
<p:tagLst xmlns:p="http://schemas.openxmlformats.org/presentationml/2006/main">
  <p:tag name="KSO_WM_UNIT_PLACING_PICTURE_USER_VIEWPORT" val="{&quot;height&quot;:10800,&quot;width&quot;:19200}"/>
</p:tagLst>
</file>

<file path=ppt/tags/tag86.xml><?xml version="1.0" encoding="utf-8"?>
<p:tagLst xmlns:p="http://schemas.openxmlformats.org/presentationml/2006/main">
  <p:tag name="KSO_WM_BEAUTIFY_FLAG" val="#wm#"/>
  <p:tag name="KSO_WM_TEMPLATE_CATEGORY" val="custom"/>
  <p:tag name="KSO_WM_TEMPLATE_INDEX" val="20205176"/>
</p:tagLst>
</file>

<file path=ppt/tags/tag87.xml><?xml version="1.0" encoding="utf-8"?>
<p:tagLst xmlns:p="http://schemas.openxmlformats.org/presentationml/2006/main">
  <p:tag name="KSO_WM_UNIT_PLACING_PICTURE_USER_VIEWPORT" val="{&quot;height&quot;:10800,&quot;width&quot;:19200}"/>
</p:tagLst>
</file>

<file path=ppt/tags/tag88.xml><?xml version="1.0" encoding="utf-8"?>
<p:tagLst xmlns:p="http://schemas.openxmlformats.org/presentationml/2006/main">
  <p:tag name="KSO_WM_BEAUTIFY_FLAG" val="#wm#"/>
  <p:tag name="KSO_WM_TEMPLATE_CATEGORY" val="custom"/>
  <p:tag name="KSO_WM_TEMPLATE_INDEX" val="20205176"/>
</p:tagLst>
</file>

<file path=ppt/tags/tag89.xml><?xml version="1.0" encoding="utf-8"?>
<p:tagLst xmlns:p="http://schemas.openxmlformats.org/presentationml/2006/main">
  <p:tag name="KSO_WM_UNIT_PLACING_PICTURE_USER_VIEWPORT" val="{&quot;height&quot;:10800,&quot;width&quot;:19200}"/>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BEAUTIFY_FLAG" val="#wm#"/>
  <p:tag name="KSO_WM_TEMPLATE_CATEGORY" val="custom"/>
  <p:tag name="KSO_WM_TEMPLATE_INDEX" val="20205176"/>
</p:tagLst>
</file>

<file path=ppt/tags/tag91.xml><?xml version="1.0" encoding="utf-8"?>
<p:tagLst xmlns:p="http://schemas.openxmlformats.org/presentationml/2006/main">
  <p:tag name="KSO_WM_UNIT_PLACING_PICTURE_USER_VIEWPORT" val="{&quot;height&quot;:10800,&quot;width&quot;:19200}"/>
</p:tagLst>
</file>

<file path=ppt/tags/tag92.xml><?xml version="1.0" encoding="utf-8"?>
<p:tagLst xmlns:p="http://schemas.openxmlformats.org/presentationml/2006/main">
  <p:tag name="KSO_WM_BEAUTIFY_FLAG" val="#wm#"/>
  <p:tag name="KSO_WM_TEMPLATE_CATEGORY" val="custom"/>
  <p:tag name="KSO_WM_TEMPLATE_INDEX" val="20205176"/>
</p:tagLst>
</file>

<file path=ppt/tags/tag93.xml><?xml version="1.0" encoding="utf-8"?>
<p:tagLst xmlns:p="http://schemas.openxmlformats.org/presentationml/2006/main">
  <p:tag name="KSO_WM_UNIT_PLACING_PICTURE_USER_VIEWPORT" val="{&quot;height&quot;:10800,&quot;width&quot;:19200}"/>
</p:tagLst>
</file>

<file path=ppt/tags/tag94.xml><?xml version="1.0" encoding="utf-8"?>
<p:tagLst xmlns:p="http://schemas.openxmlformats.org/presentationml/2006/main">
  <p:tag name="KSO_WM_BEAUTIFY_FLAG" val="#wm#"/>
  <p:tag name="KSO_WM_TEMPLATE_CATEGORY" val="custom"/>
  <p:tag name="KSO_WM_TEMPLATE_INDEX" val="20205176"/>
</p:tagLst>
</file>

<file path=ppt/tags/tag95.xml><?xml version="1.0" encoding="utf-8"?>
<p:tagLst xmlns:p="http://schemas.openxmlformats.org/presentationml/2006/main">
  <p:tag name="KSO_WM_UNIT_PLACING_PICTURE_USER_VIEWPORT" val="{&quot;height&quot;:10800,&quot;width&quot;:19200}"/>
</p:tagLst>
</file>

<file path=ppt/tags/tag96.xml><?xml version="1.0" encoding="utf-8"?>
<p:tagLst xmlns:p="http://schemas.openxmlformats.org/presentationml/2006/main">
  <p:tag name="KSO_WM_BEAUTIFY_FLAG" val="#wm#"/>
  <p:tag name="KSO_WM_TEMPLATE_CATEGORY" val="custom"/>
  <p:tag name="KSO_WM_TEMPLATE_INDEX" val="20205176"/>
</p:tagLst>
</file>

<file path=ppt/tags/tag97.xml><?xml version="1.0" encoding="utf-8"?>
<p:tagLst xmlns:p="http://schemas.openxmlformats.org/presentationml/2006/main">
  <p:tag name="KSO_WM_UNIT_PLACING_PICTURE_USER_VIEWPORT" val="{&quot;height&quot;:10800,&quot;width&quot;:19200}"/>
</p:tagLst>
</file>

<file path=ppt/tags/tag98.xml><?xml version="1.0" encoding="utf-8"?>
<p:tagLst xmlns:p="http://schemas.openxmlformats.org/presentationml/2006/main">
  <p:tag name="KSO_WM_BEAUTIFY_FLAG" val="#wm#"/>
  <p:tag name="KSO_WM_TEMPLATE_CATEGORY" val="custom"/>
  <p:tag name="KSO_WM_TEMPLATE_INDEX" val="20205176"/>
</p:tagLst>
</file>

<file path=ppt/tags/tag99.xml><?xml version="1.0" encoding="utf-8"?>
<p:tagLst xmlns:p="http://schemas.openxmlformats.org/presentationml/2006/main">
  <p:tag name="KSO_WM_UNIT_PLACING_PICTURE_USER_VIEWPORT" val="{&quot;height&quot;:10800,&quot;width&quot;:19200}"/>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gs>
            <a:gs pos="100000">
              <a:schemeClr val="phClr">
                <a:lumMod val="85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8210</Words>
  <Application>WPS 演示</Application>
  <PresentationFormat>宽屏</PresentationFormat>
  <Paragraphs>236</Paragraphs>
  <Slides>42</Slides>
  <Notes>4</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42</vt:i4>
      </vt:variant>
    </vt:vector>
  </HeadingPairs>
  <TitlesOfParts>
    <vt:vector size="55" baseType="lpstr">
      <vt:lpstr>Arial</vt:lpstr>
      <vt:lpstr>宋体</vt:lpstr>
      <vt:lpstr>Wingdings</vt:lpstr>
      <vt:lpstr>Wingdings</vt:lpstr>
      <vt:lpstr>MingLiU</vt:lpstr>
      <vt:lpstr>微软雅黑</vt:lpstr>
      <vt:lpstr>Arial Unicode MS</vt:lpstr>
      <vt:lpstr>Calibri</vt:lpstr>
      <vt:lpstr>Segoe UI</vt:lpstr>
      <vt:lpstr>MT Extra</vt:lpstr>
      <vt:lpstr>Calibri</vt:lpstr>
      <vt:lpstr>Times New Roman</vt:lpstr>
      <vt:lpstr>Office 主题​​</vt:lpstr>
      <vt:lpstr>PowerPoint 演示文稿</vt:lpstr>
      <vt:lpstr>PowerPoint 演示文稿</vt:lpstr>
      <vt:lpstr>第一阶段</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第一阶段</vt:lpstr>
      <vt:lpstr>PowerPoint 演示文稿</vt:lpstr>
      <vt:lpstr>PowerPoint 演示文稿</vt:lpstr>
      <vt:lpstr>PowerPoint 演示文稿</vt:lpstr>
      <vt:lpstr>第一阶段</vt:lpstr>
      <vt:lpstr>PowerPoint 演示文稿</vt:lpstr>
      <vt:lpstr>第一阶段</vt:lpstr>
      <vt:lpstr>PowerPoint 演示文稿</vt:lpstr>
      <vt:lpstr>第二阶段</vt:lpstr>
      <vt:lpstr>PowerPoint 演示文稿</vt:lpstr>
      <vt:lpstr>第一阶段</vt:lpstr>
      <vt:lpstr>PowerPoint 演示文稿</vt:lpstr>
      <vt:lpstr>第三阶段</vt:lpstr>
      <vt:lpstr>PowerPoint 演示文稿</vt:lpstr>
      <vt:lpstr>PowerPoint 演示文稿</vt:lpstr>
      <vt:lpstr>PowerPoint 演示文稿</vt:lpstr>
      <vt:lpstr>PowerPoint 演示文稿</vt:lpstr>
      <vt:lpstr>PowerPoint 演示文稿</vt:lpstr>
      <vt:lpstr>PowerPoint 演示文稿</vt:lpstr>
      <vt:lpstr>第一阶段</vt:lpstr>
      <vt:lpstr>PowerPoint 演示文稿</vt:lpstr>
      <vt:lpstr>PowerPoint 演示文稿</vt:lpstr>
      <vt:lpstr>第四阶段</vt:lpstr>
      <vt:lpstr>第四阶段</vt:lpstr>
      <vt:lpstr>PowerPoint 演示文稿</vt:lpstr>
      <vt:lpstr>PowerPoint 演示文稿</vt:lpstr>
      <vt:lpstr>结题报告</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177</cp:revision>
  <dcterms:created xsi:type="dcterms:W3CDTF">2019-06-19T02:08:00Z</dcterms:created>
  <dcterms:modified xsi:type="dcterms:W3CDTF">2023-03-08T18:03:43Z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2052-11.1.0.13020</vt:lpwstr>
  </property>
  <property fmtid="{D5CDD505-2E9C-101B-9397-08002B2CF9AE}" pid="3" name="ICV">
    <vt:lpwstr>94964645C9CE4BD89C4F9B73B14D18F7</vt:lpwstr>
  </property>
</Properties>
</file>