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4.svg" ContentType="image/svg+xml"/>
  <Override PartName="/ppt/media/image15.svg" ContentType="image/svg+xml"/>
  <Override PartName="/ppt/media/image16.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2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尊敬的老师、同学们，大家好！今天我将向大家汇报我的研究课题——《汉风润彭城，文脉育新人——徐州汉文化古迹调研与语文素养融合研究》。本次研究旨在探索徐州丰富的汉文化资源如何与我们的语文学习相结合，希望能为大家展示一个将传统文化融入日常学习的新视角。</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我的汇报到此结束，感谢各位老师和同学的聆听。希望我的研究能为大家带来一些启发，也欢迎大家提出宝贵的意见和建议。谢谢！</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本次报告将分为七个部分，首先介绍课题的研究背景与意义，然后阐述研究目标与具体内容，接着详细说明我们采用的研究方法与整个研究过程。之后，我会重点展示在汉文化古迹中挖掘到的语文元素，分析当前融合现状与存在的问题，并提出具体的融合路径和实践建议，最后进行总结。</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首先，我们来了解一下本次研究的背景。徐州被誉为“两汉文化看徐州”，拥有深厚的历史底蕴。但在实际学习中，我们往往忽略了这些古迹中的语文价值。因此，本次研究的意义在于，不仅能为我们的语文学习提供新的思路和素材，也能为老师的教学提供参考，更重要的是，能让我们更好地传承和理解本土文化。</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基于上述背景，我们设定了明确的研究目标，即梳理古迹、调研现状、探索路径并提升自我。研究内容主要围绕四个方面展开：梳理古迹中的语文元素，调研当前融合的现状，探索具体的融合路径，并最终提出实践建议。</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为了完成研究目标，我们采用了文献查阅、实地走访、访谈、问卷调查和整理分析等多种研究方法。整个研究过程分为四个阶段，从前期准备、实地调研，到资料分析，最后完成报告总结，每一步都力求严谨和深入。</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在实地调研中，我们发现了许多珍贵的语文元素。比如，楚王陵的碑刻文字可以作为文言文阅读和书法欣赏的素材；刘邦的《大风歌》及其背后的故事，能帮助我们更好地理解历史文本；而汉画像石上生动的场景，则是我们学习记叙文描写的绝佳范例。这些都为我们的语文学习打开了新的窗口。</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通过问卷调查和访谈，我们发现了一些问题。虽然大部分同学对汉文化古迹有所了解，但很少有人能将其与语文学习联系起来。同时，我们也发现，无论是学生自身，还是教学和文化传播层面，都存在着将汉文化与语文学习割裂的现象。这也正是我们本次研究需要解决的核心问题。</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针对以上问题，我们探索了四条融合路径：首先，将古迹中的元素与课本阅读相结合；其次，将调研经历转化为写作和表达的素材；再次，通过分析元素培养我们的思维能力；最后，通过实践活动传承文化。例如，春节期间在刘邦故里观看的汉舞表演，就是一次很好的文化体验和语文实践。</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latin typeface="Songti SC"/>
                <a:ea typeface="Songti SC"/>
                <a:cs typeface="Songti SC"/>
                <a:sym typeface="Songti SC"/>
              </a:rPr>
              <a:t>基于研究结果，我们从学校、教师、学生和家庭四个层面提出了实践建议，希望能推动汉文化与语文学习的深度融合。总结本次研究，我不仅收获了知识和能力，更重要的是增强了对家乡文化的热爱和自信。当然，研究也有不足之处，未来我会继续深入学习。</a:t>
            </a:r>
            <a:endParaRPr lang="en-US" sz="1400" b="0" i="0" u="none" strike="noStrike">
              <a:solidFill>
                <a:srgbClr val="000000"/>
              </a:solidFill>
              <a:latin typeface="Songti SC"/>
              <a:ea typeface="Songti SC"/>
              <a:cs typeface="Songti SC"/>
              <a:sym typeface="Songti SC"/>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image" Target="../media/image36.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notesSlide" Target="../notesSlides/notesSlide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2.xml"/><Relationship Id="rId7" Type="http://schemas.openxmlformats.org/officeDocument/2006/relationships/image" Target="../media/image16.svg"/><Relationship Id="rId6" Type="http://schemas.openxmlformats.org/officeDocument/2006/relationships/image" Target="../media/image3.png"/><Relationship Id="rId5" Type="http://schemas.openxmlformats.org/officeDocument/2006/relationships/image" Target="../media/image15.svg"/><Relationship Id="rId4" Type="http://schemas.openxmlformats.org/officeDocument/2006/relationships/image" Target="../media/image12.png"/><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2.xml"/><Relationship Id="rId3" Type="http://schemas.openxmlformats.org/officeDocument/2006/relationships/image" Target="../media/image17.sv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9.svg"/><Relationship Id="rId7" Type="http://schemas.openxmlformats.org/officeDocument/2006/relationships/image" Target="../media/image5.png"/><Relationship Id="rId6" Type="http://schemas.openxmlformats.org/officeDocument/2006/relationships/image" Target="../media/image17.svg"/><Relationship Id="rId5" Type="http://schemas.openxmlformats.org/officeDocument/2006/relationships/image" Target="../media/image11.png"/><Relationship Id="rId4" Type="http://schemas.openxmlformats.org/officeDocument/2006/relationships/image" Target="../media/image16.svg"/><Relationship Id="rId3" Type="http://schemas.openxmlformats.org/officeDocument/2006/relationships/image" Target="../media/image3.png"/><Relationship Id="rId2" Type="http://schemas.openxmlformats.org/officeDocument/2006/relationships/image" Target="../media/image18.jpeg"/><Relationship Id="rId10" Type="http://schemas.openxmlformats.org/officeDocument/2006/relationships/notesSlide" Target="../notesSlides/notesSlide6.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9" Type="http://schemas.openxmlformats.org/officeDocument/2006/relationships/image" Target="../media/image27.svg"/><Relationship Id="rId8" Type="http://schemas.openxmlformats.org/officeDocument/2006/relationships/image" Target="../media/image26.png"/><Relationship Id="rId7" Type="http://schemas.openxmlformats.org/officeDocument/2006/relationships/image" Target="../media/image25.svg"/><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 Id="rId3" Type="http://schemas.openxmlformats.org/officeDocument/2006/relationships/image" Target="../media/image21.svg"/><Relationship Id="rId2" Type="http://schemas.openxmlformats.org/officeDocument/2006/relationships/image" Target="../media/image20.png"/><Relationship Id="rId15" Type="http://schemas.openxmlformats.org/officeDocument/2006/relationships/notesSlide" Target="../notesSlides/notesSlide7.xml"/><Relationship Id="rId14" Type="http://schemas.openxmlformats.org/officeDocument/2006/relationships/slideLayout" Target="../slideLayouts/slideLayout12.xml"/><Relationship Id="rId13" Type="http://schemas.openxmlformats.org/officeDocument/2006/relationships/image" Target="../media/image31.svg"/><Relationship Id="rId12" Type="http://schemas.openxmlformats.org/officeDocument/2006/relationships/image" Target="../media/image30.png"/><Relationship Id="rId11" Type="http://schemas.openxmlformats.org/officeDocument/2006/relationships/image" Target="../media/image29.svg"/><Relationship Id="rId10" Type="http://schemas.openxmlformats.org/officeDocument/2006/relationships/image" Target="../media/image28.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17.svg"/><Relationship Id="rId3" Type="http://schemas.openxmlformats.org/officeDocument/2006/relationships/image" Target="../media/image11.png"/><Relationship Id="rId2" Type="http://schemas.openxmlformats.org/officeDocument/2006/relationships/image" Target="../media/image32.jpe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2.xml"/><Relationship Id="rId3" Type="http://schemas.openxmlformats.org/officeDocument/2006/relationships/image" Target="../media/image35.png"/><Relationship Id="rId2" Type="http://schemas.openxmlformats.org/officeDocument/2006/relationships/image" Target="../media/image11.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l="10118" t="12479" r="2552"/>
          <a:stretch>
            <a:fillRect/>
          </a:stretch>
        </p:blipFill>
        <p:spPr>
          <a:xfrm>
            <a:off x="0" y="0"/>
            <a:ext cx="12166600" cy="6858000"/>
          </a:xfrm>
          <a:prstGeom prst="rect">
            <a:avLst/>
          </a:prstGeom>
          <a:noFill/>
          <a:ln w="25400" cap="flat" cmpd="sng">
            <a:noFill/>
            <a:prstDash val="solid"/>
            <a:round/>
          </a:ln>
        </p:spPr>
      </p:pic>
      <p:sp>
        <p:nvSpPr>
          <p:cNvPr id="3" name="AutoShape 3"/>
          <p:cNvSpPr/>
          <p:nvPr/>
        </p:nvSpPr>
        <p:spPr>
          <a:xfrm>
            <a:off x="1016000" y="2286000"/>
            <a:ext cx="10160000" cy="762000"/>
          </a:xfrm>
          <a:prstGeom prst="roundRect">
            <a:avLst>
              <a:gd name="adj" fmla="val 0"/>
            </a:avLst>
          </a:prstGeom>
          <a:noFill/>
          <a:ln w="254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333333"/>
                </a:solidFill>
                <a:latin typeface="Noto Serif SC"/>
                <a:ea typeface="Noto Serif SC"/>
                <a:cs typeface="Noto Serif SC"/>
                <a:sym typeface="Noto Serif SC"/>
              </a:rPr>
              <a:t>汉风润彭城，文脉育新人</a:t>
            </a:r>
            <a:endParaRPr lang="en-US" sz="1100"/>
          </a:p>
        </p:txBody>
      </p:sp>
      <p:sp>
        <p:nvSpPr>
          <p:cNvPr id="4" name="AutoShape 4"/>
          <p:cNvSpPr/>
          <p:nvPr/>
        </p:nvSpPr>
        <p:spPr>
          <a:xfrm>
            <a:off x="1016000" y="3111500"/>
            <a:ext cx="10160000" cy="508000"/>
          </a:xfrm>
          <a:prstGeom prst="roundRect">
            <a:avLst>
              <a:gd name="adj" fmla="val 0"/>
            </a:avLst>
          </a:prstGeom>
          <a:noFill/>
          <a:ln w="254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a:solidFill>
                  <a:srgbClr val="8B0000"/>
                </a:solidFill>
                <a:latin typeface="Noto Serif SC"/>
                <a:ea typeface="Noto Serif SC"/>
                <a:cs typeface="Noto Serif SC"/>
                <a:sym typeface="Noto Serif SC"/>
              </a:rPr>
              <a:t>——徐州汉文化古迹调研与语文素养融合研究课题报告</a:t>
            </a:r>
            <a:endParaRPr lang="en-US" sz="1100"/>
          </a:p>
        </p:txBody>
      </p:sp>
      <p:cxnSp>
        <p:nvCxnSpPr>
          <p:cNvPr id="5" name="Connector 5"/>
          <p:cNvCxnSpPr/>
          <p:nvPr/>
        </p:nvCxnSpPr>
        <p:spPr>
          <a:xfrm rot="-34376">
            <a:off x="5461032" y="3740150"/>
            <a:ext cx="1270000" cy="12700"/>
          </a:xfrm>
          <a:prstGeom prst="straightConnector1">
            <a:avLst/>
          </a:prstGeom>
          <a:solidFill>
            <a:srgbClr val="DEE0E3">
              <a:alpha val="100000"/>
            </a:srgbClr>
          </a:solidFill>
          <a:ln w="12700" cap="flat" cmpd="sng">
            <a:solidFill>
              <a:srgbClr val="8B0000">
                <a:alpha val="100000"/>
              </a:srgbClr>
            </a:solidFill>
            <a:prstDash val="solid"/>
            <a:round/>
            <a:headEnd type="none" w="med" len="med"/>
            <a:tailEnd type="none" w="med" len="med"/>
          </a:ln>
        </p:spPr>
      </p:cxnSp>
      <p:sp>
        <p:nvSpPr>
          <p:cNvPr id="6" name="AutoShape 6"/>
          <p:cNvSpPr/>
          <p:nvPr/>
        </p:nvSpPr>
        <p:spPr>
          <a:xfrm>
            <a:off x="1016000" y="5715000"/>
            <a:ext cx="10160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555555"/>
                </a:solidFill>
                <a:latin typeface="Noto Serif SC"/>
                <a:ea typeface="Noto Serif SC"/>
                <a:cs typeface="Noto Serif SC"/>
                <a:sym typeface="Noto Serif SC"/>
              </a:rPr>
              <a:t>负责人：八年级（3）班 吴雨瑶 | 指导教师：韩书文 | 结题日期：2026年2月28日</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l="7326" t="12052" r="4670"/>
          <a:stretch>
            <a:fillRect/>
          </a:stretch>
        </p:blipFill>
        <p:spPr>
          <a:xfrm>
            <a:off x="-12700" y="0"/>
            <a:ext cx="12204700" cy="6858000"/>
          </a:xfrm>
          <a:prstGeom prst="rect">
            <a:avLst/>
          </a:prstGeom>
          <a:noFill/>
          <a:ln w="25400" cap="flat" cmpd="sng">
            <a:noFill/>
            <a:prstDash val="solid"/>
            <a:round/>
          </a:ln>
        </p:spPr>
      </p:pic>
      <p:sp>
        <p:nvSpPr>
          <p:cNvPr id="3" name="AutoShape 3"/>
          <p:cNvSpPr/>
          <p:nvPr/>
        </p:nvSpPr>
        <p:spPr>
          <a:xfrm>
            <a:off x="2286000" y="2413000"/>
            <a:ext cx="7620000" cy="1016000"/>
          </a:xfrm>
          <a:prstGeom prst="roundRect">
            <a:avLst>
              <a:gd name="adj" fmla="val 0"/>
            </a:avLst>
          </a:prstGeom>
          <a:noFill/>
          <a:ln w="254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333333"/>
                </a:solidFill>
                <a:latin typeface="Noto Serif SC"/>
                <a:ea typeface="Noto Serif SC"/>
                <a:cs typeface="Noto Serif SC"/>
                <a:sym typeface="Noto Serif SC"/>
              </a:rPr>
              <a:t>感谢聆听</a:t>
            </a:r>
            <a:endParaRPr lang="en-US" sz="1100"/>
          </a:p>
        </p:txBody>
      </p:sp>
      <p:cxnSp>
        <p:nvCxnSpPr>
          <p:cNvPr id="4" name="Connector 4"/>
          <p:cNvCxnSpPr/>
          <p:nvPr/>
        </p:nvCxnSpPr>
        <p:spPr>
          <a:xfrm rot="-34376">
            <a:off x="5461032" y="3549650"/>
            <a:ext cx="1270000" cy="12700"/>
          </a:xfrm>
          <a:prstGeom prst="straightConnector1">
            <a:avLst/>
          </a:prstGeom>
          <a:solidFill>
            <a:srgbClr val="DEE0E3">
              <a:alpha val="100000"/>
            </a:srgbClr>
          </a:solidFill>
          <a:ln w="25400" cap="flat" cmpd="sng">
            <a:solidFill>
              <a:srgbClr val="8B0000">
                <a:alpha val="100000"/>
              </a:srgbClr>
            </a:solidFill>
            <a:prstDash val="solid"/>
            <a:round/>
            <a:headEnd type="none" w="lg" len="lg"/>
            <a:tailEnd type="none" w="lg" len="lg"/>
          </a:ln>
        </p:spPr>
      </p:cxnSp>
      <p:sp>
        <p:nvSpPr>
          <p:cNvPr id="5" name="AutoShape 5"/>
          <p:cNvSpPr/>
          <p:nvPr/>
        </p:nvSpPr>
        <p:spPr>
          <a:xfrm>
            <a:off x="2286000" y="3746500"/>
            <a:ext cx="7620000" cy="508000"/>
          </a:xfrm>
          <a:prstGeom prst="roundRect">
            <a:avLst>
              <a:gd name="adj" fmla="val 0"/>
            </a:avLst>
          </a:prstGeom>
          <a:noFill/>
          <a:ln w="254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a:solidFill>
                  <a:srgbClr val="666666"/>
                </a:solidFill>
                <a:latin typeface="Noto Serif SC"/>
                <a:ea typeface="Noto Serif SC"/>
                <a:cs typeface="Noto Serif SC"/>
                <a:sym typeface="Noto Serif SC"/>
              </a:rPr>
              <a:t>欢迎交流·敬请指正</a:t>
            </a:r>
            <a:endParaRPr lang="en-US" sz="1100"/>
          </a:p>
        </p:txBody>
      </p:sp>
      <p:pic>
        <p:nvPicPr>
          <p:cNvPr id="6" name="Picture 6"/>
          <p:cNvPicPr>
            <a:picLocks noChangeAspect="1"/>
          </p:cNvPicPr>
          <p:nvPr/>
        </p:nvPicPr>
        <p:blipFill>
          <a:blip r:embed="rId2"/>
          <a:stretch>
            <a:fillRect/>
          </a:stretch>
        </p:blipFill>
        <p:spPr>
          <a:xfrm>
            <a:off x="10668000" y="6190112"/>
            <a:ext cx="1524000" cy="66788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25400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目录</a:t>
            </a:r>
            <a:endParaRPr lang="en-US" sz="1100"/>
          </a:p>
        </p:txBody>
      </p:sp>
      <p:cxnSp>
        <p:nvCxnSpPr>
          <p:cNvPr id="4" name="Connector 4"/>
          <p:cNvCxnSpPr/>
          <p:nvPr/>
        </p:nvCxnSpPr>
        <p:spPr>
          <a:xfrm rot="-57290">
            <a:off x="762053" y="1708150"/>
            <a:ext cx="762000" cy="12700"/>
          </a:xfrm>
          <a:prstGeom prst="straightConnector1">
            <a:avLst/>
          </a:prstGeom>
          <a:solidFill>
            <a:srgbClr val="DEE0E3">
              <a:alpha val="100000"/>
            </a:srgbClr>
          </a:solidFill>
          <a:ln w="38100" cap="flat" cmpd="sng">
            <a:solidFill>
              <a:srgbClr val="8B0000">
                <a:alpha val="100000"/>
              </a:srgbClr>
            </a:solidFill>
            <a:prstDash val="solid"/>
            <a:round/>
            <a:headEnd type="none" w="lg" len="lg"/>
            <a:tailEnd type="none" w="lg" len="lg"/>
          </a:ln>
        </p:spPr>
      </p:cxnSp>
      <p:sp>
        <p:nvSpPr>
          <p:cNvPr id="5" name="AutoShape 5"/>
          <p:cNvSpPr/>
          <p:nvPr/>
        </p:nvSpPr>
        <p:spPr>
          <a:xfrm>
            <a:off x="762000" y="2032000"/>
            <a:ext cx="5080000" cy="558800"/>
          </a:xfrm>
          <a:prstGeom prst="roundRect">
            <a:avLst>
              <a:gd name="adj" fmla="val 22727"/>
            </a:avLst>
          </a:prstGeom>
          <a:solidFill>
            <a:srgbClr val="FFFFFF">
              <a:alpha val="70000"/>
            </a:srgbClr>
          </a:solidFill>
          <a:ln w="12700" cap="flat" cmpd="sng">
            <a:solidFill>
              <a:srgbClr val="E6CFCF">
                <a:alpha val="7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2"/>
          <a:srcRect/>
          <a:stretch>
            <a:fillRect/>
          </a:stretch>
        </p:blipFill>
        <p:spPr>
          <a:xfrm>
            <a:off x="952500" y="2159000"/>
            <a:ext cx="304800" cy="304800"/>
          </a:xfrm>
          <a:prstGeom prst="rect">
            <a:avLst/>
          </a:prstGeom>
          <a:noFill/>
          <a:ln w="25400" cap="flat" cmpd="sng">
            <a:noFill/>
            <a:prstDash val="solid"/>
            <a:round/>
          </a:ln>
        </p:spPr>
      </p:pic>
      <p:sp>
        <p:nvSpPr>
          <p:cNvPr id="7" name="AutoShape 7"/>
          <p:cNvSpPr/>
          <p:nvPr/>
        </p:nvSpPr>
        <p:spPr>
          <a:xfrm>
            <a:off x="1397000" y="21209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erif SC"/>
                <a:ea typeface="Noto Serif SC"/>
                <a:cs typeface="Noto Serif SC"/>
                <a:sym typeface="Noto Serif SC"/>
              </a:rPr>
              <a:t>01. 课题研究背景与意义</a:t>
            </a:r>
            <a:endParaRPr lang="en-US" sz="1100"/>
          </a:p>
        </p:txBody>
      </p:sp>
      <p:sp>
        <p:nvSpPr>
          <p:cNvPr id="8" name="AutoShape 8"/>
          <p:cNvSpPr/>
          <p:nvPr/>
        </p:nvSpPr>
        <p:spPr>
          <a:xfrm>
            <a:off x="762000" y="2730500"/>
            <a:ext cx="5080000" cy="558800"/>
          </a:xfrm>
          <a:prstGeom prst="roundRect">
            <a:avLst>
              <a:gd name="adj" fmla="val 22727"/>
            </a:avLst>
          </a:prstGeom>
          <a:solidFill>
            <a:srgbClr val="FFFFFF">
              <a:alpha val="70000"/>
            </a:srgbClr>
          </a:solidFill>
          <a:ln w="12700" cap="flat" cmpd="sng">
            <a:solidFill>
              <a:srgbClr val="E6CFCF">
                <a:alpha val="7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3"/>
          <a:srcRect/>
          <a:stretch>
            <a:fillRect/>
          </a:stretch>
        </p:blipFill>
        <p:spPr>
          <a:xfrm>
            <a:off x="952500" y="2857500"/>
            <a:ext cx="304800" cy="304800"/>
          </a:xfrm>
          <a:prstGeom prst="rect">
            <a:avLst/>
          </a:prstGeom>
          <a:noFill/>
          <a:ln w="25400" cap="flat" cmpd="sng">
            <a:noFill/>
            <a:prstDash val="solid"/>
            <a:round/>
          </a:ln>
        </p:spPr>
      </p:pic>
      <p:sp>
        <p:nvSpPr>
          <p:cNvPr id="10" name="AutoShape 10"/>
          <p:cNvSpPr/>
          <p:nvPr/>
        </p:nvSpPr>
        <p:spPr>
          <a:xfrm>
            <a:off x="1397000" y="28194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erif SC"/>
                <a:ea typeface="Noto Serif SC"/>
                <a:cs typeface="Noto Serif SC"/>
                <a:sym typeface="Noto Serif SC"/>
              </a:rPr>
              <a:t>02. 课题研究目标与内容</a:t>
            </a:r>
            <a:endParaRPr lang="en-US" sz="1100"/>
          </a:p>
        </p:txBody>
      </p:sp>
      <p:sp>
        <p:nvSpPr>
          <p:cNvPr id="11" name="AutoShape 11"/>
          <p:cNvSpPr/>
          <p:nvPr/>
        </p:nvSpPr>
        <p:spPr>
          <a:xfrm>
            <a:off x="762000" y="3429000"/>
            <a:ext cx="5080000" cy="558800"/>
          </a:xfrm>
          <a:prstGeom prst="roundRect">
            <a:avLst>
              <a:gd name="adj" fmla="val 22727"/>
            </a:avLst>
          </a:prstGeom>
          <a:solidFill>
            <a:srgbClr val="FFFFFF">
              <a:alpha val="70000"/>
            </a:srgbClr>
          </a:solidFill>
          <a:ln w="12700" cap="flat" cmpd="sng">
            <a:solidFill>
              <a:srgbClr val="E6CFCF">
                <a:alpha val="7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4"/>
          <a:srcRect/>
          <a:stretch>
            <a:fillRect/>
          </a:stretch>
        </p:blipFill>
        <p:spPr>
          <a:xfrm>
            <a:off x="952500" y="3556000"/>
            <a:ext cx="304800" cy="304800"/>
          </a:xfrm>
          <a:prstGeom prst="rect">
            <a:avLst/>
          </a:prstGeom>
          <a:noFill/>
          <a:ln w="25400" cap="flat" cmpd="sng">
            <a:noFill/>
            <a:prstDash val="solid"/>
            <a:round/>
          </a:ln>
        </p:spPr>
      </p:pic>
      <p:sp>
        <p:nvSpPr>
          <p:cNvPr id="13" name="AutoShape 13"/>
          <p:cNvSpPr/>
          <p:nvPr/>
        </p:nvSpPr>
        <p:spPr>
          <a:xfrm>
            <a:off x="1397000" y="35179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erif SC"/>
                <a:ea typeface="Noto Serif SC"/>
                <a:cs typeface="Noto Serif SC"/>
                <a:sym typeface="Noto Serif SC"/>
              </a:rPr>
              <a:t>03. 课题研究方法与过程</a:t>
            </a:r>
            <a:endParaRPr lang="en-US" sz="1100"/>
          </a:p>
        </p:txBody>
      </p:sp>
      <p:sp>
        <p:nvSpPr>
          <p:cNvPr id="14" name="AutoShape 14"/>
          <p:cNvSpPr/>
          <p:nvPr/>
        </p:nvSpPr>
        <p:spPr>
          <a:xfrm>
            <a:off x="762000" y="4127500"/>
            <a:ext cx="5080000" cy="558800"/>
          </a:xfrm>
          <a:prstGeom prst="roundRect">
            <a:avLst>
              <a:gd name="adj" fmla="val 22727"/>
            </a:avLst>
          </a:prstGeom>
          <a:solidFill>
            <a:srgbClr val="FFFFFF">
              <a:alpha val="70000"/>
            </a:srgbClr>
          </a:solidFill>
          <a:ln w="12700" cap="flat" cmpd="sng">
            <a:solidFill>
              <a:srgbClr val="E6CFCF">
                <a:alpha val="7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5"/>
          <a:srcRect/>
          <a:stretch>
            <a:fillRect/>
          </a:stretch>
        </p:blipFill>
        <p:spPr>
          <a:xfrm>
            <a:off x="952500" y="4254500"/>
            <a:ext cx="304800" cy="304800"/>
          </a:xfrm>
          <a:prstGeom prst="rect">
            <a:avLst/>
          </a:prstGeom>
          <a:noFill/>
          <a:ln w="25400" cap="flat" cmpd="sng">
            <a:noFill/>
            <a:prstDash val="solid"/>
            <a:round/>
          </a:ln>
        </p:spPr>
      </p:pic>
      <p:sp>
        <p:nvSpPr>
          <p:cNvPr id="16" name="AutoShape 16"/>
          <p:cNvSpPr/>
          <p:nvPr/>
        </p:nvSpPr>
        <p:spPr>
          <a:xfrm>
            <a:off x="1397000" y="42164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erif SC"/>
                <a:ea typeface="Noto Serif SC"/>
                <a:cs typeface="Noto Serif SC"/>
                <a:sym typeface="Noto Serif SC"/>
              </a:rPr>
              <a:t>04. 汉文化古迹中的语文元素挖掘</a:t>
            </a:r>
            <a:endParaRPr lang="en-US" sz="1100"/>
          </a:p>
        </p:txBody>
      </p:sp>
      <p:sp>
        <p:nvSpPr>
          <p:cNvPr id="17" name="AutoShape 17"/>
          <p:cNvSpPr/>
          <p:nvPr/>
        </p:nvSpPr>
        <p:spPr>
          <a:xfrm>
            <a:off x="762000" y="4826000"/>
            <a:ext cx="5080000" cy="558800"/>
          </a:xfrm>
          <a:prstGeom prst="roundRect">
            <a:avLst>
              <a:gd name="adj" fmla="val 22727"/>
            </a:avLst>
          </a:prstGeom>
          <a:solidFill>
            <a:srgbClr val="FFFFFF">
              <a:alpha val="70000"/>
            </a:srgbClr>
          </a:solidFill>
          <a:ln w="12700" cap="flat" cmpd="sng">
            <a:solidFill>
              <a:srgbClr val="E6CFCF">
                <a:alpha val="70000"/>
              </a:srgbClr>
            </a:solid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nvPicPr>
        <p:blipFill>
          <a:blip r:embed="rId6"/>
          <a:srcRect/>
          <a:stretch>
            <a:fillRect/>
          </a:stretch>
        </p:blipFill>
        <p:spPr>
          <a:xfrm>
            <a:off x="952500" y="4953000"/>
            <a:ext cx="304800" cy="304800"/>
          </a:xfrm>
          <a:prstGeom prst="rect">
            <a:avLst/>
          </a:prstGeom>
          <a:noFill/>
          <a:ln w="25400" cap="flat" cmpd="sng">
            <a:noFill/>
            <a:prstDash val="solid"/>
            <a:round/>
          </a:ln>
        </p:spPr>
      </p:pic>
      <p:sp>
        <p:nvSpPr>
          <p:cNvPr id="19" name="AutoShape 19"/>
          <p:cNvSpPr/>
          <p:nvPr/>
        </p:nvSpPr>
        <p:spPr>
          <a:xfrm>
            <a:off x="1397000" y="49149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erif SC"/>
                <a:ea typeface="Noto Serif SC"/>
                <a:cs typeface="Noto Serif SC"/>
                <a:sym typeface="Noto Serif SC"/>
              </a:rPr>
              <a:t>05. 融合现状调研与问题分析</a:t>
            </a:r>
            <a:endParaRPr lang="en-US" sz="1100"/>
          </a:p>
        </p:txBody>
      </p:sp>
      <p:sp>
        <p:nvSpPr>
          <p:cNvPr id="20" name="AutoShape 20"/>
          <p:cNvSpPr/>
          <p:nvPr/>
        </p:nvSpPr>
        <p:spPr>
          <a:xfrm>
            <a:off x="6350000" y="2032000"/>
            <a:ext cx="5080000" cy="558800"/>
          </a:xfrm>
          <a:prstGeom prst="roundRect">
            <a:avLst>
              <a:gd name="adj" fmla="val 22727"/>
            </a:avLst>
          </a:prstGeom>
          <a:solidFill>
            <a:srgbClr val="FFFFFF">
              <a:alpha val="70000"/>
            </a:srgbClr>
          </a:solidFill>
          <a:ln w="12700" cap="flat" cmpd="sng">
            <a:solidFill>
              <a:srgbClr val="E6CFCF">
                <a:alpha val="70000"/>
              </a:srgbClr>
            </a:solidFill>
            <a:prstDash val="solid"/>
            <a:round/>
          </a:ln>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7"/>
          <a:srcRect/>
          <a:stretch>
            <a:fillRect/>
          </a:stretch>
        </p:blipFill>
        <p:spPr>
          <a:xfrm>
            <a:off x="6540500" y="2159000"/>
            <a:ext cx="304800" cy="304800"/>
          </a:xfrm>
          <a:prstGeom prst="rect">
            <a:avLst/>
          </a:prstGeom>
          <a:noFill/>
          <a:ln w="25400" cap="flat" cmpd="sng">
            <a:noFill/>
            <a:prstDash val="solid"/>
            <a:round/>
          </a:ln>
        </p:spPr>
      </p:pic>
      <p:sp>
        <p:nvSpPr>
          <p:cNvPr id="22" name="AutoShape 22"/>
          <p:cNvSpPr/>
          <p:nvPr/>
        </p:nvSpPr>
        <p:spPr>
          <a:xfrm>
            <a:off x="6985000" y="21209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erif SC"/>
                <a:ea typeface="Noto Serif SC"/>
                <a:cs typeface="Noto Serif SC"/>
                <a:sym typeface="Noto Serif SC"/>
              </a:rPr>
              <a:t>06. 汉文化与语文素养融合路径探索</a:t>
            </a:r>
            <a:endParaRPr lang="en-US" sz="1100"/>
          </a:p>
        </p:txBody>
      </p:sp>
      <p:sp>
        <p:nvSpPr>
          <p:cNvPr id="23" name="AutoShape 23"/>
          <p:cNvSpPr/>
          <p:nvPr/>
        </p:nvSpPr>
        <p:spPr>
          <a:xfrm>
            <a:off x="6350000" y="2730500"/>
            <a:ext cx="5080000" cy="558800"/>
          </a:xfrm>
          <a:prstGeom prst="roundRect">
            <a:avLst>
              <a:gd name="adj" fmla="val 22727"/>
            </a:avLst>
          </a:prstGeom>
          <a:solidFill>
            <a:srgbClr val="FFFFFF">
              <a:alpha val="70000"/>
            </a:srgbClr>
          </a:solidFill>
          <a:ln w="12700" cap="flat" cmpd="sng">
            <a:solidFill>
              <a:srgbClr val="E6CFCF">
                <a:alpha val="70000"/>
              </a:srgbClr>
            </a:solidFill>
            <a:prstDash val="solid"/>
            <a:round/>
          </a:ln>
        </p:spPr>
        <p:txBody>
          <a:bodyPr vert="horz" wrap="square" lIns="63500" tIns="63500" rIns="63500" bIns="63500" rtlCol="0" anchor="ctr"/>
          <a:lstStyle/>
          <a:p>
            <a:pPr algn="ctr">
              <a:defRPr/>
            </a:pPr>
          </a:p>
        </p:txBody>
      </p:sp>
      <p:pic>
        <p:nvPicPr>
          <p:cNvPr id="24" name="Picture 24"/>
          <p:cNvPicPr>
            <a:picLocks noChangeAspect="1"/>
          </p:cNvPicPr>
          <p:nvPr/>
        </p:nvPicPr>
        <p:blipFill>
          <a:blip r:embed="rId8"/>
          <a:srcRect/>
          <a:stretch>
            <a:fillRect/>
          </a:stretch>
        </p:blipFill>
        <p:spPr>
          <a:xfrm>
            <a:off x="6540500" y="2857500"/>
            <a:ext cx="304800" cy="304800"/>
          </a:xfrm>
          <a:prstGeom prst="rect">
            <a:avLst/>
          </a:prstGeom>
          <a:noFill/>
          <a:ln w="25400" cap="flat" cmpd="sng">
            <a:noFill/>
            <a:prstDash val="solid"/>
            <a:round/>
          </a:ln>
        </p:spPr>
      </p:pic>
      <p:sp>
        <p:nvSpPr>
          <p:cNvPr id="25" name="AutoShape 25"/>
          <p:cNvSpPr/>
          <p:nvPr/>
        </p:nvSpPr>
        <p:spPr>
          <a:xfrm>
            <a:off x="6985000" y="28194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erif SC"/>
                <a:ea typeface="Noto Serif SC"/>
                <a:cs typeface="Noto Serif SC"/>
                <a:sym typeface="Noto Serif SC"/>
              </a:rPr>
              <a:t>07. 实践建议与研究总结</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课题研究背景与意义</a:t>
            </a:r>
            <a:endParaRPr lang="en-US" sz="1100"/>
          </a:p>
        </p:txBody>
      </p:sp>
      <p:sp>
        <p:nvSpPr>
          <p:cNvPr id="3" name="AutoShape 3"/>
          <p:cNvSpPr/>
          <p:nvPr/>
        </p:nvSpPr>
        <p:spPr>
          <a:xfrm>
            <a:off x="762000" y="2032000"/>
            <a:ext cx="5207000" cy="2032000"/>
          </a:xfrm>
          <a:prstGeom prst="roundRect">
            <a:avLst>
              <a:gd name="adj" fmla="val 6250"/>
            </a:avLst>
          </a:prstGeom>
          <a:solidFill>
            <a:srgbClr val="FFFFFF">
              <a:alpha val="85000"/>
            </a:srgbClr>
          </a:solidFill>
          <a:ln w="12700" cap="flat" cmpd="sng">
            <a:solidFill>
              <a:srgbClr val="E6CFCF">
                <a:alpha val="85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srcRect/>
          <a:stretch>
            <a:fillRect/>
          </a:stretch>
        </p:blipFill>
        <p:spPr>
          <a:xfrm>
            <a:off x="1016000" y="2286000"/>
            <a:ext cx="355600" cy="355600"/>
          </a:xfrm>
          <a:prstGeom prst="rect">
            <a:avLst/>
          </a:prstGeom>
          <a:noFill/>
          <a:ln w="25400" cap="flat" cmpd="sng">
            <a:noFill/>
            <a:prstDash val="solid"/>
            <a:round/>
          </a:ln>
        </p:spPr>
      </p:pic>
      <p:sp>
        <p:nvSpPr>
          <p:cNvPr id="5" name="AutoShape 5"/>
          <p:cNvSpPr/>
          <p:nvPr/>
        </p:nvSpPr>
        <p:spPr>
          <a:xfrm>
            <a:off x="1473200" y="2260600"/>
            <a:ext cx="4191000" cy="4064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研究背景：汉文化资源与学习脱节</a:t>
            </a:r>
            <a:endParaRPr lang="en-US" sz="1100"/>
          </a:p>
        </p:txBody>
      </p:sp>
      <p:cxnSp>
        <p:nvCxnSpPr>
          <p:cNvPr id="6" name="Connector 6"/>
          <p:cNvCxnSpPr/>
          <p:nvPr/>
        </p:nvCxnSpPr>
        <p:spPr>
          <a:xfrm rot="-9291">
            <a:off x="1016009" y="2724150"/>
            <a:ext cx="4699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7" name="AutoShape 7"/>
          <p:cNvSpPr/>
          <p:nvPr/>
        </p:nvSpPr>
        <p:spPr>
          <a:xfrm>
            <a:off x="1016000" y="2857500"/>
            <a:ext cx="4699000" cy="10795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徐州作为汉文化重要发祥地，拥有“汉代三绝”等丰富遗产，蕴含大量语文学习素材。然而学生多将古迹参观视为游玩，未能挖掘其语文价值，导致语文学习与本土文化实践严重脱节。</a:t>
            </a:r>
            <a:endParaRPr lang="en-US" sz="1100"/>
          </a:p>
        </p:txBody>
      </p:sp>
      <p:sp>
        <p:nvSpPr>
          <p:cNvPr id="8" name="AutoShape 8"/>
          <p:cNvSpPr/>
          <p:nvPr/>
        </p:nvSpPr>
        <p:spPr>
          <a:xfrm>
            <a:off x="762000" y="4318000"/>
            <a:ext cx="5207000" cy="2032000"/>
          </a:xfrm>
          <a:prstGeom prst="roundRect">
            <a:avLst>
              <a:gd name="adj" fmla="val 6250"/>
            </a:avLst>
          </a:prstGeom>
          <a:solidFill>
            <a:srgbClr val="FFFFFF">
              <a:alpha val="85000"/>
            </a:srgbClr>
          </a:solidFill>
          <a:ln w="12700" cap="flat" cmpd="sng">
            <a:solidFill>
              <a:srgbClr val="E6CFCF">
                <a:alpha val="85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3"/>
          <a:srcRect/>
          <a:stretch>
            <a:fillRect/>
          </a:stretch>
        </p:blipFill>
        <p:spPr>
          <a:xfrm>
            <a:off x="1016000" y="4572000"/>
            <a:ext cx="355600" cy="355600"/>
          </a:xfrm>
          <a:prstGeom prst="rect">
            <a:avLst/>
          </a:prstGeom>
          <a:noFill/>
          <a:ln w="25400" cap="flat" cmpd="sng">
            <a:noFill/>
            <a:prstDash val="solid"/>
            <a:round/>
          </a:ln>
        </p:spPr>
      </p:pic>
      <p:sp>
        <p:nvSpPr>
          <p:cNvPr id="10" name="AutoShape 10"/>
          <p:cNvSpPr/>
          <p:nvPr/>
        </p:nvSpPr>
        <p:spPr>
          <a:xfrm>
            <a:off x="1473200" y="4546600"/>
            <a:ext cx="4191000" cy="4064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研究意义：实践价值与理论创新</a:t>
            </a:r>
            <a:endParaRPr lang="en-US" sz="1100"/>
          </a:p>
        </p:txBody>
      </p:sp>
      <p:cxnSp>
        <p:nvCxnSpPr>
          <p:cNvPr id="11" name="Connector 11"/>
          <p:cNvCxnSpPr/>
          <p:nvPr/>
        </p:nvCxnSpPr>
        <p:spPr>
          <a:xfrm rot="-9291">
            <a:off x="1016009" y="5010150"/>
            <a:ext cx="4699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12" name="AutoShape 12"/>
          <p:cNvSpPr/>
          <p:nvPr/>
        </p:nvSpPr>
        <p:spPr>
          <a:xfrm>
            <a:off x="1016000" y="5143500"/>
            <a:ext cx="4699000" cy="10795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实践意义：提供鲜活素材，打破课堂壁垒，提升核心素养，为教师提供本土化教学参考。理论意义：丰富汉文化与初中语文素养融合研究，助力文化自信培育。</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50292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课题研究目标与内容</a:t>
            </a:r>
            <a:endParaRPr lang="en-US" sz="1100"/>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2286000"/>
            <a:ext cx="1016000" cy="1016000"/>
          </a:xfrm>
          <a:prstGeom prst="rect">
            <a:avLst/>
          </a:prstGeom>
        </p:spPr>
      </p:pic>
      <p:sp>
        <p:nvSpPr>
          <p:cNvPr id="4" name="AutoShape 4"/>
          <p:cNvSpPr/>
          <p:nvPr/>
        </p:nvSpPr>
        <p:spPr>
          <a:xfrm>
            <a:off x="762000" y="3556000"/>
            <a:ext cx="3302000" cy="1524000"/>
          </a:xfrm>
          <a:prstGeom prst="roundRect">
            <a:avLst>
              <a:gd name="adj" fmla="val 0"/>
            </a:avLst>
          </a:prstGeom>
          <a:noFill/>
          <a:ln w="25400" cap="flat" cmpd="sng">
            <a:noFill/>
            <a:prstDash val="solid"/>
            <a:round/>
          </a:ln>
        </p:spPr>
        <p:txBody>
          <a:bodyPr vert="horz" wrap="square" lIns="0" tIns="127000" rIns="0" bIns="127000" rtlCol="0" anchor="ctr" anchorCtr="0"/>
          <a:lstStyle/>
          <a:p>
            <a:pPr indent="0" algn="l">
              <a:lnSpc>
                <a:spcPct val="125000"/>
              </a:lnSpc>
              <a:defRPr/>
            </a:pPr>
            <a:r>
              <a:rPr lang="en-US" sz="1400" b="0" i="0" u="none" strike="noStrike">
                <a:solidFill>
                  <a:srgbClr val="505050"/>
                </a:solidFill>
                <a:latin typeface="Noto Serif SC"/>
                <a:ea typeface="Noto Serif SC"/>
                <a:cs typeface="Noto Serif SC"/>
                <a:sym typeface="Noto Serif SC"/>
              </a:rPr>
              <a:t>本课题旨在通过挖掘徐州汉文化古迹中的语文元素，探索文化传承与学科素养融合的新路径。</a:t>
            </a:r>
            <a:endParaRPr lang="en-US" sz="1100"/>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88000" y="2057400"/>
            <a:ext cx="304800" cy="304800"/>
          </a:xfrm>
          <a:prstGeom prst="rect">
            <a:avLst/>
          </a:prstGeom>
        </p:spPr>
      </p:pic>
      <p:sp>
        <p:nvSpPr>
          <p:cNvPr id="6" name="AutoShape 6"/>
          <p:cNvSpPr/>
          <p:nvPr/>
        </p:nvSpPr>
        <p:spPr>
          <a:xfrm>
            <a:off x="5969000" y="2032000"/>
            <a:ext cx="5461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研究目标</a:t>
            </a:r>
            <a:endParaRPr lang="en-US" sz="1100"/>
          </a:p>
        </p:txBody>
      </p:sp>
      <p:sp>
        <p:nvSpPr>
          <p:cNvPr id="7" name="AutoShape 7"/>
          <p:cNvSpPr/>
          <p:nvPr/>
        </p:nvSpPr>
        <p:spPr>
          <a:xfrm>
            <a:off x="5588000" y="2476500"/>
            <a:ext cx="5461000" cy="1270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08000"/>
              </a:lnSpc>
              <a:defRPr/>
            </a:pPr>
            <a:r>
              <a:rPr lang="en-US" sz="1400" b="0" i="0" u="none" strike="noStrike">
                <a:solidFill>
                  <a:srgbClr val="333333"/>
                </a:solidFill>
                <a:latin typeface="Noto Serif SC"/>
                <a:ea typeface="Noto Serif SC"/>
                <a:cs typeface="Noto Serif SC"/>
                <a:sym typeface="Noto Serif SC"/>
              </a:rPr>
              <a:t>1. 梳理徐州汉文化古迹概况，挖掘其中的语文元素。</a:t>
            </a:r>
            <a:endParaRPr lang="en-US" sz="1100"/>
          </a:p>
          <a:p>
            <a:pPr indent="0" algn="l">
              <a:lnSpc>
                <a:spcPct val="108000"/>
              </a:lnSpc>
            </a:pPr>
            <a:r>
              <a:rPr lang="en-US" sz="1400" b="0" i="0" u="none" strike="noStrike">
                <a:solidFill>
                  <a:srgbClr val="333333"/>
                </a:solidFill>
                <a:latin typeface="Noto Serif SC"/>
                <a:ea typeface="Noto Serif SC"/>
                <a:cs typeface="Noto Serif SC"/>
                <a:sym typeface="Noto Serif SC"/>
              </a:rPr>
              <a:t>2. 调研学生对汉文化古迹中语文元素的认知现状。</a:t>
            </a:r>
            <a:endParaRPr lang="en-US" sz="1400" b="0" i="0" u="none" strike="noStrike">
              <a:solidFill>
                <a:srgbClr val="333333"/>
              </a:solidFill>
              <a:latin typeface="Noto Serif SC"/>
              <a:ea typeface="Noto Serif SC"/>
              <a:cs typeface="Noto Serif SC"/>
              <a:sym typeface="Noto Serif SC"/>
            </a:endParaRPr>
          </a:p>
          <a:p>
            <a:pPr indent="0" algn="l">
              <a:lnSpc>
                <a:spcPct val="108000"/>
              </a:lnSpc>
            </a:pPr>
            <a:r>
              <a:rPr lang="en-US" sz="1400" b="0" i="0" u="none" strike="noStrike">
                <a:solidFill>
                  <a:srgbClr val="333333"/>
                </a:solidFill>
                <a:latin typeface="Noto Serif SC"/>
                <a:ea typeface="Noto Serif SC"/>
                <a:cs typeface="Noto Serif SC"/>
                <a:sym typeface="Noto Serif SC"/>
              </a:rPr>
              <a:t>3. 探索汉文化古迹调研与语文素养融合的具体路径。</a:t>
            </a:r>
            <a:endParaRPr lang="en-US" sz="1400" b="0" i="0" u="none" strike="noStrike">
              <a:solidFill>
                <a:srgbClr val="333333"/>
              </a:solidFill>
              <a:latin typeface="Noto Serif SC"/>
              <a:ea typeface="Noto Serif SC"/>
              <a:cs typeface="Noto Serif SC"/>
              <a:sym typeface="Noto Serif SC"/>
            </a:endParaRPr>
          </a:p>
          <a:p>
            <a:pPr indent="0" algn="l">
              <a:lnSpc>
                <a:spcPct val="108000"/>
              </a:lnSpc>
            </a:pPr>
            <a:r>
              <a:rPr lang="en-US" sz="1400" b="0" i="0" u="none" strike="noStrike">
                <a:solidFill>
                  <a:srgbClr val="333333"/>
                </a:solidFill>
                <a:latin typeface="Noto Serif SC"/>
                <a:ea typeface="Noto Serif SC"/>
                <a:cs typeface="Noto Serif SC"/>
                <a:sym typeface="Noto Serif SC"/>
              </a:rPr>
              <a:t>4. 提升自身语文素养与实践探究能力，增强文化自信。</a:t>
            </a:r>
            <a:endParaRPr lang="en-US" sz="1400" b="0" i="0" u="none" strike="noStrike">
              <a:solidFill>
                <a:srgbClr val="333333"/>
              </a:solidFill>
              <a:latin typeface="Noto Serif SC"/>
              <a:ea typeface="Noto Serif SC"/>
              <a:cs typeface="Noto Serif SC"/>
              <a:sym typeface="Noto Serif SC"/>
            </a:endParaRPr>
          </a:p>
        </p:txBody>
      </p:sp>
      <p:cxnSp>
        <p:nvCxnSpPr>
          <p:cNvPr id="8" name="Connector 8"/>
          <p:cNvCxnSpPr/>
          <p:nvPr/>
        </p:nvCxnSpPr>
        <p:spPr>
          <a:xfrm rot="-7994">
            <a:off x="5588007" y="3867150"/>
            <a:ext cx="5461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88000" y="4089400"/>
            <a:ext cx="304800" cy="304800"/>
          </a:xfrm>
          <a:prstGeom prst="rect">
            <a:avLst/>
          </a:prstGeom>
        </p:spPr>
      </p:pic>
      <p:sp>
        <p:nvSpPr>
          <p:cNvPr id="10" name="AutoShape 10"/>
          <p:cNvSpPr/>
          <p:nvPr/>
        </p:nvSpPr>
        <p:spPr>
          <a:xfrm>
            <a:off x="5969000" y="4064000"/>
            <a:ext cx="5461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研究内容</a:t>
            </a:r>
            <a:endParaRPr lang="en-US" sz="1100"/>
          </a:p>
        </p:txBody>
      </p:sp>
      <p:sp>
        <p:nvSpPr>
          <p:cNvPr id="11" name="AutoShape 11"/>
          <p:cNvSpPr/>
          <p:nvPr/>
        </p:nvSpPr>
        <p:spPr>
          <a:xfrm>
            <a:off x="5588000" y="4508500"/>
            <a:ext cx="5461000" cy="1270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08000"/>
              </a:lnSpc>
              <a:defRPr/>
            </a:pPr>
            <a:r>
              <a:rPr lang="en-US" sz="1400" b="0" i="0" u="none" strike="noStrike">
                <a:solidFill>
                  <a:srgbClr val="333333"/>
                </a:solidFill>
                <a:latin typeface="Noto Serif SC"/>
                <a:ea typeface="Noto Serif SC"/>
                <a:cs typeface="Noto Serif SC"/>
                <a:sym typeface="Noto Serif SC"/>
              </a:rPr>
              <a:t>1. 徐州汉文化古迹概况及语文元素梳理。</a:t>
            </a:r>
            <a:endParaRPr lang="en-US" sz="1100"/>
          </a:p>
          <a:p>
            <a:pPr indent="0" algn="l">
              <a:lnSpc>
                <a:spcPct val="108000"/>
              </a:lnSpc>
            </a:pPr>
            <a:r>
              <a:rPr lang="en-US" sz="1400" b="0" i="0" u="none" strike="noStrike">
                <a:solidFill>
                  <a:srgbClr val="333333"/>
                </a:solidFill>
                <a:latin typeface="Noto Serif SC"/>
                <a:ea typeface="Noto Serif SC"/>
                <a:cs typeface="Noto Serif SC"/>
                <a:sym typeface="Noto Serif SC"/>
              </a:rPr>
              <a:t>2. 融合现状调研（访谈、问卷调查）。</a:t>
            </a:r>
            <a:endParaRPr lang="en-US" sz="1400" b="0" i="0" u="none" strike="noStrike">
              <a:solidFill>
                <a:srgbClr val="333333"/>
              </a:solidFill>
              <a:latin typeface="Noto Serif SC"/>
              <a:ea typeface="Noto Serif SC"/>
              <a:cs typeface="Noto Serif SC"/>
              <a:sym typeface="Noto Serif SC"/>
            </a:endParaRPr>
          </a:p>
          <a:p>
            <a:pPr indent="0" algn="l">
              <a:lnSpc>
                <a:spcPct val="108000"/>
              </a:lnSpc>
            </a:pPr>
            <a:r>
              <a:rPr lang="en-US" sz="1400" b="0" i="0" u="none" strike="noStrike">
                <a:solidFill>
                  <a:srgbClr val="333333"/>
                </a:solidFill>
                <a:latin typeface="Noto Serif SC"/>
                <a:ea typeface="Noto Serif SC"/>
                <a:cs typeface="Noto Serif SC"/>
                <a:sym typeface="Noto Serif SC"/>
              </a:rPr>
              <a:t>3. 融合路径探索（阅读鉴赏、表达交流、思维发展、文化传承）。</a:t>
            </a:r>
            <a:endParaRPr lang="en-US" sz="1400" b="0" i="0" u="none" strike="noStrike">
              <a:solidFill>
                <a:srgbClr val="333333"/>
              </a:solidFill>
              <a:latin typeface="Noto Serif SC"/>
              <a:ea typeface="Noto Serif SC"/>
              <a:cs typeface="Noto Serif SC"/>
              <a:sym typeface="Noto Serif SC"/>
            </a:endParaRPr>
          </a:p>
          <a:p>
            <a:pPr indent="0" algn="l">
              <a:lnSpc>
                <a:spcPct val="108000"/>
              </a:lnSpc>
            </a:pPr>
            <a:r>
              <a:rPr lang="en-US" sz="1400" b="0" i="0" u="none" strike="noStrike">
                <a:solidFill>
                  <a:srgbClr val="333333"/>
                </a:solidFill>
                <a:latin typeface="Noto Serif SC"/>
                <a:ea typeface="Noto Serif SC"/>
                <a:cs typeface="Noto Serif SC"/>
                <a:sym typeface="Noto Serif SC"/>
              </a:rPr>
              <a:t>4. 提出切实可行的融合实践建议。</a:t>
            </a:r>
            <a:endParaRPr lang="en-US" sz="1400" b="0" i="0" u="none" strike="noStrike">
              <a:solidFill>
                <a:srgbClr val="333333"/>
              </a:solidFill>
              <a:latin typeface="Noto Serif SC"/>
              <a:ea typeface="Noto Serif SC"/>
              <a:cs typeface="Noto Serif SC"/>
              <a:sym typeface="Noto Serif S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45720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课题研究方法与过程</a:t>
            </a:r>
            <a:endParaRPr lang="en-US" sz="1100"/>
          </a:p>
        </p:txBody>
      </p:sp>
      <p:sp>
        <p:nvSpPr>
          <p:cNvPr id="3" name="AutoShape 3"/>
          <p:cNvSpPr/>
          <p:nvPr/>
        </p:nvSpPr>
        <p:spPr>
          <a:xfrm>
            <a:off x="762000" y="2032000"/>
            <a:ext cx="4572000" cy="3810000"/>
          </a:xfrm>
          <a:prstGeom prst="roundRect">
            <a:avLst>
              <a:gd name="adj" fmla="val 3333"/>
            </a:avLst>
          </a:prstGeom>
          <a:solidFill>
            <a:srgbClr val="FFFFFF">
              <a:alpha val="80000"/>
            </a:srgbClr>
          </a:solidFill>
          <a:ln w="254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41600" y="2667000"/>
            <a:ext cx="812800" cy="812800"/>
          </a:xfrm>
          <a:prstGeom prst="rect">
            <a:avLst/>
          </a:prstGeom>
        </p:spPr>
      </p:pic>
      <p:sp>
        <p:nvSpPr>
          <p:cNvPr id="5" name="AutoShape 5"/>
          <p:cNvSpPr/>
          <p:nvPr/>
        </p:nvSpPr>
        <p:spPr>
          <a:xfrm>
            <a:off x="1016000" y="3556000"/>
            <a:ext cx="4064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333333"/>
                </a:solidFill>
                <a:latin typeface="Noto Serif SC"/>
                <a:ea typeface="Noto Serif SC"/>
                <a:cs typeface="Noto Serif SC"/>
                <a:sym typeface="Noto Serif SC"/>
              </a:rPr>
              <a:t>多维度研究视角</a:t>
            </a:r>
            <a:endParaRPr lang="en-US" sz="1100"/>
          </a:p>
        </p:txBody>
      </p:sp>
      <p:sp>
        <p:nvSpPr>
          <p:cNvPr id="6" name="AutoShape 6"/>
          <p:cNvSpPr/>
          <p:nvPr/>
        </p:nvSpPr>
        <p:spPr>
          <a:xfrm>
            <a:off x="1016000" y="4064000"/>
            <a:ext cx="4064000" cy="1016000"/>
          </a:xfrm>
          <a:prstGeom prst="rect">
            <a:avLst/>
          </a:prstGeom>
          <a:noFill/>
          <a:ln w="12700" cap="flat" cmpd="sng">
            <a:noFill/>
            <a:prstDash val="solid"/>
            <a:round/>
          </a:ln>
        </p:spPr>
        <p:txBody>
          <a:bodyPr vert="horz" wrap="square" lIns="0" tIns="0" rIns="0" bIns="0" rtlCol="0" anchor="ctr" anchorCtr="0"/>
          <a:lstStyle/>
          <a:p>
            <a:pPr indent="0" algn="ctr">
              <a:lnSpc>
                <a:spcPct val="108000"/>
              </a:lnSpc>
              <a:defRPr/>
            </a:pPr>
            <a:r>
              <a:rPr lang="en-US" sz="1400" b="0" i="0" u="none" strike="noStrike">
                <a:solidFill>
                  <a:srgbClr val="555555"/>
                </a:solidFill>
                <a:latin typeface="Noto Serif SC"/>
                <a:ea typeface="Noto Serif SC"/>
                <a:cs typeface="Noto Serif SC"/>
                <a:sym typeface="Noto Serif SC"/>
              </a:rPr>
              <a:t>融合文献、实地、访谈、问卷与分析</a:t>
            </a:r>
            <a:endParaRPr lang="en-US" sz="1100"/>
          </a:p>
          <a:p>
            <a:pPr indent="0" algn="ctr">
              <a:lnSpc>
                <a:spcPct val="108000"/>
              </a:lnSpc>
            </a:pPr>
            <a:r>
              <a:rPr lang="en-US" sz="1400" b="0" i="0" u="none" strike="noStrike">
                <a:solidFill>
                  <a:srgbClr val="555555"/>
                </a:solidFill>
                <a:latin typeface="Noto Serif SC"/>
                <a:ea typeface="Noto Serif SC"/>
                <a:cs typeface="Noto Serif SC"/>
                <a:sym typeface="Noto Serif SC"/>
              </a:rPr>
              <a:t>全方位探索汉文化与语文教学的融合</a:t>
            </a:r>
            <a:endParaRPr lang="en-US" sz="1400" b="0" i="0" u="none" strike="noStrike">
              <a:solidFill>
                <a:srgbClr val="555555"/>
              </a:solidFill>
              <a:latin typeface="Noto Serif SC"/>
              <a:ea typeface="Noto Serif SC"/>
              <a:cs typeface="Noto Serif SC"/>
              <a:sym typeface="Noto Serif SC"/>
            </a:endParaRPr>
          </a:p>
        </p:txBody>
      </p:sp>
      <p:cxnSp>
        <p:nvCxnSpPr>
          <p:cNvPr id="7" name="Connector 7"/>
          <p:cNvCxnSpPr/>
          <p:nvPr/>
        </p:nvCxnSpPr>
        <p:spPr>
          <a:xfrm rot="5285450">
            <a:off x="5651500" y="2279756"/>
            <a:ext cx="381000" cy="12700"/>
          </a:xfrm>
          <a:prstGeom prst="straightConnector1">
            <a:avLst/>
          </a:prstGeom>
          <a:solidFill>
            <a:srgbClr val="DEE0E3">
              <a:alpha val="100000"/>
            </a:srgbClr>
          </a:solidFill>
          <a:ln w="50800" cap="flat" cmpd="sng">
            <a:solidFill>
              <a:srgbClr val="8B0000">
                <a:alpha val="100000"/>
              </a:srgbClr>
            </a:solidFill>
            <a:prstDash val="solid"/>
            <a:round/>
            <a:headEnd type="none" w="lg" len="lg"/>
            <a:tailEnd type="none" w="lg" len="lg"/>
          </a:ln>
        </p:spPr>
      </p:cxnSp>
      <p:sp>
        <p:nvSpPr>
          <p:cNvPr id="8" name="AutoShape 8"/>
          <p:cNvSpPr/>
          <p:nvPr/>
        </p:nvSpPr>
        <p:spPr>
          <a:xfrm>
            <a:off x="6032500" y="2032000"/>
            <a:ext cx="53975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研究方法</a:t>
            </a:r>
            <a:endParaRPr lang="en-US" sz="1100"/>
          </a:p>
        </p:txBody>
      </p:sp>
      <p:sp>
        <p:nvSpPr>
          <p:cNvPr id="9" name="AutoShape 9"/>
          <p:cNvSpPr/>
          <p:nvPr/>
        </p:nvSpPr>
        <p:spPr>
          <a:xfrm>
            <a:off x="6032500" y="2476500"/>
            <a:ext cx="5397500" cy="1397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erif SC"/>
                <a:ea typeface="Noto Serif SC"/>
                <a:cs typeface="Noto Serif SC"/>
                <a:sym typeface="Noto Serif SC"/>
              </a:rPr>
              <a:t>文献查阅：</a:t>
            </a:r>
            <a:r>
              <a:rPr lang="en-US" sz="1400" b="0" i="0" u="none" strike="noStrike">
                <a:solidFill>
                  <a:srgbClr val="555555"/>
                </a:solidFill>
                <a:latin typeface="Noto Serif SC"/>
                <a:ea typeface="Noto Serif SC"/>
                <a:cs typeface="Noto Serif SC"/>
                <a:sym typeface="Noto Serif SC"/>
              </a:rPr>
              <a:t>查阅地方史志、汉文化书籍及语文教材。</a:t>
            </a:r>
            <a:endParaRPr lang="en-US" sz="1100"/>
          </a:p>
          <a:p>
            <a:pPr indent="0" algn="l">
              <a:lnSpc>
                <a:spcPct val="100000"/>
              </a:lnSpc>
            </a:pPr>
            <a:r>
              <a:rPr lang="en-US" sz="1400" b="1" i="0" u="none" strike="noStrike">
                <a:solidFill>
                  <a:srgbClr val="333333"/>
                </a:solidFill>
                <a:latin typeface="Noto Serif SC"/>
                <a:ea typeface="Noto Serif SC"/>
                <a:cs typeface="Noto Serif SC"/>
                <a:sym typeface="Noto Serif SC"/>
              </a:rPr>
              <a:t>实地走访：</a:t>
            </a:r>
            <a:r>
              <a:rPr lang="en-US" sz="1400" b="0" i="0" u="none" strike="noStrike">
                <a:solidFill>
                  <a:srgbClr val="555555"/>
                </a:solidFill>
                <a:latin typeface="Noto Serif SC"/>
                <a:ea typeface="Noto Serif SC"/>
                <a:cs typeface="Noto Serif SC"/>
                <a:sym typeface="Noto Serif SC"/>
              </a:rPr>
              <a:t>走访徐州市区及丰县刘邦故里古迹。</a:t>
            </a:r>
            <a:endParaRPr lang="en-US" sz="1400" b="0" i="0" u="none" strike="noStrike">
              <a:solidFill>
                <a:srgbClr val="555555"/>
              </a:solidFill>
              <a:latin typeface="Noto Serif SC"/>
              <a:ea typeface="Noto Serif SC"/>
              <a:cs typeface="Noto Serif SC"/>
              <a:sym typeface="Noto Serif SC"/>
            </a:endParaRPr>
          </a:p>
          <a:p>
            <a:pPr indent="0" algn="l">
              <a:lnSpc>
                <a:spcPct val="100000"/>
              </a:lnSpc>
            </a:pPr>
            <a:r>
              <a:rPr lang="en-US" sz="1400" b="1" i="0" u="none" strike="noStrike">
                <a:solidFill>
                  <a:srgbClr val="333333"/>
                </a:solidFill>
                <a:latin typeface="Noto Serif SC"/>
                <a:ea typeface="Noto Serif SC"/>
                <a:cs typeface="Noto Serif SC"/>
                <a:sym typeface="Noto Serif SC"/>
              </a:rPr>
              <a:t>访谈调查：</a:t>
            </a:r>
            <a:r>
              <a:rPr lang="en-US" sz="1400" b="0" i="0" u="none" strike="noStrike">
                <a:solidFill>
                  <a:srgbClr val="555555"/>
                </a:solidFill>
                <a:latin typeface="Noto Serif SC"/>
                <a:ea typeface="Noto Serif SC"/>
                <a:cs typeface="Noto Serif SC"/>
                <a:sym typeface="Noto Serif SC"/>
              </a:rPr>
              <a:t>访谈讲解员、教师、老人；面向八年级发问卷。</a:t>
            </a:r>
            <a:endParaRPr lang="en-US" sz="1400" b="0" i="0" u="none" strike="noStrike">
              <a:solidFill>
                <a:srgbClr val="555555"/>
              </a:solidFill>
              <a:latin typeface="Noto Serif SC"/>
              <a:ea typeface="Noto Serif SC"/>
              <a:cs typeface="Noto Serif SC"/>
              <a:sym typeface="Noto Serif SC"/>
            </a:endParaRPr>
          </a:p>
          <a:p>
            <a:pPr indent="0" algn="l">
              <a:lnSpc>
                <a:spcPct val="100000"/>
              </a:lnSpc>
            </a:pPr>
            <a:r>
              <a:rPr lang="en-US" sz="1400" b="1" i="0" u="none" strike="noStrike">
                <a:solidFill>
                  <a:srgbClr val="333333"/>
                </a:solidFill>
                <a:latin typeface="Noto Serif SC"/>
                <a:ea typeface="Noto Serif SC"/>
                <a:cs typeface="Noto Serif SC"/>
                <a:sym typeface="Noto Serif SC"/>
              </a:rPr>
              <a:t>整理分析：</a:t>
            </a:r>
            <a:r>
              <a:rPr lang="en-US" sz="1400" b="0" i="0" u="none" strike="noStrike">
                <a:solidFill>
                  <a:srgbClr val="555555"/>
                </a:solidFill>
                <a:latin typeface="Noto Serif SC"/>
                <a:ea typeface="Noto Serif SC"/>
                <a:cs typeface="Noto Serif SC"/>
                <a:sym typeface="Noto Serif SC"/>
              </a:rPr>
              <a:t>对收集资料进行分类整理与深度分析。</a:t>
            </a:r>
            <a:endParaRPr lang="en-US" sz="1400" b="0" i="0" u="none" strike="noStrike">
              <a:solidFill>
                <a:srgbClr val="555555"/>
              </a:solidFill>
              <a:latin typeface="Noto Serif SC"/>
              <a:ea typeface="Noto Serif SC"/>
              <a:cs typeface="Noto Serif SC"/>
              <a:sym typeface="Noto Serif SC"/>
            </a:endParaRPr>
          </a:p>
        </p:txBody>
      </p:sp>
      <p:cxnSp>
        <p:nvCxnSpPr>
          <p:cNvPr id="10" name="Connector 10"/>
          <p:cNvCxnSpPr/>
          <p:nvPr/>
        </p:nvCxnSpPr>
        <p:spPr>
          <a:xfrm rot="-8088">
            <a:off x="6032507" y="3930650"/>
            <a:ext cx="5397500" cy="12700"/>
          </a:xfrm>
          <a:prstGeom prst="straightConnector1">
            <a:avLst/>
          </a:prstGeom>
          <a:solidFill>
            <a:srgbClr val="DEE0E3">
              <a:alpha val="100000"/>
            </a:srgbClr>
          </a:solidFill>
          <a:ln w="12700" cap="flat" cmpd="sng">
            <a:solidFill>
              <a:srgbClr val="333333">
                <a:alpha val="20000"/>
              </a:srgbClr>
            </a:solidFill>
            <a:prstDash val="solid"/>
            <a:round/>
            <a:headEnd type="none" w="med" len="med"/>
            <a:tailEnd type="none" w="med" len="med"/>
          </a:ln>
        </p:spPr>
      </p:cxnSp>
      <p:cxnSp>
        <p:nvCxnSpPr>
          <p:cNvPr id="11" name="Connector 11"/>
          <p:cNvCxnSpPr/>
          <p:nvPr/>
        </p:nvCxnSpPr>
        <p:spPr>
          <a:xfrm rot="5285450">
            <a:off x="5651500" y="4311756"/>
            <a:ext cx="381000" cy="12700"/>
          </a:xfrm>
          <a:prstGeom prst="straightConnector1">
            <a:avLst/>
          </a:prstGeom>
          <a:solidFill>
            <a:srgbClr val="DEE0E3">
              <a:alpha val="100000"/>
            </a:srgbClr>
          </a:solidFill>
          <a:ln w="50800" cap="flat" cmpd="sng">
            <a:solidFill>
              <a:srgbClr val="8B0000">
                <a:alpha val="100000"/>
              </a:srgbClr>
            </a:solidFill>
            <a:prstDash val="solid"/>
            <a:round/>
            <a:headEnd type="none" w="lg" len="lg"/>
            <a:tailEnd type="none" w="lg" len="lg"/>
          </a:ln>
        </p:spPr>
      </p:cxnSp>
      <p:sp>
        <p:nvSpPr>
          <p:cNvPr id="12" name="AutoShape 12"/>
          <p:cNvSpPr/>
          <p:nvPr/>
        </p:nvSpPr>
        <p:spPr>
          <a:xfrm>
            <a:off x="6032500" y="4064000"/>
            <a:ext cx="53975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研究过程（四个阶段）</a:t>
            </a:r>
            <a:endParaRPr lang="en-US" sz="1100"/>
          </a:p>
        </p:txBody>
      </p:sp>
      <p:sp>
        <p:nvSpPr>
          <p:cNvPr id="13" name="AutoShape 13"/>
          <p:cNvSpPr/>
          <p:nvPr/>
        </p:nvSpPr>
        <p:spPr>
          <a:xfrm>
            <a:off x="6032500" y="4508500"/>
            <a:ext cx="5397500" cy="1524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erif SC"/>
                <a:ea typeface="Noto Serif SC"/>
                <a:cs typeface="Noto Serif SC"/>
                <a:sym typeface="Noto Serif SC"/>
              </a:rPr>
              <a:t>1. 准备阶段：</a:t>
            </a:r>
            <a:r>
              <a:rPr lang="en-US" sz="1400" b="0" i="0" u="none" strike="noStrike">
                <a:solidFill>
                  <a:srgbClr val="555555"/>
                </a:solidFill>
                <a:latin typeface="Noto Serif SC"/>
                <a:ea typeface="Noto Serif SC"/>
                <a:cs typeface="Noto Serif SC"/>
                <a:sym typeface="Noto Serif SC"/>
              </a:rPr>
              <a:t>细化课题、制定计划、查阅文献、准备工具。</a:t>
            </a:r>
            <a:endParaRPr lang="en-US" sz="1100"/>
          </a:p>
          <a:p>
            <a:pPr indent="0" algn="l">
              <a:lnSpc>
                <a:spcPct val="100000"/>
              </a:lnSpc>
            </a:pPr>
            <a:r>
              <a:rPr lang="en-US" sz="1400" b="1" i="0" u="none" strike="noStrike">
                <a:solidFill>
                  <a:srgbClr val="333333"/>
                </a:solidFill>
                <a:latin typeface="Noto Serif SC"/>
                <a:ea typeface="Noto Serif SC"/>
                <a:cs typeface="Noto Serif SC"/>
                <a:sym typeface="Noto Serif SC"/>
              </a:rPr>
              <a:t>2. 调研阶段：</a:t>
            </a:r>
            <a:r>
              <a:rPr lang="en-US" sz="1400" b="0" i="0" u="none" strike="noStrike">
                <a:solidFill>
                  <a:srgbClr val="555555"/>
                </a:solidFill>
                <a:latin typeface="Noto Serif SC"/>
                <a:ea typeface="Noto Serif SC"/>
                <a:cs typeface="Noto Serif SC"/>
                <a:sym typeface="Noto Serif SC"/>
              </a:rPr>
              <a:t>走访古迹、开展访谈、发放问卷收集数据。</a:t>
            </a:r>
            <a:endParaRPr lang="en-US" sz="1400" b="0" i="0" u="none" strike="noStrike">
              <a:solidFill>
                <a:srgbClr val="555555"/>
              </a:solidFill>
              <a:latin typeface="Noto Serif SC"/>
              <a:ea typeface="Noto Serif SC"/>
              <a:cs typeface="Noto Serif SC"/>
              <a:sym typeface="Noto Serif SC"/>
            </a:endParaRPr>
          </a:p>
          <a:p>
            <a:pPr indent="0" algn="l">
              <a:lnSpc>
                <a:spcPct val="100000"/>
              </a:lnSpc>
            </a:pPr>
            <a:r>
              <a:rPr lang="en-US" sz="1400" b="1" i="0" u="none" strike="noStrike">
                <a:solidFill>
                  <a:srgbClr val="333333"/>
                </a:solidFill>
                <a:latin typeface="Noto Serif SC"/>
                <a:ea typeface="Noto Serif SC"/>
                <a:cs typeface="Noto Serif SC"/>
                <a:sym typeface="Noto Serif SC"/>
              </a:rPr>
              <a:t>3. 分析阶段：</a:t>
            </a:r>
            <a:r>
              <a:rPr lang="en-US" sz="1400" b="0" i="0" u="none" strike="noStrike">
                <a:solidFill>
                  <a:srgbClr val="555555"/>
                </a:solidFill>
                <a:latin typeface="Noto Serif SC"/>
                <a:ea typeface="Noto Serif SC"/>
                <a:cs typeface="Noto Serif SC"/>
                <a:sym typeface="Noto Serif SC"/>
              </a:rPr>
              <a:t>分类整理资料，分析语文元素与融合现状。</a:t>
            </a:r>
            <a:endParaRPr lang="en-US" sz="1400" b="0" i="0" u="none" strike="noStrike">
              <a:solidFill>
                <a:srgbClr val="555555"/>
              </a:solidFill>
              <a:latin typeface="Noto Serif SC"/>
              <a:ea typeface="Noto Serif SC"/>
              <a:cs typeface="Noto Serif SC"/>
              <a:sym typeface="Noto Serif SC"/>
            </a:endParaRPr>
          </a:p>
          <a:p>
            <a:pPr indent="0" algn="l">
              <a:lnSpc>
                <a:spcPct val="100000"/>
              </a:lnSpc>
            </a:pPr>
            <a:r>
              <a:rPr lang="en-US" sz="1400" b="1" i="0" u="none" strike="noStrike">
                <a:solidFill>
                  <a:srgbClr val="333333"/>
                </a:solidFill>
                <a:latin typeface="Noto Serif SC"/>
                <a:ea typeface="Noto Serif SC"/>
                <a:cs typeface="Noto Serif SC"/>
                <a:sym typeface="Noto Serif SC"/>
              </a:rPr>
              <a:t>4. 总结阶段：</a:t>
            </a:r>
            <a:r>
              <a:rPr lang="en-US" sz="1400" b="0" i="0" u="none" strike="noStrike">
                <a:solidFill>
                  <a:srgbClr val="555555"/>
                </a:solidFill>
                <a:latin typeface="Noto Serif SC"/>
                <a:ea typeface="Noto Serif SC"/>
                <a:cs typeface="Noto Serif SC"/>
                <a:sym typeface="Noto Serif SC"/>
              </a:rPr>
              <a:t>修改完善报告、整理附件、总结研究收获。</a:t>
            </a:r>
            <a:endParaRPr lang="en-US" sz="1400" b="0" i="0" u="none" strike="noStrike">
              <a:solidFill>
                <a:srgbClr val="555555"/>
              </a:solidFill>
              <a:latin typeface="Noto Serif SC"/>
              <a:ea typeface="Noto Serif SC"/>
              <a:cs typeface="Noto Serif SC"/>
              <a:sym typeface="Noto Serif S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汉文化古迹中的语文元素挖掘</a:t>
            </a:r>
            <a:endParaRPr lang="en-US" sz="1100"/>
          </a:p>
        </p:txBody>
      </p:sp>
      <p:pic>
        <p:nvPicPr>
          <p:cNvPr id="3" name="Picture 3"/>
          <p:cNvPicPr>
            <a:picLocks noChangeAspect="1"/>
          </p:cNvPicPr>
          <p:nvPr/>
        </p:nvPicPr>
        <p:blipFill>
          <a:blip r:embed="rId2"/>
          <a:srcRect t="877" b="877"/>
          <a:stretch>
            <a:fillRect/>
          </a:stretch>
        </p:blipFill>
        <p:spPr>
          <a:xfrm>
            <a:off x="762000" y="2032000"/>
            <a:ext cx="4826000" cy="3556000"/>
          </a:xfrm>
          <a:prstGeom prst="rect">
            <a:avLst/>
          </a:prstGeom>
          <a:noFill/>
          <a:ln w="12700" cap="flat" cmpd="sng">
            <a:solidFill>
              <a:srgbClr val="8B0000">
                <a:alpha val="100000"/>
              </a:srgbClr>
            </a:solidFill>
            <a:prstDash val="solid"/>
            <a:round/>
          </a:ln>
          <a:effectLst>
            <a:outerShdw blurRad="127000" dist="63500" dir="2700000" algn="tl" rotWithShape="0">
              <a:srgbClr val="000000">
                <a:alpha val="20000"/>
              </a:srgbClr>
            </a:outerShdw>
          </a:effectLst>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0" y="2095500"/>
            <a:ext cx="304800" cy="304800"/>
          </a:xfrm>
          <a:prstGeom prst="rect">
            <a:avLst/>
          </a:prstGeom>
        </p:spPr>
      </p:pic>
      <p:sp>
        <p:nvSpPr>
          <p:cNvPr id="5" name="AutoShape 5"/>
          <p:cNvSpPr/>
          <p:nvPr/>
        </p:nvSpPr>
        <p:spPr>
          <a:xfrm>
            <a:off x="6477000" y="2057400"/>
            <a:ext cx="4953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erif SC"/>
                <a:ea typeface="Noto Serif SC"/>
                <a:cs typeface="Noto Serif SC"/>
                <a:sym typeface="Noto Serif SC"/>
              </a:rPr>
              <a:t>碑刻文字</a:t>
            </a:r>
            <a:endParaRPr lang="en-US" sz="1100"/>
          </a:p>
        </p:txBody>
      </p:sp>
      <p:sp>
        <p:nvSpPr>
          <p:cNvPr id="6" name="AutoShape 6"/>
          <p:cNvSpPr/>
          <p:nvPr/>
        </p:nvSpPr>
        <p:spPr>
          <a:xfrm>
            <a:off x="6477000" y="2438400"/>
            <a:ext cx="49530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erif SC"/>
                <a:ea typeface="Noto Serif SC"/>
                <a:cs typeface="Noto Serif SC"/>
                <a:sym typeface="Noto Serif SC"/>
              </a:rPr>
              <a:t>示例：狮子山楚王陵入口碑刻（隶书）。价值：文言文拓展阅读与书法欣赏素材。</a:t>
            </a:r>
            <a:endParaRPr lang="en-US" sz="1100"/>
          </a:p>
        </p:txBody>
      </p:sp>
      <p:cxnSp>
        <p:nvCxnSpPr>
          <p:cNvPr id="7" name="Connector 7"/>
          <p:cNvCxnSpPr/>
          <p:nvPr/>
        </p:nvCxnSpPr>
        <p:spPr>
          <a:xfrm rot="-8185">
            <a:off x="6096008" y="3168650"/>
            <a:ext cx="5334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6000" y="3429000"/>
            <a:ext cx="304800" cy="304800"/>
          </a:xfrm>
          <a:prstGeom prst="rect">
            <a:avLst/>
          </a:prstGeom>
        </p:spPr>
      </p:pic>
      <p:sp>
        <p:nvSpPr>
          <p:cNvPr id="9" name="AutoShape 9"/>
          <p:cNvSpPr/>
          <p:nvPr/>
        </p:nvSpPr>
        <p:spPr>
          <a:xfrm>
            <a:off x="6477000" y="3390900"/>
            <a:ext cx="4953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erif SC"/>
                <a:ea typeface="Noto Serif SC"/>
                <a:cs typeface="Noto Serif SC"/>
                <a:sym typeface="Noto Serif SC"/>
              </a:rPr>
              <a:t>历史典故与人文故事</a:t>
            </a:r>
            <a:endParaRPr lang="en-US" sz="1100"/>
          </a:p>
        </p:txBody>
      </p:sp>
      <p:sp>
        <p:nvSpPr>
          <p:cNvPr id="10" name="AutoShape 10"/>
          <p:cNvSpPr/>
          <p:nvPr/>
        </p:nvSpPr>
        <p:spPr>
          <a:xfrm>
            <a:off x="6477000" y="3771900"/>
            <a:ext cx="49530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erif SC"/>
                <a:ea typeface="Noto Serif SC"/>
                <a:cs typeface="Noto Serif SC"/>
                <a:sym typeface="Noto Serif SC"/>
              </a:rPr>
              <a:t>示例：刘邦《大风歌》碑刻及传说。价值：加深文本理解，丰富写作素材。</a:t>
            </a:r>
            <a:endParaRPr lang="en-US" sz="1100"/>
          </a:p>
        </p:txBody>
      </p:sp>
      <p:cxnSp>
        <p:nvCxnSpPr>
          <p:cNvPr id="11" name="Connector 11"/>
          <p:cNvCxnSpPr/>
          <p:nvPr/>
        </p:nvCxnSpPr>
        <p:spPr>
          <a:xfrm rot="-8185">
            <a:off x="6096008" y="4502150"/>
            <a:ext cx="5334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96000" y="4762500"/>
            <a:ext cx="304800" cy="304800"/>
          </a:xfrm>
          <a:prstGeom prst="rect">
            <a:avLst/>
          </a:prstGeom>
        </p:spPr>
      </p:pic>
      <p:sp>
        <p:nvSpPr>
          <p:cNvPr id="13" name="AutoShape 13"/>
          <p:cNvSpPr/>
          <p:nvPr/>
        </p:nvSpPr>
        <p:spPr>
          <a:xfrm>
            <a:off x="6477000" y="4724400"/>
            <a:ext cx="4953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erif SC"/>
                <a:ea typeface="Noto Serif SC"/>
                <a:cs typeface="Noto Serif SC"/>
                <a:sym typeface="Noto Serif SC"/>
              </a:rPr>
              <a:t>审美意象与场景描写</a:t>
            </a:r>
            <a:endParaRPr lang="en-US" sz="1100"/>
          </a:p>
        </p:txBody>
      </p:sp>
      <p:sp>
        <p:nvSpPr>
          <p:cNvPr id="14" name="AutoShape 14"/>
          <p:cNvSpPr/>
          <p:nvPr/>
        </p:nvSpPr>
        <p:spPr>
          <a:xfrm>
            <a:off x="6477000" y="5105400"/>
            <a:ext cx="4953000" cy="762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46464"/>
                </a:solidFill>
                <a:latin typeface="Noto Serif SC"/>
                <a:ea typeface="Noto Serif SC"/>
                <a:cs typeface="Noto Serif SC"/>
                <a:sym typeface="Noto Serif SC"/>
              </a:rPr>
              <a:t>示例：汉画像石《车马出行图》。价值：记叙文场景描写范例，提升审美鉴赏能力。</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oundRect">
            <a:avLst>
              <a:gd name="adj" fmla="val 0"/>
            </a:avLst>
          </a:prstGeom>
          <a:noFill/>
          <a:ln w="254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融合现状调研与问题分析</a:t>
            </a:r>
            <a:endParaRPr lang="en-US" sz="1100"/>
          </a:p>
        </p:txBody>
      </p:sp>
      <p:sp>
        <p:nvSpPr>
          <p:cNvPr id="3" name="AutoShape 3"/>
          <p:cNvSpPr/>
          <p:nvPr/>
        </p:nvSpPr>
        <p:spPr>
          <a:xfrm>
            <a:off x="6223000" y="2032000"/>
            <a:ext cx="5207000" cy="3556000"/>
          </a:xfrm>
          <a:prstGeom prst="roundRect">
            <a:avLst>
              <a:gd name="adj" fmla="val 3571"/>
            </a:avLst>
          </a:prstGeom>
          <a:solidFill>
            <a:srgbClr val="FFFFFF">
              <a:alpha val="85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77000" y="2286000"/>
            <a:ext cx="304800" cy="304800"/>
          </a:xfrm>
          <a:prstGeom prst="rect">
            <a:avLst/>
          </a:prstGeom>
        </p:spPr>
      </p:pic>
      <p:sp>
        <p:nvSpPr>
          <p:cNvPr id="5" name="AutoShape 5"/>
          <p:cNvSpPr/>
          <p:nvPr/>
        </p:nvSpPr>
        <p:spPr>
          <a:xfrm>
            <a:off x="6858000" y="22606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调研数据洞察</a:t>
            </a:r>
            <a:endParaRPr lang="en-US" sz="1100"/>
          </a:p>
        </p:txBody>
      </p:sp>
      <p:sp>
        <p:nvSpPr>
          <p:cNvPr id="6" name="AutoShape 6"/>
          <p:cNvSpPr/>
          <p:nvPr/>
        </p:nvSpPr>
        <p:spPr>
          <a:xfrm>
            <a:off x="6477000" y="2667000"/>
            <a:ext cx="4699000" cy="1270000"/>
          </a:xfrm>
          <a:prstGeom prst="roundRect">
            <a:avLst>
              <a:gd name="adj" fmla="val 0"/>
            </a:avLst>
          </a:prstGeom>
          <a:noFill/>
          <a:ln w="25400" cap="flat" cmpd="sng">
            <a:noFill/>
            <a:prstDash val="solid"/>
            <a:round/>
          </a:ln>
        </p:spPr>
        <p:txBody>
          <a:bodyPr vert="horz" wrap="square" lIns="0" tIns="0" rIns="0" bIns="0" rtlCol="0" anchor="ctr" anchorCtr="0"/>
          <a:lstStyle/>
          <a:p>
            <a:pPr marL="177800" indent="-177800" algn="l">
              <a:lnSpc>
                <a:spcPct val="125000"/>
              </a:lnSpc>
              <a:buClr>
                <a:srgbClr val="333333"/>
              </a:buClr>
              <a:buFont typeface="Wingdings" panose="05000000000000000000"/>
              <a:buChar char="v"/>
              <a:defRPr/>
            </a:pPr>
            <a:r>
              <a:rPr lang="en-US" sz="1400" b="1" i="0" u="none" strike="noStrike">
                <a:solidFill>
                  <a:srgbClr val="333333"/>
                </a:solidFill>
                <a:latin typeface="Noto Serif SC"/>
                <a:ea typeface="Noto Serif SC"/>
                <a:cs typeface="Noto Serif SC"/>
                <a:sym typeface="Noto Serif SC"/>
              </a:rPr>
              <a:t>认知程度：</a:t>
            </a:r>
            <a:r>
              <a:rPr lang="en-US" sz="1400" b="0" i="0" u="none" strike="noStrike">
                <a:solidFill>
                  <a:srgbClr val="555555"/>
                </a:solidFill>
                <a:latin typeface="Noto Serif SC"/>
                <a:ea typeface="Noto Serif SC"/>
                <a:cs typeface="Noto Serif SC"/>
                <a:sym typeface="Noto Serif SC"/>
              </a:rPr>
              <a:t>83%了解古迹，但仅12%能结合语文谈感悟。</a:t>
            </a:r>
            <a:endParaRPr lang="en-US" sz="1100"/>
          </a:p>
          <a:p>
            <a:pPr marL="177800" indent="-177800" algn="l">
              <a:lnSpc>
                <a:spcPct val="125000"/>
              </a:lnSpc>
              <a:buClr>
                <a:srgbClr val="333333"/>
              </a:buClr>
              <a:buFont typeface="Wingdings" panose="05000000000000000000"/>
              <a:buChar char="v"/>
            </a:pPr>
            <a:r>
              <a:rPr lang="en-US" sz="1400" b="1" i="0" u="none" strike="noStrike">
                <a:solidFill>
                  <a:srgbClr val="333333"/>
                </a:solidFill>
                <a:latin typeface="Noto Serif SC"/>
                <a:ea typeface="Noto Serif SC"/>
                <a:cs typeface="Noto Serif SC"/>
                <a:sym typeface="Noto Serif SC"/>
              </a:rPr>
              <a:t>融合意愿：</a:t>
            </a:r>
            <a:r>
              <a:rPr lang="en-US" sz="1400" b="0" i="0" u="none" strike="noStrike">
                <a:solidFill>
                  <a:srgbClr val="555555"/>
                </a:solidFill>
                <a:latin typeface="Noto Serif SC"/>
                <a:ea typeface="Noto Serif SC"/>
                <a:cs typeface="Noto Serif SC"/>
                <a:sym typeface="Noto Serif SC"/>
              </a:rPr>
              <a:t>67%学生希望通过实地调研、创作实现融合。</a:t>
            </a:r>
            <a:endParaRPr lang="en-US" sz="1400" b="0" i="0" u="none" strike="noStrike">
              <a:solidFill>
                <a:srgbClr val="555555"/>
              </a:solidFill>
              <a:latin typeface="Noto Serif SC"/>
              <a:ea typeface="Noto Serif SC"/>
              <a:cs typeface="Noto Serif SC"/>
              <a:sym typeface="Noto Serif SC"/>
            </a:endParaRPr>
          </a:p>
          <a:p>
            <a:pPr marL="177800" indent="-177800" algn="l">
              <a:lnSpc>
                <a:spcPct val="125000"/>
              </a:lnSpc>
              <a:buClr>
                <a:srgbClr val="333333"/>
              </a:buClr>
              <a:buFont typeface="Wingdings" panose="05000000000000000000"/>
              <a:buChar char="v"/>
            </a:pPr>
            <a:r>
              <a:rPr lang="en-US" sz="1400" b="1" i="0" u="none" strike="noStrike">
                <a:solidFill>
                  <a:srgbClr val="333333"/>
                </a:solidFill>
                <a:latin typeface="Noto Serif SC"/>
                <a:ea typeface="Noto Serif SC"/>
                <a:cs typeface="Noto Serif SC"/>
                <a:sym typeface="Noto Serif SC"/>
              </a:rPr>
              <a:t>文化盲区：</a:t>
            </a:r>
            <a:r>
              <a:rPr lang="en-US" sz="1400" b="0" i="0" u="none" strike="noStrike">
                <a:solidFill>
                  <a:srgbClr val="555555"/>
                </a:solidFill>
                <a:latin typeface="Noto Serif SC"/>
                <a:ea typeface="Noto Serif SC"/>
                <a:cs typeface="Noto Serif SC"/>
                <a:sym typeface="Noto Serif SC"/>
              </a:rPr>
              <a:t>仅8%的学生了解丰县刘邦故里文化内涵。</a:t>
            </a:r>
            <a:endParaRPr lang="en-US" sz="1400" b="0" i="0" u="none" strike="noStrike">
              <a:solidFill>
                <a:srgbClr val="555555"/>
              </a:solidFill>
              <a:latin typeface="Noto Serif SC"/>
              <a:ea typeface="Noto Serif SC"/>
              <a:cs typeface="Noto Serif SC"/>
              <a:sym typeface="Noto Serif SC"/>
            </a:endParaRPr>
          </a:p>
        </p:txBody>
      </p:sp>
      <p:cxnSp>
        <p:nvCxnSpPr>
          <p:cNvPr id="7" name="Connector 7"/>
          <p:cNvCxnSpPr/>
          <p:nvPr/>
        </p:nvCxnSpPr>
        <p:spPr>
          <a:xfrm rot="-9291">
            <a:off x="6477009" y="3930650"/>
            <a:ext cx="4699000" cy="12700"/>
          </a:xfrm>
          <a:prstGeom prst="straightConnector1">
            <a:avLst/>
          </a:prstGeom>
          <a:solidFill>
            <a:srgbClr val="DEE0E3">
              <a:alpha val="100000"/>
            </a:srgbClr>
          </a:solidFill>
          <a:ln w="12700" cap="flat" cmpd="sng">
            <a:solidFill>
              <a:srgbClr val="8B0000">
                <a:alpha val="20000"/>
              </a:srgbClr>
            </a:solidFill>
            <a:prstDash val="dash"/>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4191000"/>
            <a:ext cx="304800" cy="304800"/>
          </a:xfrm>
          <a:prstGeom prst="rect">
            <a:avLst/>
          </a:prstGeom>
        </p:spPr>
      </p:pic>
      <p:sp>
        <p:nvSpPr>
          <p:cNvPr id="9" name="AutoShape 9"/>
          <p:cNvSpPr/>
          <p:nvPr/>
        </p:nvSpPr>
        <p:spPr>
          <a:xfrm>
            <a:off x="6858000" y="4165600"/>
            <a:ext cx="4318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核心问题剖析</a:t>
            </a:r>
            <a:endParaRPr lang="en-US" sz="1100"/>
          </a:p>
        </p:txBody>
      </p:sp>
      <p:sp>
        <p:nvSpPr>
          <p:cNvPr id="10" name="AutoShape 10"/>
          <p:cNvSpPr/>
          <p:nvPr/>
        </p:nvSpPr>
        <p:spPr>
          <a:xfrm>
            <a:off x="6477000" y="4572000"/>
            <a:ext cx="4699000" cy="1016000"/>
          </a:xfrm>
          <a:prstGeom prst="roundRect">
            <a:avLst>
              <a:gd name="adj" fmla="val 0"/>
            </a:avLst>
          </a:prstGeom>
          <a:noFill/>
          <a:ln w="25400" cap="flat" cmpd="sng">
            <a:noFill/>
            <a:prstDash val="solid"/>
            <a:round/>
          </a:ln>
        </p:spPr>
        <p:txBody>
          <a:bodyPr vert="horz" wrap="square" lIns="0" tIns="0" rIns="0" bIns="0" rtlCol="0" anchor="ctr" anchorCtr="0"/>
          <a:lstStyle/>
          <a:p>
            <a:pPr marL="177800" indent="-177800" algn="l">
              <a:lnSpc>
                <a:spcPct val="125000"/>
              </a:lnSpc>
              <a:buClr>
                <a:srgbClr val="333333"/>
              </a:buClr>
              <a:buFont typeface="Wingdings" panose="05000000000000000000"/>
              <a:buChar char="v"/>
              <a:defRPr/>
            </a:pPr>
            <a:r>
              <a:rPr lang="en-US" sz="1400" b="1" i="0" u="none" strike="noStrike">
                <a:solidFill>
                  <a:srgbClr val="333333"/>
                </a:solidFill>
                <a:latin typeface="Noto Serif SC"/>
                <a:ea typeface="Noto Serif SC"/>
                <a:cs typeface="Noto Serif SC"/>
                <a:sym typeface="Noto Serif SC"/>
              </a:rPr>
              <a:t>学生层面：</a:t>
            </a:r>
            <a:r>
              <a:rPr lang="en-US" sz="1400" b="0" i="0" u="none" strike="noStrike">
                <a:solidFill>
                  <a:srgbClr val="555555"/>
                </a:solidFill>
                <a:latin typeface="Noto Serif SC"/>
                <a:ea typeface="Noto Serif SC"/>
                <a:cs typeface="Noto Serif SC"/>
                <a:sym typeface="Noto Serif SC"/>
              </a:rPr>
              <a:t>视调研为游玩，未主动挖掘语文元素。</a:t>
            </a:r>
            <a:endParaRPr lang="en-US" sz="1100"/>
          </a:p>
          <a:p>
            <a:pPr marL="177800" indent="-177800" algn="l">
              <a:lnSpc>
                <a:spcPct val="125000"/>
              </a:lnSpc>
              <a:buClr>
                <a:srgbClr val="333333"/>
              </a:buClr>
              <a:buFont typeface="Wingdings" panose="05000000000000000000"/>
              <a:buChar char="v"/>
            </a:pPr>
            <a:r>
              <a:rPr lang="en-US" sz="1400" b="1" i="0" u="none" strike="noStrike">
                <a:solidFill>
                  <a:srgbClr val="333333"/>
                </a:solidFill>
                <a:latin typeface="Noto Serif SC"/>
                <a:ea typeface="Noto Serif SC"/>
                <a:cs typeface="Noto Serif SC"/>
                <a:sym typeface="Noto Serif SC"/>
              </a:rPr>
              <a:t>教学传播：</a:t>
            </a:r>
            <a:r>
              <a:rPr lang="en-US" sz="1400" b="0" i="0" u="none" strike="noStrike">
                <a:solidFill>
                  <a:srgbClr val="555555"/>
                </a:solidFill>
                <a:latin typeface="Noto Serif SC"/>
                <a:ea typeface="Noto Serif SC"/>
                <a:cs typeface="Noto Serif SC"/>
                <a:sym typeface="Noto Serif SC"/>
              </a:rPr>
              <a:t>形式单一缺乏实践，文化价值挖掘不足。</a:t>
            </a:r>
            <a:endParaRPr lang="en-US" sz="1400" b="0" i="0" u="none" strike="noStrike">
              <a:solidFill>
                <a:srgbClr val="555555"/>
              </a:solidFill>
              <a:latin typeface="Noto Serif SC"/>
              <a:ea typeface="Noto Serif SC"/>
              <a:cs typeface="Noto Serif SC"/>
              <a:sym typeface="Noto Serif SC"/>
            </a:endParaRPr>
          </a:p>
        </p:txBody>
      </p:sp>
      <p:sp>
        <p:nvSpPr>
          <p:cNvPr id="11" name="AutoShape 11"/>
          <p:cNvSpPr/>
          <p:nvPr/>
        </p:nvSpPr>
        <p:spPr>
          <a:xfrm>
            <a:off x="1295400" y="1905000"/>
            <a:ext cx="3429000" cy="889000"/>
          </a:xfrm>
          <a:prstGeom prst="roundRect">
            <a:avLst>
              <a:gd name="adj" fmla="val 14285"/>
            </a:avLst>
          </a:prstGeom>
          <a:solidFill>
            <a:srgbClr val="FFFFFF">
              <a:alpha val="8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60500" y="2146300"/>
            <a:ext cx="406400" cy="406400"/>
          </a:xfrm>
          <a:prstGeom prst="rect">
            <a:avLst/>
          </a:prstGeom>
        </p:spPr>
      </p:pic>
      <p:sp>
        <p:nvSpPr>
          <p:cNvPr id="13" name="AutoShape 13"/>
          <p:cNvSpPr/>
          <p:nvPr/>
        </p:nvSpPr>
        <p:spPr>
          <a:xfrm>
            <a:off x="1968500" y="1968500"/>
            <a:ext cx="2540000" cy="762000"/>
          </a:xfrm>
          <a:prstGeom prst="roundRect">
            <a:avLst>
              <a:gd name="adj" fmla="val 0"/>
            </a:avLst>
          </a:prstGeom>
          <a:noFill/>
          <a:ln w="25400" cap="flat" cmpd="sng">
            <a:noFill/>
            <a:prstDash val="solid"/>
            <a:round/>
          </a:ln>
        </p:spPr>
        <p:txBody>
          <a:bodyPr vert="horz" wrap="square" lIns="0" tIns="63500" rIns="0" bIns="63500" rtlCol="0" anchor="ctr" anchorCtr="0"/>
          <a:lstStyle/>
          <a:p>
            <a:pPr indent="0" algn="ctr">
              <a:lnSpc>
                <a:spcPct val="125000"/>
              </a:lnSpc>
              <a:defRPr/>
            </a:pPr>
            <a:r>
              <a:rPr lang="en-US" sz="1400" b="1" i="0" u="none" strike="noStrike">
                <a:solidFill>
                  <a:srgbClr val="333333"/>
                </a:solidFill>
                <a:latin typeface="Noto Sans SC"/>
                <a:ea typeface="Noto Sans SC"/>
                <a:cs typeface="Noto Sans SC"/>
                <a:sym typeface="Noto Sans SC"/>
              </a:rPr>
              <a:t>古迹认知度</a:t>
            </a:r>
            <a:endParaRPr lang="en-US" sz="1100"/>
          </a:p>
          <a:p>
            <a:pPr indent="0" algn="ctr">
              <a:lnSpc>
                <a:spcPct val="125000"/>
              </a:lnSpc>
            </a:pPr>
            <a:r>
              <a:rPr lang="en-US" sz="2000" b="1" i="0" u="none" strike="noStrike">
                <a:solidFill>
                  <a:srgbClr val="8B0000"/>
                </a:solidFill>
                <a:latin typeface="Noto Sans SC"/>
                <a:ea typeface="Noto Sans SC"/>
                <a:cs typeface="Noto Sans SC"/>
                <a:sym typeface="Noto Sans SC"/>
              </a:rPr>
              <a:t>83%</a:t>
            </a:r>
            <a:r>
              <a:rPr lang="en-US" sz="1200" b="0" i="0" u="none" strike="noStrike">
                <a:solidFill>
                  <a:srgbClr val="646464"/>
                </a:solidFill>
                <a:latin typeface="Noto Sans SC"/>
                <a:ea typeface="Noto Sans SC"/>
                <a:cs typeface="Noto Sans SC"/>
                <a:sym typeface="Noto Sans SC"/>
              </a:rPr>
              <a:t>学生有所了解</a:t>
            </a:r>
            <a:endParaRPr lang="en-US" sz="1200" b="0" i="0" u="none" strike="noStrike">
              <a:solidFill>
                <a:srgbClr val="646464"/>
              </a:solidFill>
              <a:latin typeface="Noto Sans SC"/>
              <a:ea typeface="Noto Sans SC"/>
              <a:cs typeface="Noto Sans SC"/>
              <a:sym typeface="Noto Sans SC"/>
            </a:endParaRPr>
          </a:p>
        </p:txBody>
      </p:sp>
      <p:sp>
        <p:nvSpPr>
          <p:cNvPr id="14" name="AutoShape 14"/>
          <p:cNvSpPr/>
          <p:nvPr/>
        </p:nvSpPr>
        <p:spPr>
          <a:xfrm>
            <a:off x="1295400" y="2921000"/>
            <a:ext cx="3429000" cy="889000"/>
          </a:xfrm>
          <a:prstGeom prst="roundRect">
            <a:avLst>
              <a:gd name="adj" fmla="val 14285"/>
            </a:avLst>
          </a:prstGeom>
          <a:solidFill>
            <a:srgbClr val="FFFFFF">
              <a:alpha val="8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60500" y="3162300"/>
            <a:ext cx="406400" cy="406400"/>
          </a:xfrm>
          <a:prstGeom prst="rect">
            <a:avLst/>
          </a:prstGeom>
        </p:spPr>
      </p:pic>
      <p:sp>
        <p:nvSpPr>
          <p:cNvPr id="16" name="AutoShape 16"/>
          <p:cNvSpPr/>
          <p:nvPr/>
        </p:nvSpPr>
        <p:spPr>
          <a:xfrm>
            <a:off x="1968500" y="2984500"/>
            <a:ext cx="2540000" cy="762000"/>
          </a:xfrm>
          <a:prstGeom prst="roundRect">
            <a:avLst>
              <a:gd name="adj" fmla="val 0"/>
            </a:avLst>
          </a:prstGeom>
          <a:noFill/>
          <a:ln w="25400" cap="flat" cmpd="sng">
            <a:noFill/>
            <a:prstDash val="solid"/>
            <a:round/>
          </a:ln>
        </p:spPr>
        <p:txBody>
          <a:bodyPr vert="horz" wrap="square" lIns="0" tIns="63500" rIns="0" bIns="63500" rtlCol="0" anchor="ctr" anchorCtr="0"/>
          <a:lstStyle/>
          <a:p>
            <a:pPr indent="0" algn="ctr">
              <a:lnSpc>
                <a:spcPct val="125000"/>
              </a:lnSpc>
              <a:defRPr/>
            </a:pPr>
            <a:r>
              <a:rPr lang="en-US" sz="1400" b="1" i="0" u="none" strike="noStrike">
                <a:solidFill>
                  <a:srgbClr val="333333"/>
                </a:solidFill>
                <a:latin typeface="Noto Sans SC"/>
                <a:ea typeface="Noto Sans SC"/>
                <a:cs typeface="Noto Sans SC"/>
                <a:sym typeface="Noto Sans SC"/>
              </a:rPr>
              <a:t>语文融合度</a:t>
            </a:r>
            <a:endParaRPr lang="en-US" sz="1100"/>
          </a:p>
          <a:p>
            <a:pPr indent="0" algn="ctr">
              <a:lnSpc>
                <a:spcPct val="125000"/>
              </a:lnSpc>
            </a:pPr>
            <a:r>
              <a:rPr lang="en-US" sz="2000" b="1" i="0" u="none" strike="noStrike">
                <a:solidFill>
                  <a:srgbClr val="8B0000"/>
                </a:solidFill>
                <a:latin typeface="Noto Sans SC"/>
                <a:ea typeface="Noto Sans SC"/>
                <a:cs typeface="Noto Sans SC"/>
                <a:sym typeface="Noto Sans SC"/>
              </a:rPr>
              <a:t>12%</a:t>
            </a:r>
            <a:r>
              <a:rPr lang="en-US" sz="1200" b="0" i="0" u="none" strike="noStrike">
                <a:solidFill>
                  <a:srgbClr val="646464"/>
                </a:solidFill>
                <a:latin typeface="Noto Sans SC"/>
                <a:ea typeface="Noto Sans SC"/>
                <a:cs typeface="Noto Sans SC"/>
                <a:sym typeface="Noto Sans SC"/>
              </a:rPr>
              <a:t>能结合学习谈感悟</a:t>
            </a:r>
            <a:endParaRPr lang="en-US" sz="1200" b="0" i="0" u="none" strike="noStrike">
              <a:solidFill>
                <a:srgbClr val="646464"/>
              </a:solidFill>
              <a:latin typeface="Noto Sans SC"/>
              <a:ea typeface="Noto Sans SC"/>
              <a:cs typeface="Noto Sans SC"/>
              <a:sym typeface="Noto Sans SC"/>
            </a:endParaRPr>
          </a:p>
        </p:txBody>
      </p:sp>
      <p:sp>
        <p:nvSpPr>
          <p:cNvPr id="17" name="AutoShape 17"/>
          <p:cNvSpPr/>
          <p:nvPr/>
        </p:nvSpPr>
        <p:spPr>
          <a:xfrm>
            <a:off x="1295400" y="3937000"/>
            <a:ext cx="3429000" cy="889000"/>
          </a:xfrm>
          <a:prstGeom prst="roundRect">
            <a:avLst>
              <a:gd name="adj" fmla="val 14285"/>
            </a:avLst>
          </a:prstGeom>
          <a:solidFill>
            <a:srgbClr val="FFFFFF">
              <a:alpha val="8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460500" y="4178300"/>
            <a:ext cx="406400" cy="406400"/>
          </a:xfrm>
          <a:prstGeom prst="rect">
            <a:avLst/>
          </a:prstGeom>
        </p:spPr>
      </p:pic>
      <p:sp>
        <p:nvSpPr>
          <p:cNvPr id="19" name="AutoShape 19"/>
          <p:cNvSpPr/>
          <p:nvPr/>
        </p:nvSpPr>
        <p:spPr>
          <a:xfrm>
            <a:off x="1968500" y="4000500"/>
            <a:ext cx="2540000" cy="762000"/>
          </a:xfrm>
          <a:prstGeom prst="roundRect">
            <a:avLst>
              <a:gd name="adj" fmla="val 0"/>
            </a:avLst>
          </a:prstGeom>
          <a:noFill/>
          <a:ln w="25400" cap="flat" cmpd="sng">
            <a:noFill/>
            <a:prstDash val="solid"/>
            <a:round/>
          </a:ln>
        </p:spPr>
        <p:txBody>
          <a:bodyPr vert="horz" wrap="square" lIns="0" tIns="63500" rIns="0" bIns="63500" rtlCol="0" anchor="ctr" anchorCtr="0"/>
          <a:lstStyle/>
          <a:p>
            <a:pPr indent="0" algn="ctr">
              <a:lnSpc>
                <a:spcPct val="125000"/>
              </a:lnSpc>
              <a:defRPr/>
            </a:pPr>
            <a:r>
              <a:rPr lang="en-US" sz="1400" b="1" i="0" u="none" strike="noStrike">
                <a:solidFill>
                  <a:srgbClr val="333333"/>
                </a:solidFill>
                <a:latin typeface="Noto Sans SC"/>
                <a:ea typeface="Noto Sans SC"/>
                <a:cs typeface="Noto Sans SC"/>
                <a:sym typeface="Noto Sans SC"/>
              </a:rPr>
              <a:t>融合意愿度</a:t>
            </a:r>
            <a:endParaRPr lang="en-US" sz="1100"/>
          </a:p>
          <a:p>
            <a:pPr indent="0" algn="ctr">
              <a:lnSpc>
                <a:spcPct val="125000"/>
              </a:lnSpc>
            </a:pPr>
            <a:r>
              <a:rPr lang="en-US" sz="2000" b="1" i="0" u="none" strike="noStrike">
                <a:solidFill>
                  <a:srgbClr val="8B0000"/>
                </a:solidFill>
                <a:latin typeface="Noto Sans SC"/>
                <a:ea typeface="Noto Sans SC"/>
                <a:cs typeface="Noto Sans SC"/>
                <a:sym typeface="Noto Sans SC"/>
              </a:rPr>
              <a:t>67%</a:t>
            </a:r>
            <a:r>
              <a:rPr lang="en-US" sz="1200" b="0" i="0" u="none" strike="noStrike">
                <a:solidFill>
                  <a:srgbClr val="646464"/>
                </a:solidFill>
                <a:latin typeface="Noto Sans SC"/>
                <a:ea typeface="Noto Sans SC"/>
                <a:cs typeface="Noto Sans SC"/>
                <a:sym typeface="Noto Sans SC"/>
              </a:rPr>
              <a:t>希望实地调研创作</a:t>
            </a:r>
            <a:endParaRPr lang="en-US" sz="1200" b="0" i="0" u="none" strike="noStrike">
              <a:solidFill>
                <a:srgbClr val="646464"/>
              </a:solidFill>
              <a:latin typeface="Noto Sans SC"/>
              <a:ea typeface="Noto Sans SC"/>
              <a:cs typeface="Noto Sans SC"/>
              <a:sym typeface="Noto Sans SC"/>
            </a:endParaRPr>
          </a:p>
        </p:txBody>
      </p:sp>
      <p:sp>
        <p:nvSpPr>
          <p:cNvPr id="20" name="AutoShape 20"/>
          <p:cNvSpPr/>
          <p:nvPr/>
        </p:nvSpPr>
        <p:spPr>
          <a:xfrm>
            <a:off x="1295400" y="4953000"/>
            <a:ext cx="3429000" cy="889000"/>
          </a:xfrm>
          <a:prstGeom prst="roundRect">
            <a:avLst>
              <a:gd name="adj" fmla="val 14285"/>
            </a:avLst>
          </a:prstGeom>
          <a:solidFill>
            <a:srgbClr val="FFFFFF">
              <a:alpha val="8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460500" y="5194300"/>
            <a:ext cx="406400" cy="406400"/>
          </a:xfrm>
          <a:prstGeom prst="rect">
            <a:avLst/>
          </a:prstGeom>
        </p:spPr>
      </p:pic>
      <p:sp>
        <p:nvSpPr>
          <p:cNvPr id="22" name="AutoShape 22"/>
          <p:cNvSpPr/>
          <p:nvPr/>
        </p:nvSpPr>
        <p:spPr>
          <a:xfrm>
            <a:off x="1968500" y="5016500"/>
            <a:ext cx="2540000" cy="762000"/>
          </a:xfrm>
          <a:prstGeom prst="roundRect">
            <a:avLst>
              <a:gd name="adj" fmla="val 0"/>
            </a:avLst>
          </a:prstGeom>
          <a:noFill/>
          <a:ln w="25400" cap="flat" cmpd="sng">
            <a:noFill/>
            <a:prstDash val="solid"/>
            <a:round/>
          </a:ln>
        </p:spPr>
        <p:txBody>
          <a:bodyPr vert="horz" wrap="square" lIns="0" tIns="63500" rIns="0" bIns="63500" rtlCol="0" anchor="ctr" anchorCtr="0"/>
          <a:lstStyle/>
          <a:p>
            <a:pPr indent="0" algn="ctr">
              <a:lnSpc>
                <a:spcPct val="125000"/>
              </a:lnSpc>
              <a:defRPr/>
            </a:pPr>
            <a:r>
              <a:rPr lang="en-US" sz="1400" b="1" i="0" u="none" strike="noStrike">
                <a:solidFill>
                  <a:srgbClr val="333333"/>
                </a:solidFill>
                <a:latin typeface="Noto Sans SC"/>
                <a:ea typeface="Noto Sans SC"/>
                <a:cs typeface="Noto Sans SC"/>
                <a:sym typeface="Noto Sans SC"/>
              </a:rPr>
              <a:t>文化盲区率</a:t>
            </a:r>
            <a:endParaRPr lang="en-US" sz="1100"/>
          </a:p>
          <a:p>
            <a:pPr indent="0" algn="ctr">
              <a:lnSpc>
                <a:spcPct val="125000"/>
              </a:lnSpc>
            </a:pPr>
            <a:r>
              <a:rPr lang="en-US" sz="2000" b="1" i="0" u="none" strike="noStrike">
                <a:solidFill>
                  <a:srgbClr val="8B0000"/>
                </a:solidFill>
                <a:latin typeface="Noto Sans SC"/>
                <a:ea typeface="Noto Sans SC"/>
                <a:cs typeface="Noto Sans SC"/>
                <a:sym typeface="Noto Sans SC"/>
              </a:rPr>
              <a:t>8%</a:t>
            </a:r>
            <a:r>
              <a:rPr lang="en-US" sz="1200" b="0" i="0" u="none" strike="noStrike">
                <a:solidFill>
                  <a:srgbClr val="646464"/>
                </a:solidFill>
                <a:latin typeface="Noto Sans SC"/>
                <a:ea typeface="Noto Sans SC"/>
                <a:cs typeface="Noto Sans SC"/>
                <a:sym typeface="Noto Sans SC"/>
              </a:rPr>
              <a:t>了解刘邦故里内涵</a:t>
            </a:r>
            <a:endParaRPr lang="en-US" sz="1200" b="0" i="0" u="none" strike="noStrike">
              <a:solidFill>
                <a:srgbClr val="646464"/>
              </a:solidFill>
              <a:latin typeface="Noto Sans SC"/>
              <a:ea typeface="Noto Sans SC"/>
              <a:cs typeface="Noto Sans SC"/>
              <a:sym typeface="Noto Sans S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80518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汉文化与语文素养融合路径探索</a:t>
            </a:r>
            <a:endParaRPr lang="en-US" sz="1100"/>
          </a:p>
        </p:txBody>
      </p:sp>
      <p:pic>
        <p:nvPicPr>
          <p:cNvPr id="3" name="Picture 3"/>
          <p:cNvPicPr>
            <a:picLocks noChangeAspect="1"/>
          </p:cNvPicPr>
          <p:nvPr/>
        </p:nvPicPr>
        <p:blipFill>
          <a:blip r:embed="rId2"/>
          <a:srcRect t="143" b="143"/>
          <a:stretch>
            <a:fillRect/>
          </a:stretch>
        </p:blipFill>
        <p:spPr>
          <a:xfrm>
            <a:off x="762000" y="2032000"/>
            <a:ext cx="4064000" cy="2705100"/>
          </a:xfrm>
          <a:prstGeom prst="roundRect">
            <a:avLst>
              <a:gd name="adj" fmla="val 9389"/>
            </a:avLst>
          </a:prstGeom>
          <a:noFill/>
          <a:ln w="25400" cap="flat" cmpd="sng">
            <a:noFill/>
            <a:prstDash val="solid"/>
            <a:round/>
          </a:ln>
          <a:effectLst>
            <a:outerShdw blurRad="127000" dist="101600" dir="2700000" algn="tl" rotWithShape="0">
              <a:srgbClr val="000000">
                <a:alpha val="20000"/>
              </a:srgbClr>
            </a:outerShdw>
          </a:effectLst>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4000" y="2095500"/>
            <a:ext cx="304800" cy="304800"/>
          </a:xfrm>
          <a:prstGeom prst="rect">
            <a:avLst/>
          </a:prstGeom>
        </p:spPr>
      </p:pic>
      <p:sp>
        <p:nvSpPr>
          <p:cNvPr id="5" name="AutoShape 5"/>
          <p:cNvSpPr/>
          <p:nvPr/>
        </p:nvSpPr>
        <p:spPr>
          <a:xfrm>
            <a:off x="5715000" y="2057400"/>
            <a:ext cx="5715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阅读鉴赏与表达交流融合</a:t>
            </a:r>
            <a:endParaRPr lang="en-US" sz="1100"/>
          </a:p>
        </p:txBody>
      </p:sp>
      <p:sp>
        <p:nvSpPr>
          <p:cNvPr id="6" name="AutoShape 6"/>
          <p:cNvSpPr/>
          <p:nvPr/>
        </p:nvSpPr>
        <p:spPr>
          <a:xfrm>
            <a:off x="5334000" y="2540000"/>
            <a:ext cx="6096000" cy="1143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333333"/>
                </a:solidFill>
                <a:latin typeface="Noto Serif SC"/>
                <a:ea typeface="Noto Serif SC"/>
                <a:cs typeface="Noto Serif SC"/>
                <a:sym typeface="Noto Serif SC"/>
              </a:rPr>
              <a:t>结合《史记》等汉代文本赏析古迹碑刻，加深文言文理解；将调研见闻转化为写作素材，通过演讲分享提升口语表达与写作能力。</a:t>
            </a:r>
            <a:endParaRPr lang="en-US" sz="1100"/>
          </a:p>
        </p:txBody>
      </p:sp>
      <p:cxnSp>
        <p:nvCxnSpPr>
          <p:cNvPr id="7" name="Connector 7"/>
          <p:cNvCxnSpPr/>
          <p:nvPr/>
        </p:nvCxnSpPr>
        <p:spPr>
          <a:xfrm rot="-7161">
            <a:off x="5334007" y="3740150"/>
            <a:ext cx="6096000" cy="12700"/>
          </a:xfrm>
          <a:prstGeom prst="straightConnector1">
            <a:avLst/>
          </a:prstGeom>
          <a:solidFill>
            <a:srgbClr val="DEE0E3">
              <a:alpha val="100000"/>
            </a:srgbClr>
          </a:solidFill>
          <a:ln w="12700" cap="flat" cmpd="sng">
            <a:solidFill>
              <a:srgbClr val="C8C8C8">
                <a:alpha val="100000"/>
              </a:srgbClr>
            </a:solidFill>
            <a:prstDash val="solid"/>
            <a:round/>
            <a:headEnd type="none" w="med" len="med"/>
            <a:tailEnd type="none" w="med" len="med"/>
          </a:ln>
        </p:spPr>
      </p:cxn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34000" y="4000500"/>
            <a:ext cx="304800" cy="304800"/>
          </a:xfrm>
          <a:prstGeom prst="rect">
            <a:avLst/>
          </a:prstGeom>
        </p:spPr>
      </p:pic>
      <p:sp>
        <p:nvSpPr>
          <p:cNvPr id="9" name="AutoShape 9"/>
          <p:cNvSpPr/>
          <p:nvPr/>
        </p:nvSpPr>
        <p:spPr>
          <a:xfrm>
            <a:off x="5715000" y="3962400"/>
            <a:ext cx="5715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思维发展与文化传承融合</a:t>
            </a:r>
            <a:endParaRPr lang="en-US" sz="1100"/>
          </a:p>
        </p:txBody>
      </p:sp>
      <p:sp>
        <p:nvSpPr>
          <p:cNvPr id="10" name="AutoShape 10"/>
          <p:cNvSpPr/>
          <p:nvPr/>
        </p:nvSpPr>
        <p:spPr>
          <a:xfrm>
            <a:off x="5334000" y="4445000"/>
            <a:ext cx="6096000" cy="1143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a:solidFill>
                  <a:srgbClr val="333333"/>
                </a:solidFill>
                <a:latin typeface="Noto Serif SC"/>
                <a:ea typeface="Noto Serif SC"/>
                <a:cs typeface="Noto Serif SC"/>
                <a:sym typeface="Noto Serif SC"/>
              </a:rPr>
              <a:t>梳理历史典故与文本关联，培养逻辑辩证思维；通过撰写宣传短文、制作手抄报等实践，将文化传承与语文素养提升紧密结合。</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10668000" cy="635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实践建议与研究总结</a:t>
            </a:r>
            <a:endParaRPr lang="en-US" sz="1100"/>
          </a:p>
        </p:txBody>
      </p:sp>
      <p:sp>
        <p:nvSpPr>
          <p:cNvPr id="4" name="AutoShape 4"/>
          <p:cNvSpPr/>
          <p:nvPr/>
        </p:nvSpPr>
        <p:spPr>
          <a:xfrm>
            <a:off x="762000" y="2032000"/>
            <a:ext cx="5080000" cy="3556000"/>
          </a:xfrm>
          <a:prstGeom prst="roundRect">
            <a:avLst>
              <a:gd name="adj" fmla="val 3571"/>
            </a:avLst>
          </a:prstGeom>
          <a:solidFill>
            <a:srgbClr val="FFFFFF">
              <a:alpha val="85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srcRect/>
          <a:stretch>
            <a:fillRect/>
          </a:stretch>
        </p:blipFill>
        <p:spPr>
          <a:xfrm>
            <a:off x="1066800" y="2336800"/>
            <a:ext cx="406400" cy="406400"/>
          </a:xfrm>
          <a:prstGeom prst="rect">
            <a:avLst/>
          </a:prstGeom>
          <a:noFill/>
          <a:ln w="25400" cap="flat" cmpd="sng">
            <a:noFill/>
            <a:prstDash val="solid"/>
            <a:round/>
          </a:ln>
        </p:spPr>
      </p:pic>
      <p:sp>
        <p:nvSpPr>
          <p:cNvPr id="6" name="AutoShape 6"/>
          <p:cNvSpPr/>
          <p:nvPr/>
        </p:nvSpPr>
        <p:spPr>
          <a:xfrm>
            <a:off x="1574800" y="2336800"/>
            <a:ext cx="3810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研究总结</a:t>
            </a:r>
            <a:endParaRPr lang="en-US" sz="1100"/>
          </a:p>
        </p:txBody>
      </p:sp>
      <p:cxnSp>
        <p:nvCxnSpPr>
          <p:cNvPr id="7" name="Connector 7"/>
          <p:cNvCxnSpPr/>
          <p:nvPr/>
        </p:nvCxnSpPr>
        <p:spPr>
          <a:xfrm rot="-9766">
            <a:off x="1066809" y="2787650"/>
            <a:ext cx="4470400" cy="12700"/>
          </a:xfrm>
          <a:prstGeom prst="straightConnector1">
            <a:avLst/>
          </a:prstGeom>
          <a:solidFill>
            <a:srgbClr val="DEE0E3">
              <a:alpha val="100000"/>
            </a:srgbClr>
          </a:solidFill>
          <a:ln w="12700" cap="flat" cmpd="sng">
            <a:solidFill>
              <a:srgbClr val="333333">
                <a:alpha val="20000"/>
              </a:srgbClr>
            </a:solidFill>
            <a:prstDash val="solid"/>
            <a:round/>
            <a:headEnd type="none" w="med" len="med"/>
            <a:tailEnd type="none" w="med" len="med"/>
          </a:ln>
        </p:spPr>
      </p:cxnSp>
      <p:sp>
        <p:nvSpPr>
          <p:cNvPr id="8" name="AutoShape 8"/>
          <p:cNvSpPr/>
          <p:nvPr/>
        </p:nvSpPr>
        <p:spPr>
          <a:xfrm>
            <a:off x="1066800" y="2921000"/>
            <a:ext cx="4470400" cy="2286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本次研究系统梳理了徐州汉文化古迹中的语文元素，探索了融合路径，不仅提升了个人的语文素养与实践能力，更深刻认识到本土文化的价值，增强了文化自信。研究也存在不足，如对文言铭文的解读不够深入，未来将继续学习探索。</a:t>
            </a:r>
            <a:endParaRPr lang="en-US" sz="1100"/>
          </a:p>
        </p:txBody>
      </p:sp>
      <p:sp>
        <p:nvSpPr>
          <p:cNvPr id="9" name="AutoShape 9"/>
          <p:cNvSpPr/>
          <p:nvPr/>
        </p:nvSpPr>
        <p:spPr>
          <a:xfrm>
            <a:off x="6350000" y="2032000"/>
            <a:ext cx="5080000" cy="3556000"/>
          </a:xfrm>
          <a:prstGeom prst="roundRect">
            <a:avLst>
              <a:gd name="adj" fmla="val 3571"/>
            </a:avLst>
          </a:prstGeom>
          <a:solidFill>
            <a:srgbClr val="FFFFFF">
              <a:alpha val="85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3"/>
          <a:srcRect/>
          <a:stretch>
            <a:fillRect/>
          </a:stretch>
        </p:blipFill>
        <p:spPr>
          <a:xfrm>
            <a:off x="6654800" y="2336800"/>
            <a:ext cx="406400" cy="406400"/>
          </a:xfrm>
          <a:prstGeom prst="rect">
            <a:avLst/>
          </a:prstGeom>
          <a:noFill/>
          <a:ln w="25400" cap="flat" cmpd="sng">
            <a:noFill/>
            <a:prstDash val="solid"/>
            <a:round/>
          </a:ln>
        </p:spPr>
      </p:pic>
      <p:sp>
        <p:nvSpPr>
          <p:cNvPr id="11" name="AutoShape 11"/>
          <p:cNvSpPr/>
          <p:nvPr/>
        </p:nvSpPr>
        <p:spPr>
          <a:xfrm>
            <a:off x="7162800" y="2336800"/>
            <a:ext cx="3810000" cy="381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实践建议</a:t>
            </a:r>
            <a:endParaRPr lang="en-US" sz="1100"/>
          </a:p>
        </p:txBody>
      </p:sp>
      <p:cxnSp>
        <p:nvCxnSpPr>
          <p:cNvPr id="12" name="Connector 12"/>
          <p:cNvCxnSpPr/>
          <p:nvPr/>
        </p:nvCxnSpPr>
        <p:spPr>
          <a:xfrm rot="-9766">
            <a:off x="6654809" y="2787650"/>
            <a:ext cx="4470400" cy="12700"/>
          </a:xfrm>
          <a:prstGeom prst="straightConnector1">
            <a:avLst/>
          </a:prstGeom>
          <a:solidFill>
            <a:srgbClr val="DEE0E3">
              <a:alpha val="100000"/>
            </a:srgbClr>
          </a:solidFill>
          <a:ln w="12700" cap="flat" cmpd="sng">
            <a:solidFill>
              <a:srgbClr val="333333">
                <a:alpha val="20000"/>
              </a:srgbClr>
            </a:solidFill>
            <a:prstDash val="solid"/>
            <a:round/>
            <a:headEnd type="none" w="med" len="med"/>
            <a:tailEnd type="none" w="med" len="med"/>
          </a:ln>
        </p:spPr>
      </p:cxnSp>
      <p:sp>
        <p:nvSpPr>
          <p:cNvPr id="13" name="AutoShape 13"/>
          <p:cNvSpPr/>
          <p:nvPr/>
        </p:nvSpPr>
        <p:spPr>
          <a:xfrm>
            <a:off x="6654800" y="2921000"/>
            <a:ext cx="4470400" cy="2286000"/>
          </a:xfrm>
          <a:prstGeom prst="roundRect">
            <a:avLst>
              <a:gd name="adj" fmla="val 0"/>
            </a:avLst>
          </a:prstGeom>
          <a:noFill/>
          <a:ln w="254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Noto Serif SC"/>
                <a:ea typeface="Noto Serif SC"/>
                <a:cs typeface="Noto Serif SC"/>
                <a:sym typeface="Noto Serif SC"/>
              </a:rPr>
              <a:t>学校层面：</a:t>
            </a:r>
            <a:r>
              <a:rPr lang="en-US" sz="1400" b="0" i="0" u="none" strike="noStrike">
                <a:solidFill>
                  <a:srgbClr val="333333"/>
                </a:solidFill>
                <a:latin typeface="Noto Serif SC"/>
                <a:ea typeface="Noto Serif SC"/>
                <a:cs typeface="Noto Serif SC"/>
                <a:sym typeface="Noto Serif SC"/>
              </a:rPr>
              <a:t>开展汉文化古迹研学活动，将其纳入校本课程。</a:t>
            </a:r>
            <a:endParaRPr lang="en-US" sz="1100"/>
          </a:p>
          <a:p>
            <a:pPr indent="0" algn="l">
              <a:lnSpc>
                <a:spcPct val="100000"/>
              </a:lnSpc>
            </a:pPr>
            <a:r>
              <a:rPr lang="en-US" sz="1400" b="1" i="0" u="none" strike="noStrike">
                <a:solidFill>
                  <a:srgbClr val="333333"/>
                </a:solidFill>
                <a:latin typeface="Noto Serif SC"/>
                <a:ea typeface="Noto Serif SC"/>
                <a:cs typeface="Noto Serif SC"/>
                <a:sym typeface="Noto Serif SC"/>
              </a:rPr>
              <a:t>教师层面：</a:t>
            </a:r>
            <a:r>
              <a:rPr lang="en-US" sz="1400" b="0" i="0" u="none" strike="noStrike">
                <a:solidFill>
                  <a:srgbClr val="333333"/>
                </a:solidFill>
                <a:latin typeface="Noto Serif SC"/>
                <a:ea typeface="Noto Serif SC"/>
                <a:cs typeface="Noto Serif SC"/>
                <a:sym typeface="Noto Serif SC"/>
              </a:rPr>
              <a:t>设计融合式教学任务，引导学生挖掘古迹中的语文元素。</a:t>
            </a:r>
            <a:endParaRPr lang="en-US" sz="1400" b="0" i="0" u="none" strike="noStrike">
              <a:solidFill>
                <a:srgbClr val="333333"/>
              </a:solidFill>
              <a:latin typeface="Noto Serif SC"/>
              <a:ea typeface="Noto Serif SC"/>
              <a:cs typeface="Noto Serif SC"/>
              <a:sym typeface="Noto Serif SC"/>
            </a:endParaRPr>
          </a:p>
          <a:p>
            <a:pPr indent="0" algn="l">
              <a:lnSpc>
                <a:spcPct val="100000"/>
              </a:lnSpc>
            </a:pPr>
            <a:r>
              <a:rPr lang="en-US" sz="1400" b="1" i="0" u="none" strike="noStrike">
                <a:solidFill>
                  <a:srgbClr val="333333"/>
                </a:solidFill>
                <a:latin typeface="Noto Serif SC"/>
                <a:ea typeface="Noto Serif SC"/>
                <a:cs typeface="Noto Serif SC"/>
                <a:sym typeface="Noto Serif SC"/>
              </a:rPr>
              <a:t>学生层面：</a:t>
            </a:r>
            <a:r>
              <a:rPr lang="en-US" sz="1400" b="0" i="0" u="none" strike="noStrike">
                <a:solidFill>
                  <a:srgbClr val="333333"/>
                </a:solidFill>
                <a:latin typeface="Noto Serif SC"/>
                <a:ea typeface="Noto Serif SC"/>
                <a:cs typeface="Noto Serif SC"/>
                <a:sym typeface="Noto Serif SC"/>
              </a:rPr>
              <a:t>主动开展调研，积累语文素材，积极参与文化实践活动。</a:t>
            </a:r>
            <a:endParaRPr lang="en-US" sz="1400" b="0" i="0" u="none" strike="noStrike">
              <a:solidFill>
                <a:srgbClr val="333333"/>
              </a:solidFill>
              <a:latin typeface="Noto Serif SC"/>
              <a:ea typeface="Noto Serif SC"/>
              <a:cs typeface="Noto Serif SC"/>
              <a:sym typeface="Noto Serif SC"/>
            </a:endParaRPr>
          </a:p>
          <a:p>
            <a:pPr indent="0" algn="l">
              <a:lnSpc>
                <a:spcPct val="100000"/>
              </a:lnSpc>
            </a:pPr>
            <a:r>
              <a:rPr lang="en-US" sz="1400" b="1" i="0" u="none" strike="noStrike">
                <a:solidFill>
                  <a:srgbClr val="333333"/>
                </a:solidFill>
                <a:latin typeface="Noto Serif SC"/>
                <a:ea typeface="Noto Serif SC"/>
                <a:cs typeface="Noto Serif SC"/>
                <a:sym typeface="Noto Serif SC"/>
              </a:rPr>
              <a:t>家庭层面：</a:t>
            </a:r>
            <a:r>
              <a:rPr lang="en-US" sz="1400" b="0" i="0" u="none" strike="noStrike">
                <a:solidFill>
                  <a:srgbClr val="333333"/>
                </a:solidFill>
                <a:latin typeface="Noto Serif SC"/>
                <a:ea typeface="Noto Serif SC"/>
                <a:cs typeface="Noto Serif SC"/>
                <a:sym typeface="Noto Serif SC"/>
              </a:rPr>
              <a:t>配合学校，鼓励并支持孩子参与汉文化调研活动。</a:t>
            </a:r>
            <a:endParaRPr lang="en-US" sz="1400" b="0" i="0" u="none" strike="noStrike">
              <a:solidFill>
                <a:srgbClr val="333333"/>
              </a:solidFill>
              <a:latin typeface="Noto Serif SC"/>
              <a:ea typeface="Noto Serif SC"/>
              <a:cs typeface="Noto Serif SC"/>
              <a:sym typeface="Noto Serif SC"/>
            </a:endParaRP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1622</Words>
  <Application>WPS 演示</Application>
  <PresentationFormat/>
  <Paragraphs>137</Paragraphs>
  <Slides>10</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10</vt:i4>
      </vt:variant>
    </vt:vector>
  </HeadingPairs>
  <TitlesOfParts>
    <vt:vector size="23" baseType="lpstr">
      <vt:lpstr>Arial</vt:lpstr>
      <vt:lpstr>宋体</vt:lpstr>
      <vt:lpstr>Wingdings</vt:lpstr>
      <vt:lpstr>Arial</vt:lpstr>
      <vt:lpstr>Noto Serif SC</vt:lpstr>
      <vt:lpstr>Segoe Print</vt:lpstr>
      <vt:lpstr>Songti SC</vt:lpstr>
      <vt:lpstr>Wingdings</vt:lpstr>
      <vt:lpstr>Noto Sans SC</vt:lpstr>
      <vt:lpstr>微软雅黑</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韩书文</cp:lastModifiedBy>
  <cp:revision>1</cp:revision>
  <dcterms:created xsi:type="dcterms:W3CDTF">2026-03-16T08:52:03Z</dcterms:created>
  <dcterms:modified xsi:type="dcterms:W3CDTF">2026-03-16T08:52:03Z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660FEE6116FE49A9AAAB5CFE659C26EC_13</vt:lpwstr>
  </property>
  <property fmtid="{D5CDD505-2E9C-101B-9397-08002B2CF9AE}" pid="3" name="KSOProductBuildVer">
    <vt:lpwstr>2052-12.1.0.25225</vt:lpwstr>
  </property>
</Properties>
</file>