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6" r:id="rId6"/>
    <p:sldId id="260" r:id="rId7"/>
    <p:sldId id="261" r:id="rId8"/>
    <p:sldId id="262" r:id="rId9"/>
    <p:sldId id="263" r:id="rId10"/>
    <p:sldId id="264" r:id="rId11"/>
    <p:sldId id="265" r:id="rId12"/>
    <p:sldId id="267" r:id="rId13"/>
    <p:sldId id="268" r:id="rId14"/>
    <p:sldId id="269" r:id="rId15"/>
    <p:sldId id="270" r:id="rId16"/>
    <p:sldId id="271" r:id="rId17"/>
    <p:sldId id="272" r:id="rId18"/>
    <p:sldId id="273" r:id="rId19"/>
    <p:sldId id="274" r:id="rId20"/>
    <p:sldId id="276" r:id="rId21"/>
    <p:sldId id="277" r:id="rId22"/>
    <p:sldId id="278"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E:\&#26032;&#24314;&#25991;&#20214;&#22841;\&#20551;&#26399;&#34917;&#35838;&#24341;&#21457;&#30340;&#35770;&#3677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I:\&#21608;&#28070;&#27901;\&#30740;&#31350;&#24615;&#23398;&#20064;\&#20132;&#21449;&#22270;&#34920;-&#20551;&#26399;&#34917;&#35838;&#24341;&#21457;&#30340;&#35770;&#36777;2.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I:\&#21608;&#28070;&#27901;\&#30740;&#31350;&#24615;&#23398;&#20064;\&#20132;&#21449;&#22270;&#34920;-&#20551;&#26399;&#34917;&#35838;&#24341;&#21457;&#30340;&#35770;&#36777;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I:\&#21608;&#28070;&#27901;\&#30740;&#31350;&#24615;&#23398;&#20064;\&#20132;&#21449;&#22270;&#34920;-&#20551;&#26399;&#34917;&#35838;&#24341;&#21457;&#30340;&#35770;&#36777;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I:\&#21608;&#28070;&#27901;\&#30740;&#31350;&#24615;&#23398;&#20064;\&#20132;&#21449;&#22270;&#34920;-&#20551;&#26399;&#34917;&#35838;&#24341;&#21457;&#30340;&#35770;&#36777;2.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I:\&#21608;&#28070;&#27901;\&#30740;&#31350;&#24615;&#23398;&#20064;\&#20132;&#21449;&#22270;&#34920;-&#20551;&#26399;&#34917;&#35838;&#24341;&#21457;&#30340;&#35770;&#36777;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874396135265699E-2"/>
          <c:y val="5.9978103286851103E-2"/>
          <c:w val="0.95736714975845405"/>
          <c:h val="0.89098870278521203"/>
        </c:manualLayout>
      </c:layout>
      <c:barChart>
        <c:barDir val="col"/>
        <c:grouping val="clustered"/>
        <c:varyColors val="0"/>
        <c:ser>
          <c:idx val="0"/>
          <c:order val="0"/>
          <c:spPr>
            <a:solidFill>
              <a:srgbClr val="377CFF"/>
            </a:solidFill>
            <a:ln>
              <a:solidFill>
                <a:srgbClr val="377CFF"/>
              </a:solidFill>
            </a:ln>
          </c:spPr>
          <c:invertIfNegative val="0"/>
          <c:val>
            <c:numRef>
              <c:f>'Q2'!$D$23:$D$28</c:f>
              <c:numCache>
                <c:formatCode>General</c:formatCode>
                <c:ptCount val="6"/>
                <c:pt idx="0">
                  <c:v>12</c:v>
                </c:pt>
                <c:pt idx="1">
                  <c:v>5</c:v>
                </c:pt>
                <c:pt idx="2">
                  <c:v>11</c:v>
                </c:pt>
                <c:pt idx="3">
                  <c:v>11</c:v>
                </c:pt>
                <c:pt idx="4">
                  <c:v>34</c:v>
                </c:pt>
              </c:numCache>
            </c:numRef>
          </c:val>
          <c:extLst>
            <c:ext xmlns:c16="http://schemas.microsoft.com/office/drawing/2014/chart" uri="{C3380CC4-5D6E-409C-BE32-E72D297353CC}">
              <c16:uniqueId val="{00000000-359A-4B70-840E-A2CB5DEE4727}"/>
            </c:ext>
          </c:extLst>
        </c:ser>
        <c:dLbls>
          <c:showLegendKey val="0"/>
          <c:showVal val="0"/>
          <c:showCatName val="0"/>
          <c:showSerName val="0"/>
          <c:showPercent val="0"/>
          <c:showBubbleSize val="0"/>
        </c:dLbls>
        <c:gapWidth val="150"/>
        <c:axId val="50020001"/>
        <c:axId val="50020002"/>
      </c:barChart>
      <c:catAx>
        <c:axId val="50020001"/>
        <c:scaling>
          <c:orientation val="minMax"/>
        </c:scaling>
        <c:delete val="0"/>
        <c:axPos val="b"/>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50020002"/>
        <c:crosses val="autoZero"/>
        <c:auto val="1"/>
        <c:lblAlgn val="ctr"/>
        <c:lblOffset val="100"/>
        <c:noMultiLvlLbl val="0"/>
      </c:catAx>
      <c:valAx>
        <c:axId val="50020002"/>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50020001"/>
        <c:crosses val="autoZero"/>
        <c:crossBetween val="between"/>
      </c:valAx>
    </c:plotArea>
    <c:plotVisOnly val="1"/>
    <c:dispBlanksAs val="gap"/>
    <c:showDLblsOverMax val="0"/>
  </c:chart>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1800" b="1" i="0" u="none" strike="noStrike" kern="1200" baseline="0">
                <a:solidFill>
                  <a:schemeClr val="tx1"/>
                </a:solidFill>
                <a:latin typeface="+mn-lt"/>
                <a:ea typeface="+mn-ea"/>
                <a:cs typeface="+mn-cs"/>
              </a:defRPr>
            </a:pPr>
            <a:r>
              <a:rPr lang="en-US" sz="1400"/>
              <a:t>如果需要假期学习，您认为一下哪一种方式最好？</a:t>
            </a:r>
          </a:p>
        </c:rich>
      </c:tx>
      <c:layout>
        <c:manualLayout>
          <c:xMode val="edge"/>
          <c:yMode val="edge"/>
          <c:x val="0.120149253731343"/>
          <c:y val="2.4926144756277701E-2"/>
        </c:manualLayout>
      </c:layout>
      <c:overlay val="0"/>
    </c:title>
    <c:autoTitleDeleted val="0"/>
    <c:plotArea>
      <c:layout/>
      <c:barChart>
        <c:barDir val="col"/>
        <c:grouping val="stacked"/>
        <c:varyColors val="0"/>
        <c:ser>
          <c:idx val="0"/>
          <c:order val="0"/>
          <c:tx>
            <c:strRef>
              <c:f>'[交叉图表-假期补课引发的论辩2.xlsx]Q1XQ3_1'!$C$19</c:f>
              <c:strCache>
                <c:ptCount val="1"/>
                <c:pt idx="0">
                  <c:v>Q3:在校补课</c:v>
                </c:pt>
              </c:strCache>
            </c:strRef>
          </c:tx>
          <c:spPr>
            <a:solidFill>
              <a:srgbClr val="377CFF"/>
            </a:solidFill>
            <a:ln>
              <a:solidFill>
                <a:srgbClr val="377CFF"/>
              </a:solidFill>
            </a:ln>
          </c:spPr>
          <c:invertIfNegative val="0"/>
          <c:cat>
            <c:strRef>
              <c:f>'[交叉图表-假期补课引发的论辩2.xlsx]Q1XQ3_1'!$B$20:$B$23</c:f>
              <c:strCache>
                <c:ptCount val="4"/>
                <c:pt idx="0">
                  <c:v>Q1:学生</c:v>
                </c:pt>
                <c:pt idx="1">
                  <c:v>Q1:家长</c:v>
                </c:pt>
                <c:pt idx="2">
                  <c:v>Q1:老师</c:v>
                </c:pt>
                <c:pt idx="3">
                  <c:v>Q1:其他</c:v>
                </c:pt>
              </c:strCache>
            </c:strRef>
          </c:cat>
          <c:val>
            <c:numRef>
              <c:f>'[交叉图表-假期补课引发的论辩2.xlsx]Q1XQ3_1'!$C$20:$C$23</c:f>
              <c:numCache>
                <c:formatCode>General</c:formatCode>
                <c:ptCount val="4"/>
                <c:pt idx="0">
                  <c:v>5</c:v>
                </c:pt>
                <c:pt idx="1">
                  <c:v>48</c:v>
                </c:pt>
                <c:pt idx="2">
                  <c:v>0</c:v>
                </c:pt>
                <c:pt idx="3">
                  <c:v>0</c:v>
                </c:pt>
              </c:numCache>
            </c:numRef>
          </c:val>
          <c:extLst>
            <c:ext xmlns:c16="http://schemas.microsoft.com/office/drawing/2014/chart" uri="{C3380CC4-5D6E-409C-BE32-E72D297353CC}">
              <c16:uniqueId val="{00000000-BE68-4762-A892-9612C500D9FC}"/>
            </c:ext>
          </c:extLst>
        </c:ser>
        <c:ser>
          <c:idx val="1"/>
          <c:order val="1"/>
          <c:tx>
            <c:strRef>
              <c:f>'[交叉图表-假期补课引发的论辩2.xlsx]Q1XQ3_1'!$D$19</c:f>
              <c:strCache>
                <c:ptCount val="1"/>
                <c:pt idx="0">
                  <c:v>Q3:学校网课</c:v>
                </c:pt>
              </c:strCache>
            </c:strRef>
          </c:tx>
          <c:spPr>
            <a:solidFill>
              <a:srgbClr val="00BF6F"/>
            </a:solidFill>
            <a:ln>
              <a:solidFill>
                <a:srgbClr val="00BF6F"/>
              </a:solidFill>
            </a:ln>
          </c:spPr>
          <c:invertIfNegative val="0"/>
          <c:cat>
            <c:strRef>
              <c:f>'[交叉图表-假期补课引发的论辩2.xlsx]Q1XQ3_1'!$B$20:$B$23</c:f>
              <c:strCache>
                <c:ptCount val="4"/>
                <c:pt idx="0">
                  <c:v>Q1:学生</c:v>
                </c:pt>
                <c:pt idx="1">
                  <c:v>Q1:家长</c:v>
                </c:pt>
                <c:pt idx="2">
                  <c:v>Q1:老师</c:v>
                </c:pt>
                <c:pt idx="3">
                  <c:v>Q1:其他</c:v>
                </c:pt>
              </c:strCache>
            </c:strRef>
          </c:cat>
          <c:val>
            <c:numRef>
              <c:f>'[交叉图表-假期补课引发的论辩2.xlsx]Q1XQ3_1'!$D$20:$D$23</c:f>
              <c:numCache>
                <c:formatCode>General</c:formatCode>
                <c:ptCount val="4"/>
                <c:pt idx="0">
                  <c:v>3</c:v>
                </c:pt>
                <c:pt idx="1">
                  <c:v>1</c:v>
                </c:pt>
                <c:pt idx="2">
                  <c:v>0</c:v>
                </c:pt>
                <c:pt idx="3">
                  <c:v>0</c:v>
                </c:pt>
              </c:numCache>
            </c:numRef>
          </c:val>
          <c:extLst>
            <c:ext xmlns:c16="http://schemas.microsoft.com/office/drawing/2014/chart" uri="{C3380CC4-5D6E-409C-BE32-E72D297353CC}">
              <c16:uniqueId val="{00000001-BE68-4762-A892-9612C500D9FC}"/>
            </c:ext>
          </c:extLst>
        </c:ser>
        <c:ser>
          <c:idx val="2"/>
          <c:order val="2"/>
          <c:tx>
            <c:strRef>
              <c:f>'[交叉图表-假期补课引发的论辩2.xlsx]Q1XQ3_1'!$E$19</c:f>
              <c:strCache>
                <c:ptCount val="1"/>
                <c:pt idx="0">
                  <c:v>Q3:自主学习</c:v>
                </c:pt>
              </c:strCache>
            </c:strRef>
          </c:tx>
          <c:spPr>
            <a:solidFill>
              <a:srgbClr val="FFCD24"/>
            </a:solidFill>
            <a:ln>
              <a:solidFill>
                <a:srgbClr val="FFCD24"/>
              </a:solidFill>
            </a:ln>
          </c:spPr>
          <c:invertIfNegative val="0"/>
          <c:cat>
            <c:strRef>
              <c:f>'[交叉图表-假期补课引发的论辩2.xlsx]Q1XQ3_1'!$B$20:$B$23</c:f>
              <c:strCache>
                <c:ptCount val="4"/>
                <c:pt idx="0">
                  <c:v>Q1:学生</c:v>
                </c:pt>
                <c:pt idx="1">
                  <c:v>Q1:家长</c:v>
                </c:pt>
                <c:pt idx="2">
                  <c:v>Q1:老师</c:v>
                </c:pt>
                <c:pt idx="3">
                  <c:v>Q1:其他</c:v>
                </c:pt>
              </c:strCache>
            </c:strRef>
          </c:cat>
          <c:val>
            <c:numRef>
              <c:f>'[交叉图表-假期补课引发的论辩2.xlsx]Q1XQ3_1'!$E$20:$E$23</c:f>
              <c:numCache>
                <c:formatCode>General</c:formatCode>
                <c:ptCount val="4"/>
                <c:pt idx="0">
                  <c:v>9</c:v>
                </c:pt>
                <c:pt idx="1">
                  <c:v>4</c:v>
                </c:pt>
                <c:pt idx="2">
                  <c:v>2</c:v>
                </c:pt>
                <c:pt idx="3">
                  <c:v>0</c:v>
                </c:pt>
              </c:numCache>
            </c:numRef>
          </c:val>
          <c:extLst>
            <c:ext xmlns:c16="http://schemas.microsoft.com/office/drawing/2014/chart" uri="{C3380CC4-5D6E-409C-BE32-E72D297353CC}">
              <c16:uniqueId val="{00000002-BE68-4762-A892-9612C500D9FC}"/>
            </c:ext>
          </c:extLst>
        </c:ser>
        <c:ser>
          <c:idx val="3"/>
          <c:order val="3"/>
          <c:tx>
            <c:strRef>
              <c:f>'[交叉图表-假期补课引发的论辩2.xlsx]Q1XQ3_1'!$F$19</c:f>
              <c:strCache>
                <c:ptCount val="1"/>
                <c:pt idx="0">
                  <c:v>Q3:校外机构</c:v>
                </c:pt>
              </c:strCache>
            </c:strRef>
          </c:tx>
          <c:spPr>
            <a:solidFill>
              <a:srgbClr val="FF6D56"/>
            </a:solidFill>
            <a:ln>
              <a:solidFill>
                <a:srgbClr val="FF6D56"/>
              </a:solidFill>
            </a:ln>
          </c:spPr>
          <c:invertIfNegative val="0"/>
          <c:cat>
            <c:strRef>
              <c:f>'[交叉图表-假期补课引发的论辩2.xlsx]Q1XQ3_1'!$B$20:$B$23</c:f>
              <c:strCache>
                <c:ptCount val="4"/>
                <c:pt idx="0">
                  <c:v>Q1:学生</c:v>
                </c:pt>
                <c:pt idx="1">
                  <c:v>Q1:家长</c:v>
                </c:pt>
                <c:pt idx="2">
                  <c:v>Q1:老师</c:v>
                </c:pt>
                <c:pt idx="3">
                  <c:v>Q1:其他</c:v>
                </c:pt>
              </c:strCache>
            </c:strRef>
          </c:cat>
          <c:val>
            <c:numRef>
              <c:f>'[交叉图表-假期补课引发的论辩2.xlsx]Q1XQ3_1'!$F$20:$F$23</c:f>
              <c:numCache>
                <c:formatCode>General</c:formatCode>
                <c:ptCount val="4"/>
                <c:pt idx="0">
                  <c:v>0</c:v>
                </c:pt>
                <c:pt idx="1">
                  <c:v>1</c:v>
                </c:pt>
                <c:pt idx="2">
                  <c:v>0</c:v>
                </c:pt>
                <c:pt idx="3">
                  <c:v>0</c:v>
                </c:pt>
              </c:numCache>
            </c:numRef>
          </c:val>
          <c:extLst>
            <c:ext xmlns:c16="http://schemas.microsoft.com/office/drawing/2014/chart" uri="{C3380CC4-5D6E-409C-BE32-E72D297353CC}">
              <c16:uniqueId val="{00000003-BE68-4762-A892-9612C500D9FC}"/>
            </c:ext>
          </c:extLst>
        </c:ser>
        <c:dLbls>
          <c:showLegendKey val="0"/>
          <c:showVal val="0"/>
          <c:showCatName val="0"/>
          <c:showSerName val="0"/>
          <c:showPercent val="0"/>
          <c:showBubbleSize val="0"/>
        </c:dLbls>
        <c:gapWidth val="150"/>
        <c:overlap val="100"/>
        <c:axId val="50050001"/>
        <c:axId val="50050002"/>
      </c:barChart>
      <c:catAx>
        <c:axId val="50050001"/>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50050002"/>
        <c:crosses val="autoZero"/>
        <c:auto val="1"/>
        <c:lblAlgn val="ctr"/>
        <c:lblOffset val="100"/>
        <c:noMultiLvlLbl val="0"/>
      </c:catAx>
      <c:valAx>
        <c:axId val="50050002"/>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50050001"/>
        <c:crosses val="autoZero"/>
        <c:crossBetween val="between"/>
      </c:valAx>
    </c:plotArea>
    <c:legend>
      <c:legendPos val="b"/>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1800" b="1" i="0" u="none" strike="noStrike" kern="1200" baseline="0">
                <a:solidFill>
                  <a:schemeClr val="tx1"/>
                </a:solidFill>
                <a:latin typeface="+mn-lt"/>
                <a:ea typeface="+mn-ea"/>
                <a:cs typeface="+mn-cs"/>
              </a:defRPr>
            </a:pPr>
            <a:r>
              <a:rPr lang="en-US" sz="1400"/>
              <a:t>您是否支持留出更多的假期时间去做别的事情（如发展有益的兴趣爱好、社会实践）？</a:t>
            </a:r>
          </a:p>
        </c:rich>
      </c:tx>
      <c:overlay val="0"/>
    </c:title>
    <c:autoTitleDeleted val="0"/>
    <c:plotArea>
      <c:layout/>
      <c:barChart>
        <c:barDir val="col"/>
        <c:grouping val="stacked"/>
        <c:varyColors val="0"/>
        <c:ser>
          <c:idx val="0"/>
          <c:order val="0"/>
          <c:tx>
            <c:strRef>
              <c:f>'[交叉图表-假期补课引发的论辩2.xlsx]Q1XQ4_1'!$C$19</c:f>
              <c:strCache>
                <c:ptCount val="1"/>
                <c:pt idx="0">
                  <c:v>Q4:是</c:v>
                </c:pt>
              </c:strCache>
            </c:strRef>
          </c:tx>
          <c:spPr>
            <a:solidFill>
              <a:srgbClr val="377CFF"/>
            </a:solidFill>
            <a:ln>
              <a:solidFill>
                <a:srgbClr val="377CFF"/>
              </a:solidFill>
            </a:ln>
          </c:spPr>
          <c:invertIfNegative val="0"/>
          <c:cat>
            <c:strRef>
              <c:f>'[交叉图表-假期补课引发的论辩2.xlsx]Q1XQ4_1'!$B$20:$B$23</c:f>
              <c:strCache>
                <c:ptCount val="4"/>
                <c:pt idx="0">
                  <c:v>Q1:学生</c:v>
                </c:pt>
                <c:pt idx="1">
                  <c:v>Q1:家长</c:v>
                </c:pt>
                <c:pt idx="2">
                  <c:v>Q1:老师</c:v>
                </c:pt>
                <c:pt idx="3">
                  <c:v>Q1:其他</c:v>
                </c:pt>
              </c:strCache>
            </c:strRef>
          </c:cat>
          <c:val>
            <c:numRef>
              <c:f>'[交叉图表-假期补课引发的论辩2.xlsx]Q1XQ4_1'!$C$20:$C$23</c:f>
              <c:numCache>
                <c:formatCode>General</c:formatCode>
                <c:ptCount val="4"/>
                <c:pt idx="0">
                  <c:v>17</c:v>
                </c:pt>
                <c:pt idx="1">
                  <c:v>38</c:v>
                </c:pt>
                <c:pt idx="2">
                  <c:v>2</c:v>
                </c:pt>
                <c:pt idx="3">
                  <c:v>0</c:v>
                </c:pt>
              </c:numCache>
            </c:numRef>
          </c:val>
          <c:extLst>
            <c:ext xmlns:c16="http://schemas.microsoft.com/office/drawing/2014/chart" uri="{C3380CC4-5D6E-409C-BE32-E72D297353CC}">
              <c16:uniqueId val="{00000000-0910-4A07-91E4-D676FC3609F8}"/>
            </c:ext>
          </c:extLst>
        </c:ser>
        <c:ser>
          <c:idx val="1"/>
          <c:order val="1"/>
          <c:tx>
            <c:strRef>
              <c:f>'[交叉图表-假期补课引发的论辩2.xlsx]Q1XQ4_1'!$D$19</c:f>
              <c:strCache>
                <c:ptCount val="1"/>
                <c:pt idx="0">
                  <c:v>Q4:否</c:v>
                </c:pt>
              </c:strCache>
            </c:strRef>
          </c:tx>
          <c:spPr>
            <a:solidFill>
              <a:srgbClr val="00BF6F"/>
            </a:solidFill>
            <a:ln>
              <a:solidFill>
                <a:srgbClr val="00BF6F"/>
              </a:solidFill>
            </a:ln>
          </c:spPr>
          <c:invertIfNegative val="0"/>
          <c:cat>
            <c:strRef>
              <c:f>'[交叉图表-假期补课引发的论辩2.xlsx]Q1XQ4_1'!$B$20:$B$23</c:f>
              <c:strCache>
                <c:ptCount val="4"/>
                <c:pt idx="0">
                  <c:v>Q1:学生</c:v>
                </c:pt>
                <c:pt idx="1">
                  <c:v>Q1:家长</c:v>
                </c:pt>
                <c:pt idx="2">
                  <c:v>Q1:老师</c:v>
                </c:pt>
                <c:pt idx="3">
                  <c:v>Q1:其他</c:v>
                </c:pt>
              </c:strCache>
            </c:strRef>
          </c:cat>
          <c:val>
            <c:numRef>
              <c:f>'[交叉图表-假期补课引发的论辩2.xlsx]Q1XQ4_1'!$D$20:$D$23</c:f>
              <c:numCache>
                <c:formatCode>General</c:formatCode>
                <c:ptCount val="4"/>
                <c:pt idx="0">
                  <c:v>0</c:v>
                </c:pt>
                <c:pt idx="1">
                  <c:v>16</c:v>
                </c:pt>
                <c:pt idx="2">
                  <c:v>0</c:v>
                </c:pt>
                <c:pt idx="3">
                  <c:v>0</c:v>
                </c:pt>
              </c:numCache>
            </c:numRef>
          </c:val>
          <c:extLst>
            <c:ext xmlns:c16="http://schemas.microsoft.com/office/drawing/2014/chart" uri="{C3380CC4-5D6E-409C-BE32-E72D297353CC}">
              <c16:uniqueId val="{00000001-0910-4A07-91E4-D676FC3609F8}"/>
            </c:ext>
          </c:extLst>
        </c:ser>
        <c:dLbls>
          <c:showLegendKey val="0"/>
          <c:showVal val="0"/>
          <c:showCatName val="0"/>
          <c:showSerName val="0"/>
          <c:showPercent val="0"/>
          <c:showBubbleSize val="0"/>
        </c:dLbls>
        <c:gapWidth val="150"/>
        <c:overlap val="100"/>
        <c:axId val="50010001"/>
        <c:axId val="50010002"/>
      </c:barChart>
      <c:catAx>
        <c:axId val="50010001"/>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50010002"/>
        <c:crosses val="autoZero"/>
        <c:auto val="1"/>
        <c:lblAlgn val="ctr"/>
        <c:lblOffset val="100"/>
        <c:noMultiLvlLbl val="0"/>
      </c:catAx>
      <c:valAx>
        <c:axId val="50010002"/>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50010001"/>
        <c:crosses val="autoZero"/>
        <c:crossBetween val="between"/>
      </c:valAx>
    </c:plotArea>
    <c:legend>
      <c:legendPos val="b"/>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1800" b="1" i="0" u="none" strike="noStrike" kern="1200" baseline="0">
                <a:solidFill>
                  <a:schemeClr val="tx1"/>
                </a:solidFill>
                <a:latin typeface="+mn-lt"/>
                <a:ea typeface="+mn-ea"/>
                <a:cs typeface="+mn-cs"/>
              </a:defRPr>
            </a:pPr>
            <a:r>
              <a:rPr lang="en-US" sz="1400"/>
              <a:t>您认为假期在校补课有什么优势或劣势？</a:t>
            </a:r>
          </a:p>
        </c:rich>
      </c:tx>
      <c:overlay val="0"/>
    </c:title>
    <c:autoTitleDeleted val="0"/>
    <c:plotArea>
      <c:layout/>
      <c:barChart>
        <c:barDir val="col"/>
        <c:grouping val="stacked"/>
        <c:varyColors val="0"/>
        <c:ser>
          <c:idx val="0"/>
          <c:order val="0"/>
          <c:tx>
            <c:strRef>
              <c:f>'[交叉图表-假期补课引发的论辩2.xlsx]Q1XQ5_1'!$C$19</c:f>
              <c:strCache>
                <c:ptCount val="1"/>
                <c:pt idx="0">
                  <c:v>Q5:价格便宜</c:v>
                </c:pt>
              </c:strCache>
            </c:strRef>
          </c:tx>
          <c:spPr>
            <a:solidFill>
              <a:srgbClr val="377CFF"/>
            </a:solidFill>
            <a:ln>
              <a:solidFill>
                <a:srgbClr val="377CFF"/>
              </a:solidFill>
            </a:ln>
          </c:spPr>
          <c:invertIfNegative val="0"/>
          <c:cat>
            <c:strRef>
              <c:f>'[交叉图表-假期补课引发的论辩2.xlsx]Q1XQ5_1'!$B$20:$B$23</c:f>
              <c:strCache>
                <c:ptCount val="4"/>
                <c:pt idx="0">
                  <c:v>Q1:学生</c:v>
                </c:pt>
                <c:pt idx="1">
                  <c:v>Q1:家长</c:v>
                </c:pt>
                <c:pt idx="2">
                  <c:v>Q1:老师</c:v>
                </c:pt>
                <c:pt idx="3">
                  <c:v>Q1:其他</c:v>
                </c:pt>
              </c:strCache>
            </c:strRef>
          </c:cat>
          <c:val>
            <c:numRef>
              <c:f>'[交叉图表-假期补课引发的论辩2.xlsx]Q1XQ5_1'!$C$20:$C$23</c:f>
              <c:numCache>
                <c:formatCode>General</c:formatCode>
                <c:ptCount val="4"/>
                <c:pt idx="0">
                  <c:v>2</c:v>
                </c:pt>
                <c:pt idx="1">
                  <c:v>13</c:v>
                </c:pt>
                <c:pt idx="2">
                  <c:v>0</c:v>
                </c:pt>
                <c:pt idx="3">
                  <c:v>0</c:v>
                </c:pt>
              </c:numCache>
            </c:numRef>
          </c:val>
          <c:extLst>
            <c:ext xmlns:c16="http://schemas.microsoft.com/office/drawing/2014/chart" uri="{C3380CC4-5D6E-409C-BE32-E72D297353CC}">
              <c16:uniqueId val="{00000000-5D89-427A-ABB6-5EB6A3C2FF68}"/>
            </c:ext>
          </c:extLst>
        </c:ser>
        <c:ser>
          <c:idx val="1"/>
          <c:order val="1"/>
          <c:tx>
            <c:strRef>
              <c:f>'[交叉图表-假期补课引发的论辩2.xlsx]Q1XQ5_1'!$D$19</c:f>
              <c:strCache>
                <c:ptCount val="1"/>
                <c:pt idx="0">
                  <c:v>Q5:方便管理</c:v>
                </c:pt>
              </c:strCache>
            </c:strRef>
          </c:tx>
          <c:spPr>
            <a:solidFill>
              <a:srgbClr val="00BF6F"/>
            </a:solidFill>
            <a:ln>
              <a:solidFill>
                <a:srgbClr val="00BF6F"/>
              </a:solidFill>
            </a:ln>
          </c:spPr>
          <c:invertIfNegative val="0"/>
          <c:cat>
            <c:strRef>
              <c:f>'[交叉图表-假期补课引发的论辩2.xlsx]Q1XQ5_1'!$B$20:$B$23</c:f>
              <c:strCache>
                <c:ptCount val="4"/>
                <c:pt idx="0">
                  <c:v>Q1:学生</c:v>
                </c:pt>
                <c:pt idx="1">
                  <c:v>Q1:家长</c:v>
                </c:pt>
                <c:pt idx="2">
                  <c:v>Q1:老师</c:v>
                </c:pt>
                <c:pt idx="3">
                  <c:v>Q1:其他</c:v>
                </c:pt>
              </c:strCache>
            </c:strRef>
          </c:cat>
          <c:val>
            <c:numRef>
              <c:f>'[交叉图表-假期补课引发的论辩2.xlsx]Q1XQ5_1'!$D$20:$D$23</c:f>
              <c:numCache>
                <c:formatCode>General</c:formatCode>
                <c:ptCount val="4"/>
                <c:pt idx="0">
                  <c:v>5</c:v>
                </c:pt>
                <c:pt idx="1">
                  <c:v>23</c:v>
                </c:pt>
                <c:pt idx="2">
                  <c:v>0</c:v>
                </c:pt>
                <c:pt idx="3">
                  <c:v>0</c:v>
                </c:pt>
              </c:numCache>
            </c:numRef>
          </c:val>
          <c:extLst>
            <c:ext xmlns:c16="http://schemas.microsoft.com/office/drawing/2014/chart" uri="{C3380CC4-5D6E-409C-BE32-E72D297353CC}">
              <c16:uniqueId val="{00000001-5D89-427A-ABB6-5EB6A3C2FF68}"/>
            </c:ext>
          </c:extLst>
        </c:ser>
        <c:ser>
          <c:idx val="2"/>
          <c:order val="2"/>
          <c:tx>
            <c:strRef>
              <c:f>'[交叉图表-假期补课引发的论辩2.xlsx]Q1XQ5_1'!$E$19</c:f>
              <c:strCache>
                <c:ptCount val="1"/>
                <c:pt idx="0">
                  <c:v>Q5:提高学习效率</c:v>
                </c:pt>
              </c:strCache>
            </c:strRef>
          </c:tx>
          <c:spPr>
            <a:solidFill>
              <a:srgbClr val="FFCD24"/>
            </a:solidFill>
            <a:ln>
              <a:solidFill>
                <a:srgbClr val="FFCD24"/>
              </a:solidFill>
            </a:ln>
          </c:spPr>
          <c:invertIfNegative val="0"/>
          <c:cat>
            <c:strRef>
              <c:f>'[交叉图表-假期补课引发的论辩2.xlsx]Q1XQ5_1'!$B$20:$B$23</c:f>
              <c:strCache>
                <c:ptCount val="4"/>
                <c:pt idx="0">
                  <c:v>Q1:学生</c:v>
                </c:pt>
                <c:pt idx="1">
                  <c:v>Q1:家长</c:v>
                </c:pt>
                <c:pt idx="2">
                  <c:v>Q1:老师</c:v>
                </c:pt>
                <c:pt idx="3">
                  <c:v>Q1:其他</c:v>
                </c:pt>
              </c:strCache>
            </c:strRef>
          </c:cat>
          <c:val>
            <c:numRef>
              <c:f>'[交叉图表-假期补课引发的论辩2.xlsx]Q1XQ5_1'!$E$20:$E$23</c:f>
              <c:numCache>
                <c:formatCode>General</c:formatCode>
                <c:ptCount val="4"/>
                <c:pt idx="0">
                  <c:v>5</c:v>
                </c:pt>
                <c:pt idx="1">
                  <c:v>40</c:v>
                </c:pt>
                <c:pt idx="2">
                  <c:v>1</c:v>
                </c:pt>
                <c:pt idx="3">
                  <c:v>0</c:v>
                </c:pt>
              </c:numCache>
            </c:numRef>
          </c:val>
          <c:extLst>
            <c:ext xmlns:c16="http://schemas.microsoft.com/office/drawing/2014/chart" uri="{C3380CC4-5D6E-409C-BE32-E72D297353CC}">
              <c16:uniqueId val="{00000002-5D89-427A-ABB6-5EB6A3C2FF68}"/>
            </c:ext>
          </c:extLst>
        </c:ser>
        <c:ser>
          <c:idx val="3"/>
          <c:order val="3"/>
          <c:tx>
            <c:strRef>
              <c:f>'[交叉图表-假期补课引发的论辩2.xlsx]Q1XQ5_1'!$F$19</c:f>
              <c:strCache>
                <c:ptCount val="1"/>
                <c:pt idx="0">
                  <c:v>Q5:其他</c:v>
                </c:pt>
              </c:strCache>
            </c:strRef>
          </c:tx>
          <c:spPr>
            <a:solidFill>
              <a:srgbClr val="FF6D56"/>
            </a:solidFill>
            <a:ln>
              <a:solidFill>
                <a:srgbClr val="FF6D56"/>
              </a:solidFill>
            </a:ln>
          </c:spPr>
          <c:invertIfNegative val="0"/>
          <c:cat>
            <c:strRef>
              <c:f>'[交叉图表-假期补课引发的论辩2.xlsx]Q1XQ5_1'!$B$20:$B$23</c:f>
              <c:strCache>
                <c:ptCount val="4"/>
                <c:pt idx="0">
                  <c:v>Q1:学生</c:v>
                </c:pt>
                <c:pt idx="1">
                  <c:v>Q1:家长</c:v>
                </c:pt>
                <c:pt idx="2">
                  <c:v>Q1:老师</c:v>
                </c:pt>
                <c:pt idx="3">
                  <c:v>Q1:其他</c:v>
                </c:pt>
              </c:strCache>
            </c:strRef>
          </c:cat>
          <c:val>
            <c:numRef>
              <c:f>'[交叉图表-假期补课引发的论辩2.xlsx]Q1XQ5_1'!$F$20:$F$23</c:f>
              <c:numCache>
                <c:formatCode>General</c:formatCode>
                <c:ptCount val="4"/>
                <c:pt idx="0">
                  <c:v>0</c:v>
                </c:pt>
                <c:pt idx="1">
                  <c:v>1</c:v>
                </c:pt>
                <c:pt idx="2">
                  <c:v>0</c:v>
                </c:pt>
                <c:pt idx="3">
                  <c:v>0</c:v>
                </c:pt>
              </c:numCache>
            </c:numRef>
          </c:val>
          <c:extLst>
            <c:ext xmlns:c16="http://schemas.microsoft.com/office/drawing/2014/chart" uri="{C3380CC4-5D6E-409C-BE32-E72D297353CC}">
              <c16:uniqueId val="{00000003-5D89-427A-ABB6-5EB6A3C2FF68}"/>
            </c:ext>
          </c:extLst>
        </c:ser>
        <c:dLbls>
          <c:showLegendKey val="0"/>
          <c:showVal val="0"/>
          <c:showCatName val="0"/>
          <c:showSerName val="0"/>
          <c:showPercent val="0"/>
          <c:showBubbleSize val="0"/>
        </c:dLbls>
        <c:gapWidth val="150"/>
        <c:overlap val="100"/>
        <c:axId val="50040001"/>
        <c:axId val="50040002"/>
      </c:barChart>
      <c:catAx>
        <c:axId val="50040001"/>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50040002"/>
        <c:crosses val="autoZero"/>
        <c:auto val="1"/>
        <c:lblAlgn val="ctr"/>
        <c:lblOffset val="100"/>
        <c:noMultiLvlLbl val="0"/>
      </c:catAx>
      <c:valAx>
        <c:axId val="50040002"/>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50040001"/>
        <c:crosses val="autoZero"/>
        <c:crossBetween val="between"/>
      </c:valAx>
    </c:plotArea>
    <c:legend>
      <c:legendPos val="b"/>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1800" b="1" i="0" u="none" strike="noStrike" kern="1200" baseline="0">
                <a:solidFill>
                  <a:schemeClr val="tx1"/>
                </a:solidFill>
                <a:latin typeface="+mn-lt"/>
                <a:ea typeface="+mn-ea"/>
                <a:cs typeface="+mn-cs"/>
              </a:defRPr>
            </a:pPr>
            <a:r>
              <a:rPr lang="en-US" sz="1400"/>
              <a:t>您为什么认为假期补课不好？</a:t>
            </a:r>
          </a:p>
        </c:rich>
      </c:tx>
      <c:overlay val="0"/>
    </c:title>
    <c:autoTitleDeleted val="0"/>
    <c:plotArea>
      <c:layout/>
      <c:barChart>
        <c:barDir val="col"/>
        <c:grouping val="stacked"/>
        <c:varyColors val="0"/>
        <c:ser>
          <c:idx val="0"/>
          <c:order val="0"/>
          <c:tx>
            <c:strRef>
              <c:f>'[交叉图表-假期补课引发的论辩2.xlsx]Q1XQ6_1'!$C$19</c:f>
              <c:strCache>
                <c:ptCount val="1"/>
                <c:pt idx="0">
                  <c:v>Q6:不利于学生以后的发展</c:v>
                </c:pt>
              </c:strCache>
            </c:strRef>
          </c:tx>
          <c:spPr>
            <a:solidFill>
              <a:srgbClr val="377CFF"/>
            </a:solidFill>
            <a:ln>
              <a:solidFill>
                <a:srgbClr val="377CFF"/>
              </a:solidFill>
            </a:ln>
          </c:spPr>
          <c:invertIfNegative val="0"/>
          <c:cat>
            <c:strRef>
              <c:f>'[交叉图表-假期补课引发的论辩2.xlsx]Q1XQ6_1'!$B$20:$B$23</c:f>
              <c:strCache>
                <c:ptCount val="4"/>
                <c:pt idx="0">
                  <c:v>Q1:学生</c:v>
                </c:pt>
                <c:pt idx="1">
                  <c:v>Q1:家长</c:v>
                </c:pt>
                <c:pt idx="2">
                  <c:v>Q1:老师</c:v>
                </c:pt>
                <c:pt idx="3">
                  <c:v>Q1:其他</c:v>
                </c:pt>
              </c:strCache>
            </c:strRef>
          </c:cat>
          <c:val>
            <c:numRef>
              <c:f>'[交叉图表-假期补课引发的论辩2.xlsx]Q1XQ6_1'!$C$20:$C$23</c:f>
              <c:numCache>
                <c:formatCode>General</c:formatCode>
                <c:ptCount val="4"/>
                <c:pt idx="0">
                  <c:v>3</c:v>
                </c:pt>
                <c:pt idx="1">
                  <c:v>6</c:v>
                </c:pt>
                <c:pt idx="2">
                  <c:v>0</c:v>
                </c:pt>
                <c:pt idx="3">
                  <c:v>0</c:v>
                </c:pt>
              </c:numCache>
            </c:numRef>
          </c:val>
          <c:extLst>
            <c:ext xmlns:c16="http://schemas.microsoft.com/office/drawing/2014/chart" uri="{C3380CC4-5D6E-409C-BE32-E72D297353CC}">
              <c16:uniqueId val="{00000000-A143-4B49-B5B5-275AB9F25467}"/>
            </c:ext>
          </c:extLst>
        </c:ser>
        <c:ser>
          <c:idx val="1"/>
          <c:order val="1"/>
          <c:tx>
            <c:strRef>
              <c:f>'[交叉图表-假期补课引发的论辩2.xlsx]Q1XQ6_1'!$D$19</c:f>
              <c:strCache>
                <c:ptCount val="1"/>
                <c:pt idx="0">
                  <c:v>Q6:挫伤学生学习积极性</c:v>
                </c:pt>
              </c:strCache>
            </c:strRef>
          </c:tx>
          <c:spPr>
            <a:solidFill>
              <a:srgbClr val="00BF6F"/>
            </a:solidFill>
            <a:ln>
              <a:solidFill>
                <a:srgbClr val="00BF6F"/>
              </a:solidFill>
            </a:ln>
          </c:spPr>
          <c:invertIfNegative val="0"/>
          <c:cat>
            <c:strRef>
              <c:f>'[交叉图表-假期补课引发的论辩2.xlsx]Q1XQ6_1'!$B$20:$B$23</c:f>
              <c:strCache>
                <c:ptCount val="4"/>
                <c:pt idx="0">
                  <c:v>Q1:学生</c:v>
                </c:pt>
                <c:pt idx="1">
                  <c:v>Q1:家长</c:v>
                </c:pt>
                <c:pt idx="2">
                  <c:v>Q1:老师</c:v>
                </c:pt>
                <c:pt idx="3">
                  <c:v>Q1:其他</c:v>
                </c:pt>
              </c:strCache>
            </c:strRef>
          </c:cat>
          <c:val>
            <c:numRef>
              <c:f>'[交叉图表-假期补课引发的论辩2.xlsx]Q1XQ6_1'!$D$20:$D$23</c:f>
              <c:numCache>
                <c:formatCode>General</c:formatCode>
                <c:ptCount val="4"/>
                <c:pt idx="0">
                  <c:v>10</c:v>
                </c:pt>
                <c:pt idx="1">
                  <c:v>6</c:v>
                </c:pt>
                <c:pt idx="2">
                  <c:v>0</c:v>
                </c:pt>
                <c:pt idx="3">
                  <c:v>0</c:v>
                </c:pt>
              </c:numCache>
            </c:numRef>
          </c:val>
          <c:extLst>
            <c:ext xmlns:c16="http://schemas.microsoft.com/office/drawing/2014/chart" uri="{C3380CC4-5D6E-409C-BE32-E72D297353CC}">
              <c16:uniqueId val="{00000001-A143-4B49-B5B5-275AB9F25467}"/>
            </c:ext>
          </c:extLst>
        </c:ser>
        <c:ser>
          <c:idx val="2"/>
          <c:order val="2"/>
          <c:tx>
            <c:strRef>
              <c:f>'[交叉图表-假期补课引发的论辩2.xlsx]Q1XQ6_1'!$E$19</c:f>
              <c:strCache>
                <c:ptCount val="1"/>
                <c:pt idx="0">
                  <c:v>Q6:有损考试公平性，有悖相关规定</c:v>
                </c:pt>
              </c:strCache>
            </c:strRef>
          </c:tx>
          <c:spPr>
            <a:solidFill>
              <a:srgbClr val="FFCD24"/>
            </a:solidFill>
            <a:ln>
              <a:solidFill>
                <a:srgbClr val="FFCD24"/>
              </a:solidFill>
            </a:ln>
          </c:spPr>
          <c:invertIfNegative val="0"/>
          <c:cat>
            <c:strRef>
              <c:f>'[交叉图表-假期补课引发的论辩2.xlsx]Q1XQ6_1'!$B$20:$B$23</c:f>
              <c:strCache>
                <c:ptCount val="4"/>
                <c:pt idx="0">
                  <c:v>Q1:学生</c:v>
                </c:pt>
                <c:pt idx="1">
                  <c:v>Q1:家长</c:v>
                </c:pt>
                <c:pt idx="2">
                  <c:v>Q1:老师</c:v>
                </c:pt>
                <c:pt idx="3">
                  <c:v>Q1:其他</c:v>
                </c:pt>
              </c:strCache>
            </c:strRef>
          </c:cat>
          <c:val>
            <c:numRef>
              <c:f>'[交叉图表-假期补课引发的论辩2.xlsx]Q1XQ6_1'!$E$20:$E$23</c:f>
              <c:numCache>
                <c:formatCode>General</c:formatCode>
                <c:ptCount val="4"/>
                <c:pt idx="0">
                  <c:v>5</c:v>
                </c:pt>
                <c:pt idx="1">
                  <c:v>4</c:v>
                </c:pt>
                <c:pt idx="2">
                  <c:v>1</c:v>
                </c:pt>
                <c:pt idx="3">
                  <c:v>0</c:v>
                </c:pt>
              </c:numCache>
            </c:numRef>
          </c:val>
          <c:extLst>
            <c:ext xmlns:c16="http://schemas.microsoft.com/office/drawing/2014/chart" uri="{C3380CC4-5D6E-409C-BE32-E72D297353CC}">
              <c16:uniqueId val="{00000002-A143-4B49-B5B5-275AB9F25467}"/>
            </c:ext>
          </c:extLst>
        </c:ser>
        <c:ser>
          <c:idx val="3"/>
          <c:order val="3"/>
          <c:tx>
            <c:strRef>
              <c:f>'[交叉图表-假期补课引发的论辩2.xlsx]Q1XQ6_1'!$F$19</c:f>
              <c:strCache>
                <c:ptCount val="1"/>
                <c:pt idx="0">
                  <c:v>Q6:其他</c:v>
                </c:pt>
              </c:strCache>
            </c:strRef>
          </c:tx>
          <c:spPr>
            <a:solidFill>
              <a:srgbClr val="FF6D56"/>
            </a:solidFill>
            <a:ln>
              <a:solidFill>
                <a:srgbClr val="FF6D56"/>
              </a:solidFill>
            </a:ln>
          </c:spPr>
          <c:invertIfNegative val="0"/>
          <c:cat>
            <c:strRef>
              <c:f>'[交叉图表-假期补课引发的论辩2.xlsx]Q1XQ6_1'!$B$20:$B$23</c:f>
              <c:strCache>
                <c:ptCount val="4"/>
                <c:pt idx="0">
                  <c:v>Q1:学生</c:v>
                </c:pt>
                <c:pt idx="1">
                  <c:v>Q1:家长</c:v>
                </c:pt>
                <c:pt idx="2">
                  <c:v>Q1:老师</c:v>
                </c:pt>
                <c:pt idx="3">
                  <c:v>Q1:其他</c:v>
                </c:pt>
              </c:strCache>
            </c:strRef>
          </c:cat>
          <c:val>
            <c:numRef>
              <c:f>'[交叉图表-假期补课引发的论辩2.xlsx]Q1XQ6_1'!$F$20:$F$23</c:f>
              <c:numCache>
                <c:formatCode>General</c:formatCode>
                <c:ptCount val="4"/>
                <c:pt idx="0">
                  <c:v>1</c:v>
                </c:pt>
                <c:pt idx="1">
                  <c:v>1</c:v>
                </c:pt>
                <c:pt idx="2">
                  <c:v>0</c:v>
                </c:pt>
                <c:pt idx="3">
                  <c:v>0</c:v>
                </c:pt>
              </c:numCache>
            </c:numRef>
          </c:val>
          <c:extLst>
            <c:ext xmlns:c16="http://schemas.microsoft.com/office/drawing/2014/chart" uri="{C3380CC4-5D6E-409C-BE32-E72D297353CC}">
              <c16:uniqueId val="{00000003-A143-4B49-B5B5-275AB9F25467}"/>
            </c:ext>
          </c:extLst>
        </c:ser>
        <c:dLbls>
          <c:showLegendKey val="0"/>
          <c:showVal val="0"/>
          <c:showCatName val="0"/>
          <c:showSerName val="0"/>
          <c:showPercent val="0"/>
          <c:showBubbleSize val="0"/>
        </c:dLbls>
        <c:gapWidth val="150"/>
        <c:overlap val="100"/>
        <c:axId val="50030001"/>
        <c:axId val="50030002"/>
      </c:barChart>
      <c:catAx>
        <c:axId val="50030001"/>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50030002"/>
        <c:crosses val="autoZero"/>
        <c:auto val="1"/>
        <c:lblAlgn val="ctr"/>
        <c:lblOffset val="100"/>
        <c:noMultiLvlLbl val="0"/>
      </c:catAx>
      <c:valAx>
        <c:axId val="50030002"/>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50030001"/>
        <c:crosses val="autoZero"/>
        <c:crossBetween val="between"/>
      </c:valAx>
    </c:plotArea>
    <c:legend>
      <c:legendPos val="b"/>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1800" b="1" i="0" u="none" strike="noStrike" kern="1200" baseline="0">
                <a:solidFill>
                  <a:schemeClr val="tx1"/>
                </a:solidFill>
                <a:latin typeface="+mn-lt"/>
                <a:ea typeface="+mn-ea"/>
                <a:cs typeface="+mn-cs"/>
              </a:defRPr>
            </a:pPr>
            <a:r>
              <a:rPr lang="en-US" sz="1400"/>
              <a:t>您认为许多家长支持在校补课的最终原因是什么？</a:t>
            </a:r>
          </a:p>
        </c:rich>
      </c:tx>
      <c:overlay val="0"/>
    </c:title>
    <c:autoTitleDeleted val="0"/>
    <c:plotArea>
      <c:layout/>
      <c:barChart>
        <c:barDir val="col"/>
        <c:grouping val="stacked"/>
        <c:varyColors val="0"/>
        <c:ser>
          <c:idx val="0"/>
          <c:order val="0"/>
          <c:tx>
            <c:strRef>
              <c:f>'[交叉图表-假期补课引发的论辩2.xlsx]Q1XQ7_1'!$C$19</c:f>
              <c:strCache>
                <c:ptCount val="1"/>
                <c:pt idx="0">
                  <c:v>Q7:可以管住孩子，不让孩子在家作妖</c:v>
                </c:pt>
              </c:strCache>
            </c:strRef>
          </c:tx>
          <c:spPr>
            <a:solidFill>
              <a:srgbClr val="377CFF"/>
            </a:solidFill>
            <a:ln>
              <a:solidFill>
                <a:srgbClr val="377CFF"/>
              </a:solidFill>
            </a:ln>
          </c:spPr>
          <c:invertIfNegative val="0"/>
          <c:cat>
            <c:strRef>
              <c:f>'[交叉图表-假期补课引发的论辩2.xlsx]Q1XQ7_1'!$B$20:$B$23</c:f>
              <c:strCache>
                <c:ptCount val="4"/>
                <c:pt idx="0">
                  <c:v>Q1:学生</c:v>
                </c:pt>
                <c:pt idx="1">
                  <c:v>Q1:家长</c:v>
                </c:pt>
                <c:pt idx="2">
                  <c:v>Q1:老师</c:v>
                </c:pt>
                <c:pt idx="3">
                  <c:v>Q1:其他</c:v>
                </c:pt>
              </c:strCache>
            </c:strRef>
          </c:cat>
          <c:val>
            <c:numRef>
              <c:f>'[交叉图表-假期补课引发的论辩2.xlsx]Q1XQ7_1'!$C$20:$C$23</c:f>
              <c:numCache>
                <c:formatCode>General</c:formatCode>
                <c:ptCount val="4"/>
                <c:pt idx="0">
                  <c:v>9</c:v>
                </c:pt>
                <c:pt idx="1">
                  <c:v>22</c:v>
                </c:pt>
                <c:pt idx="2">
                  <c:v>1</c:v>
                </c:pt>
                <c:pt idx="3">
                  <c:v>0</c:v>
                </c:pt>
              </c:numCache>
            </c:numRef>
          </c:val>
          <c:extLst>
            <c:ext xmlns:c16="http://schemas.microsoft.com/office/drawing/2014/chart" uri="{C3380CC4-5D6E-409C-BE32-E72D297353CC}">
              <c16:uniqueId val="{00000000-B4E4-4713-BC43-08F1A9D98C7A}"/>
            </c:ext>
          </c:extLst>
        </c:ser>
        <c:ser>
          <c:idx val="1"/>
          <c:order val="1"/>
          <c:tx>
            <c:strRef>
              <c:f>'[交叉图表-假期补课引发的论辩2.xlsx]Q1XQ7_1'!$D$19</c:f>
              <c:strCache>
                <c:ptCount val="1"/>
                <c:pt idx="0">
                  <c:v>Q7:提升孩子的学习成绩</c:v>
                </c:pt>
              </c:strCache>
            </c:strRef>
          </c:tx>
          <c:spPr>
            <a:solidFill>
              <a:srgbClr val="00BF6F"/>
            </a:solidFill>
            <a:ln>
              <a:solidFill>
                <a:srgbClr val="00BF6F"/>
              </a:solidFill>
            </a:ln>
          </c:spPr>
          <c:invertIfNegative val="0"/>
          <c:cat>
            <c:strRef>
              <c:f>'[交叉图表-假期补课引发的论辩2.xlsx]Q1XQ7_1'!$B$20:$B$23</c:f>
              <c:strCache>
                <c:ptCount val="4"/>
                <c:pt idx="0">
                  <c:v>Q1:学生</c:v>
                </c:pt>
                <c:pt idx="1">
                  <c:v>Q1:家长</c:v>
                </c:pt>
                <c:pt idx="2">
                  <c:v>Q1:老师</c:v>
                </c:pt>
                <c:pt idx="3">
                  <c:v>Q1:其他</c:v>
                </c:pt>
              </c:strCache>
            </c:strRef>
          </c:cat>
          <c:val>
            <c:numRef>
              <c:f>'[交叉图表-假期补课引发的论辩2.xlsx]Q1XQ7_1'!$D$20:$D$23</c:f>
              <c:numCache>
                <c:formatCode>General</c:formatCode>
                <c:ptCount val="4"/>
                <c:pt idx="0">
                  <c:v>4</c:v>
                </c:pt>
                <c:pt idx="1">
                  <c:v>22</c:v>
                </c:pt>
                <c:pt idx="2">
                  <c:v>1</c:v>
                </c:pt>
                <c:pt idx="3">
                  <c:v>0</c:v>
                </c:pt>
              </c:numCache>
            </c:numRef>
          </c:val>
          <c:extLst>
            <c:ext xmlns:c16="http://schemas.microsoft.com/office/drawing/2014/chart" uri="{C3380CC4-5D6E-409C-BE32-E72D297353CC}">
              <c16:uniqueId val="{00000001-B4E4-4713-BC43-08F1A9D98C7A}"/>
            </c:ext>
          </c:extLst>
        </c:ser>
        <c:ser>
          <c:idx val="2"/>
          <c:order val="2"/>
          <c:tx>
            <c:strRef>
              <c:f>'[交叉图表-假期补课引发的论辩2.xlsx]Q1XQ7_1'!$E$19</c:f>
              <c:strCache>
                <c:ptCount val="1"/>
                <c:pt idx="0">
                  <c:v>Q7:让孩子在学校可以提升孩子的交往等综合能力</c:v>
                </c:pt>
              </c:strCache>
            </c:strRef>
          </c:tx>
          <c:spPr>
            <a:solidFill>
              <a:srgbClr val="FFCD24"/>
            </a:solidFill>
            <a:ln>
              <a:solidFill>
                <a:srgbClr val="FFCD24"/>
              </a:solidFill>
            </a:ln>
          </c:spPr>
          <c:invertIfNegative val="0"/>
          <c:cat>
            <c:strRef>
              <c:f>'[交叉图表-假期补课引发的论辩2.xlsx]Q1XQ7_1'!$B$20:$B$23</c:f>
              <c:strCache>
                <c:ptCount val="4"/>
                <c:pt idx="0">
                  <c:v>Q1:学生</c:v>
                </c:pt>
                <c:pt idx="1">
                  <c:v>Q1:家长</c:v>
                </c:pt>
                <c:pt idx="2">
                  <c:v>Q1:老师</c:v>
                </c:pt>
                <c:pt idx="3">
                  <c:v>Q1:其他</c:v>
                </c:pt>
              </c:strCache>
            </c:strRef>
          </c:cat>
          <c:val>
            <c:numRef>
              <c:f>'[交叉图表-假期补课引发的论辩2.xlsx]Q1XQ7_1'!$E$20:$E$23</c:f>
              <c:numCache>
                <c:formatCode>General</c:formatCode>
                <c:ptCount val="4"/>
                <c:pt idx="0">
                  <c:v>2</c:v>
                </c:pt>
                <c:pt idx="1">
                  <c:v>10</c:v>
                </c:pt>
                <c:pt idx="2">
                  <c:v>0</c:v>
                </c:pt>
                <c:pt idx="3">
                  <c:v>0</c:v>
                </c:pt>
              </c:numCache>
            </c:numRef>
          </c:val>
          <c:extLst>
            <c:ext xmlns:c16="http://schemas.microsoft.com/office/drawing/2014/chart" uri="{C3380CC4-5D6E-409C-BE32-E72D297353CC}">
              <c16:uniqueId val="{00000002-B4E4-4713-BC43-08F1A9D98C7A}"/>
            </c:ext>
          </c:extLst>
        </c:ser>
        <c:ser>
          <c:idx val="3"/>
          <c:order val="3"/>
          <c:tx>
            <c:strRef>
              <c:f>'[交叉图表-假期补课引发的论辩2.xlsx]Q1XQ7_1'!$F$19</c:f>
              <c:strCache>
                <c:ptCount val="1"/>
                <c:pt idx="0">
                  <c:v>Q7:其他</c:v>
                </c:pt>
              </c:strCache>
            </c:strRef>
          </c:tx>
          <c:spPr>
            <a:solidFill>
              <a:srgbClr val="FF6D56"/>
            </a:solidFill>
            <a:ln>
              <a:solidFill>
                <a:srgbClr val="FF6D56"/>
              </a:solidFill>
            </a:ln>
          </c:spPr>
          <c:invertIfNegative val="0"/>
          <c:cat>
            <c:strRef>
              <c:f>'[交叉图表-假期补课引发的论辩2.xlsx]Q1XQ7_1'!$B$20:$B$23</c:f>
              <c:strCache>
                <c:ptCount val="4"/>
                <c:pt idx="0">
                  <c:v>Q1:学生</c:v>
                </c:pt>
                <c:pt idx="1">
                  <c:v>Q1:家长</c:v>
                </c:pt>
                <c:pt idx="2">
                  <c:v>Q1:老师</c:v>
                </c:pt>
                <c:pt idx="3">
                  <c:v>Q1:其他</c:v>
                </c:pt>
              </c:strCache>
            </c:strRef>
          </c:cat>
          <c:val>
            <c:numRef>
              <c:f>'[交叉图表-假期补课引发的论辩2.xlsx]Q1XQ7_1'!$F$20:$F$23</c:f>
              <c:numCache>
                <c:formatCode>General</c:formatCode>
                <c:ptCount val="4"/>
                <c:pt idx="0">
                  <c:v>2</c:v>
                </c:pt>
                <c:pt idx="1">
                  <c:v>0</c:v>
                </c:pt>
                <c:pt idx="2">
                  <c:v>0</c:v>
                </c:pt>
                <c:pt idx="3">
                  <c:v>0</c:v>
                </c:pt>
              </c:numCache>
            </c:numRef>
          </c:val>
          <c:extLst>
            <c:ext xmlns:c16="http://schemas.microsoft.com/office/drawing/2014/chart" uri="{C3380CC4-5D6E-409C-BE32-E72D297353CC}">
              <c16:uniqueId val="{00000003-B4E4-4713-BC43-08F1A9D98C7A}"/>
            </c:ext>
          </c:extLst>
        </c:ser>
        <c:dLbls>
          <c:showLegendKey val="0"/>
          <c:showVal val="0"/>
          <c:showCatName val="0"/>
          <c:showSerName val="0"/>
          <c:showPercent val="0"/>
          <c:showBubbleSize val="0"/>
        </c:dLbls>
        <c:gapWidth val="150"/>
        <c:overlap val="100"/>
        <c:axId val="50020001"/>
        <c:axId val="50020002"/>
      </c:barChart>
      <c:catAx>
        <c:axId val="50020001"/>
        <c:scaling>
          <c:orientation val="minMax"/>
        </c:scaling>
        <c:delete val="0"/>
        <c:axPos val="b"/>
        <c:numFmt formatCode="General" sourceLinked="0"/>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50020002"/>
        <c:crosses val="autoZero"/>
        <c:auto val="1"/>
        <c:lblAlgn val="ctr"/>
        <c:lblOffset val="100"/>
        <c:noMultiLvlLbl val="0"/>
      </c:catAx>
      <c:valAx>
        <c:axId val="50020002"/>
        <c:scaling>
          <c:orientation val="minMax"/>
        </c:scaling>
        <c:delete val="0"/>
        <c:axPos val="l"/>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crossAx val="50020001"/>
        <c:crosses val="autoZero"/>
        <c:crossBetween val="between"/>
      </c:valAx>
    </c:plotArea>
    <c:legend>
      <c:legendPos val="b"/>
      <c:overlay val="0"/>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defRPr>
          </a:pPr>
          <a:endParaRPr lang="zh-CN"/>
        </a:p>
      </c:txPr>
    </c:legend>
    <c:plotVisOnly val="1"/>
    <c:dispBlanksAs val="gap"/>
    <c:showDLblsOverMax val="0"/>
  </c:chart>
  <c:txPr>
    <a:bodyPr/>
    <a:lstStyle/>
    <a:p>
      <a:pPr>
        <a:defRPr lang="zh-CN"/>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2021/6/16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2021/6/16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2021/6/16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2021/6/16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2021/6/16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2021/6/16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2021/6/16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2021/6/16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2021/6/16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2021/6/16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2021/6/16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20">
          <a:fgClr>
            <a:schemeClr val="accent4">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2021/6/16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a:t>假期补课引发的争议</a:t>
            </a:r>
            <a:br>
              <a:rPr lang="zh-CN" altLang="en-US"/>
            </a:br>
            <a:endParaRPr lang="zh-CN" altLang="en-US"/>
          </a:p>
        </p:txBody>
      </p:sp>
      <p:sp>
        <p:nvSpPr>
          <p:cNvPr id="3" name="副标题 2"/>
          <p:cNvSpPr>
            <a:spLocks noGrp="1"/>
          </p:cNvSpPr>
          <p:nvPr>
            <p:ph type="subTitle" idx="1"/>
          </p:nvPr>
        </p:nvSpPr>
        <p:spPr>
          <a:xfrm>
            <a:off x="3843251" y="3668540"/>
            <a:ext cx="5267498" cy="1655762"/>
          </a:xfrm>
        </p:spPr>
        <p:txBody>
          <a:bodyPr>
            <a:normAutofit fontScale="77500" lnSpcReduction="20000"/>
          </a:bodyPr>
          <a:lstStyle/>
          <a:p>
            <a:pPr algn="l"/>
            <a:r>
              <a:rPr lang="zh-CN" altLang="zh-CN" dirty="0"/>
              <a:t>课题组长：周润泽</a:t>
            </a:r>
          </a:p>
          <a:p>
            <a:pPr algn="l"/>
            <a:r>
              <a:rPr lang="zh-CN" altLang="zh-CN" dirty="0"/>
              <a:t>课题成员：李其佩 赵文雅 周润泽 </a:t>
            </a:r>
            <a:endParaRPr lang="en-US" altLang="zh-CN" dirty="0" smtClean="0"/>
          </a:p>
          <a:p>
            <a:pPr algn="l"/>
            <a:r>
              <a:rPr lang="en-US" altLang="zh-CN" dirty="0" smtClean="0"/>
              <a:t>                      </a:t>
            </a:r>
            <a:r>
              <a:rPr lang="zh-CN" altLang="zh-CN" dirty="0" smtClean="0"/>
              <a:t>郑</a:t>
            </a:r>
            <a:r>
              <a:rPr lang="en-US" altLang="zh-CN" dirty="0" smtClean="0"/>
              <a:t> </a:t>
            </a:r>
            <a:r>
              <a:rPr lang="zh-CN" altLang="zh-CN" dirty="0" smtClean="0"/>
              <a:t>雅</a:t>
            </a:r>
            <a:r>
              <a:rPr lang="en-US" altLang="zh-CN" dirty="0" smtClean="0"/>
              <a:t> </a:t>
            </a:r>
            <a:r>
              <a:rPr lang="zh-CN" altLang="zh-CN" dirty="0" smtClean="0"/>
              <a:t>张郡轩 </a:t>
            </a:r>
            <a:r>
              <a:rPr lang="zh-CN" altLang="zh-CN" dirty="0"/>
              <a:t>权鹤达</a:t>
            </a:r>
          </a:p>
          <a:p>
            <a:pPr algn="l"/>
            <a:r>
              <a:rPr lang="zh-CN" altLang="zh-CN" dirty="0"/>
              <a:t>指导老师：赵化冻</a:t>
            </a:r>
          </a:p>
          <a:p>
            <a:pPr algn="l"/>
            <a:r>
              <a:rPr lang="zh-CN" altLang="zh-CN" dirty="0"/>
              <a:t>学校年级：中国矿业大学附属中学</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1"/>
          <p:cNvGraphicFramePr>
            <a:graphicFrameLocks noGrp="1"/>
          </p:cNvGraphicFramePr>
          <p:nvPr>
            <p:ph idx="1"/>
          </p:nvPr>
        </p:nvGraphicFramePr>
        <p:xfrm>
          <a:off x="838200" y="661035"/>
          <a:ext cx="10515600" cy="551624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r>
              <a:rPr lang="zh-CN" altLang="en-US"/>
              <a:t>可以看到，很多人认为假期补课才是学习的最好办法。而只有寥寥数人认为自主学习是假期学习的最好方法。有意思的是，通过图表我们不难发现，认为在校补课最优的主要是家长，反倒是老师和学生认为自主学习才是应有的假期学习生活。谁更懂教育？我们无法评说。但可以知道的是，众多家长认为在校补课好的原因主要还是担心孩子在家自学管不住自己。家里有太多诱惑，孩子注意力不容易集中。并且在家学习效率低下是众所周知的事情。所以这样的结果也十分正常。但仍有一部分人的选择是校外辅导机构？因为有些偏题，我们并没有继续深入探究。但在我们搜集的一些资料中显示，校外机构更多的是通过“加深拓展”来吸引优秀学生，提供一些学校教育不会提供的辅导资料以及难度。</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1"/>
          <p:cNvGraphicFramePr>
            <a:graphicFrameLocks noGrp="1"/>
          </p:cNvGraphicFramePr>
          <p:nvPr>
            <p:ph idx="1"/>
          </p:nvPr>
        </p:nvGraphicFramePr>
        <p:xfrm>
          <a:off x="838200" y="597535"/>
          <a:ext cx="10515600" cy="4351338"/>
        </p:xfrm>
        <a:graphic>
          <a:graphicData uri="http://schemas.openxmlformats.org/drawingml/2006/chart">
            <c:chart xmlns:c="http://schemas.openxmlformats.org/drawingml/2006/chart" xmlns:r="http://schemas.openxmlformats.org/officeDocument/2006/relationships" r:id="rId2"/>
          </a:graphicData>
        </a:graphic>
      </p:graphicFrame>
      <p:sp>
        <p:nvSpPr>
          <p:cNvPr id="100" name="文本框 99"/>
          <p:cNvSpPr txBox="1"/>
          <p:nvPr/>
        </p:nvSpPr>
        <p:spPr>
          <a:xfrm>
            <a:off x="1186180" y="4949190"/>
            <a:ext cx="9028430" cy="645160"/>
          </a:xfrm>
          <a:prstGeom prst="rect">
            <a:avLst/>
          </a:prstGeom>
          <a:noFill/>
          <a:ln w="9525">
            <a:noFill/>
          </a:ln>
        </p:spPr>
        <p:txBody>
          <a:bodyPr wrap="square">
            <a:spAutoFit/>
          </a:bodyPr>
          <a:lstStyle/>
          <a:p>
            <a:pPr indent="266700"/>
            <a:r>
              <a:rPr lang="zh-CN" b="0">
                <a:cs typeface="等线" charset="0"/>
              </a:rPr>
              <a:t>倡导德智体美劳全面发展，已不是一天两天的事。但仍有不少家长认为假期就应当学习。对此我们并不赞同。</a:t>
            </a:r>
            <a:endParaRPr lang="zh-CN" altLang="en-US" b="0">
              <a:cs typeface="等线"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1"/>
          <p:cNvGraphicFramePr>
            <a:graphicFrameLocks noGrp="1"/>
          </p:cNvGraphicFramePr>
          <p:nvPr>
            <p:ph idx="1"/>
          </p:nvPr>
        </p:nvGraphicFramePr>
        <p:xfrm>
          <a:off x="838200" y="739140"/>
          <a:ext cx="10515600" cy="543814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无疑，学习效率的提高是大家普遍认可的。但令人惊讶的是有些人选择在校补课的原因是因为价格上便宜。没错，校外补课机构盛行，许多更是推出了精品一对一课程。这将与学校的大班授课形成鲜明对比，让不少家长认为老师一旦将精力集中到自家孩子一人身上，成绩自然而然的就上来了。因为没有具体探究，我们同样在此无法给出正确回答。但是学习成绩的好坏主要还是依靠听讲的效率，这才是正道。</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1"/>
          <p:cNvGraphicFramePr>
            <a:graphicFrameLocks noGrp="1"/>
          </p:cNvGraphicFramePr>
          <p:nvPr>
            <p:ph idx="1"/>
          </p:nvPr>
        </p:nvGraphicFramePr>
        <p:xfrm>
          <a:off x="838200" y="514985"/>
          <a:ext cx="10515600" cy="566229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不补课，大家在校学习时间一律平等，这也就保证了在校教育的“公平性”。但是一旦补课了，无论校内还是校外，家庭与家庭、地区与地区之间一定会存在差异。此时，“公平性”就被打破。但其实不只是“公平性”被打破的原因，你会发现很多成绩优异的初中生一旦到了高中后成绩飞速下滑。为什么？很大程度上是因为初中补课太多，学习能力因此被破坏。这也就是为什么有人认为假期补课不利于孩子长久的发展。假期补课又为什么会挫伤孩子积极性？补得太多，吃撑了，自然不想再学。</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1"/>
          <p:cNvGraphicFramePr>
            <a:graphicFrameLocks noGrp="1"/>
          </p:cNvGraphicFramePr>
          <p:nvPr>
            <p:ph idx="1"/>
          </p:nvPr>
        </p:nvGraphicFramePr>
        <p:xfrm>
          <a:off x="838200" y="593725"/>
          <a:ext cx="10515600" cy="558355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所谓“爹不疼，娘不爱”，就是有些家长主动申请学校假期开放，让孩子消失在眼前。这也反映出学生自制能力较差，也因此，选择自主学习的学生才会少之又少。由此我们可以得出结论，至少在现阶段，在校补课是一件利大于弊的事。也因此，在校补课才会蔚然成风。</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总结</a:t>
            </a:r>
          </a:p>
        </p:txBody>
      </p:sp>
      <p:sp>
        <p:nvSpPr>
          <p:cNvPr id="3" name="内容占位符 2"/>
          <p:cNvSpPr>
            <a:spLocks noGrp="1"/>
          </p:cNvSpPr>
          <p:nvPr>
            <p:ph idx="1"/>
          </p:nvPr>
        </p:nvSpPr>
        <p:spPr/>
        <p:txBody>
          <a:bodyPr>
            <a:normAutofit lnSpcReduction="10000"/>
          </a:bodyPr>
          <a:lstStyle/>
          <a:p>
            <a:r>
              <a:rPr lang="zh-CN" altLang="en-US"/>
              <a:t>假期校内补课蔚然成风，广受争议，国家倡导减负，教育学者呼吁全面素质教育，教育局批评遏制不当的补课行为，可人们也清楚的明白，即使校内补课不被允许，校外补课也会潜滋暗长。人们清楚这样苦累，无益于身心健康，但从没有人敢真正停下来，拿着写下“不干了”三个大字的木板招摇过市。因为周围人们都在补，自己不补就会落后。补课有时只能解决一时的问题，但是并不是治本之策，所以我们并不能完全依靠补课来提高学习成绩。</a:t>
            </a:r>
          </a:p>
          <a:p>
            <a:r>
              <a:rPr lang="zh-CN" altLang="en-US">
                <a:sym typeface="+mn-ea"/>
              </a:rPr>
              <a:t>但试想如果完全不补课呢？也就不会因此产生差距。所有人都会轻松许多，教育有了关注人本身而非分数的机会。在这种情况下，高考依然可以选拔出不同层级的人才。那么为什么教育会变得如此拼命？</a:t>
            </a:r>
            <a:endParaRPr lang="zh-CN" altLang="en-US"/>
          </a:p>
          <a:p>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前情提要：</a:t>
            </a:r>
          </a:p>
        </p:txBody>
      </p:sp>
      <p:sp>
        <p:nvSpPr>
          <p:cNvPr id="3" name="内容占位符 2"/>
          <p:cNvSpPr>
            <a:spLocks noGrp="1"/>
          </p:cNvSpPr>
          <p:nvPr>
            <p:ph idx="1"/>
          </p:nvPr>
        </p:nvSpPr>
        <p:spPr/>
        <p:txBody>
          <a:bodyPr/>
          <a:lstStyle/>
          <a:p>
            <a:r>
              <a:rPr lang="zh-CN" altLang="en-US"/>
              <a:t>每年放假前，教育部、共青团中央、全国妇联联合发出通知，要求各地教 育行政部门、共青团委以及中小学校，要引导学生合理安排暑期学习生活。我 们江苏省教育厅、县教育主管部门等也于放假前下发各种通知或召开各种会议, 要求各学校不得补课并进行安全教育，使学生度过一个健康、安全、文明、愉快和有意义的暑假。一边是教育主管部门的三令五申严禁补课，一边是补课依旧，夹在中间的是不堪其苦的学生们和无可奈何的家长们，补课已成为一个暑期里最沉重的话题之一，究竟学生为什么要补课？暑期该不该补课？这一直是 让孩子们和家长们感到矛盾的一件事。</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其实，这是受“零和博弈”思维的影响，单一的评判标准让人才选拔变得简单可操作，也极大地促进了社会公平，去又让学生陷入“你死我活”的竞争环境。人们认识到竞争中自己一旦落后，机会就将拱手让人。那么每个人势必争先恐后，为争夺有限的资源和更好的环境拼搏。当所有人都在奔跑，渐渐地，就没有人在走，人们只会越跑越快，从而进入一个不断内卷的循环。</a:t>
            </a:r>
          </a:p>
          <a:p>
            <a:r>
              <a:rPr lang="zh-CN" altLang="en-US"/>
              <a:t>但补课现象，从另一角度看，也是青年及家长们希望实现阶级跨越的表现。有理想有志向的青年们为个人未来奋斗，也为社会，祖国建设博得适合自己施展才能的一席之地。</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也有人问：“这种局面的出现，难道是教育制度出了问题？”答案是否定的。面对人口众多的基本国情，竞争本就更激烈，如果没有高考，直接将青年置于社会竞争，那么社会内卷化，贫富差距将更加严重。而今，高考制度也在发生改变，学科越来越关注其背后的学科素养。理科的科学精神，文科的人文关怀，正愈发鲜明地体现在考卷上。相信在不久的将来，随着社会的不断进步，教育制度将有所改变，不当的补课行为也会被取缔。</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补与不补，孰是孰非？每个人评判标准不同，选择不同，没有所谓是非。大家都是正在为美好未来不断充盈自我的年轻热血追梦人。但也诚恳希望广大青年学生能够将“素质”与“成绩”并重，“学生没有分数，就过不了今天的高考，但孩子只有分数，恐怕也赢不了未来的大考。”“网红校长”唐江澎如是说。新时代的我们，应成为终生运动者、责任担当者、问题解决者和优雅生活者。如此，才能成为真正的栋梁之才！</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选题目的与意义：</a:t>
            </a:r>
          </a:p>
        </p:txBody>
      </p:sp>
      <p:sp>
        <p:nvSpPr>
          <p:cNvPr id="3" name="内容占位符 2"/>
          <p:cNvSpPr>
            <a:spLocks noGrp="1"/>
          </p:cNvSpPr>
          <p:nvPr>
            <p:ph idx="1"/>
          </p:nvPr>
        </p:nvSpPr>
        <p:spPr/>
        <p:txBody>
          <a:bodyPr/>
          <a:lstStyle/>
          <a:p>
            <a:r>
              <a:rPr lang="zh-CN" altLang="en-US"/>
              <a:t>本文对于近日由诸多中学在校和网路补课而引发的社会的广泛关注与舆论讨论进行分析，调查了部分学生、家长以及老师的观点，尝试对于假期补课这一普遍现象存在的原因与影响进行分析。</a:t>
            </a:r>
          </a:p>
          <a:p>
            <a:r>
              <a:rPr lang="zh-CN" altLang="en-US"/>
              <a:t>通过这次研究性学习，我们尝试探究了补课的利与弊，学生是否真的离不开补课，并尝试给出补课相关原因的解释。同时在这次研究性学习过程中，我们锻炼了个人的能力，提高了个人的综合素养，增强团队合作意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课题研究的步骤：</a:t>
            </a:r>
          </a:p>
        </p:txBody>
      </p:sp>
      <p:sp>
        <p:nvSpPr>
          <p:cNvPr id="3" name="内容占位符 2"/>
          <p:cNvSpPr>
            <a:spLocks noGrp="1"/>
          </p:cNvSpPr>
          <p:nvPr>
            <p:ph idx="1"/>
          </p:nvPr>
        </p:nvSpPr>
        <p:spPr/>
        <p:txBody>
          <a:bodyPr/>
          <a:lstStyle/>
          <a:p>
            <a:r>
              <a:rPr lang="zh-CN" altLang="en-US"/>
              <a:t>（1）、首先根据研究课题，设计研究思路与基本的研究方法</a:t>
            </a:r>
          </a:p>
          <a:p>
            <a:r>
              <a:rPr lang="zh-CN" altLang="en-US"/>
              <a:t>（2）、运用网络，搜集相关信息（新闻、时评等）以及网民观点</a:t>
            </a:r>
          </a:p>
          <a:p>
            <a:r>
              <a:rPr lang="zh-CN" altLang="en-US"/>
              <a:t>（3）、设计并发布调查问卷，搜集来自学生、家长、老师等社会成员的观点</a:t>
            </a:r>
          </a:p>
          <a:p>
            <a:r>
              <a:rPr lang="zh-CN" altLang="en-US"/>
              <a:t>（4）、总结上述材料，并撰写报告。</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观点：学生</a:t>
            </a:r>
          </a:p>
        </p:txBody>
      </p:sp>
      <p:sp>
        <p:nvSpPr>
          <p:cNvPr id="3" name="内容占位符 2"/>
          <p:cNvSpPr>
            <a:spLocks noGrp="1"/>
          </p:cNvSpPr>
          <p:nvPr>
            <p:ph idx="1"/>
          </p:nvPr>
        </p:nvSpPr>
        <p:spPr/>
        <p:txBody>
          <a:bodyPr/>
          <a:lstStyle/>
          <a:p>
            <a:r>
              <a:rPr lang="zh-CN" altLang="en-US"/>
              <a:t>大部分的学生对假期补课叫苦不迭。学生们认为这侵犯了他们应有的假期时间，而且在学校补几天课对于自己的学习成绩的提升也不大。部分热爱学习的学生认为自己在学校跟着老师统一进度学习不如自己在家中的学习更加有针对性，效率更高；而大部分学生则希望学校多放一点假自己可以多放松放松。</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观点：家长</a:t>
            </a:r>
          </a:p>
        </p:txBody>
      </p:sp>
      <p:sp>
        <p:nvSpPr>
          <p:cNvPr id="3" name="内容占位符 2"/>
          <p:cNvSpPr>
            <a:spLocks noGrp="1"/>
          </p:cNvSpPr>
          <p:nvPr>
            <p:ph idx="1"/>
          </p:nvPr>
        </p:nvSpPr>
        <p:spPr/>
        <p:txBody>
          <a:bodyPr/>
          <a:lstStyle/>
          <a:p>
            <a:r>
              <a:rPr lang="zh-CN" altLang="en-US"/>
              <a:t>家长的态度也不尽相同。一些家长认为假期补课有助于提高孩子的学习成绩，但是也有不少家长对于假期补课是否有效表示质疑；更多的家长则是认为学校既然补课，就不妨参加；也有家长认为补课只是跟风而已，至于有多少实质性作用还有待观察；甚至有部分家长只是希望学校多管两天孩子，自己就能少问两天孩子，但是这样的家长只是极少数而已。</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观点：老师</a:t>
            </a:r>
          </a:p>
        </p:txBody>
      </p:sp>
      <p:sp>
        <p:nvSpPr>
          <p:cNvPr id="3" name="内容占位符 2"/>
          <p:cNvSpPr>
            <a:spLocks noGrp="1"/>
          </p:cNvSpPr>
          <p:nvPr>
            <p:ph idx="1"/>
          </p:nvPr>
        </p:nvSpPr>
        <p:spPr/>
        <p:txBody>
          <a:bodyPr/>
          <a:lstStyle/>
          <a:p>
            <a:r>
              <a:rPr lang="zh-CN" altLang="en-US"/>
              <a:t>老师对于假期补课表态不多。但一些老师认为如果孩子自主学习能力较强，自己进行更加个性化的学习更有效，假期补课是一种学校提升平均分的手段，但是学习终究还是学生自己的事情，需要学生自己努力才会有成效。</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数据</a:t>
            </a:r>
          </a:p>
        </p:txBody>
      </p:sp>
      <p:sp>
        <p:nvSpPr>
          <p:cNvPr id="3" name="内容占位符 2"/>
          <p:cNvSpPr>
            <a:spLocks noGrp="1"/>
          </p:cNvSpPr>
          <p:nvPr>
            <p:ph idx="1"/>
          </p:nvPr>
        </p:nvSpPr>
        <p:spPr/>
        <p:txBody>
          <a:bodyPr/>
          <a:lstStyle/>
          <a:p>
            <a:r>
              <a:rPr lang="zh-CN">
                <a:cs typeface="等线" charset="0"/>
                <a:sym typeface="+mn-ea"/>
              </a:rPr>
              <a:t>对于以上的现象及观点，我们进行了网络问卷调查。累计收到回复</a:t>
            </a:r>
            <a:r>
              <a:rPr lang="en-US">
                <a:latin typeface="等线" charset="0"/>
                <a:sym typeface="+mn-ea"/>
              </a:rPr>
              <a:t>7</a:t>
            </a:r>
            <a:r>
              <a:rPr lang="en-US">
                <a:latin typeface="等线" charset="0"/>
                <a:cs typeface="Times New Roman" panose="02020603050405020304" charset="0"/>
                <a:sym typeface="+mn-ea"/>
              </a:rPr>
              <a:t>3</a:t>
            </a:r>
            <a:r>
              <a:rPr lang="zh-CN">
                <a:cs typeface="等线" charset="0"/>
                <a:sym typeface="+mn-ea"/>
              </a:rPr>
              <a:t>份，共计学生</a:t>
            </a:r>
            <a:r>
              <a:rPr lang="en-US">
                <a:latin typeface="等线" charset="0"/>
                <a:sym typeface="+mn-ea"/>
              </a:rPr>
              <a:t>1</a:t>
            </a:r>
            <a:r>
              <a:rPr lang="en-US">
                <a:latin typeface="等线" charset="0"/>
                <a:cs typeface="Times New Roman" panose="02020603050405020304" charset="0"/>
                <a:sym typeface="+mn-ea"/>
              </a:rPr>
              <a:t>7</a:t>
            </a:r>
            <a:r>
              <a:rPr lang="zh-CN">
                <a:cs typeface="等线" charset="0"/>
                <a:sym typeface="+mn-ea"/>
              </a:rPr>
              <a:t>人，家长</a:t>
            </a:r>
            <a:r>
              <a:rPr lang="en-US">
                <a:latin typeface="等线" charset="0"/>
                <a:sym typeface="+mn-ea"/>
              </a:rPr>
              <a:t>5</a:t>
            </a:r>
            <a:r>
              <a:rPr lang="en-US">
                <a:latin typeface="等线" charset="0"/>
                <a:cs typeface="Times New Roman" panose="02020603050405020304" charset="0"/>
                <a:sym typeface="+mn-ea"/>
              </a:rPr>
              <a:t>4</a:t>
            </a:r>
            <a:r>
              <a:rPr lang="zh-CN">
                <a:cs typeface="等线" charset="0"/>
                <a:sym typeface="+mn-ea"/>
              </a:rPr>
              <a:t>人，教师2人。</a:t>
            </a:r>
          </a:p>
          <a:p>
            <a:r>
              <a:rPr lang="zh-CN">
                <a:cs typeface="等线" charset="0"/>
                <a:sym typeface="+mn-ea"/>
              </a:rPr>
              <a:t>对于是否满意假期补课，我们对于大家的满意程度进行了粗略的量化，结果如下：</a:t>
            </a:r>
          </a:p>
          <a:p>
            <a:r>
              <a:rPr lang="zh-CN">
                <a:cs typeface="等线" charset="0"/>
                <a:sym typeface="+mn-ea"/>
              </a:rPr>
              <a:t>（1为极不满意；2为不太满意；3为一般；4为较满意；5为非常满意）</a:t>
            </a:r>
            <a:endParaRPr lang="zh-CN" altLang="en-US"/>
          </a:p>
          <a:p>
            <a:endParaRPr lang="zh-CN" altLang="en-US"/>
          </a:p>
        </p:txBody>
      </p:sp>
      <p:graphicFrame>
        <p:nvGraphicFramePr>
          <p:cNvPr id="4" name="表格 3"/>
          <p:cNvGraphicFramePr/>
          <p:nvPr>
            <p:custDataLst>
              <p:tags r:id="rId1"/>
            </p:custDataLst>
          </p:nvPr>
        </p:nvGraphicFramePr>
        <p:xfrm>
          <a:off x="3947160" y="4339590"/>
          <a:ext cx="4086225" cy="2084070"/>
        </p:xfrm>
        <a:graphic>
          <a:graphicData uri="http://schemas.openxmlformats.org/drawingml/2006/table">
            <a:tbl>
              <a:tblPr firstRow="1" bandRow="1">
                <a:tableStyleId>{5940675A-B579-460E-94D1-54222C63F5DA}</a:tableStyleId>
              </a:tblPr>
              <a:tblGrid>
                <a:gridCol w="1362075">
                  <a:extLst>
                    <a:ext uri="{9D8B030D-6E8A-4147-A177-3AD203B41FA5}">
                      <a16:colId xmlns:a16="http://schemas.microsoft.com/office/drawing/2014/main" val="20000"/>
                    </a:ext>
                  </a:extLst>
                </a:gridCol>
                <a:gridCol w="1362075">
                  <a:extLst>
                    <a:ext uri="{9D8B030D-6E8A-4147-A177-3AD203B41FA5}">
                      <a16:colId xmlns:a16="http://schemas.microsoft.com/office/drawing/2014/main" val="20001"/>
                    </a:ext>
                  </a:extLst>
                </a:gridCol>
                <a:gridCol w="1362075">
                  <a:extLst>
                    <a:ext uri="{9D8B030D-6E8A-4147-A177-3AD203B41FA5}">
                      <a16:colId xmlns:a16="http://schemas.microsoft.com/office/drawing/2014/main" val="20002"/>
                    </a:ext>
                  </a:extLst>
                </a:gridCol>
              </a:tblGrid>
              <a:tr h="347345">
                <a:tc>
                  <a:txBody>
                    <a:bodyPr/>
                    <a:lstStyle/>
                    <a:p>
                      <a:pPr indent="0">
                        <a:buNone/>
                      </a:pPr>
                      <a:r>
                        <a:rPr lang="en-US" sz="1000" b="0">
                          <a:latin typeface="等线" charset="0"/>
                          <a:cs typeface="等线" charset="0"/>
                        </a:rPr>
                        <a:t>评分</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000" b="0">
                          <a:latin typeface="等线" charset="0"/>
                          <a:cs typeface="等线" charset="0"/>
                        </a:rPr>
                        <a:t>回复情况</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000" b="0">
                          <a:latin typeface="等线" charset="0"/>
                          <a:cs typeface="等线" charset="0"/>
                        </a:rPr>
                        <a:t>回复数量</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47345">
                <a:tc>
                  <a:txBody>
                    <a:bodyPr/>
                    <a:lstStyle/>
                    <a:p>
                      <a:pPr indent="0">
                        <a:buNone/>
                      </a:pPr>
                      <a:r>
                        <a:rPr lang="en-US" sz="1000" b="0">
                          <a:latin typeface="等线" charset="0"/>
                          <a:cs typeface="等线" charset="0"/>
                        </a:rPr>
                        <a:t>1</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000" b="0">
                          <a:latin typeface="等线" charset="0"/>
                          <a:cs typeface="等线" charset="0"/>
                        </a:rPr>
                        <a:t>16.44%</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000" b="0">
                          <a:latin typeface="等线" charset="0"/>
                          <a:cs typeface="等线" charset="0"/>
                        </a:rPr>
                        <a:t>12</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47345">
                <a:tc>
                  <a:txBody>
                    <a:bodyPr/>
                    <a:lstStyle/>
                    <a:p>
                      <a:pPr indent="0">
                        <a:buNone/>
                      </a:pPr>
                      <a:r>
                        <a:rPr lang="en-US" sz="1000" b="0">
                          <a:latin typeface="等线" charset="0"/>
                          <a:cs typeface="等线" charset="0"/>
                        </a:rPr>
                        <a:t>2</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000" b="0">
                          <a:latin typeface="等线" charset="0"/>
                          <a:cs typeface="等线" charset="0"/>
                        </a:rPr>
                        <a:t>6.85%</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000" b="0">
                          <a:latin typeface="等线" charset="0"/>
                          <a:cs typeface="等线" charset="0"/>
                        </a:rPr>
                        <a:t>5</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47345">
                <a:tc>
                  <a:txBody>
                    <a:bodyPr/>
                    <a:lstStyle/>
                    <a:p>
                      <a:pPr indent="0">
                        <a:buNone/>
                      </a:pPr>
                      <a:r>
                        <a:rPr lang="en-US" sz="1000" b="0">
                          <a:latin typeface="等线" charset="0"/>
                          <a:cs typeface="等线" charset="0"/>
                        </a:rPr>
                        <a:t>3</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000" b="0">
                          <a:latin typeface="等线" charset="0"/>
                          <a:cs typeface="等线" charset="0"/>
                        </a:rPr>
                        <a:t>15.07%</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000" b="0">
                          <a:latin typeface="等线" charset="0"/>
                          <a:cs typeface="等线" charset="0"/>
                        </a:rPr>
                        <a:t>11</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47345">
                <a:tc>
                  <a:txBody>
                    <a:bodyPr/>
                    <a:lstStyle/>
                    <a:p>
                      <a:pPr indent="0">
                        <a:buNone/>
                      </a:pPr>
                      <a:r>
                        <a:rPr lang="en-US" sz="1000" b="0">
                          <a:latin typeface="等线" charset="0"/>
                          <a:cs typeface="等线" charset="0"/>
                        </a:rPr>
                        <a:t>4</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000" b="0">
                          <a:latin typeface="等线" charset="0"/>
                          <a:cs typeface="等线" charset="0"/>
                        </a:rPr>
                        <a:t>15.07%</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000" b="0">
                          <a:latin typeface="等线" charset="0"/>
                          <a:cs typeface="等线" charset="0"/>
                        </a:rPr>
                        <a:t>11</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47345">
                <a:tc>
                  <a:txBody>
                    <a:bodyPr/>
                    <a:lstStyle/>
                    <a:p>
                      <a:pPr indent="0">
                        <a:buNone/>
                      </a:pPr>
                      <a:r>
                        <a:rPr lang="en-US" sz="1000" b="0">
                          <a:latin typeface="等线" charset="0"/>
                          <a:cs typeface="等线" charset="0"/>
                        </a:rPr>
                        <a:t>5</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000" b="0">
                          <a:latin typeface="等线" charset="0"/>
                          <a:cs typeface="等线" charset="0"/>
                        </a:rPr>
                        <a:t>46.58%</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000" b="0">
                          <a:latin typeface="等线" charset="0"/>
                          <a:cs typeface="等线" charset="0"/>
                        </a:rPr>
                        <a:t>34</a:t>
                      </a:r>
                      <a:endParaRPr lang="en-US" altLang="en-US" sz="1000" b="0">
                        <a:latin typeface="等线" charset="0"/>
                        <a:ea typeface="等线" charset="0"/>
                        <a:cs typeface="等线" charset="0"/>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1"/>
          <p:cNvGraphicFramePr>
            <a:graphicFrameLocks noGrp="1"/>
          </p:cNvGraphicFramePr>
          <p:nvPr>
            <p:ph idx="1"/>
          </p:nvPr>
        </p:nvGraphicFramePr>
        <p:xfrm>
          <a:off x="838200" y="1825625"/>
          <a:ext cx="7332345" cy="3044190"/>
        </p:xfrm>
        <a:graphic>
          <a:graphicData uri="http://schemas.openxmlformats.org/drawingml/2006/chart">
            <c:chart xmlns:c="http://schemas.openxmlformats.org/drawingml/2006/chart" xmlns:r="http://schemas.openxmlformats.org/officeDocument/2006/relationships" r:id="rId2"/>
          </a:graphicData>
        </a:graphic>
      </p:graphicFrame>
      <p:sp>
        <p:nvSpPr>
          <p:cNvPr id="100" name="文本框 99"/>
          <p:cNvSpPr txBox="1"/>
          <p:nvPr/>
        </p:nvSpPr>
        <p:spPr>
          <a:xfrm>
            <a:off x="8393430" y="2369820"/>
            <a:ext cx="2586990" cy="3692525"/>
          </a:xfrm>
          <a:prstGeom prst="rect">
            <a:avLst/>
          </a:prstGeom>
          <a:noFill/>
          <a:ln w="9525">
            <a:noFill/>
          </a:ln>
        </p:spPr>
        <p:txBody>
          <a:bodyPr wrap="square">
            <a:spAutoFit/>
          </a:bodyPr>
          <a:lstStyle/>
          <a:p>
            <a:pPr indent="266700"/>
            <a:r>
              <a:rPr lang="zh-CN" b="0">
                <a:cs typeface="等线" charset="0"/>
              </a:rPr>
              <a:t>此次调查中，总体平均值为</a:t>
            </a:r>
            <a:r>
              <a:rPr lang="en-US" b="0">
                <a:latin typeface="等线" charset="0"/>
              </a:rPr>
              <a:t>3</a:t>
            </a:r>
            <a:r>
              <a:rPr lang="en-US" b="0">
                <a:latin typeface="等线" charset="0"/>
                <a:cs typeface="Times New Roman" panose="02020603050405020304" charset="0"/>
              </a:rPr>
              <a:t>.68</a:t>
            </a:r>
            <a:r>
              <a:rPr lang="zh-CN" b="0">
                <a:cs typeface="等线" charset="0"/>
              </a:rPr>
              <a:t>分</a:t>
            </a:r>
          </a:p>
          <a:p>
            <a:pPr indent="266700"/>
            <a:r>
              <a:rPr lang="zh-CN" b="0">
                <a:cs typeface="等线" charset="0"/>
              </a:rPr>
              <a:t>筛选后我们发现：</a:t>
            </a:r>
          </a:p>
          <a:p>
            <a:pPr indent="266700"/>
            <a:r>
              <a:rPr lang="zh-CN" b="0">
                <a:cs typeface="等线" charset="0"/>
              </a:rPr>
              <a:t>学生群体对于补课的评价总分为</a:t>
            </a:r>
            <a:r>
              <a:rPr lang="en-US" b="0">
                <a:latin typeface="等线" charset="0"/>
                <a:cs typeface="Times New Roman" panose="02020603050405020304" charset="0"/>
              </a:rPr>
              <a:t>2.29</a:t>
            </a:r>
            <a:r>
              <a:rPr lang="zh-CN" b="0">
                <a:cs typeface="等线" charset="0"/>
              </a:rPr>
              <a:t>分，总体认为较为不满意；</a:t>
            </a:r>
            <a:endParaRPr lang="en-US" b="0">
              <a:latin typeface="等线" charset="0"/>
              <a:cs typeface="Times New Roman" panose="02020603050405020304" charset="0"/>
            </a:endParaRPr>
          </a:p>
          <a:p>
            <a:pPr indent="266700"/>
            <a:r>
              <a:rPr lang="en-US" b="0">
                <a:latin typeface="等线" charset="0"/>
                <a:cs typeface="Times New Roman" panose="02020603050405020304" charset="0"/>
              </a:rPr>
              <a:t>   </a:t>
            </a:r>
            <a:r>
              <a:rPr lang="zh-CN" b="0">
                <a:cs typeface="等线" charset="0"/>
              </a:rPr>
              <a:t>家长群体对于补课的评价总分为</a:t>
            </a:r>
            <a:r>
              <a:rPr lang="en-US" b="0">
                <a:latin typeface="等线" charset="0"/>
                <a:cs typeface="Times New Roman" panose="02020603050405020304" charset="0"/>
              </a:rPr>
              <a:t>4.14</a:t>
            </a:r>
            <a:r>
              <a:rPr lang="zh-CN" b="0">
                <a:cs typeface="等线" charset="0"/>
              </a:rPr>
              <a:t>分，总体认为较为满意；</a:t>
            </a:r>
          </a:p>
          <a:p>
            <a:pPr indent="266700"/>
            <a:r>
              <a:rPr lang="en-US" altLang="zh-CN" b="0">
                <a:cs typeface="等线" charset="0"/>
              </a:rPr>
              <a:t>       </a:t>
            </a:r>
            <a:r>
              <a:rPr lang="zh-CN" b="0">
                <a:cs typeface="等线" charset="0"/>
              </a:rPr>
              <a:t>值得注意的是，在参加调查的两名老师中，一名给了2分，另一名给了4分。</a:t>
            </a:r>
            <a:endParaRPr lang="zh-CN" altLang="en-US" b="0">
              <a:cs typeface="等线"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938b9c9a-0b84-4be2-bb61-75396e1a5750}"/>
  <p:tag name="TABLE_ENDDRAG_ORIGIN_RECT" val="321*163"/>
  <p:tag name="TABLE_ENDDRAG_RECT" val="216*322*321*16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1897</Words>
  <Application>Microsoft Office PowerPoint</Application>
  <PresentationFormat>宽屏</PresentationFormat>
  <Paragraphs>66</Paragraphs>
  <Slides>22</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22</vt:i4>
      </vt:variant>
    </vt:vector>
  </HeadingPairs>
  <TitlesOfParts>
    <vt:vector size="28" baseType="lpstr">
      <vt:lpstr>等线</vt:lpstr>
      <vt:lpstr>微软雅黑</vt:lpstr>
      <vt:lpstr>Arial</vt:lpstr>
      <vt:lpstr>Calibri</vt:lpstr>
      <vt:lpstr>Times New Roman</vt:lpstr>
      <vt:lpstr>Office 主题</vt:lpstr>
      <vt:lpstr>假期补课引发的争议 </vt:lpstr>
      <vt:lpstr>前情提要：</vt:lpstr>
      <vt:lpstr>选题目的与意义：</vt:lpstr>
      <vt:lpstr>课题研究的步骤：</vt:lpstr>
      <vt:lpstr>观点：学生</vt:lpstr>
      <vt:lpstr>观点：家长</vt:lpstr>
      <vt:lpstr>观点：老师</vt:lpstr>
      <vt:lpstr>数据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总结</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假期补课引发的争议 </dc:title>
  <dc:creator/>
  <cp:lastModifiedBy>Sangfor</cp:lastModifiedBy>
  <cp:revision>3</cp:revision>
  <dcterms:created xsi:type="dcterms:W3CDTF">2021-06-02T09:40:35Z</dcterms:created>
  <dcterms:modified xsi:type="dcterms:W3CDTF">2021-06-16T06:44:17Z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3787490A02C34DC8A58A8E36BB3BF1C2</vt:lpwstr>
  </property>
  <property fmtid="{D5CDD505-2E9C-101B-9397-08002B2CF9AE}" pid="3" name="KSOProductBuildVer">
    <vt:lpwstr>2052-11.1.0.10495</vt:lpwstr>
  </property>
</Properties>
</file>