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5" r:id="rId21"/>
    <p:sldId id="277" r:id="rId22"/>
    <p:sldId id="278" r:id="rId23"/>
    <p:sldId id="279" r:id="rId24"/>
    <p:sldId id="280" r:id="rId25"/>
    <p:sldId id="28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270"/>
    <a:srgbClr val="51AEFE"/>
    <a:srgbClr val="E6E6E6"/>
    <a:srgbClr val="2207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0" d="100"/>
          <a:sy n="90" d="100"/>
        </p:scale>
        <p:origin x="16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3749144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218803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E993109-C7DF-44B1-8893-01E616DE586C}"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69858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39068945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E993109-C7DF-44B1-8893-01E616DE586C}"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95701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13043886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19608213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2034253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422769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1896691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3585509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259264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2654318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2808087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1188732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E85DA44E-10EC-49F3-82E9-693DD58B80F7}" type="datetimeFigureOut">
              <a:rPr lang="zh-CN" altLang="en-US" smtClean="0"/>
              <a:t>2021/5/29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489162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85DA44E-10EC-49F3-82E9-693DD58B80F7}" type="datetimeFigureOut">
              <a:rPr lang="zh-CN" altLang="en-US" smtClean="0"/>
              <a:t>2021/5/29</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E993109-C7DF-44B1-8893-01E616DE586C}" type="slidenum">
              <a:rPr lang="zh-CN" altLang="en-US" smtClean="0"/>
              <a:t>‹#›</a:t>
            </a:fld>
            <a:endParaRPr lang="zh-CN" altLang="en-US"/>
          </a:p>
        </p:txBody>
      </p:sp>
    </p:spTree>
    <p:extLst>
      <p:ext uri="{BB962C8B-B14F-4D97-AF65-F5344CB8AC3E}">
        <p14:creationId xmlns:p14="http://schemas.microsoft.com/office/powerpoint/2010/main" val="1997546637"/>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52" name="Group 151">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53" name="Straight Connector 152">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4" name="Straight Connector 153">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55"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6"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7" name="Isosceles Triangle 156">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8"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9"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0"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1" name="Isosceles Triangle 160">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2" name="Isosceles Triangle 161">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cxnSp>
        <p:nvCxnSpPr>
          <p:cNvPr id="164" name="Straight Connector 163">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标题 1">
            <a:extLst>
              <a:ext uri="{FF2B5EF4-FFF2-40B4-BE49-F238E27FC236}">
                <a16:creationId xmlns:a16="http://schemas.microsoft.com/office/drawing/2014/main" id="{B50BD40B-246C-4D3D-8E6C-D5893E0E71D3}"/>
              </a:ext>
            </a:extLst>
          </p:cNvPr>
          <p:cNvSpPr>
            <a:spLocks noGrp="1"/>
          </p:cNvSpPr>
          <p:nvPr>
            <p:ph type="ctrTitle"/>
          </p:nvPr>
        </p:nvSpPr>
        <p:spPr>
          <a:xfrm>
            <a:off x="643467" y="816638"/>
            <a:ext cx="3367359" cy="5224724"/>
          </a:xfrm>
        </p:spPr>
        <p:txBody>
          <a:bodyPr vert="horz" lIns="91440" tIns="45720" rIns="91440" bIns="45720" rtlCol="0" anchor="ctr">
            <a:normAutofit/>
          </a:bodyPr>
          <a:lstStyle/>
          <a:p>
            <a:pPr algn="l"/>
            <a:r>
              <a:rPr lang="zh-CN" altLang="en-US" sz="3600" dirty="0"/>
              <a:t>英文原声电影欣赏对英语学习的促进作用</a:t>
            </a:r>
            <a:endParaRPr lang="en-US" altLang="zh-CN" sz="3600" dirty="0"/>
          </a:p>
        </p:txBody>
      </p:sp>
      <p:sp>
        <p:nvSpPr>
          <p:cNvPr id="3" name="副标题 2">
            <a:extLst>
              <a:ext uri="{FF2B5EF4-FFF2-40B4-BE49-F238E27FC236}">
                <a16:creationId xmlns:a16="http://schemas.microsoft.com/office/drawing/2014/main" id="{5FA8D164-BA5E-41D4-8C5C-6919115A01A6}"/>
              </a:ext>
            </a:extLst>
          </p:cNvPr>
          <p:cNvSpPr>
            <a:spLocks noGrp="1"/>
          </p:cNvSpPr>
          <p:nvPr>
            <p:ph type="subTitle" idx="1"/>
          </p:nvPr>
        </p:nvSpPr>
        <p:spPr>
          <a:xfrm>
            <a:off x="4654294" y="816638"/>
            <a:ext cx="5013571" cy="5224724"/>
          </a:xfrm>
        </p:spPr>
        <p:txBody>
          <a:bodyPr vert="horz" lIns="91440" tIns="45720" rIns="91440" bIns="45720" rtlCol="0" anchor="ctr">
            <a:normAutofit/>
          </a:bodyPr>
          <a:lstStyle/>
          <a:p>
            <a:pPr algn="l">
              <a:buFont typeface="Wingdings 3" charset="2"/>
              <a:buChar char=""/>
            </a:pPr>
            <a:r>
              <a:rPr lang="zh-CN" altLang="en-US" sz="2400" dirty="0">
                <a:solidFill>
                  <a:srgbClr val="0070C0"/>
                </a:solidFill>
                <a:latin typeface="+mn-ea"/>
              </a:rPr>
              <a:t>主 持 人：周芳靖宜</a:t>
            </a:r>
            <a:endParaRPr lang="en-US" altLang="zh-CN" sz="2400" dirty="0">
              <a:solidFill>
                <a:srgbClr val="0070C0"/>
              </a:solidFill>
              <a:latin typeface="+mn-ea"/>
            </a:endParaRPr>
          </a:p>
          <a:p>
            <a:pPr algn="l">
              <a:buFont typeface="Wingdings 3" charset="2"/>
              <a:buChar char=""/>
            </a:pPr>
            <a:r>
              <a:rPr lang="zh-CN" altLang="en-US" sz="2400" dirty="0">
                <a:solidFill>
                  <a:srgbClr val="0070C0"/>
                </a:solidFill>
                <a:latin typeface="+mn-ea"/>
              </a:rPr>
              <a:t>组 </a:t>
            </a:r>
            <a:r>
              <a:rPr lang="en-US" altLang="zh-CN" sz="2400" dirty="0">
                <a:solidFill>
                  <a:srgbClr val="0070C0"/>
                </a:solidFill>
                <a:latin typeface="+mn-ea"/>
              </a:rPr>
              <a:t>    </a:t>
            </a:r>
            <a:r>
              <a:rPr lang="zh-CN" altLang="en-US" sz="2400" dirty="0">
                <a:solidFill>
                  <a:srgbClr val="0070C0"/>
                </a:solidFill>
                <a:latin typeface="+mn-ea"/>
              </a:rPr>
              <a:t>员：倪天泽</a:t>
            </a:r>
          </a:p>
          <a:p>
            <a:pPr algn="l">
              <a:buFont typeface="Wingdings 3" charset="2"/>
              <a:buChar char=""/>
            </a:pPr>
            <a:r>
              <a:rPr lang="zh-CN" altLang="en-US" sz="2400" dirty="0">
                <a:solidFill>
                  <a:srgbClr val="0070C0"/>
                </a:solidFill>
                <a:latin typeface="+mn-ea"/>
              </a:rPr>
              <a:t>指导老师：娄美荣</a:t>
            </a:r>
          </a:p>
          <a:p>
            <a:pPr algn="l">
              <a:buFont typeface="Wingdings 3" charset="2"/>
              <a:buChar char=""/>
            </a:pPr>
            <a:r>
              <a:rPr lang="zh-CN" altLang="en-US" sz="2400" dirty="0">
                <a:solidFill>
                  <a:srgbClr val="0070C0"/>
                </a:solidFill>
                <a:latin typeface="+mn-ea"/>
              </a:rPr>
              <a:t>学 </a:t>
            </a:r>
            <a:r>
              <a:rPr lang="en-US" altLang="zh-CN" sz="2400" dirty="0">
                <a:solidFill>
                  <a:srgbClr val="0070C0"/>
                </a:solidFill>
                <a:latin typeface="+mn-ea"/>
              </a:rPr>
              <a:t>     </a:t>
            </a:r>
            <a:r>
              <a:rPr lang="zh-CN" altLang="en-US" sz="2400" dirty="0">
                <a:solidFill>
                  <a:srgbClr val="0070C0"/>
                </a:solidFill>
                <a:latin typeface="+mn-ea"/>
              </a:rPr>
              <a:t>校：中国矿业大学附属中学</a:t>
            </a:r>
            <a:endParaRPr lang="en-US" altLang="zh-CN" sz="2400" dirty="0">
              <a:solidFill>
                <a:srgbClr val="0070C0"/>
              </a:solidFill>
              <a:latin typeface="+mn-ea"/>
            </a:endParaRPr>
          </a:p>
          <a:p>
            <a:pPr algn="l">
              <a:buFont typeface="Wingdings 3" charset="2"/>
              <a:buChar char=""/>
            </a:pPr>
            <a:r>
              <a:rPr lang="zh-CN" altLang="en-US" sz="2400" dirty="0">
                <a:solidFill>
                  <a:srgbClr val="0070C0"/>
                </a:solidFill>
                <a:latin typeface="+mn-ea"/>
              </a:rPr>
              <a:t>班      级：初一（</a:t>
            </a:r>
            <a:r>
              <a:rPr lang="en-US" altLang="zh-CN" sz="2400" dirty="0">
                <a:solidFill>
                  <a:srgbClr val="0070C0"/>
                </a:solidFill>
                <a:latin typeface="+mn-ea"/>
              </a:rPr>
              <a:t>4</a:t>
            </a:r>
            <a:r>
              <a:rPr lang="zh-CN" altLang="en-US" sz="2400" dirty="0">
                <a:solidFill>
                  <a:srgbClr val="0070C0"/>
                </a:solidFill>
                <a:latin typeface="+mn-ea"/>
              </a:rPr>
              <a:t>班）</a:t>
            </a:r>
            <a:endParaRPr lang="en-US" altLang="zh-CN" sz="2400" dirty="0">
              <a:solidFill>
                <a:srgbClr val="0070C0"/>
              </a:solidFill>
              <a:latin typeface="+mn-ea"/>
            </a:endParaRPr>
          </a:p>
        </p:txBody>
      </p:sp>
    </p:spTree>
    <p:extLst>
      <p:ext uri="{BB962C8B-B14F-4D97-AF65-F5344CB8AC3E}">
        <p14:creationId xmlns:p14="http://schemas.microsoft.com/office/powerpoint/2010/main" val="741506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EC5643-B98A-45DA-8495-F0BF989DC58F}"/>
              </a:ext>
            </a:extLst>
          </p:cNvPr>
          <p:cNvSpPr>
            <a:spLocks noGrp="1"/>
          </p:cNvSpPr>
          <p:nvPr>
            <p:ph type="title"/>
          </p:nvPr>
        </p:nvSpPr>
        <p:spPr/>
        <p:txBody>
          <a:bodyPr>
            <a:normAutofit/>
          </a:bodyPr>
          <a:lstStyle/>
          <a:p>
            <a:r>
              <a:rPr lang="zh-CN" altLang="zh-CN" sz="3600" dirty="0">
                <a:solidFill>
                  <a:srgbClr val="220793"/>
                </a:solidFill>
              </a:rPr>
              <a:t>学习资源方面</a:t>
            </a:r>
            <a:endParaRPr lang="zh-CN" altLang="en-US" sz="3600" dirty="0">
              <a:solidFill>
                <a:srgbClr val="220793"/>
              </a:solidFill>
            </a:endParaRPr>
          </a:p>
        </p:txBody>
      </p:sp>
      <p:sp>
        <p:nvSpPr>
          <p:cNvPr id="3" name="内容占位符 2">
            <a:extLst>
              <a:ext uri="{FF2B5EF4-FFF2-40B4-BE49-F238E27FC236}">
                <a16:creationId xmlns:a16="http://schemas.microsoft.com/office/drawing/2014/main" id="{FFC0E8AC-51EA-4A8C-877B-8716301D5C17}"/>
              </a:ext>
            </a:extLst>
          </p:cNvPr>
          <p:cNvSpPr>
            <a:spLocks noGrp="1"/>
          </p:cNvSpPr>
          <p:nvPr>
            <p:ph idx="1"/>
          </p:nvPr>
        </p:nvSpPr>
        <p:spPr>
          <a:xfrm>
            <a:off x="838200" y="1583140"/>
            <a:ext cx="8772525" cy="5036023"/>
          </a:xfrm>
        </p:spPr>
        <p:txBody>
          <a:bodyPr>
            <a:normAutofit fontScale="92500"/>
          </a:bodyPr>
          <a:lstStyle/>
          <a:p>
            <a:pPr fontAlgn="base">
              <a:lnSpc>
                <a:spcPct val="150000"/>
              </a:lnSpc>
            </a:pPr>
            <a:r>
              <a:rPr lang="zh-CN" altLang="zh-CN" sz="2400" dirty="0"/>
              <a:t>“昔孟母</a:t>
            </a:r>
            <a:r>
              <a:rPr lang="en-US" altLang="zh-CN" sz="2400" dirty="0"/>
              <a:t>,</a:t>
            </a:r>
            <a:r>
              <a:rPr lang="zh-CN" altLang="zh-CN" sz="2400" dirty="0"/>
              <a:t>择邻处”</a:t>
            </a:r>
            <a:r>
              <a:rPr lang="en-US" altLang="zh-CN" sz="2400" dirty="0"/>
              <a:t>, </a:t>
            </a:r>
            <a:r>
              <a:rPr lang="zh-CN" altLang="zh-CN" sz="2400" dirty="0"/>
              <a:t>环境对中学生成长影响毋庸置疑。</a:t>
            </a:r>
            <a:endParaRPr lang="en-US" altLang="zh-CN" sz="2400" dirty="0"/>
          </a:p>
          <a:p>
            <a:pPr fontAlgn="base">
              <a:lnSpc>
                <a:spcPct val="150000"/>
              </a:lnSpc>
            </a:pPr>
            <a:r>
              <a:rPr lang="zh-CN" altLang="zh-CN" sz="2400" dirty="0"/>
              <a:t>在中学生成长过程中，世界观、人生观、价值观还未成型，可塑性很强，外部环境对其思维、性格的形成的影响十分重要。</a:t>
            </a:r>
          </a:p>
          <a:p>
            <a:pPr fontAlgn="base">
              <a:lnSpc>
                <a:spcPct val="150000"/>
              </a:lnSpc>
            </a:pPr>
            <a:r>
              <a:rPr lang="zh-CN" altLang="zh-CN" sz="2400" dirty="0"/>
              <a:t>在</a:t>
            </a:r>
            <a:r>
              <a:rPr lang="zh-CN" altLang="en-US" sz="2400" dirty="0"/>
              <a:t>英文原声</a:t>
            </a:r>
            <a:r>
              <a:rPr lang="zh-CN" altLang="zh-CN" sz="2400" dirty="0"/>
              <a:t>电影中，语言和画面都承担着西方文化的输出作用。电影中异域的文化差异对中学生世界观、人生观、价值观</a:t>
            </a:r>
            <a:r>
              <a:rPr lang="zh-CN" altLang="en-US" sz="2400" dirty="0"/>
              <a:t>产生</a:t>
            </a:r>
            <a:r>
              <a:rPr lang="zh-CN" altLang="zh-CN" sz="2400" dirty="0"/>
              <a:t>影响。譬如宗教、爱情、价值观等存在诸多腐蚀性内容</a:t>
            </a:r>
            <a:r>
              <a:rPr lang="zh-CN" altLang="en-US" sz="2400" dirty="0"/>
              <a:t>。</a:t>
            </a:r>
            <a:endParaRPr lang="en-US" altLang="zh-CN" sz="2400" dirty="0"/>
          </a:p>
          <a:p>
            <a:pPr fontAlgn="base">
              <a:lnSpc>
                <a:spcPct val="150000"/>
              </a:lnSpc>
            </a:pPr>
            <a:r>
              <a:rPr lang="zh-CN" altLang="zh-CN" sz="2400" dirty="0"/>
              <a:t>电影场景中</a:t>
            </a:r>
            <a:r>
              <a:rPr lang="zh-CN" altLang="en-US" sz="2400" dirty="0"/>
              <a:t>常</a:t>
            </a:r>
            <a:r>
              <a:rPr lang="zh-CN" altLang="zh-CN" sz="2400" dirty="0"/>
              <a:t>闪现凶杀、暴力、色情等未成年人不宜观看的镜头。</a:t>
            </a:r>
            <a:endParaRPr lang="en-US" altLang="zh-CN" sz="2400" dirty="0"/>
          </a:p>
          <a:p>
            <a:pPr marL="0" indent="0" fontAlgn="base">
              <a:lnSpc>
                <a:spcPct val="150000"/>
              </a:lnSpc>
              <a:buNone/>
            </a:pPr>
            <a:r>
              <a:rPr lang="zh-CN" altLang="zh-CN" sz="2400" dirty="0">
                <a:solidFill>
                  <a:srgbClr val="220793"/>
                </a:solidFill>
              </a:rPr>
              <a:t>因此，</a:t>
            </a:r>
            <a:r>
              <a:rPr lang="zh-CN" altLang="en-US" sz="2400" dirty="0">
                <a:solidFill>
                  <a:srgbClr val="220793"/>
                </a:solidFill>
              </a:rPr>
              <a:t>英文原声</a:t>
            </a:r>
            <a:r>
              <a:rPr lang="zh-CN" altLang="zh-CN" sz="2400" dirty="0">
                <a:solidFill>
                  <a:srgbClr val="220793"/>
                </a:solidFill>
              </a:rPr>
              <a:t>电影的选择，是本次调研的内容之一</a:t>
            </a:r>
          </a:p>
          <a:p>
            <a:endParaRPr lang="zh-CN" altLang="en-US" dirty="0"/>
          </a:p>
        </p:txBody>
      </p:sp>
    </p:spTree>
    <p:extLst>
      <p:ext uri="{BB962C8B-B14F-4D97-AF65-F5344CB8AC3E}">
        <p14:creationId xmlns:p14="http://schemas.microsoft.com/office/powerpoint/2010/main" val="1759926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762F3B-D337-48DE-9D16-CDD33075916C}"/>
              </a:ext>
            </a:extLst>
          </p:cNvPr>
          <p:cNvSpPr>
            <a:spLocks noGrp="1"/>
          </p:cNvSpPr>
          <p:nvPr>
            <p:ph type="title"/>
          </p:nvPr>
        </p:nvSpPr>
        <p:spPr/>
        <p:txBody>
          <a:bodyPr>
            <a:normAutofit/>
          </a:bodyPr>
          <a:lstStyle/>
          <a:p>
            <a:r>
              <a:rPr lang="zh-CN" altLang="zh-CN" sz="3600" dirty="0">
                <a:solidFill>
                  <a:srgbClr val="220793"/>
                </a:solidFill>
              </a:rPr>
              <a:t>学习目的方面</a:t>
            </a:r>
            <a:endParaRPr lang="zh-CN" altLang="en-US" sz="3600" dirty="0">
              <a:solidFill>
                <a:srgbClr val="220793"/>
              </a:solidFill>
            </a:endParaRPr>
          </a:p>
        </p:txBody>
      </p:sp>
      <p:sp>
        <p:nvSpPr>
          <p:cNvPr id="3" name="内容占位符 2">
            <a:extLst>
              <a:ext uri="{FF2B5EF4-FFF2-40B4-BE49-F238E27FC236}">
                <a16:creationId xmlns:a16="http://schemas.microsoft.com/office/drawing/2014/main" id="{279289BA-7AEB-4014-9867-FCDDE9345D94}"/>
              </a:ext>
            </a:extLst>
          </p:cNvPr>
          <p:cNvSpPr>
            <a:spLocks noGrp="1"/>
          </p:cNvSpPr>
          <p:nvPr>
            <p:ph idx="1"/>
          </p:nvPr>
        </p:nvSpPr>
        <p:spPr>
          <a:xfrm>
            <a:off x="838200" y="1487606"/>
            <a:ext cx="8596668" cy="5172501"/>
          </a:xfrm>
        </p:spPr>
        <p:txBody>
          <a:bodyPr>
            <a:normAutofit fontScale="77500" lnSpcReduction="20000"/>
          </a:bodyPr>
          <a:lstStyle/>
          <a:p>
            <a:pPr fontAlgn="base">
              <a:lnSpc>
                <a:spcPct val="130000"/>
              </a:lnSpc>
            </a:pPr>
            <a:r>
              <a:rPr lang="zh-CN" altLang="zh-CN" sz="2600" dirty="0"/>
              <a:t>英语的学习考核和目的不外乎在于听、说、读、写四项能力，要系统的提升英文学习成绩，必须听、说、读、写全方面多线运行。语言学习的最有效方法就是尽一切机会用这门语言，假如英语学不好就是语言环境不好或者自己没有“语言天赋”的缘故，那必然是本末倒置、缘木求鱼。</a:t>
            </a:r>
          </a:p>
          <a:p>
            <a:pPr fontAlgn="base">
              <a:lnSpc>
                <a:spcPct val="130000"/>
              </a:lnSpc>
            </a:pPr>
            <a:r>
              <a:rPr lang="zh-CN" altLang="zh-CN" sz="2600" dirty="0"/>
              <a:t>在</a:t>
            </a:r>
            <a:r>
              <a:rPr lang="zh-CN" altLang="en-US" sz="2600" dirty="0"/>
              <a:t>英文原声</a:t>
            </a:r>
            <a:r>
              <a:rPr lang="zh-CN" altLang="zh-CN" sz="2600" dirty="0"/>
              <a:t>电影中，更多是为中学生提供了听、说的语言环境。但还必须意识到，考试中能完全听懂标准语速的英语新闻广播，与英语原版电影（无中文字幕）中的英语对白尚存在较大的差异。</a:t>
            </a:r>
            <a:endParaRPr lang="en-US" altLang="zh-CN" sz="2600" dirty="0"/>
          </a:p>
          <a:p>
            <a:pPr fontAlgn="base">
              <a:lnSpc>
                <a:spcPct val="130000"/>
              </a:lnSpc>
            </a:pPr>
            <a:r>
              <a:rPr lang="zh-CN" altLang="zh-CN" sz="2600" dirty="0"/>
              <a:t>在英语电影中，口头体的语言材料是最重要的特征，具体表现为口语中流行的惯用表达方式、俚语以及相关的跨文化因素，而且原版电影中每个角色都有自身特有的语音、语调和语速，加上连读、弱读等，这些都使其与英语考试中都所熟悉的听力材料相差甚远。</a:t>
            </a:r>
            <a:endParaRPr lang="en-US" altLang="zh-CN" sz="2600" dirty="0"/>
          </a:p>
          <a:p>
            <a:pPr marL="0" indent="0" fontAlgn="base">
              <a:lnSpc>
                <a:spcPct val="130000"/>
              </a:lnSpc>
              <a:buNone/>
            </a:pPr>
            <a:r>
              <a:rPr lang="zh-CN" altLang="zh-CN" sz="2600" dirty="0">
                <a:solidFill>
                  <a:srgbClr val="220793"/>
                </a:solidFill>
              </a:rPr>
              <a:t>因此，</a:t>
            </a:r>
            <a:r>
              <a:rPr lang="zh-CN" altLang="en-US" sz="2600" dirty="0">
                <a:solidFill>
                  <a:srgbClr val="220793"/>
                </a:solidFill>
              </a:rPr>
              <a:t>英文原声</a:t>
            </a:r>
            <a:r>
              <a:rPr lang="zh-CN" altLang="zh-CN" sz="2600" dirty="0">
                <a:solidFill>
                  <a:srgbClr val="220793"/>
                </a:solidFill>
              </a:rPr>
              <a:t>电影对中学生学习的促进程度，也是本次调研的内容</a:t>
            </a:r>
            <a:r>
              <a:rPr lang="zh-CN" altLang="zh-CN" dirty="0">
                <a:solidFill>
                  <a:srgbClr val="220793"/>
                </a:solidFill>
              </a:rPr>
              <a:t>。</a:t>
            </a:r>
          </a:p>
          <a:p>
            <a:endParaRPr lang="zh-CN" altLang="en-US" dirty="0"/>
          </a:p>
        </p:txBody>
      </p:sp>
    </p:spTree>
    <p:extLst>
      <p:ext uri="{BB962C8B-B14F-4D97-AF65-F5344CB8AC3E}">
        <p14:creationId xmlns:p14="http://schemas.microsoft.com/office/powerpoint/2010/main" val="888012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64B8F1-8845-41DC-8BB2-3C672FD994E1}"/>
              </a:ext>
            </a:extLst>
          </p:cNvPr>
          <p:cNvSpPr>
            <a:spLocks noGrp="1"/>
          </p:cNvSpPr>
          <p:nvPr>
            <p:ph type="title"/>
          </p:nvPr>
        </p:nvSpPr>
        <p:spPr/>
        <p:txBody>
          <a:bodyPr>
            <a:normAutofit/>
          </a:bodyPr>
          <a:lstStyle/>
          <a:p>
            <a:r>
              <a:rPr lang="zh-CN" altLang="zh-CN" sz="3600" dirty="0">
                <a:solidFill>
                  <a:srgbClr val="220793"/>
                </a:solidFill>
                <a:latin typeface="+mn-ea"/>
                <a:ea typeface="+mn-ea"/>
              </a:rPr>
              <a:t>学习时间方面</a:t>
            </a:r>
            <a:endParaRPr lang="zh-CN" altLang="en-US" sz="3600" dirty="0">
              <a:solidFill>
                <a:srgbClr val="220793"/>
              </a:solidFill>
              <a:latin typeface="+mn-ea"/>
              <a:ea typeface="+mn-ea"/>
            </a:endParaRPr>
          </a:p>
        </p:txBody>
      </p:sp>
      <p:sp>
        <p:nvSpPr>
          <p:cNvPr id="3" name="内容占位符 2">
            <a:extLst>
              <a:ext uri="{FF2B5EF4-FFF2-40B4-BE49-F238E27FC236}">
                <a16:creationId xmlns:a16="http://schemas.microsoft.com/office/drawing/2014/main" id="{D74B512E-538C-4CF7-BE94-6FFE61F5FFD8}"/>
              </a:ext>
            </a:extLst>
          </p:cNvPr>
          <p:cNvSpPr>
            <a:spLocks noGrp="1"/>
          </p:cNvSpPr>
          <p:nvPr>
            <p:ph idx="1"/>
          </p:nvPr>
        </p:nvSpPr>
        <p:spPr>
          <a:xfrm>
            <a:off x="838201" y="1487606"/>
            <a:ext cx="8905874" cy="5005269"/>
          </a:xfrm>
        </p:spPr>
        <p:txBody>
          <a:bodyPr>
            <a:normAutofit fontScale="85000" lnSpcReduction="10000"/>
          </a:bodyPr>
          <a:lstStyle/>
          <a:p>
            <a:pPr fontAlgn="base">
              <a:lnSpc>
                <a:spcPct val="150000"/>
              </a:lnSpc>
            </a:pPr>
            <a:r>
              <a:rPr lang="zh-CN" altLang="zh-CN" sz="2600" dirty="0"/>
              <a:t>“一寸光阴一寸金”，毫不夸张的说，中学阶段是人生中最重要的阶段，是人生今后走向社会的分水岭。</a:t>
            </a:r>
            <a:endParaRPr lang="en-US" altLang="zh-CN" sz="2600" dirty="0"/>
          </a:p>
          <a:p>
            <a:pPr fontAlgn="base">
              <a:lnSpc>
                <a:spcPct val="150000"/>
              </a:lnSpc>
            </a:pPr>
            <a:r>
              <a:rPr lang="zh-CN" altLang="zh-CN" sz="2600" dirty="0"/>
              <a:t>现在中学生的学业越来越重，学习科目越来越多，尤其是现在不分科后，包括英语在内所有的科目都要学习，背诵的东西很多，还要做大量的题，学习新的知识。</a:t>
            </a:r>
          </a:p>
          <a:p>
            <a:pPr fontAlgn="base">
              <a:lnSpc>
                <a:spcPct val="150000"/>
              </a:lnSpc>
            </a:pPr>
            <a:r>
              <a:rPr lang="zh-CN" altLang="zh-CN" sz="2600" dirty="0"/>
              <a:t>那么，中学生在繁重的正常学习之外，还能有多少时间放到观看英文原</a:t>
            </a:r>
            <a:r>
              <a:rPr lang="zh-CN" altLang="en-US" sz="2600" dirty="0"/>
              <a:t>声</a:t>
            </a:r>
            <a:r>
              <a:rPr lang="zh-CN" altLang="zh-CN" sz="2600" dirty="0"/>
              <a:t>电影上呢？</a:t>
            </a:r>
            <a:endParaRPr lang="en-US" altLang="zh-CN" sz="2600" dirty="0"/>
          </a:p>
          <a:p>
            <a:pPr marL="0" indent="0" fontAlgn="base">
              <a:lnSpc>
                <a:spcPct val="150000"/>
              </a:lnSpc>
              <a:buNone/>
            </a:pPr>
            <a:r>
              <a:rPr lang="zh-CN" altLang="en-US" sz="2600" dirty="0">
                <a:solidFill>
                  <a:srgbClr val="220793"/>
                </a:solidFill>
              </a:rPr>
              <a:t>英文原声</a:t>
            </a:r>
            <a:r>
              <a:rPr lang="zh-CN" altLang="zh-CN" sz="2600" dirty="0">
                <a:solidFill>
                  <a:srgbClr val="220793"/>
                </a:solidFill>
              </a:rPr>
              <a:t>电影这种自带娱乐放松性质的学习环节，会不会得到家长和自我要求较高的中学生的认可？这也是本次调研要考虑的问题。</a:t>
            </a:r>
          </a:p>
          <a:p>
            <a:endParaRPr lang="zh-CN" altLang="en-US" dirty="0"/>
          </a:p>
        </p:txBody>
      </p:sp>
    </p:spTree>
    <p:extLst>
      <p:ext uri="{BB962C8B-B14F-4D97-AF65-F5344CB8AC3E}">
        <p14:creationId xmlns:p14="http://schemas.microsoft.com/office/powerpoint/2010/main" val="2957522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2E8877A-A1AE-4AD9-8F82-3B2F208A4798}"/>
              </a:ext>
            </a:extLst>
          </p:cNvPr>
          <p:cNvSpPr>
            <a:spLocks noGrp="1"/>
          </p:cNvSpPr>
          <p:nvPr>
            <p:ph type="title"/>
          </p:nvPr>
        </p:nvSpPr>
        <p:spPr/>
        <p:txBody>
          <a:bodyPr>
            <a:normAutofit/>
          </a:bodyPr>
          <a:lstStyle/>
          <a:p>
            <a:r>
              <a:rPr lang="en-US" altLang="zh-CN" sz="4000" dirty="0"/>
              <a:t>2.</a:t>
            </a:r>
            <a:r>
              <a:rPr lang="zh-CN" altLang="zh-CN" sz="4000" dirty="0"/>
              <a:t>调研问卷设计</a:t>
            </a:r>
            <a:endParaRPr lang="zh-CN" altLang="en-US" sz="4000" dirty="0"/>
          </a:p>
        </p:txBody>
      </p:sp>
      <p:sp>
        <p:nvSpPr>
          <p:cNvPr id="3" name="内容占位符 2">
            <a:extLst>
              <a:ext uri="{FF2B5EF4-FFF2-40B4-BE49-F238E27FC236}">
                <a16:creationId xmlns:a16="http://schemas.microsoft.com/office/drawing/2014/main" id="{561647B4-C1D5-4065-8DD7-6A141F4F70CD}"/>
              </a:ext>
            </a:extLst>
          </p:cNvPr>
          <p:cNvSpPr>
            <a:spLocks noGrp="1"/>
          </p:cNvSpPr>
          <p:nvPr>
            <p:ph idx="1"/>
          </p:nvPr>
        </p:nvSpPr>
        <p:spPr>
          <a:xfrm>
            <a:off x="838200" y="1583144"/>
            <a:ext cx="8596668" cy="2797787"/>
          </a:xfrm>
        </p:spPr>
        <p:txBody>
          <a:bodyPr>
            <a:normAutofit/>
          </a:bodyPr>
          <a:lstStyle/>
          <a:p>
            <a:pPr fontAlgn="base">
              <a:lnSpc>
                <a:spcPct val="120000"/>
              </a:lnSpc>
            </a:pPr>
            <a:r>
              <a:rPr lang="zh-CN" altLang="zh-CN" sz="2400" dirty="0"/>
              <a:t>根据对</a:t>
            </a:r>
            <a:r>
              <a:rPr lang="zh-CN" altLang="en-US" sz="2400" dirty="0"/>
              <a:t>英文原声</a:t>
            </a:r>
            <a:r>
              <a:rPr lang="zh-CN" altLang="zh-CN" sz="2400" dirty="0"/>
              <a:t>电影中适合中学生学习的资源选择、学习目的和学习时间，是本次调研问卷设计的重点问题。问卷采用</a:t>
            </a:r>
            <a:r>
              <a:rPr lang="en-US" altLang="zh-CN" sz="2400" dirty="0"/>
              <a:t>Microsoft Forms</a:t>
            </a:r>
            <a:r>
              <a:rPr lang="zh-CN" altLang="zh-CN" sz="2400" dirty="0"/>
              <a:t>制作，以在线调研的方式进行。问卷内容主要包括两大部分：</a:t>
            </a:r>
          </a:p>
          <a:p>
            <a:pPr fontAlgn="base">
              <a:lnSpc>
                <a:spcPct val="120000"/>
              </a:lnSpc>
            </a:pPr>
            <a:r>
              <a:rPr lang="zh-CN" altLang="zh-CN" sz="2400" dirty="0">
                <a:solidFill>
                  <a:srgbClr val="FF0000"/>
                </a:solidFill>
              </a:rPr>
              <a:t>第一部分是被调研对象的背景</a:t>
            </a:r>
            <a:r>
              <a:rPr lang="zh-CN" altLang="zh-CN" sz="2400" dirty="0"/>
              <a:t>，具体包括以下两个问题：</a:t>
            </a:r>
          </a:p>
        </p:txBody>
      </p:sp>
      <p:pic>
        <p:nvPicPr>
          <p:cNvPr id="2050" name="图片 1">
            <a:extLst>
              <a:ext uri="{FF2B5EF4-FFF2-40B4-BE49-F238E27FC236}">
                <a16:creationId xmlns:a16="http://schemas.microsoft.com/office/drawing/2014/main" id="{3F2F2344-3C2C-45AA-B8BF-926D18EFC5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65778"/>
          <a:stretch>
            <a:fillRect/>
          </a:stretch>
        </p:blipFill>
        <p:spPr bwMode="auto">
          <a:xfrm>
            <a:off x="1733266" y="4607393"/>
            <a:ext cx="2970030" cy="1909656"/>
          </a:xfrm>
          <a:prstGeom prst="rect">
            <a:avLst/>
          </a:prstGeom>
          <a:noFill/>
          <a:extLst>
            <a:ext uri="{909E8E84-426E-40DD-AFC4-6F175D3DCCD1}">
              <a14:hiddenFill xmlns:a14="http://schemas.microsoft.com/office/drawing/2010/main">
                <a:solidFill>
                  <a:srgbClr val="FFFFFF"/>
                </a:solidFill>
              </a14:hiddenFill>
            </a:ext>
          </a:extLst>
        </p:spPr>
      </p:pic>
      <p:pic>
        <p:nvPicPr>
          <p:cNvPr id="2049" name="图片 2">
            <a:extLst>
              <a:ext uri="{FF2B5EF4-FFF2-40B4-BE49-F238E27FC236}">
                <a16:creationId xmlns:a16="http://schemas.microsoft.com/office/drawing/2014/main" id="{1250B05B-8870-495A-8B6B-5708533E79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41020"/>
          <a:stretch>
            <a:fillRect/>
          </a:stretch>
        </p:blipFill>
        <p:spPr bwMode="auto">
          <a:xfrm>
            <a:off x="4831876" y="3951900"/>
            <a:ext cx="2528247" cy="28051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4B0E334-C7BC-4F26-AE2E-94B75CE8EB95}"/>
              </a:ext>
            </a:extLst>
          </p:cNvPr>
          <p:cNvSpPr>
            <a:spLocks noChangeArrowheads="1"/>
          </p:cNvSpPr>
          <p:nvPr/>
        </p:nvSpPr>
        <p:spPr bwMode="auto">
          <a:xfrm>
            <a:off x="1733266" y="311169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5">
            <a:extLst>
              <a:ext uri="{FF2B5EF4-FFF2-40B4-BE49-F238E27FC236}">
                <a16:creationId xmlns:a16="http://schemas.microsoft.com/office/drawing/2014/main" id="{6D01F10E-079F-40D4-9DFA-CEBB871ACDC4}"/>
              </a:ext>
            </a:extLst>
          </p:cNvPr>
          <p:cNvSpPr>
            <a:spLocks noChangeArrowheads="1"/>
          </p:cNvSpPr>
          <p:nvPr/>
        </p:nvSpPr>
        <p:spPr bwMode="auto">
          <a:xfrm>
            <a:off x="1733266" y="356889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6">
            <a:extLst>
              <a:ext uri="{FF2B5EF4-FFF2-40B4-BE49-F238E27FC236}">
                <a16:creationId xmlns:a16="http://schemas.microsoft.com/office/drawing/2014/main" id="{53C8C0A4-C057-410F-A039-CB45D03B7132}"/>
              </a:ext>
            </a:extLst>
          </p:cNvPr>
          <p:cNvSpPr>
            <a:spLocks noChangeArrowheads="1"/>
          </p:cNvSpPr>
          <p:nvPr/>
        </p:nvSpPr>
        <p:spPr bwMode="auto">
          <a:xfrm>
            <a:off x="1733266" y="578821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702909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45661D7-B6D0-47BD-84E2-D7807CCDAF60}"/>
              </a:ext>
            </a:extLst>
          </p:cNvPr>
          <p:cNvSpPr>
            <a:spLocks noGrp="1"/>
          </p:cNvSpPr>
          <p:nvPr>
            <p:ph idx="1"/>
          </p:nvPr>
        </p:nvSpPr>
        <p:spPr>
          <a:xfrm>
            <a:off x="715371" y="1011083"/>
            <a:ext cx="8790580" cy="1325563"/>
          </a:xfrm>
        </p:spPr>
        <p:txBody>
          <a:bodyPr>
            <a:normAutofit/>
          </a:bodyPr>
          <a:lstStyle/>
          <a:p>
            <a:pPr>
              <a:lnSpc>
                <a:spcPct val="120000"/>
              </a:lnSpc>
            </a:pPr>
            <a:r>
              <a:rPr lang="zh-CN" altLang="zh-CN" sz="2400" dirty="0">
                <a:solidFill>
                  <a:srgbClr val="FF0000"/>
                </a:solidFill>
              </a:rPr>
              <a:t>第二部分是具体跟中学生利用</a:t>
            </a:r>
            <a:r>
              <a:rPr lang="zh-CN" altLang="en-US" sz="2400" dirty="0">
                <a:solidFill>
                  <a:srgbClr val="FF0000"/>
                </a:solidFill>
              </a:rPr>
              <a:t>英文原声</a:t>
            </a:r>
            <a:r>
              <a:rPr lang="zh-CN" altLang="zh-CN" sz="2400" dirty="0">
                <a:solidFill>
                  <a:srgbClr val="FF0000"/>
                </a:solidFill>
              </a:rPr>
              <a:t>电影进行学习的学习资源、学习目的和学习时间等因素的调查</a:t>
            </a:r>
            <a:r>
              <a:rPr lang="zh-CN" altLang="zh-CN" sz="2400" dirty="0"/>
              <a:t>，具体包括</a:t>
            </a:r>
            <a:endParaRPr lang="zh-CN" altLang="en-US" sz="2400" dirty="0"/>
          </a:p>
          <a:p>
            <a:endParaRPr lang="zh-CN" altLang="en-US" sz="2400" dirty="0"/>
          </a:p>
        </p:txBody>
      </p:sp>
      <p:pic>
        <p:nvPicPr>
          <p:cNvPr id="4" name="图片 3">
            <a:extLst>
              <a:ext uri="{FF2B5EF4-FFF2-40B4-BE49-F238E27FC236}">
                <a16:creationId xmlns:a16="http://schemas.microsoft.com/office/drawing/2014/main" id="{F84E3410-FB8F-4756-AB04-C13B8F7A3299}"/>
              </a:ext>
            </a:extLst>
          </p:cNvPr>
          <p:cNvPicPr/>
          <p:nvPr/>
        </p:nvPicPr>
        <p:blipFill>
          <a:blip r:embed="rId2">
            <a:extLst>
              <a:ext uri="{28A0092B-C50C-407E-A947-70E740481C1C}">
                <a14:useLocalDpi xmlns:a14="http://schemas.microsoft.com/office/drawing/2010/main" val="0"/>
              </a:ext>
            </a:extLst>
          </a:blip>
          <a:srcRect b="58742"/>
          <a:stretch>
            <a:fillRect/>
          </a:stretch>
        </p:blipFill>
        <p:spPr>
          <a:xfrm>
            <a:off x="1058976" y="2289754"/>
            <a:ext cx="3398724" cy="2915323"/>
          </a:xfrm>
          <a:prstGeom prst="rect">
            <a:avLst/>
          </a:prstGeom>
          <a:ln>
            <a:noFill/>
          </a:ln>
        </p:spPr>
      </p:pic>
      <p:pic>
        <p:nvPicPr>
          <p:cNvPr id="5" name="图片 4">
            <a:extLst>
              <a:ext uri="{FF2B5EF4-FFF2-40B4-BE49-F238E27FC236}">
                <a16:creationId xmlns:a16="http://schemas.microsoft.com/office/drawing/2014/main" id="{368F0CA4-E51E-45F7-93F1-68F2F7303053}"/>
              </a:ext>
            </a:extLst>
          </p:cNvPr>
          <p:cNvPicPr/>
          <p:nvPr/>
        </p:nvPicPr>
        <p:blipFill>
          <a:blip r:embed="rId2">
            <a:extLst>
              <a:ext uri="{28A0092B-C50C-407E-A947-70E740481C1C}">
                <a14:useLocalDpi xmlns:a14="http://schemas.microsoft.com/office/drawing/2010/main" val="0"/>
              </a:ext>
            </a:extLst>
          </a:blip>
          <a:srcRect t="42465" b="26290"/>
          <a:stretch>
            <a:fillRect/>
          </a:stretch>
        </p:blipFill>
        <p:spPr>
          <a:xfrm>
            <a:off x="5150950" y="2170678"/>
            <a:ext cx="4021625" cy="2516643"/>
          </a:xfrm>
          <a:prstGeom prst="rect">
            <a:avLst/>
          </a:prstGeom>
          <a:solidFill>
            <a:srgbClr val="E6E6E6"/>
          </a:solidFill>
          <a:ln>
            <a:noFill/>
          </a:ln>
        </p:spPr>
      </p:pic>
    </p:spTree>
    <p:extLst>
      <p:ext uri="{BB962C8B-B14F-4D97-AF65-F5344CB8AC3E}">
        <p14:creationId xmlns:p14="http://schemas.microsoft.com/office/powerpoint/2010/main" val="2024687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07DAFE7-3EEB-44A5-BAEE-CB25A81B880C}"/>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C70F70EB-6860-4FED-9D65-1D1A4EC2B8F5}"/>
              </a:ext>
            </a:extLst>
          </p:cNvPr>
          <p:cNvSpPr>
            <a:spLocks noGrp="1"/>
          </p:cNvSpPr>
          <p:nvPr>
            <p:ph idx="1"/>
          </p:nvPr>
        </p:nvSpPr>
        <p:spPr/>
        <p:txBody>
          <a:bodyPr/>
          <a:lstStyle/>
          <a:p>
            <a:endParaRPr lang="zh-CN" altLang="en-US" dirty="0"/>
          </a:p>
        </p:txBody>
      </p:sp>
      <p:pic>
        <p:nvPicPr>
          <p:cNvPr id="3074" name="图片 3">
            <a:extLst>
              <a:ext uri="{FF2B5EF4-FFF2-40B4-BE49-F238E27FC236}">
                <a16:creationId xmlns:a16="http://schemas.microsoft.com/office/drawing/2014/main" id="{B17CF4E3-7288-4E7A-9399-B44E99FCDA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75519"/>
          <a:stretch>
            <a:fillRect/>
          </a:stretch>
        </p:blipFill>
        <p:spPr bwMode="auto">
          <a:xfrm>
            <a:off x="451295" y="1821334"/>
            <a:ext cx="5483097" cy="2865361"/>
          </a:xfrm>
          <a:prstGeom prst="rect">
            <a:avLst/>
          </a:prstGeom>
          <a:noFill/>
          <a:extLst>
            <a:ext uri="{909E8E84-426E-40DD-AFC4-6F175D3DCCD1}">
              <a14:hiddenFill xmlns:a14="http://schemas.microsoft.com/office/drawing/2010/main">
                <a:solidFill>
                  <a:srgbClr val="FFFFFF"/>
                </a:solidFill>
              </a14:hiddenFill>
            </a:ext>
          </a:extLst>
        </p:spPr>
      </p:pic>
      <p:pic>
        <p:nvPicPr>
          <p:cNvPr id="3073" name="图片 4">
            <a:extLst>
              <a:ext uri="{FF2B5EF4-FFF2-40B4-BE49-F238E27FC236}">
                <a16:creationId xmlns:a16="http://schemas.microsoft.com/office/drawing/2014/main" id="{232CEE8E-BED7-46F3-81A1-0DB1FD30A3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60510"/>
          <a:stretch>
            <a:fillRect/>
          </a:stretch>
        </p:blipFill>
        <p:spPr bwMode="auto">
          <a:xfrm>
            <a:off x="4904547" y="1930400"/>
            <a:ext cx="4369455" cy="309058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a:extLst>
              <a:ext uri="{FF2B5EF4-FFF2-40B4-BE49-F238E27FC236}">
                <a16:creationId xmlns:a16="http://schemas.microsoft.com/office/drawing/2014/main" id="{78AC9215-02DB-429E-8CF2-2888EE34385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5">
            <a:extLst>
              <a:ext uri="{FF2B5EF4-FFF2-40B4-BE49-F238E27FC236}">
                <a16:creationId xmlns:a16="http://schemas.microsoft.com/office/drawing/2014/main" id="{A0084289-7140-45FE-8435-397CCE2BEC41}"/>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6">
            <a:extLst>
              <a:ext uri="{FF2B5EF4-FFF2-40B4-BE49-F238E27FC236}">
                <a16:creationId xmlns:a16="http://schemas.microsoft.com/office/drawing/2014/main" id="{4A6A4671-746E-45EB-B050-454F05A626D8}"/>
              </a:ext>
            </a:extLst>
          </p:cNvPr>
          <p:cNvSpPr>
            <a:spLocks noChangeArrowheads="1"/>
          </p:cNvSpPr>
          <p:nvPr/>
        </p:nvSpPr>
        <p:spPr bwMode="auto">
          <a:xfrm>
            <a:off x="0" y="20002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454154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507F1DC-4A65-4485-9683-EB808480F953}"/>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E37A8E32-0E1B-4EC8-BF3E-695D3A485F8D}"/>
              </a:ext>
            </a:extLst>
          </p:cNvPr>
          <p:cNvSpPr>
            <a:spLocks noGrp="1"/>
          </p:cNvSpPr>
          <p:nvPr>
            <p:ph idx="1"/>
          </p:nvPr>
        </p:nvSpPr>
        <p:spPr/>
        <p:txBody>
          <a:bodyPr/>
          <a:lstStyle/>
          <a:p>
            <a:endParaRPr lang="zh-CN" altLang="en-US" dirty="0"/>
          </a:p>
        </p:txBody>
      </p:sp>
      <p:pic>
        <p:nvPicPr>
          <p:cNvPr id="4" name="图片 3">
            <a:extLst>
              <a:ext uri="{FF2B5EF4-FFF2-40B4-BE49-F238E27FC236}">
                <a16:creationId xmlns:a16="http://schemas.microsoft.com/office/drawing/2014/main" id="{7363C2D9-1F57-4EFD-BCE6-B97CCDA452C4}"/>
              </a:ext>
            </a:extLst>
          </p:cNvPr>
          <p:cNvPicPr/>
          <p:nvPr/>
        </p:nvPicPr>
        <p:blipFill>
          <a:blip r:embed="rId2"/>
          <a:srcRect l="4415" r="6843"/>
          <a:stretch>
            <a:fillRect/>
          </a:stretch>
        </p:blipFill>
        <p:spPr>
          <a:xfrm>
            <a:off x="838200" y="681037"/>
            <a:ext cx="4295918" cy="4910138"/>
          </a:xfrm>
          <a:prstGeom prst="rect">
            <a:avLst/>
          </a:prstGeom>
          <a:ln>
            <a:noFill/>
          </a:ln>
        </p:spPr>
      </p:pic>
      <p:pic>
        <p:nvPicPr>
          <p:cNvPr id="5" name="图片 4">
            <a:extLst>
              <a:ext uri="{FF2B5EF4-FFF2-40B4-BE49-F238E27FC236}">
                <a16:creationId xmlns:a16="http://schemas.microsoft.com/office/drawing/2014/main" id="{FF3222E9-E7A7-4317-AE14-DBAEA73BBEAF}"/>
              </a:ext>
            </a:extLst>
          </p:cNvPr>
          <p:cNvPicPr/>
          <p:nvPr/>
        </p:nvPicPr>
        <p:blipFill>
          <a:blip r:embed="rId3">
            <a:extLst>
              <a:ext uri="{28A0092B-C50C-407E-A947-70E740481C1C}">
                <a14:useLocalDpi xmlns:a14="http://schemas.microsoft.com/office/drawing/2010/main" val="0"/>
              </a:ext>
            </a:extLst>
          </a:blip>
          <a:stretch>
            <a:fillRect/>
          </a:stretch>
        </p:blipFill>
        <p:spPr>
          <a:xfrm>
            <a:off x="4752436" y="816638"/>
            <a:ext cx="4457572" cy="4910138"/>
          </a:xfrm>
          <a:prstGeom prst="rect">
            <a:avLst/>
          </a:prstGeom>
        </p:spPr>
      </p:pic>
    </p:spTree>
    <p:extLst>
      <p:ext uri="{BB962C8B-B14F-4D97-AF65-F5344CB8AC3E}">
        <p14:creationId xmlns:p14="http://schemas.microsoft.com/office/powerpoint/2010/main" val="2625974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9073B5A9-5846-47B2-BE1D-741B27F581B9}"/>
              </a:ext>
            </a:extLst>
          </p:cNvPr>
          <p:cNvPicPr/>
          <p:nvPr/>
        </p:nvPicPr>
        <p:blipFill>
          <a:blip r:embed="rId2"/>
          <a:stretch>
            <a:fillRect/>
          </a:stretch>
        </p:blipFill>
        <p:spPr>
          <a:xfrm>
            <a:off x="477009" y="277467"/>
            <a:ext cx="4072214" cy="6303065"/>
          </a:xfrm>
          <a:prstGeom prst="rect">
            <a:avLst/>
          </a:prstGeom>
        </p:spPr>
      </p:pic>
      <p:pic>
        <p:nvPicPr>
          <p:cNvPr id="5" name="图片 4">
            <a:extLst>
              <a:ext uri="{FF2B5EF4-FFF2-40B4-BE49-F238E27FC236}">
                <a16:creationId xmlns:a16="http://schemas.microsoft.com/office/drawing/2014/main" id="{B28D350E-ECBF-49BF-91E0-B641FC395605}"/>
              </a:ext>
            </a:extLst>
          </p:cNvPr>
          <p:cNvPicPr/>
          <p:nvPr/>
        </p:nvPicPr>
        <p:blipFill>
          <a:blip r:embed="rId3">
            <a:extLst>
              <a:ext uri="{28A0092B-C50C-407E-A947-70E740481C1C}">
                <a14:useLocalDpi xmlns:a14="http://schemas.microsoft.com/office/drawing/2010/main" val="0"/>
              </a:ext>
            </a:extLst>
          </a:blip>
          <a:stretch>
            <a:fillRect/>
          </a:stretch>
        </p:blipFill>
        <p:spPr>
          <a:xfrm>
            <a:off x="4977433" y="231084"/>
            <a:ext cx="4072213" cy="6395830"/>
          </a:xfrm>
          <a:prstGeom prst="rect">
            <a:avLst/>
          </a:prstGeom>
        </p:spPr>
      </p:pic>
    </p:spTree>
    <p:extLst>
      <p:ext uri="{BB962C8B-B14F-4D97-AF65-F5344CB8AC3E}">
        <p14:creationId xmlns:p14="http://schemas.microsoft.com/office/powerpoint/2010/main" val="2861742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6"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标题 1">
            <a:extLst>
              <a:ext uri="{FF2B5EF4-FFF2-40B4-BE49-F238E27FC236}">
                <a16:creationId xmlns:a16="http://schemas.microsoft.com/office/drawing/2014/main" id="{85F9A8F6-C27C-423B-8E3C-06D552582D09}"/>
              </a:ext>
            </a:extLst>
          </p:cNvPr>
          <p:cNvSpPr>
            <a:spLocks noGrp="1"/>
          </p:cNvSpPr>
          <p:nvPr>
            <p:ph type="title"/>
          </p:nvPr>
        </p:nvSpPr>
        <p:spPr>
          <a:xfrm>
            <a:off x="643467" y="816638"/>
            <a:ext cx="3367359" cy="5224724"/>
          </a:xfrm>
        </p:spPr>
        <p:txBody>
          <a:bodyPr anchor="ctr">
            <a:normAutofit/>
          </a:bodyPr>
          <a:lstStyle/>
          <a:p>
            <a:r>
              <a:rPr lang="en-US" altLang="zh-CN"/>
              <a:t>3.</a:t>
            </a:r>
            <a:r>
              <a:rPr lang="zh-CN" altLang="zh-CN"/>
              <a:t>调研问卷统计分析</a:t>
            </a:r>
            <a:endParaRPr lang="zh-CN" altLang="en-US"/>
          </a:p>
        </p:txBody>
      </p:sp>
      <p:sp>
        <p:nvSpPr>
          <p:cNvPr id="3" name="内容占位符 2">
            <a:extLst>
              <a:ext uri="{FF2B5EF4-FFF2-40B4-BE49-F238E27FC236}">
                <a16:creationId xmlns:a16="http://schemas.microsoft.com/office/drawing/2014/main" id="{3AF6C8F4-DB7B-4BCC-8A6F-BF036BB8A041}"/>
              </a:ext>
            </a:extLst>
          </p:cNvPr>
          <p:cNvSpPr>
            <a:spLocks noGrp="1"/>
          </p:cNvSpPr>
          <p:nvPr>
            <p:ph idx="1"/>
          </p:nvPr>
        </p:nvSpPr>
        <p:spPr>
          <a:xfrm>
            <a:off x="4654294" y="816638"/>
            <a:ext cx="5156449" cy="5224724"/>
          </a:xfrm>
        </p:spPr>
        <p:txBody>
          <a:bodyPr anchor="ctr">
            <a:normAutofit/>
          </a:bodyPr>
          <a:lstStyle/>
          <a:p>
            <a:r>
              <a:rPr lang="zh-CN" altLang="zh-CN" sz="2400" dirty="0"/>
              <a:t>共取得</a:t>
            </a:r>
            <a:r>
              <a:rPr lang="en-US" altLang="zh-CN" sz="2400" dirty="0">
                <a:solidFill>
                  <a:schemeClr val="accent5"/>
                </a:solidFill>
              </a:rPr>
              <a:t>137</a:t>
            </a:r>
            <a:r>
              <a:rPr lang="zh-CN" altLang="zh-CN" sz="2400" dirty="0">
                <a:solidFill>
                  <a:schemeClr val="accent5"/>
                </a:solidFill>
              </a:rPr>
              <a:t>份</a:t>
            </a:r>
            <a:r>
              <a:rPr lang="zh-CN" altLang="zh-CN" sz="2400" dirty="0"/>
              <a:t>问卷反馈。</a:t>
            </a:r>
            <a:endParaRPr lang="en-US" altLang="zh-CN" sz="2400" dirty="0"/>
          </a:p>
          <a:p>
            <a:r>
              <a:rPr lang="zh-CN" altLang="zh-CN" sz="2400" dirty="0"/>
              <a:t>男生</a:t>
            </a:r>
            <a:r>
              <a:rPr lang="en-US" altLang="zh-CN" sz="2400" dirty="0"/>
              <a:t>61</a:t>
            </a:r>
            <a:r>
              <a:rPr lang="zh-CN" altLang="zh-CN" sz="2400" dirty="0"/>
              <a:t>位，占比</a:t>
            </a:r>
            <a:r>
              <a:rPr lang="en-US" altLang="zh-CN" sz="2400" dirty="0">
                <a:solidFill>
                  <a:schemeClr val="accent5"/>
                </a:solidFill>
              </a:rPr>
              <a:t>45%</a:t>
            </a:r>
            <a:r>
              <a:rPr lang="zh-CN" altLang="zh-CN" sz="2400" dirty="0"/>
              <a:t>，女生</a:t>
            </a:r>
            <a:r>
              <a:rPr lang="en-US" altLang="zh-CN" sz="2400" dirty="0"/>
              <a:t>76</a:t>
            </a:r>
            <a:r>
              <a:rPr lang="zh-CN" altLang="zh-CN" sz="2400" dirty="0"/>
              <a:t>位，占比</a:t>
            </a:r>
            <a:r>
              <a:rPr lang="en-US" altLang="zh-CN" sz="2400" dirty="0">
                <a:solidFill>
                  <a:schemeClr val="accent5"/>
                </a:solidFill>
              </a:rPr>
              <a:t>55%</a:t>
            </a:r>
            <a:r>
              <a:rPr lang="zh-CN" altLang="zh-CN" sz="2400" dirty="0"/>
              <a:t>。</a:t>
            </a:r>
            <a:endParaRPr lang="en-US" altLang="zh-CN" sz="2400" dirty="0"/>
          </a:p>
          <a:p>
            <a:r>
              <a:rPr lang="zh-CN" altLang="zh-CN" sz="2400" dirty="0"/>
              <a:t>在年龄分布上，有</a:t>
            </a:r>
            <a:r>
              <a:rPr lang="en-US" altLang="zh-CN" sz="2400" dirty="0">
                <a:solidFill>
                  <a:schemeClr val="accent5"/>
                </a:solidFill>
              </a:rPr>
              <a:t>62</a:t>
            </a:r>
            <a:r>
              <a:rPr lang="zh-CN" altLang="zh-CN" sz="2400" dirty="0">
                <a:solidFill>
                  <a:schemeClr val="accent5"/>
                </a:solidFill>
              </a:rPr>
              <a:t>位</a:t>
            </a:r>
            <a:r>
              <a:rPr lang="en-US" altLang="zh-CN" sz="2400" dirty="0">
                <a:solidFill>
                  <a:schemeClr val="accent5"/>
                </a:solidFill>
              </a:rPr>
              <a:t>25</a:t>
            </a:r>
            <a:r>
              <a:rPr lang="zh-CN" altLang="zh-CN" sz="2400" dirty="0">
                <a:solidFill>
                  <a:schemeClr val="accent5"/>
                </a:solidFill>
              </a:rPr>
              <a:t>岁以上</a:t>
            </a:r>
            <a:r>
              <a:rPr lang="zh-CN" altLang="zh-CN" sz="2400" dirty="0"/>
              <a:t>的人填写了问卷</a:t>
            </a:r>
            <a:endParaRPr lang="zh-CN" altLang="en-US" sz="2400" dirty="0"/>
          </a:p>
        </p:txBody>
      </p:sp>
    </p:spTree>
    <p:extLst>
      <p:ext uri="{BB962C8B-B14F-4D97-AF65-F5344CB8AC3E}">
        <p14:creationId xmlns:p14="http://schemas.microsoft.com/office/powerpoint/2010/main" val="359038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2" name="Straight Connector 11">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Isosceles Triangle 14">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2" name="Rectangle 21">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图片 2">
            <a:extLst>
              <a:ext uri="{FF2B5EF4-FFF2-40B4-BE49-F238E27FC236}">
                <a16:creationId xmlns:a16="http://schemas.microsoft.com/office/drawing/2014/main" id="{F8D0AEC9-79A5-478A-9421-6AB5974854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1233" y="601699"/>
            <a:ext cx="9949534" cy="5675868"/>
          </a:xfrm>
          <a:prstGeom prst="rect">
            <a:avLst/>
          </a:prstGeom>
        </p:spPr>
      </p:pic>
    </p:spTree>
    <p:extLst>
      <p:ext uri="{BB962C8B-B14F-4D97-AF65-F5344CB8AC3E}">
        <p14:creationId xmlns:p14="http://schemas.microsoft.com/office/powerpoint/2010/main" val="1593936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A65AC7D1-EAA9-48F5-B509-60A7F50BF7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69" name="Rectangle 68">
            <a:extLst>
              <a:ext uri="{FF2B5EF4-FFF2-40B4-BE49-F238E27FC236}">
                <a16:creationId xmlns:a16="http://schemas.microsoft.com/office/drawing/2014/main" id="{D6320AF9-619A-4175-865B-5663E1AEF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063B6EC6-D752-4EE7-908B-F8F19E8C7F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53376"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EFECD4E8-AD3E-4228-82A2-9461958EA9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2133042"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75" name="Rectangle 23">
            <a:extLst>
              <a:ext uri="{FF2B5EF4-FFF2-40B4-BE49-F238E27FC236}">
                <a16:creationId xmlns:a16="http://schemas.microsoft.com/office/drawing/2014/main" id="{7E018740-5C2B-4A41-AC1A-7E68D1EC1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24631"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Rectangle 25">
            <a:extLst>
              <a:ext uri="{FF2B5EF4-FFF2-40B4-BE49-F238E27FC236}">
                <a16:creationId xmlns:a16="http://schemas.microsoft.com/office/drawing/2014/main" id="{166F75A4-C475-4941-8EE2-B80A06A2C1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6597"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9" name="Isosceles Triangle 78">
            <a:extLst>
              <a:ext uri="{FF2B5EF4-FFF2-40B4-BE49-F238E27FC236}">
                <a16:creationId xmlns:a16="http://schemas.microsoft.com/office/drawing/2014/main" id="{A032553A-72E8-4B0D-8405-FF9771C9AF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5488"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81" name="Rectangle 27">
            <a:extLst>
              <a:ext uri="{FF2B5EF4-FFF2-40B4-BE49-F238E27FC236}">
                <a16:creationId xmlns:a16="http://schemas.microsoft.com/office/drawing/2014/main" id="{765800AC-C3B9-498E-87BC-29FAE4C76B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7655"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3" name="Isosceles Triangle 82">
            <a:extLst>
              <a:ext uri="{FF2B5EF4-FFF2-40B4-BE49-F238E27FC236}">
                <a16:creationId xmlns:a16="http://schemas.microsoft.com/office/drawing/2014/main" id="{1F9D6ACB-2FF4-49F9-978A-E0D5327FC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14821"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标题 1">
            <a:extLst>
              <a:ext uri="{FF2B5EF4-FFF2-40B4-BE49-F238E27FC236}">
                <a16:creationId xmlns:a16="http://schemas.microsoft.com/office/drawing/2014/main" id="{8F6A753C-62A7-4677-B1E1-7531BE86ACFC}"/>
              </a:ext>
            </a:extLst>
          </p:cNvPr>
          <p:cNvSpPr>
            <a:spLocks noGrp="1"/>
          </p:cNvSpPr>
          <p:nvPr>
            <p:ph type="title"/>
          </p:nvPr>
        </p:nvSpPr>
        <p:spPr>
          <a:xfrm>
            <a:off x="677334" y="609600"/>
            <a:ext cx="3843375" cy="5175624"/>
          </a:xfrm>
        </p:spPr>
        <p:txBody>
          <a:bodyPr anchor="ctr">
            <a:normAutofit/>
          </a:bodyPr>
          <a:lstStyle/>
          <a:p>
            <a:r>
              <a:rPr lang="zh-CN" altLang="en-US" sz="4400" dirty="0">
                <a:solidFill>
                  <a:schemeClr val="accent2"/>
                </a:solidFill>
                <a:latin typeface="+mn-ea"/>
                <a:ea typeface="+mn-ea"/>
              </a:rPr>
              <a:t>主要内容</a:t>
            </a:r>
          </a:p>
        </p:txBody>
      </p:sp>
      <p:sp>
        <p:nvSpPr>
          <p:cNvPr id="85" name="Freeform: Shape 84">
            <a:extLst>
              <a:ext uri="{FF2B5EF4-FFF2-40B4-BE49-F238E27FC236}">
                <a16:creationId xmlns:a16="http://schemas.microsoft.com/office/drawing/2014/main" id="{142BFA2A-77A0-4F60-A32A-685681C848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82154" y="-8467"/>
            <a:ext cx="7109846" cy="6866467"/>
          </a:xfrm>
          <a:custGeom>
            <a:avLst/>
            <a:gdLst>
              <a:gd name="connsiteX0" fmla="*/ 0 w 7109846"/>
              <a:gd name="connsiteY0" fmla="*/ 0 h 6866467"/>
              <a:gd name="connsiteX1" fmla="*/ 1249825 w 7109846"/>
              <a:gd name="connsiteY1" fmla="*/ 0 h 6866467"/>
              <a:gd name="connsiteX2" fmla="*/ 1249825 w 7109846"/>
              <a:gd name="connsiteY2" fmla="*/ 8467 h 6866467"/>
              <a:gd name="connsiteX3" fmla="*/ 7109846 w 7109846"/>
              <a:gd name="connsiteY3" fmla="*/ 8467 h 6866467"/>
              <a:gd name="connsiteX4" fmla="*/ 7109846 w 7109846"/>
              <a:gd name="connsiteY4" fmla="*/ 6866467 h 6866467"/>
              <a:gd name="connsiteX5" fmla="*/ 1249825 w 7109846"/>
              <a:gd name="connsiteY5" fmla="*/ 6866467 h 6866467"/>
              <a:gd name="connsiteX6" fmla="*/ 1109382 w 7109846"/>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9846" h="6866467">
                <a:moveTo>
                  <a:pt x="0" y="0"/>
                </a:moveTo>
                <a:lnTo>
                  <a:pt x="1249825" y="0"/>
                </a:lnTo>
                <a:lnTo>
                  <a:pt x="1249825" y="8467"/>
                </a:lnTo>
                <a:lnTo>
                  <a:pt x="7109846" y="8467"/>
                </a:lnTo>
                <a:lnTo>
                  <a:pt x="7109846"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内容占位符 2">
            <a:extLst>
              <a:ext uri="{FF2B5EF4-FFF2-40B4-BE49-F238E27FC236}">
                <a16:creationId xmlns:a16="http://schemas.microsoft.com/office/drawing/2014/main" id="{38117740-29D0-45D2-A30D-A7E104339087}"/>
              </a:ext>
            </a:extLst>
          </p:cNvPr>
          <p:cNvSpPr>
            <a:spLocks noGrp="1"/>
          </p:cNvSpPr>
          <p:nvPr>
            <p:ph idx="1"/>
          </p:nvPr>
        </p:nvSpPr>
        <p:spPr>
          <a:xfrm>
            <a:off x="6096000" y="1093601"/>
            <a:ext cx="5511296" cy="5175624"/>
          </a:xfrm>
        </p:spPr>
        <p:txBody>
          <a:bodyPr anchor="ctr">
            <a:normAutofit/>
          </a:bodyPr>
          <a:lstStyle/>
          <a:p>
            <a:pPr marL="0" lvl="0" indent="0" eaLnBrk="0" fontAlgn="base" hangingPunct="0">
              <a:spcBef>
                <a:spcPct val="0"/>
              </a:spcBef>
              <a:spcAft>
                <a:spcPct val="0"/>
              </a:spcAft>
              <a:buNone/>
              <a:tabLst>
                <a:tab pos="5267325" algn="r"/>
              </a:tabLst>
            </a:pPr>
            <a:r>
              <a:rPr lang="zh-CN" altLang="en-US" sz="3600" dirty="0">
                <a:solidFill>
                  <a:srgbClr val="FFFFFF"/>
                </a:solidFill>
                <a:latin typeface="+mn-ea"/>
                <a:cs typeface="Calibri" panose="020F0502020204030204" pitchFamily="34" charset="0"/>
              </a:rPr>
              <a:t>一、</a:t>
            </a:r>
            <a:r>
              <a:rPr lang="zh-CN" altLang="zh-CN" sz="3600" dirty="0">
                <a:solidFill>
                  <a:srgbClr val="FFFFFF"/>
                </a:solidFill>
                <a:latin typeface="+mn-ea"/>
                <a:cs typeface="Calibri" panose="020F0502020204030204" pitchFamily="34" charset="0"/>
              </a:rPr>
              <a:t>研究目的</a:t>
            </a:r>
            <a:r>
              <a:rPr lang="zh-CN" altLang="en-US" sz="3600" dirty="0">
                <a:solidFill>
                  <a:srgbClr val="FFFFFF"/>
                </a:solidFill>
                <a:latin typeface="+mn-ea"/>
                <a:cs typeface="Calibri" panose="020F0502020204030204" pitchFamily="34" charset="0"/>
              </a:rPr>
              <a:t>	</a:t>
            </a:r>
            <a:endParaRPr lang="en-US" altLang="zh-CN" sz="3600" dirty="0">
              <a:solidFill>
                <a:srgbClr val="FFFFFF"/>
              </a:solidFill>
              <a:latin typeface="+mn-ea"/>
              <a:cs typeface="Calibri" panose="020F0502020204030204" pitchFamily="34" charset="0"/>
            </a:endParaRPr>
          </a:p>
          <a:p>
            <a:pPr marL="0" lvl="0" indent="0" eaLnBrk="0" fontAlgn="base" hangingPunct="0">
              <a:spcBef>
                <a:spcPct val="0"/>
              </a:spcBef>
              <a:spcAft>
                <a:spcPct val="0"/>
              </a:spcAft>
              <a:buNone/>
              <a:tabLst>
                <a:tab pos="5267325" algn="r"/>
              </a:tabLst>
            </a:pPr>
            <a:r>
              <a:rPr lang="zh-CN" altLang="en-US" sz="3600" dirty="0">
                <a:solidFill>
                  <a:srgbClr val="FFFFFF"/>
                </a:solidFill>
                <a:latin typeface="+mn-ea"/>
                <a:cs typeface="Calibri" panose="020F0502020204030204" pitchFamily="34" charset="0"/>
              </a:rPr>
              <a:t>二、国内外研究现状	</a:t>
            </a:r>
            <a:endParaRPr lang="en-US" altLang="zh-CN" sz="3600" dirty="0">
              <a:solidFill>
                <a:srgbClr val="FFFFFF"/>
              </a:solidFill>
              <a:latin typeface="+mn-ea"/>
            </a:endParaRPr>
          </a:p>
          <a:p>
            <a:pPr marL="0" lvl="0" indent="0" eaLnBrk="0" fontAlgn="base" hangingPunct="0">
              <a:spcBef>
                <a:spcPct val="0"/>
              </a:spcBef>
              <a:spcAft>
                <a:spcPct val="0"/>
              </a:spcAft>
              <a:buNone/>
              <a:tabLst>
                <a:tab pos="5267325" algn="r"/>
              </a:tabLst>
            </a:pPr>
            <a:r>
              <a:rPr lang="zh-CN" altLang="en-US" sz="3600" dirty="0">
                <a:solidFill>
                  <a:srgbClr val="FFFFFF"/>
                </a:solidFill>
                <a:latin typeface="+mn-ea"/>
                <a:cs typeface="Calibri" panose="020F0502020204030204" pitchFamily="34" charset="0"/>
              </a:rPr>
              <a:t>三、研究方案	</a:t>
            </a:r>
            <a:endParaRPr lang="en-US" altLang="zh-CN" sz="3600" dirty="0">
              <a:solidFill>
                <a:srgbClr val="FFFFFF"/>
              </a:solidFill>
              <a:latin typeface="+mn-ea"/>
              <a:cs typeface="Calibri" panose="020F0502020204030204" pitchFamily="34" charset="0"/>
            </a:endParaRPr>
          </a:p>
          <a:p>
            <a:pPr marL="0" lvl="0" indent="0" eaLnBrk="0" fontAlgn="base" hangingPunct="0">
              <a:spcBef>
                <a:spcPct val="0"/>
              </a:spcBef>
              <a:spcAft>
                <a:spcPct val="0"/>
              </a:spcAft>
              <a:buNone/>
              <a:tabLst>
                <a:tab pos="5267325" algn="r"/>
              </a:tabLst>
            </a:pPr>
            <a:r>
              <a:rPr lang="zh-CN" altLang="en-US" sz="3600" dirty="0">
                <a:solidFill>
                  <a:srgbClr val="FFFFFF"/>
                </a:solidFill>
                <a:latin typeface="+mn-ea"/>
                <a:cs typeface="Calibri" panose="020F0502020204030204" pitchFamily="34" charset="0"/>
              </a:rPr>
              <a:t>四、研究内容和结果 </a:t>
            </a:r>
          </a:p>
          <a:p>
            <a:endParaRPr lang="zh-CN" altLang="en-US" sz="3600" dirty="0">
              <a:solidFill>
                <a:srgbClr val="FFFFFF"/>
              </a:solidFill>
              <a:latin typeface="+mn-ea"/>
            </a:endParaRPr>
          </a:p>
        </p:txBody>
      </p:sp>
    </p:spTree>
    <p:extLst>
      <p:ext uri="{BB962C8B-B14F-4D97-AF65-F5344CB8AC3E}">
        <p14:creationId xmlns:p14="http://schemas.microsoft.com/office/powerpoint/2010/main" val="1381793323"/>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E22B18F9-C021-4833-AB9F-29A444D6DA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4927" y="348738"/>
            <a:ext cx="8419306" cy="6425741"/>
          </a:xfrm>
          <a:prstGeom prst="rect">
            <a:avLst/>
          </a:prstGeom>
        </p:spPr>
      </p:pic>
    </p:spTree>
    <p:extLst>
      <p:ext uri="{BB962C8B-B14F-4D97-AF65-F5344CB8AC3E}">
        <p14:creationId xmlns:p14="http://schemas.microsoft.com/office/powerpoint/2010/main" val="11764111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标题 1">
            <a:extLst>
              <a:ext uri="{FF2B5EF4-FFF2-40B4-BE49-F238E27FC236}">
                <a16:creationId xmlns:a16="http://schemas.microsoft.com/office/drawing/2014/main" id="{66B84F1C-E7B6-4C0F-9ED1-EEBA87388901}"/>
              </a:ext>
            </a:extLst>
          </p:cNvPr>
          <p:cNvSpPr>
            <a:spLocks noGrp="1"/>
          </p:cNvSpPr>
          <p:nvPr>
            <p:ph type="title"/>
          </p:nvPr>
        </p:nvSpPr>
        <p:spPr>
          <a:xfrm>
            <a:off x="1043950" y="1179151"/>
            <a:ext cx="3300646" cy="4463889"/>
          </a:xfrm>
        </p:spPr>
        <p:txBody>
          <a:bodyPr anchor="ctr">
            <a:normAutofit/>
          </a:bodyPr>
          <a:lstStyle/>
          <a:p>
            <a:r>
              <a:rPr lang="en-US" altLang="zh-CN" dirty="0"/>
              <a:t>4. </a:t>
            </a:r>
            <a:r>
              <a:rPr lang="zh-CN" altLang="zh-CN" dirty="0"/>
              <a:t>调研结果的讨论与思考</a:t>
            </a:r>
            <a:endParaRPr lang="zh-CN" altLang="en-US" dirty="0"/>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内容占位符 2">
            <a:extLst>
              <a:ext uri="{FF2B5EF4-FFF2-40B4-BE49-F238E27FC236}">
                <a16:creationId xmlns:a16="http://schemas.microsoft.com/office/drawing/2014/main" id="{1D3C0D0E-08E7-4BCF-AD2E-054983464DF0}"/>
              </a:ext>
            </a:extLst>
          </p:cNvPr>
          <p:cNvSpPr>
            <a:spLocks noGrp="1"/>
          </p:cNvSpPr>
          <p:nvPr>
            <p:ph idx="1"/>
          </p:nvPr>
        </p:nvSpPr>
        <p:spPr>
          <a:xfrm>
            <a:off x="4763617" y="1039140"/>
            <a:ext cx="6697287" cy="4603900"/>
          </a:xfrm>
        </p:spPr>
        <p:txBody>
          <a:bodyPr anchor="ctr">
            <a:normAutofit fontScale="92500"/>
          </a:bodyPr>
          <a:lstStyle/>
          <a:p>
            <a:pPr marL="0" indent="0">
              <a:buNone/>
            </a:pPr>
            <a:r>
              <a:rPr lang="zh-CN" altLang="zh-CN" sz="2400" dirty="0"/>
              <a:t>第一， 正确选择影视材料。</a:t>
            </a:r>
            <a:endParaRPr lang="en-US" altLang="zh-CN" sz="2400" dirty="0"/>
          </a:p>
          <a:p>
            <a:r>
              <a:rPr lang="zh-CN" altLang="zh-CN" sz="2400" dirty="0"/>
              <a:t>除了依靠家长和老师剔除那些少儿不宜的电影资源之外，还要注意循序渐进。</a:t>
            </a:r>
            <a:endParaRPr lang="en-US" altLang="zh-CN" sz="2400" dirty="0"/>
          </a:p>
          <a:p>
            <a:r>
              <a:rPr lang="zh-CN" altLang="zh-CN" sz="2400" dirty="0"/>
              <a:t>譬如在初级阶段，可选择那些与日常生活比较贴近、故事情节较强的影视材料，如肥皂剧。不要选那些专业术语较多或是逻辑推理较强的影视材料，如科幻、法律、医学、刑侦等。不宜选情景剧，这类电影对话多、信息量大且密集度高，加之丰富的俚语、流行语和文化背景知识，更增加了理解的困难。</a:t>
            </a:r>
            <a:endParaRPr lang="en-US" altLang="zh-CN" sz="2400" dirty="0"/>
          </a:p>
          <a:p>
            <a:r>
              <a:rPr lang="zh-CN" altLang="zh-CN" sz="2400" dirty="0"/>
              <a:t>基本的原则是建议选择情节</a:t>
            </a:r>
            <a:r>
              <a:rPr lang="zh-CN" altLang="en-US" sz="2400" dirty="0"/>
              <a:t>交</a:t>
            </a:r>
            <a:r>
              <a:rPr lang="zh-CN" altLang="zh-CN" sz="2400" dirty="0"/>
              <a:t>代比较详细，剧情发展比较慢而又相对独立、便于理解的原版影视作品。</a:t>
            </a:r>
          </a:p>
          <a:p>
            <a:endParaRPr lang="zh-CN" altLang="en-US" sz="2400" dirty="0"/>
          </a:p>
        </p:txBody>
      </p: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7056233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19">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Isosceles Triangle 21">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2" name="内容占位符 3">
            <a:extLst>
              <a:ext uri="{FF2B5EF4-FFF2-40B4-BE49-F238E27FC236}">
                <a16:creationId xmlns:a16="http://schemas.microsoft.com/office/drawing/2014/main" id="{C90B190A-1DBB-4732-A980-001165AA5997}"/>
              </a:ext>
            </a:extLst>
          </p:cNvPr>
          <p:cNvSpPr>
            <a:spLocks noGrp="1"/>
          </p:cNvSpPr>
          <p:nvPr>
            <p:ph idx="1"/>
          </p:nvPr>
        </p:nvSpPr>
        <p:spPr>
          <a:xfrm>
            <a:off x="1249444" y="880034"/>
            <a:ext cx="10599656" cy="5666154"/>
          </a:xfrm>
        </p:spPr>
        <p:txBody>
          <a:bodyPr>
            <a:normAutofit/>
          </a:bodyPr>
          <a:lstStyle/>
          <a:p>
            <a:pPr marL="0" indent="0">
              <a:buNone/>
            </a:pPr>
            <a:r>
              <a:rPr lang="zh-CN" altLang="zh-CN" sz="2400" dirty="0"/>
              <a:t>第二， 采用正确的学习方法。</a:t>
            </a:r>
            <a:endParaRPr lang="en-US" altLang="zh-CN" sz="2400" dirty="0"/>
          </a:p>
          <a:p>
            <a:r>
              <a:rPr lang="zh-CN" altLang="zh-CN" sz="2400" dirty="0"/>
              <a:t>在观看时，绝对不能看字幕，要强迫自己全身心观影，坚持由浅入深、循序渐进的原则。</a:t>
            </a:r>
            <a:endParaRPr lang="en-US" altLang="zh-CN" sz="2400" dirty="0"/>
          </a:p>
          <a:p>
            <a:r>
              <a:rPr lang="zh-CN" altLang="zh-CN" sz="2400" dirty="0"/>
              <a:t>对每部影视进行精看，至少看四遍。</a:t>
            </a:r>
            <a:endParaRPr lang="en-US" altLang="zh-CN" sz="2400" dirty="0"/>
          </a:p>
          <a:p>
            <a:pPr marL="0" indent="0">
              <a:buNone/>
            </a:pPr>
            <a:r>
              <a:rPr lang="zh-CN" altLang="zh-CN" sz="2400" dirty="0"/>
              <a:t>第一遍以了解剧情为主，不必在意能听懂多少；</a:t>
            </a:r>
            <a:endParaRPr lang="en-US" altLang="zh-CN" sz="2400" dirty="0"/>
          </a:p>
          <a:p>
            <a:pPr marL="0" indent="0">
              <a:buNone/>
            </a:pPr>
            <a:r>
              <a:rPr lang="zh-CN" altLang="zh-CN" sz="2400" dirty="0"/>
              <a:t>第二遍全神贯注</a:t>
            </a:r>
            <a:r>
              <a:rPr lang="en-US" altLang="zh-CN" sz="2400" dirty="0"/>
              <a:t>  </a:t>
            </a:r>
            <a:r>
              <a:rPr lang="zh-CN" altLang="zh-CN" sz="2400" dirty="0"/>
              <a:t>地观看，尽可能地去理解；</a:t>
            </a:r>
            <a:endParaRPr lang="en-US" altLang="zh-CN" sz="2400" dirty="0"/>
          </a:p>
          <a:p>
            <a:pPr marL="0" indent="0">
              <a:buNone/>
            </a:pPr>
            <a:r>
              <a:rPr lang="zh-CN" altLang="zh-CN" sz="2400" dirty="0"/>
              <a:t>第三遍要有针对性地观看，对于不易听懂的对话要反复多次听；</a:t>
            </a:r>
            <a:endParaRPr lang="en-US" altLang="zh-CN" sz="2400" dirty="0"/>
          </a:p>
          <a:p>
            <a:pPr marL="0" indent="0">
              <a:buNone/>
            </a:pPr>
            <a:r>
              <a:rPr lang="zh-CN" altLang="zh-CN" sz="2400" dirty="0"/>
              <a:t>第四遍，将这一集配上英文字幕，再看一遍。</a:t>
            </a:r>
            <a:endParaRPr lang="en-US" altLang="zh-CN" sz="2400" dirty="0"/>
          </a:p>
          <a:p>
            <a:pPr marL="0" indent="0">
              <a:buNone/>
            </a:pPr>
            <a:r>
              <a:rPr lang="zh-CN" altLang="zh-CN" sz="2400" dirty="0"/>
              <a:t>四遍看完之后，不断练习提高英语口语能力。</a:t>
            </a:r>
          </a:p>
          <a:p>
            <a:endParaRPr lang="zh-CN" altLang="en-US" sz="2400" dirty="0"/>
          </a:p>
        </p:txBody>
      </p:sp>
      <p:sp>
        <p:nvSpPr>
          <p:cNvPr id="43" name="Isosceles Triangle 23">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233634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F4D7F6-81B5-452A-9CE6-76D81F91D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4600514D-20FB-4559-97DC-D1DC39E6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266F638A-E405-4AC0-B984-72E5813B0D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4" name="Straight Connector 13">
            <a:extLst>
              <a:ext uri="{FF2B5EF4-FFF2-40B4-BE49-F238E27FC236}">
                <a16:creationId xmlns:a16="http://schemas.microsoft.com/office/drawing/2014/main" id="{7D1CBE93-B17D-4509-843C-82287C3803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AE6277B4-6A43-48AB-89B2-3442221619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内容占位符 2">
            <a:extLst>
              <a:ext uri="{FF2B5EF4-FFF2-40B4-BE49-F238E27FC236}">
                <a16:creationId xmlns:a16="http://schemas.microsoft.com/office/drawing/2014/main" id="{35BB212F-EA55-461B-9369-A15387F0E22A}"/>
              </a:ext>
            </a:extLst>
          </p:cNvPr>
          <p:cNvSpPr>
            <a:spLocks noGrp="1"/>
          </p:cNvSpPr>
          <p:nvPr>
            <p:ph idx="1"/>
          </p:nvPr>
        </p:nvSpPr>
        <p:spPr>
          <a:xfrm>
            <a:off x="762002" y="1419225"/>
            <a:ext cx="9410698" cy="4113872"/>
          </a:xfrm>
        </p:spPr>
        <p:txBody>
          <a:bodyPr>
            <a:normAutofit/>
          </a:bodyPr>
          <a:lstStyle/>
          <a:p>
            <a:pPr marL="0" indent="0">
              <a:buNone/>
            </a:pPr>
            <a:r>
              <a:rPr lang="zh-CN" altLang="zh-CN" sz="2400" dirty="0"/>
              <a:t>第三，必须做好相应阅读以增加词汇、惯用法、流行语以及文化背景知识。</a:t>
            </a:r>
            <a:endParaRPr lang="en-US" altLang="zh-CN" sz="2400" dirty="0"/>
          </a:p>
          <a:p>
            <a:r>
              <a:rPr lang="zh-CN" altLang="zh-CN" sz="2400" dirty="0"/>
              <a:t>要达到“看一部美国影视胜过在美国生活十天”的效果，还需在精看到第三、四遍时开始仔细研读剧本，弄清难点和生词，将一些比较好的表达方式、惯用法等记录下来作为积累。</a:t>
            </a:r>
            <a:endParaRPr lang="en-US" altLang="zh-CN" sz="2400" dirty="0"/>
          </a:p>
          <a:p>
            <a:r>
              <a:rPr lang="zh-CN" altLang="zh-CN" sz="2400" dirty="0"/>
              <a:t>为更好的理解影视中表达的准确含义，还要多看一点有关美国的语言文化资料，还要读一些有关美国流行口语和俚语的书籍。 </a:t>
            </a:r>
          </a:p>
          <a:p>
            <a:endParaRPr lang="zh-CN" altLang="en-US" sz="2400" dirty="0"/>
          </a:p>
        </p:txBody>
      </p:sp>
      <p:sp>
        <p:nvSpPr>
          <p:cNvPr id="18" name="Rectangle 27">
            <a:extLst>
              <a:ext uri="{FF2B5EF4-FFF2-40B4-BE49-F238E27FC236}">
                <a16:creationId xmlns:a16="http://schemas.microsoft.com/office/drawing/2014/main" id="{27B538D5-95DB-47ED-9CB4-34AE5BF78E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000277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 name="内容占位符 2">
            <a:extLst>
              <a:ext uri="{FF2B5EF4-FFF2-40B4-BE49-F238E27FC236}">
                <a16:creationId xmlns:a16="http://schemas.microsoft.com/office/drawing/2014/main" id="{9282BAF8-04FF-4BBE-9B4D-BC49AFB8EEE0}"/>
              </a:ext>
            </a:extLst>
          </p:cNvPr>
          <p:cNvSpPr>
            <a:spLocks noGrp="1"/>
          </p:cNvSpPr>
          <p:nvPr>
            <p:ph idx="1"/>
          </p:nvPr>
        </p:nvSpPr>
        <p:spPr>
          <a:xfrm>
            <a:off x="1797666" y="1488613"/>
            <a:ext cx="8596668" cy="3880773"/>
          </a:xfrm>
        </p:spPr>
        <p:txBody>
          <a:bodyPr>
            <a:normAutofit/>
          </a:bodyPr>
          <a:lstStyle/>
          <a:p>
            <a:pPr marL="0" indent="0" fontAlgn="base">
              <a:buNone/>
            </a:pPr>
            <a:r>
              <a:rPr lang="zh-CN" altLang="en-US" sz="2400" dirty="0"/>
              <a:t>第四、</a:t>
            </a:r>
            <a:r>
              <a:rPr lang="zh-CN" altLang="zh-CN" sz="2400" dirty="0"/>
              <a:t>观看</a:t>
            </a:r>
            <a:r>
              <a:rPr lang="zh-CN" altLang="en-US" sz="2400" dirty="0"/>
              <a:t>英文原声</a:t>
            </a:r>
            <a:r>
              <a:rPr lang="zh-CN" altLang="zh-CN" sz="2400" dirty="0"/>
              <a:t>电影，必须牢记看的懂、听的明只是语言交际的输入，决不能忽略它的输出即说出来。</a:t>
            </a:r>
            <a:endParaRPr lang="en-US" altLang="zh-CN" sz="2400" dirty="0"/>
          </a:p>
          <a:p>
            <a:pPr fontAlgn="base"/>
            <a:r>
              <a:rPr lang="zh-CN" altLang="zh-CN" sz="2400" dirty="0"/>
              <a:t>在看（听）英语影视时，要认真做好学习笔记，对于比较有用的表达方式要不断诵记，反复操练。</a:t>
            </a:r>
            <a:endParaRPr lang="en-US" altLang="zh-CN" sz="2400" dirty="0"/>
          </a:p>
          <a:p>
            <a:pPr fontAlgn="base"/>
            <a:r>
              <a:rPr lang="zh-CN" altLang="zh-CN" sz="2400" dirty="0"/>
              <a:t>通过看英语影视剧来创造一种“习得听说”的英语语言环境，使自己如身临其境般学到纯正地道的英语。</a:t>
            </a:r>
            <a:endParaRPr lang="en-US" altLang="zh-CN" sz="2400" dirty="0"/>
          </a:p>
          <a:p>
            <a:pPr marL="0" indent="0" fontAlgn="base">
              <a:buNone/>
            </a:pPr>
            <a:r>
              <a:rPr lang="zh-CN" altLang="zh-CN" sz="2400" dirty="0"/>
              <a:t>这样才能将听与说有效地结合起来，切身通过观看原版电影不仅能提高自己的英文语言能力，也能有效提高在各种考试中的成绩。</a:t>
            </a:r>
            <a:r>
              <a:rPr lang="en-US" altLang="zh-CN" sz="2400" dirty="0"/>
              <a:t> </a:t>
            </a:r>
            <a:endParaRPr lang="zh-CN" altLang="zh-CN" sz="2400" dirty="0"/>
          </a:p>
          <a:p>
            <a:endParaRPr lang="zh-CN" altLang="en-US" sz="2400" dirty="0"/>
          </a:p>
        </p:txBody>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960137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28460BD8-AE3F-4AC9-9D0B-717052AA5D3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2" name="Straight Connector 11">
              <a:extLst>
                <a:ext uri="{FF2B5EF4-FFF2-40B4-BE49-F238E27FC236}">
                  <a16:creationId xmlns:a16="http://schemas.microsoft.com/office/drawing/2014/main" id="{54420CFE-F482-466E-9E1E-C78513C0B85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5331032B-BD21-4BDA-920C-12E35805256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E7514DA3-59E7-409E-8A3B-AD097F6E5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id="{57B9A2A6-3BE4-4599-9364-F71C5BFD61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4FD744C6-4ED8-4BC9-BF68-6BDF701C5D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7">
              <a:extLst>
                <a:ext uri="{FF2B5EF4-FFF2-40B4-BE49-F238E27FC236}">
                  <a16:creationId xmlns:a16="http://schemas.microsoft.com/office/drawing/2014/main" id="{092C5BAD-C911-4F8F-A1C5-470268BE6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8">
              <a:extLst>
                <a:ext uri="{FF2B5EF4-FFF2-40B4-BE49-F238E27FC236}">
                  <a16:creationId xmlns:a16="http://schemas.microsoft.com/office/drawing/2014/main" id="{B133D0C8-4EC4-424F-8E70-0482D5B1B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9">
              <a:extLst>
                <a:ext uri="{FF2B5EF4-FFF2-40B4-BE49-F238E27FC236}">
                  <a16:creationId xmlns:a16="http://schemas.microsoft.com/office/drawing/2014/main" id="{7B1532A0-F4B3-4DE8-B18F-740CAAD25A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8EFDD162-BBBA-4062-8BBF-53DBA10913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DCFC9E65-3E19-4483-B952-25D29683CA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useBgFill="1">
        <p:nvSpPr>
          <p:cNvPr id="23" name="Rectangle 22">
            <a:extLst>
              <a:ext uri="{FF2B5EF4-FFF2-40B4-BE49-F238E27FC236}">
                <a16:creationId xmlns:a16="http://schemas.microsoft.com/office/drawing/2014/main" id="{4F57DB1C-6494-4CC4-A5E8-931957565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FFFB778B-5206-4BB0-A468-327E71367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Freeform: Shape 26">
            <a:extLst>
              <a:ext uri="{FF2B5EF4-FFF2-40B4-BE49-F238E27FC236}">
                <a16:creationId xmlns:a16="http://schemas.microsoft.com/office/drawing/2014/main" id="{E6C0471D-BE03-4D81-BDB5-D510BC0D8A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53379" y="-1"/>
            <a:ext cx="5438621" cy="6857999"/>
          </a:xfrm>
          <a:custGeom>
            <a:avLst/>
            <a:gdLst>
              <a:gd name="connsiteX0" fmla="*/ 0 w 5438621"/>
              <a:gd name="connsiteY0" fmla="*/ 0 h 6857999"/>
              <a:gd name="connsiteX1" fmla="*/ 573774 w 5438621"/>
              <a:gd name="connsiteY1" fmla="*/ 0 h 6857999"/>
              <a:gd name="connsiteX2" fmla="*/ 1182808 w 5438621"/>
              <a:gd name="connsiteY2" fmla="*/ 0 h 6857999"/>
              <a:gd name="connsiteX3" fmla="*/ 4537195 w 5438621"/>
              <a:gd name="connsiteY3" fmla="*/ 0 h 6857999"/>
              <a:gd name="connsiteX4" fmla="*/ 5187609 w 5438621"/>
              <a:gd name="connsiteY4" fmla="*/ 0 h 6857999"/>
              <a:gd name="connsiteX5" fmla="*/ 5438621 w 5438621"/>
              <a:gd name="connsiteY5" fmla="*/ 0 h 6857999"/>
              <a:gd name="connsiteX6" fmla="*/ 5438621 w 5438621"/>
              <a:gd name="connsiteY6" fmla="*/ 6857999 h 6857999"/>
              <a:gd name="connsiteX7" fmla="*/ 4802807 w 5438621"/>
              <a:gd name="connsiteY7" fmla="*/ 6857999 h 6857999"/>
              <a:gd name="connsiteX8" fmla="*/ 4537195 w 5438621"/>
              <a:gd name="connsiteY8" fmla="*/ 6857999 h 6857999"/>
              <a:gd name="connsiteX9" fmla="*/ 1182808 w 5438621"/>
              <a:gd name="connsiteY9" fmla="*/ 6857999 h 6857999"/>
              <a:gd name="connsiteX10" fmla="*/ 1049897 w 5438621"/>
              <a:gd name="connsiteY10"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38621" h="6857999">
                <a:moveTo>
                  <a:pt x="0" y="0"/>
                </a:moveTo>
                <a:lnTo>
                  <a:pt x="573774" y="0"/>
                </a:lnTo>
                <a:lnTo>
                  <a:pt x="1182808" y="0"/>
                </a:lnTo>
                <a:lnTo>
                  <a:pt x="4537195" y="0"/>
                </a:lnTo>
                <a:lnTo>
                  <a:pt x="5187609" y="0"/>
                </a:lnTo>
                <a:lnTo>
                  <a:pt x="5438621" y="0"/>
                </a:lnTo>
                <a:lnTo>
                  <a:pt x="5438621" y="6857999"/>
                </a:lnTo>
                <a:lnTo>
                  <a:pt x="4802807" y="6857999"/>
                </a:lnTo>
                <a:lnTo>
                  <a:pt x="4537195" y="6857999"/>
                </a:lnTo>
                <a:lnTo>
                  <a:pt x="1182808" y="6857999"/>
                </a:lnTo>
                <a:lnTo>
                  <a:pt x="1049897" y="68579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cxnSp>
        <p:nvCxnSpPr>
          <p:cNvPr id="29" name="Straight Connector 28">
            <a:extLst>
              <a:ext uri="{FF2B5EF4-FFF2-40B4-BE49-F238E27FC236}">
                <a16:creationId xmlns:a16="http://schemas.microsoft.com/office/drawing/2014/main" id="{E5E836EB-03CD-4BA5-A751-21D2ACC283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453743" y="3483429"/>
            <a:ext cx="6738258" cy="3374570"/>
          </a:xfrm>
          <a:prstGeom prst="line">
            <a:avLst/>
          </a:prstGeom>
          <a:ln w="9525">
            <a:solidFill>
              <a:schemeClr val="accent1">
                <a:lumMod val="60000"/>
                <a:lumOff val="40000"/>
                <a:alpha val="80000"/>
              </a:schemeClr>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22721A85-1EA4-4D87-97AB-0BB4AB78F92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78143" y="0"/>
            <a:ext cx="860630" cy="6857999"/>
          </a:xfrm>
          <a:prstGeom prst="line">
            <a:avLst/>
          </a:prstGeom>
          <a:ln w="15875" cap="sq">
            <a:solidFill>
              <a:schemeClr val="accent1"/>
            </a:solidFill>
            <a:bevel/>
          </a:ln>
        </p:spPr>
        <p:style>
          <a:lnRef idx="2">
            <a:schemeClr val="accent1"/>
          </a:lnRef>
          <a:fillRef idx="0">
            <a:schemeClr val="accent1"/>
          </a:fillRef>
          <a:effectRef idx="1">
            <a:schemeClr val="accent1"/>
          </a:effectRef>
          <a:fontRef idx="minor">
            <a:schemeClr val="tx1"/>
          </a:fontRef>
        </p:style>
      </p:cxnSp>
      <p:sp>
        <p:nvSpPr>
          <p:cNvPr id="33" name="Isosceles Triangle 32">
            <a:extLst>
              <a:ext uri="{FF2B5EF4-FFF2-40B4-BE49-F238E27FC236}">
                <a16:creationId xmlns:a16="http://schemas.microsoft.com/office/drawing/2014/main" id="{A27691EB-14CF-4237-B5EB-C94B92677A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49404" y="0"/>
            <a:ext cx="842596" cy="5666154"/>
          </a:xfrm>
          <a:prstGeom prst="triangle">
            <a:avLst>
              <a:gd name="adj" fmla="val 100000"/>
            </a:avLst>
          </a:prstGeom>
          <a:solidFill>
            <a:schemeClr val="accent2">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标题 5">
            <a:extLst>
              <a:ext uri="{FF2B5EF4-FFF2-40B4-BE49-F238E27FC236}">
                <a16:creationId xmlns:a16="http://schemas.microsoft.com/office/drawing/2014/main" id="{E35C5386-485D-4F46-B459-60E076A72DB0}"/>
              </a:ext>
            </a:extLst>
          </p:cNvPr>
          <p:cNvSpPr>
            <a:spLocks noGrp="1"/>
          </p:cNvSpPr>
          <p:nvPr>
            <p:ph type="title"/>
          </p:nvPr>
        </p:nvSpPr>
        <p:spPr>
          <a:xfrm>
            <a:off x="448733" y="800099"/>
            <a:ext cx="6505574" cy="5148943"/>
          </a:xfrm>
        </p:spPr>
        <p:txBody>
          <a:bodyPr vert="horz" lIns="91440" tIns="45720" rIns="91440" bIns="45720" rtlCol="0" anchor="ctr">
            <a:normAutofit/>
          </a:bodyPr>
          <a:lstStyle/>
          <a:p>
            <a:pPr algn="r"/>
            <a:r>
              <a:rPr lang="zh-CN" altLang="en-US" sz="6000" dirty="0"/>
              <a:t>感谢各位老师！</a:t>
            </a:r>
            <a:br>
              <a:rPr lang="en-US" altLang="zh-CN" sz="6000" dirty="0"/>
            </a:br>
            <a:r>
              <a:rPr lang="zh-CN" altLang="en-US" sz="6000" dirty="0"/>
              <a:t>请老师们批评指正！</a:t>
            </a:r>
          </a:p>
        </p:txBody>
      </p:sp>
    </p:spTree>
    <p:extLst>
      <p:ext uri="{BB962C8B-B14F-4D97-AF65-F5344CB8AC3E}">
        <p14:creationId xmlns:p14="http://schemas.microsoft.com/office/powerpoint/2010/main" val="1835063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Connector 24">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标题 1">
            <a:extLst>
              <a:ext uri="{FF2B5EF4-FFF2-40B4-BE49-F238E27FC236}">
                <a16:creationId xmlns:a16="http://schemas.microsoft.com/office/drawing/2014/main" id="{7CD5D325-BD96-4443-8BCB-4161B700E2C9}"/>
              </a:ext>
            </a:extLst>
          </p:cNvPr>
          <p:cNvSpPr>
            <a:spLocks noGrp="1"/>
          </p:cNvSpPr>
          <p:nvPr>
            <p:ph type="title"/>
          </p:nvPr>
        </p:nvSpPr>
        <p:spPr>
          <a:xfrm>
            <a:off x="643467" y="816638"/>
            <a:ext cx="3367359" cy="5224724"/>
          </a:xfrm>
        </p:spPr>
        <p:txBody>
          <a:bodyPr anchor="ctr">
            <a:normAutofit/>
          </a:bodyPr>
          <a:lstStyle/>
          <a:p>
            <a:r>
              <a:rPr lang="zh-CN" altLang="en-US" dirty="0">
                <a:latin typeface="+mn-lt"/>
                <a:ea typeface="+mn-ea"/>
              </a:rPr>
              <a:t>一</a:t>
            </a:r>
            <a:r>
              <a:rPr lang="zh-CN" altLang="zh-CN" dirty="0">
                <a:latin typeface="+mn-lt"/>
                <a:ea typeface="+mn-ea"/>
              </a:rPr>
              <a:t>、研究目的</a:t>
            </a:r>
            <a:endParaRPr lang="zh-CN" altLang="en-US" dirty="0">
              <a:latin typeface="+mn-lt"/>
              <a:ea typeface="+mn-ea"/>
            </a:endParaRPr>
          </a:p>
        </p:txBody>
      </p:sp>
      <p:sp>
        <p:nvSpPr>
          <p:cNvPr id="3" name="内容占位符 2">
            <a:extLst>
              <a:ext uri="{FF2B5EF4-FFF2-40B4-BE49-F238E27FC236}">
                <a16:creationId xmlns:a16="http://schemas.microsoft.com/office/drawing/2014/main" id="{5B383285-FAB8-46B7-B51E-7AE5C34C4B0C}"/>
              </a:ext>
            </a:extLst>
          </p:cNvPr>
          <p:cNvSpPr>
            <a:spLocks noGrp="1"/>
          </p:cNvSpPr>
          <p:nvPr>
            <p:ph idx="1"/>
          </p:nvPr>
        </p:nvSpPr>
        <p:spPr>
          <a:xfrm>
            <a:off x="4472783" y="852226"/>
            <a:ext cx="5213601" cy="5224724"/>
          </a:xfrm>
        </p:spPr>
        <p:txBody>
          <a:bodyPr anchor="ctr">
            <a:normAutofit/>
          </a:bodyPr>
          <a:lstStyle/>
          <a:p>
            <a:pPr marL="0" indent="0">
              <a:buNone/>
            </a:pPr>
            <a:r>
              <a:rPr lang="zh-CN" altLang="zh-CN" sz="2400" dirty="0"/>
              <a:t>观看英文</a:t>
            </a:r>
            <a:r>
              <a:rPr lang="zh-CN" altLang="en-US" sz="2400" dirty="0"/>
              <a:t>原声</a:t>
            </a:r>
            <a:r>
              <a:rPr lang="zh-CN" altLang="zh-CN" sz="2400" dirty="0"/>
              <a:t>电影</a:t>
            </a:r>
            <a:endParaRPr lang="en-US" altLang="zh-CN" sz="2400" dirty="0"/>
          </a:p>
          <a:p>
            <a:r>
              <a:rPr lang="zh-CN" altLang="zh-CN" sz="2400" dirty="0"/>
              <a:t>为学习者提供真实生动的语言环境</a:t>
            </a:r>
            <a:r>
              <a:rPr lang="en-US" altLang="zh-CN" sz="2400" dirty="0"/>
              <a:t>,</a:t>
            </a:r>
          </a:p>
          <a:p>
            <a:r>
              <a:rPr lang="zh-CN" altLang="zh-CN" sz="2400" dirty="0"/>
              <a:t>在放松娱乐之余潜移默化地提高观看者的英语听说水平</a:t>
            </a:r>
            <a:endParaRPr lang="en-US" altLang="zh-CN" sz="2400" dirty="0"/>
          </a:p>
          <a:p>
            <a:r>
              <a:rPr lang="zh-CN" altLang="zh-CN" sz="2400" dirty="0"/>
              <a:t>还可以了解英美国家的风土人情及文化背景</a:t>
            </a:r>
            <a:endParaRPr lang="en-US" altLang="zh-CN" sz="2400" dirty="0"/>
          </a:p>
          <a:p>
            <a:pPr marL="0" indent="0">
              <a:buNone/>
            </a:pPr>
            <a:r>
              <a:rPr lang="zh-CN" altLang="en-US" sz="2400" dirty="0"/>
              <a:t>英文原声</a:t>
            </a:r>
            <a:r>
              <a:rPr lang="zh-CN" altLang="zh-CN" sz="2400" dirty="0"/>
              <a:t>电影对中学生英语学习</a:t>
            </a:r>
            <a:r>
              <a:rPr lang="zh-CN" altLang="en-US" sz="2400" dirty="0"/>
              <a:t>有何影响呢？</a:t>
            </a:r>
          </a:p>
        </p:txBody>
      </p:sp>
    </p:spTree>
    <p:extLst>
      <p:ext uri="{BB962C8B-B14F-4D97-AF65-F5344CB8AC3E}">
        <p14:creationId xmlns:p14="http://schemas.microsoft.com/office/powerpoint/2010/main" val="2568680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232306D-E041-4D46-BEC9-BA79BAF2EA10}"/>
              </a:ext>
            </a:extLst>
          </p:cNvPr>
          <p:cNvSpPr>
            <a:spLocks noGrp="1"/>
          </p:cNvSpPr>
          <p:nvPr>
            <p:ph type="title"/>
          </p:nvPr>
        </p:nvSpPr>
        <p:spPr/>
        <p:txBody>
          <a:bodyPr/>
          <a:lstStyle/>
          <a:p>
            <a:r>
              <a:rPr lang="zh-CN" altLang="en-US" dirty="0"/>
              <a:t>二</a:t>
            </a:r>
            <a:r>
              <a:rPr lang="zh-CN" altLang="zh-CN" dirty="0"/>
              <a:t>、国内外研究现状</a:t>
            </a:r>
            <a:endParaRPr lang="zh-CN" altLang="en-US" dirty="0"/>
          </a:p>
        </p:txBody>
      </p:sp>
      <p:pic>
        <p:nvPicPr>
          <p:cNvPr id="4" name="内容占位符 3">
            <a:extLst>
              <a:ext uri="{FF2B5EF4-FFF2-40B4-BE49-F238E27FC236}">
                <a16:creationId xmlns:a16="http://schemas.microsoft.com/office/drawing/2014/main" id="{4E59D361-7F04-4E07-A06C-6086A29779A2}"/>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77863" y="2917121"/>
            <a:ext cx="8596312" cy="2368371"/>
          </a:xfrm>
          <a:prstGeom prst="rect">
            <a:avLst/>
          </a:prstGeom>
        </p:spPr>
      </p:pic>
      <p:sp>
        <p:nvSpPr>
          <p:cNvPr id="17" name="文本框 16">
            <a:extLst>
              <a:ext uri="{FF2B5EF4-FFF2-40B4-BE49-F238E27FC236}">
                <a16:creationId xmlns:a16="http://schemas.microsoft.com/office/drawing/2014/main" id="{D4D255BB-CCDA-4AD6-8A06-03C19396BB65}"/>
              </a:ext>
            </a:extLst>
          </p:cNvPr>
          <p:cNvSpPr txBox="1"/>
          <p:nvPr/>
        </p:nvSpPr>
        <p:spPr>
          <a:xfrm>
            <a:off x="973606" y="1528550"/>
            <a:ext cx="8198969" cy="1384995"/>
          </a:xfrm>
          <a:prstGeom prst="rect">
            <a:avLst/>
          </a:prstGeom>
          <a:noFill/>
        </p:spPr>
        <p:txBody>
          <a:bodyPr wrap="square" rtlCol="0">
            <a:spAutoFit/>
          </a:bodyPr>
          <a:lstStyle/>
          <a:p>
            <a:r>
              <a:rPr lang="zh-CN" altLang="zh-CN" sz="2800" dirty="0">
                <a:latin typeface="微软雅黑" panose="020B0503020204020204" pitchFamily="34" charset="-122"/>
                <a:ea typeface="微软雅黑" panose="020B0503020204020204" pitchFamily="34" charset="-122"/>
              </a:rPr>
              <a:t>知网数据库上，使用“英文电影”</a:t>
            </a:r>
            <a:r>
              <a:rPr lang="zh-CN" altLang="en-US" sz="2800" dirty="0">
                <a:latin typeface="微软雅黑" panose="020B0503020204020204" pitchFamily="34" charset="-122"/>
                <a:ea typeface="微软雅黑" panose="020B0503020204020204" pitchFamily="34" charset="-122"/>
              </a:rPr>
              <a:t>、</a:t>
            </a:r>
            <a:r>
              <a:rPr lang="zh-CN" altLang="zh-CN" sz="2800" dirty="0">
                <a:latin typeface="微软雅黑" panose="020B0503020204020204" pitchFamily="34" charset="-122"/>
                <a:ea typeface="微软雅黑" panose="020B0503020204020204" pitchFamily="34" charset="-122"/>
              </a:rPr>
              <a:t>“中学”</a:t>
            </a:r>
            <a:r>
              <a:rPr lang="zh-CN" altLang="en-US" sz="2800" dirty="0">
                <a:latin typeface="微软雅黑" panose="020B0503020204020204" pitchFamily="34" charset="-122"/>
                <a:ea typeface="微软雅黑" panose="020B0503020204020204" pitchFamily="34" charset="-122"/>
              </a:rPr>
              <a:t>和</a:t>
            </a:r>
            <a:r>
              <a:rPr lang="zh-CN" altLang="zh-CN" sz="2800" dirty="0">
                <a:latin typeface="微软雅黑" panose="020B0503020204020204" pitchFamily="34" charset="-122"/>
                <a:ea typeface="微软雅黑" panose="020B0503020204020204" pitchFamily="34" charset="-122"/>
              </a:rPr>
              <a:t>“学习”进行了检索，一共有</a:t>
            </a:r>
            <a:r>
              <a:rPr lang="en-US" altLang="zh-CN" sz="2800" dirty="0">
                <a:latin typeface="微软雅黑" panose="020B0503020204020204" pitchFamily="34" charset="-122"/>
                <a:ea typeface="微软雅黑" panose="020B0503020204020204" pitchFamily="34" charset="-122"/>
              </a:rPr>
              <a:t>108</a:t>
            </a:r>
            <a:r>
              <a:rPr lang="zh-CN" altLang="zh-CN" sz="2800" dirty="0">
                <a:latin typeface="微软雅黑" panose="020B0503020204020204" pitchFamily="34" charset="-122"/>
                <a:ea typeface="微软雅黑" panose="020B0503020204020204" pitchFamily="34" charset="-122"/>
              </a:rPr>
              <a:t>篇国内外文献与这个主题相关</a:t>
            </a:r>
            <a:r>
              <a:rPr lang="zh-CN" altLang="en-US" sz="2800" dirty="0">
                <a:latin typeface="微软雅黑" panose="020B0503020204020204" pitchFamily="34" charset="-122"/>
                <a:ea typeface="微软雅黑" panose="020B0503020204020204" pitchFamily="34" charset="-122"/>
              </a:rPr>
              <a:t>，且</a:t>
            </a:r>
            <a:r>
              <a:rPr lang="zh-CN" altLang="zh-CN" sz="2800" dirty="0">
                <a:latin typeface="微软雅黑" panose="020B0503020204020204" pitchFamily="34" charset="-122"/>
                <a:ea typeface="微软雅黑" panose="020B0503020204020204" pitchFamily="34" charset="-122"/>
              </a:rPr>
              <a:t>文章</a:t>
            </a:r>
            <a:r>
              <a:rPr lang="zh-CN" altLang="en-US" sz="2800" dirty="0">
                <a:latin typeface="微软雅黑" panose="020B0503020204020204" pitchFamily="34" charset="-122"/>
                <a:ea typeface="微软雅黑" panose="020B0503020204020204" pitchFamily="34" charset="-122"/>
              </a:rPr>
              <a:t>呈</a:t>
            </a:r>
            <a:r>
              <a:rPr lang="zh-CN" altLang="zh-CN" sz="2800" dirty="0">
                <a:solidFill>
                  <a:srgbClr val="FF0000"/>
                </a:solidFill>
                <a:latin typeface="微软雅黑" panose="020B0503020204020204" pitchFamily="34" charset="-122"/>
                <a:ea typeface="微软雅黑" panose="020B0503020204020204" pitchFamily="34" charset="-122"/>
              </a:rPr>
              <a:t>逐渐增多</a:t>
            </a:r>
            <a:r>
              <a:rPr lang="zh-CN" altLang="en-US" sz="2800" dirty="0">
                <a:latin typeface="微软雅黑" panose="020B0503020204020204" pitchFamily="34" charset="-122"/>
                <a:ea typeface="微软雅黑" panose="020B0503020204020204" pitchFamily="34" charset="-122"/>
              </a:rPr>
              <a:t>趋势</a:t>
            </a:r>
          </a:p>
        </p:txBody>
      </p:sp>
      <p:sp>
        <p:nvSpPr>
          <p:cNvPr id="18" name="矩形 17">
            <a:extLst>
              <a:ext uri="{FF2B5EF4-FFF2-40B4-BE49-F238E27FC236}">
                <a16:creationId xmlns:a16="http://schemas.microsoft.com/office/drawing/2014/main" id="{136BA74C-F738-4641-A386-E7DE4B232FEC}"/>
              </a:ext>
            </a:extLst>
          </p:cNvPr>
          <p:cNvSpPr/>
          <p:nvPr/>
        </p:nvSpPr>
        <p:spPr>
          <a:xfrm>
            <a:off x="3046951" y="5943031"/>
            <a:ext cx="5142755" cy="410946"/>
          </a:xfrm>
          <a:prstGeom prst="rect">
            <a:avLst/>
          </a:prstGeom>
        </p:spPr>
        <p:txBody>
          <a:bodyPr wrap="none">
            <a:spAutoFit/>
          </a:bodyPr>
          <a:lstStyle/>
          <a:p>
            <a:pPr indent="381000" algn="ctr">
              <a:lnSpc>
                <a:spcPts val="2400"/>
              </a:lnSpc>
              <a:spcBef>
                <a:spcPts val="600"/>
              </a:spcBef>
              <a:spcAft>
                <a:spcPts val="0"/>
              </a:spcAft>
            </a:pPr>
            <a:r>
              <a:rPr lang="zh-CN" altLang="zh-CN" sz="2800" kern="100" dirty="0">
                <a:latin typeface="Calibri" panose="020F0502020204030204" pitchFamily="34" charset="0"/>
                <a:ea typeface="宋体" panose="02010600030101010101" pitchFamily="2" charset="-122"/>
                <a:cs typeface="Arial" panose="020B0604020202020204" pitchFamily="34" charset="0"/>
              </a:rPr>
              <a:t>图</a:t>
            </a:r>
            <a:r>
              <a:rPr lang="en-US" altLang="zh-CN" sz="2800" kern="100" dirty="0">
                <a:latin typeface="Calibri" panose="020F0502020204030204" pitchFamily="34" charset="0"/>
                <a:ea typeface="宋体" panose="02010600030101010101" pitchFamily="2" charset="-122"/>
                <a:cs typeface="Arial" panose="020B0604020202020204" pitchFamily="34" charset="0"/>
              </a:rPr>
              <a:t>1 </a:t>
            </a:r>
            <a:r>
              <a:rPr lang="zh-CN" altLang="zh-CN" sz="2800" kern="100" dirty="0">
                <a:latin typeface="Calibri" panose="020F0502020204030204" pitchFamily="34" charset="0"/>
                <a:ea typeface="宋体" panose="02010600030101010101" pitchFamily="2" charset="-122"/>
                <a:cs typeface="Arial" panose="020B0604020202020204" pitchFamily="34" charset="0"/>
              </a:rPr>
              <a:t>相关文章的发表时间趋势</a:t>
            </a:r>
            <a:endParaRPr lang="zh-CN" altLang="zh-CN" sz="1600" kern="100" dirty="0">
              <a:effectLst/>
              <a:latin typeface="Calibri" panose="020F050202020403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1937174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A72B23C-6344-4521-AAED-BE2F9F4C05D5}"/>
              </a:ext>
            </a:extLst>
          </p:cNvPr>
          <p:cNvSpPr>
            <a:spLocks noGrp="1"/>
          </p:cNvSpPr>
          <p:nvPr>
            <p:ph type="title"/>
          </p:nvPr>
        </p:nvSpPr>
        <p:spPr/>
        <p:txBody>
          <a:bodyPr>
            <a:normAutofit/>
          </a:bodyPr>
          <a:lstStyle/>
          <a:p>
            <a:r>
              <a:rPr lang="zh-CN" altLang="zh-CN" sz="3600" dirty="0">
                <a:solidFill>
                  <a:srgbClr val="002060"/>
                </a:solidFill>
              </a:rPr>
              <a:t>研究主题</a:t>
            </a:r>
            <a:r>
              <a:rPr lang="zh-CN" altLang="en-US" sz="3600" dirty="0">
                <a:solidFill>
                  <a:srgbClr val="002060"/>
                </a:solidFill>
              </a:rPr>
              <a:t>分布</a:t>
            </a:r>
          </a:p>
        </p:txBody>
      </p:sp>
      <p:pic>
        <p:nvPicPr>
          <p:cNvPr id="4" name="内容占位符 3">
            <a:extLst>
              <a:ext uri="{FF2B5EF4-FFF2-40B4-BE49-F238E27FC236}">
                <a16:creationId xmlns:a16="http://schemas.microsoft.com/office/drawing/2014/main" id="{2C38FC33-3F27-46A5-AAB5-3615D93009FD}"/>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27585" y="2382847"/>
            <a:ext cx="7696867" cy="3436918"/>
          </a:xfrm>
          <a:prstGeom prst="rect">
            <a:avLst/>
          </a:prstGeom>
        </p:spPr>
      </p:pic>
    </p:spTree>
    <p:extLst>
      <p:ext uri="{BB962C8B-B14F-4D97-AF65-F5344CB8AC3E}">
        <p14:creationId xmlns:p14="http://schemas.microsoft.com/office/powerpoint/2010/main" val="2991348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9432098-A557-4373-A940-5991106F621F}"/>
              </a:ext>
            </a:extLst>
          </p:cNvPr>
          <p:cNvSpPr>
            <a:spLocks noGrp="1"/>
          </p:cNvSpPr>
          <p:nvPr>
            <p:ph type="title"/>
          </p:nvPr>
        </p:nvSpPr>
        <p:spPr/>
        <p:txBody>
          <a:bodyPr>
            <a:normAutofit/>
          </a:bodyPr>
          <a:lstStyle/>
          <a:p>
            <a:r>
              <a:rPr lang="zh-CN" altLang="en-US" sz="4000" dirty="0">
                <a:solidFill>
                  <a:srgbClr val="002060"/>
                </a:solidFill>
              </a:rPr>
              <a:t>国内外研究情况总结</a:t>
            </a:r>
          </a:p>
        </p:txBody>
      </p:sp>
      <p:sp>
        <p:nvSpPr>
          <p:cNvPr id="3" name="内容占位符 2">
            <a:extLst>
              <a:ext uri="{FF2B5EF4-FFF2-40B4-BE49-F238E27FC236}">
                <a16:creationId xmlns:a16="http://schemas.microsoft.com/office/drawing/2014/main" id="{169683A8-5FE0-4711-A796-3C70479B6F4B}"/>
              </a:ext>
            </a:extLst>
          </p:cNvPr>
          <p:cNvSpPr>
            <a:spLocks noGrp="1"/>
          </p:cNvSpPr>
          <p:nvPr>
            <p:ph idx="1"/>
          </p:nvPr>
        </p:nvSpPr>
        <p:spPr>
          <a:xfrm>
            <a:off x="838200" y="1392072"/>
            <a:ext cx="8435802" cy="5100803"/>
          </a:xfrm>
        </p:spPr>
        <p:txBody>
          <a:bodyPr>
            <a:normAutofit/>
          </a:bodyPr>
          <a:lstStyle/>
          <a:p>
            <a:pPr>
              <a:lnSpc>
                <a:spcPct val="110000"/>
              </a:lnSpc>
            </a:pPr>
            <a:r>
              <a:rPr lang="zh-CN" altLang="zh-CN" sz="2400" dirty="0"/>
              <a:t>电影是一种能够充分调动起观众听觉与视觉并保持与他们内心情感的良好交流的一种艺术形式。</a:t>
            </a:r>
            <a:endParaRPr lang="en-US" altLang="zh-CN" sz="2400" dirty="0"/>
          </a:p>
          <a:p>
            <a:pPr>
              <a:lnSpc>
                <a:spcPct val="110000"/>
              </a:lnSpc>
            </a:pPr>
            <a:r>
              <a:rPr lang="zh-CN" altLang="zh-CN" sz="2400" dirty="0"/>
              <a:t>“看电影、学英语”是时下十分流行且实践证明有效的一种学习方法。</a:t>
            </a:r>
            <a:endParaRPr lang="en-US" altLang="zh-CN" sz="2400" dirty="0"/>
          </a:p>
          <a:p>
            <a:pPr>
              <a:lnSpc>
                <a:spcPct val="110000"/>
              </a:lnSpc>
            </a:pPr>
            <a:r>
              <a:rPr lang="zh-CN" altLang="zh-CN" sz="2400" dirty="0"/>
              <a:t>英文电影有着学习媒介的作用。学生通过观看</a:t>
            </a:r>
            <a:r>
              <a:rPr lang="zh-CN" altLang="en-US" sz="2400" dirty="0"/>
              <a:t>英文原声</a:t>
            </a:r>
            <a:r>
              <a:rPr lang="zh-CN" altLang="zh-CN" sz="2400" dirty="0"/>
              <a:t>电影</a:t>
            </a:r>
            <a:r>
              <a:rPr lang="en-US" altLang="zh-CN" sz="2400" dirty="0"/>
              <a:t>,</a:t>
            </a:r>
            <a:r>
              <a:rPr lang="zh-CN" altLang="zh-CN" sz="2400" dirty="0"/>
              <a:t>可将英语国家的文化、语言及人的思维有效联系起来</a:t>
            </a:r>
            <a:r>
              <a:rPr lang="en-US" altLang="zh-CN" sz="2400" dirty="0"/>
              <a:t>,</a:t>
            </a:r>
            <a:r>
              <a:rPr lang="zh-CN" altLang="zh-CN" sz="2400" dirty="0"/>
              <a:t>进而有效摆脱哑巴英语、中式英语的尴尬。</a:t>
            </a:r>
            <a:endParaRPr lang="en-US" altLang="zh-CN" sz="2400" dirty="0"/>
          </a:p>
          <a:p>
            <a:pPr>
              <a:lnSpc>
                <a:spcPct val="110000"/>
              </a:lnSpc>
            </a:pPr>
            <a:r>
              <a:rPr lang="zh-CN" altLang="zh-CN" sz="2400" dirty="0"/>
              <a:t>如何才能从浩如烟海的英文影视作品中甄选到合适的教学资源</a:t>
            </a:r>
            <a:r>
              <a:rPr lang="zh-CN" altLang="en-US" sz="2400" dirty="0"/>
              <a:t>，</a:t>
            </a:r>
            <a:r>
              <a:rPr lang="zh-CN" altLang="zh-CN" sz="2400" dirty="0"/>
              <a:t>一直为广大教师英语教师所迫切探求的</a:t>
            </a:r>
            <a:r>
              <a:rPr lang="zh-CN" altLang="en-US" sz="2400" dirty="0"/>
              <a:t>问题</a:t>
            </a:r>
            <a:r>
              <a:rPr lang="zh-CN" altLang="zh-CN" sz="2400" dirty="0"/>
              <a:t>。</a:t>
            </a:r>
          </a:p>
          <a:p>
            <a:endParaRPr lang="zh-CN" altLang="en-US" sz="2400" dirty="0"/>
          </a:p>
        </p:txBody>
      </p:sp>
    </p:spTree>
    <p:extLst>
      <p:ext uri="{BB962C8B-B14F-4D97-AF65-F5344CB8AC3E}">
        <p14:creationId xmlns:p14="http://schemas.microsoft.com/office/powerpoint/2010/main" val="2214347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F4D7F6-81B5-452A-9CE6-76D81F91D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标题 1">
            <a:extLst>
              <a:ext uri="{FF2B5EF4-FFF2-40B4-BE49-F238E27FC236}">
                <a16:creationId xmlns:a16="http://schemas.microsoft.com/office/drawing/2014/main" id="{00E36B78-5D4A-46E0-A8A1-6BCFAF90CCFF}"/>
              </a:ext>
            </a:extLst>
          </p:cNvPr>
          <p:cNvSpPr>
            <a:spLocks noGrp="1"/>
          </p:cNvSpPr>
          <p:nvPr>
            <p:ph type="title"/>
          </p:nvPr>
        </p:nvSpPr>
        <p:spPr>
          <a:xfrm>
            <a:off x="1333502" y="609600"/>
            <a:ext cx="8596668" cy="1320800"/>
          </a:xfrm>
        </p:spPr>
        <p:txBody>
          <a:bodyPr>
            <a:normAutofit/>
          </a:bodyPr>
          <a:lstStyle/>
          <a:p>
            <a:r>
              <a:rPr lang="zh-CN" altLang="en-US" b="1" dirty="0"/>
              <a:t>三</a:t>
            </a:r>
            <a:r>
              <a:rPr lang="zh-CN" altLang="zh-CN" b="1" dirty="0"/>
              <a:t>、研究方案</a:t>
            </a:r>
            <a:endParaRPr lang="zh-CN" altLang="en-US" dirty="0"/>
          </a:p>
        </p:txBody>
      </p:sp>
      <p:sp>
        <p:nvSpPr>
          <p:cNvPr id="10" name="Isosceles Triangle 9">
            <a:extLst>
              <a:ext uri="{FF2B5EF4-FFF2-40B4-BE49-F238E27FC236}">
                <a16:creationId xmlns:a16="http://schemas.microsoft.com/office/drawing/2014/main" id="{4600514D-20FB-4559-97DC-D1DC39E6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266F638A-E405-4AC0-B984-72E5813B0D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4" name="Straight Connector 13">
            <a:extLst>
              <a:ext uri="{FF2B5EF4-FFF2-40B4-BE49-F238E27FC236}">
                <a16:creationId xmlns:a16="http://schemas.microsoft.com/office/drawing/2014/main" id="{7D1CBE93-B17D-4509-843C-82287C3803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AE6277B4-6A43-48AB-89B2-3442221619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内容占位符 2">
            <a:extLst>
              <a:ext uri="{FF2B5EF4-FFF2-40B4-BE49-F238E27FC236}">
                <a16:creationId xmlns:a16="http://schemas.microsoft.com/office/drawing/2014/main" id="{0E6499BE-F792-480C-B388-D64C439F941A}"/>
              </a:ext>
            </a:extLst>
          </p:cNvPr>
          <p:cNvSpPr>
            <a:spLocks noGrp="1"/>
          </p:cNvSpPr>
          <p:nvPr>
            <p:ph idx="1"/>
          </p:nvPr>
        </p:nvSpPr>
        <p:spPr>
          <a:xfrm>
            <a:off x="653163" y="2103837"/>
            <a:ext cx="9839323" cy="3429260"/>
          </a:xfrm>
        </p:spPr>
        <p:txBody>
          <a:bodyPr>
            <a:normAutofit/>
          </a:bodyPr>
          <a:lstStyle/>
          <a:p>
            <a:r>
              <a:rPr lang="zh-CN" altLang="zh-CN" sz="2400" dirty="0"/>
              <a:t>第一步：查阅文献，筛选</a:t>
            </a:r>
            <a:r>
              <a:rPr lang="zh-CN" altLang="en-US" sz="2400" dirty="0"/>
              <a:t>英文原声</a:t>
            </a:r>
            <a:r>
              <a:rPr lang="zh-CN" altLang="zh-CN" sz="2400" dirty="0"/>
              <a:t>电影对中学生英语学习的影响因素和效果情况；</a:t>
            </a:r>
          </a:p>
          <a:p>
            <a:r>
              <a:rPr lang="zh-CN" altLang="zh-CN" sz="2400" dirty="0"/>
              <a:t>第二步：编制问卷，调查徐州市不同年龄段中学生们对</a:t>
            </a:r>
            <a:r>
              <a:rPr lang="zh-CN" altLang="en-US" sz="2400" dirty="0"/>
              <a:t>英文原声</a:t>
            </a:r>
            <a:r>
              <a:rPr lang="zh-CN" altLang="zh-CN" sz="2400" dirty="0"/>
              <a:t>电影的看法；</a:t>
            </a:r>
          </a:p>
          <a:p>
            <a:r>
              <a:rPr lang="zh-CN" altLang="zh-CN" sz="2400" dirty="0"/>
              <a:t>第三步：对问卷进行统计分析，发现英文原</a:t>
            </a:r>
            <a:r>
              <a:rPr lang="zh-CN" altLang="en-US" sz="2400" dirty="0"/>
              <a:t>声</a:t>
            </a:r>
            <a:r>
              <a:rPr lang="zh-CN" altLang="zh-CN" sz="2400" dirty="0"/>
              <a:t>电影对中学生英语学习的影响情况；</a:t>
            </a:r>
          </a:p>
          <a:p>
            <a:r>
              <a:rPr lang="zh-CN" altLang="zh-CN" sz="2400" dirty="0"/>
              <a:t>第四步：根据数据分析结果，撰写报告。</a:t>
            </a:r>
            <a:endParaRPr lang="zh-CN" altLang="en-US" sz="2400" dirty="0"/>
          </a:p>
        </p:txBody>
      </p:sp>
      <p:sp>
        <p:nvSpPr>
          <p:cNvPr id="18" name="Rectangle 27">
            <a:extLst>
              <a:ext uri="{FF2B5EF4-FFF2-40B4-BE49-F238E27FC236}">
                <a16:creationId xmlns:a16="http://schemas.microsoft.com/office/drawing/2014/main" id="{27B538D5-95DB-47ED-9CB4-34AE5BF78E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535179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6F6B45-9500-42F3-9F1A-09B63C4DBED1}"/>
              </a:ext>
            </a:extLst>
          </p:cNvPr>
          <p:cNvSpPr>
            <a:spLocks noGrp="1"/>
          </p:cNvSpPr>
          <p:nvPr>
            <p:ph type="title"/>
          </p:nvPr>
        </p:nvSpPr>
        <p:spPr/>
        <p:txBody>
          <a:bodyPr/>
          <a:lstStyle/>
          <a:p>
            <a:r>
              <a:rPr lang="zh-CN" altLang="en-US" dirty="0"/>
              <a:t>四、研究内容和结果</a:t>
            </a:r>
          </a:p>
        </p:txBody>
      </p:sp>
      <p:sp>
        <p:nvSpPr>
          <p:cNvPr id="3" name="内容占位符 2">
            <a:extLst>
              <a:ext uri="{FF2B5EF4-FFF2-40B4-BE49-F238E27FC236}">
                <a16:creationId xmlns:a16="http://schemas.microsoft.com/office/drawing/2014/main" id="{B3AD93AD-6B7D-4461-98E6-0EF0CDBAB178}"/>
              </a:ext>
            </a:extLst>
          </p:cNvPr>
          <p:cNvSpPr>
            <a:spLocks noGrp="1"/>
          </p:cNvSpPr>
          <p:nvPr>
            <p:ph idx="1"/>
          </p:nvPr>
        </p:nvSpPr>
        <p:spPr>
          <a:xfrm>
            <a:off x="677334" y="2160589"/>
            <a:ext cx="8981016" cy="3880773"/>
          </a:xfrm>
        </p:spPr>
        <p:txBody>
          <a:bodyPr>
            <a:normAutofit fontScale="92500"/>
          </a:bodyPr>
          <a:lstStyle/>
          <a:p>
            <a:pPr marL="514350" indent="-514350">
              <a:lnSpc>
                <a:spcPct val="150000"/>
              </a:lnSpc>
              <a:buFont typeface="+mj-lt"/>
              <a:buAutoNum type="arabicPeriod"/>
            </a:pPr>
            <a:r>
              <a:rPr lang="zh-CN" altLang="en-US" sz="3200" dirty="0"/>
              <a:t>英文原声</a:t>
            </a:r>
            <a:r>
              <a:rPr lang="zh-CN" altLang="zh-CN" sz="3200" dirty="0"/>
              <a:t>电影对中学生英语学习的影响因素分析</a:t>
            </a:r>
            <a:endParaRPr lang="en-US" altLang="zh-CN" sz="3200" dirty="0"/>
          </a:p>
          <a:p>
            <a:pPr marL="514350" indent="-514350">
              <a:lnSpc>
                <a:spcPct val="150000"/>
              </a:lnSpc>
              <a:buFont typeface="+mj-lt"/>
              <a:buAutoNum type="arabicPeriod"/>
            </a:pPr>
            <a:r>
              <a:rPr lang="zh-CN" altLang="zh-CN" sz="3200" dirty="0"/>
              <a:t>调研问卷设计</a:t>
            </a:r>
            <a:endParaRPr lang="en-US" altLang="zh-CN" sz="3200" dirty="0"/>
          </a:p>
          <a:p>
            <a:pPr marL="514350" indent="-514350">
              <a:lnSpc>
                <a:spcPct val="150000"/>
              </a:lnSpc>
              <a:buFont typeface="+mj-lt"/>
              <a:buAutoNum type="arabicPeriod"/>
            </a:pPr>
            <a:r>
              <a:rPr lang="zh-CN" altLang="zh-CN" sz="3200" dirty="0"/>
              <a:t>调研问卷统计分析</a:t>
            </a:r>
          </a:p>
          <a:p>
            <a:pPr marL="514350" indent="-514350">
              <a:lnSpc>
                <a:spcPct val="150000"/>
              </a:lnSpc>
              <a:buFont typeface="+mj-lt"/>
              <a:buAutoNum type="arabicPeriod"/>
            </a:pPr>
            <a:r>
              <a:rPr lang="zh-CN" altLang="zh-CN" sz="3200" dirty="0"/>
              <a:t>调研结果的讨论与思考</a:t>
            </a:r>
          </a:p>
          <a:p>
            <a:endParaRPr lang="zh-CN" altLang="en-US" dirty="0"/>
          </a:p>
        </p:txBody>
      </p:sp>
    </p:spTree>
    <p:extLst>
      <p:ext uri="{BB962C8B-B14F-4D97-AF65-F5344CB8AC3E}">
        <p14:creationId xmlns:p14="http://schemas.microsoft.com/office/powerpoint/2010/main" val="2379633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标题 1">
            <a:extLst>
              <a:ext uri="{FF2B5EF4-FFF2-40B4-BE49-F238E27FC236}">
                <a16:creationId xmlns:a16="http://schemas.microsoft.com/office/drawing/2014/main" id="{DCB6B0BC-7EA6-4A3A-B6C2-EBFB18311194}"/>
              </a:ext>
            </a:extLst>
          </p:cNvPr>
          <p:cNvSpPr>
            <a:spLocks noGrp="1"/>
          </p:cNvSpPr>
          <p:nvPr>
            <p:ph type="title"/>
          </p:nvPr>
        </p:nvSpPr>
        <p:spPr>
          <a:xfrm>
            <a:off x="1043950" y="1179151"/>
            <a:ext cx="3300646" cy="4463889"/>
          </a:xfrm>
        </p:spPr>
        <p:txBody>
          <a:bodyPr anchor="ctr">
            <a:normAutofit/>
          </a:bodyPr>
          <a:lstStyle/>
          <a:p>
            <a:r>
              <a:rPr lang="en-US" altLang="zh-CN"/>
              <a:t>1.</a:t>
            </a:r>
            <a:r>
              <a:rPr lang="zh-CN" altLang="en-US"/>
              <a:t>英文原声</a:t>
            </a:r>
            <a:r>
              <a:rPr lang="zh-CN" altLang="zh-CN"/>
              <a:t>电影对中学生英语学习的影响因素分析</a:t>
            </a:r>
            <a:endParaRPr lang="zh-CN" altLang="en-US"/>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内容占位符 2">
            <a:extLst>
              <a:ext uri="{FF2B5EF4-FFF2-40B4-BE49-F238E27FC236}">
                <a16:creationId xmlns:a16="http://schemas.microsoft.com/office/drawing/2014/main" id="{92B53AC8-0696-4D3D-84EE-ADD03C689311}"/>
              </a:ext>
            </a:extLst>
          </p:cNvPr>
          <p:cNvSpPr>
            <a:spLocks noGrp="1"/>
          </p:cNvSpPr>
          <p:nvPr>
            <p:ph idx="1"/>
          </p:nvPr>
        </p:nvSpPr>
        <p:spPr>
          <a:xfrm>
            <a:off x="4656670" y="1039140"/>
            <a:ext cx="7041632" cy="4603900"/>
          </a:xfrm>
        </p:spPr>
        <p:txBody>
          <a:bodyPr anchor="ctr">
            <a:normAutofit/>
          </a:bodyPr>
          <a:lstStyle/>
          <a:p>
            <a:r>
              <a:rPr lang="zh-CN" altLang="zh-CN" sz="2400" dirty="0"/>
              <a:t>中学生作为特殊的群体，课外时间紧，学习任务重，升学压力大，心理和生理尚不够成熟，是否也适合“看电影、学英语”的这种学习方式？</a:t>
            </a:r>
            <a:endParaRPr lang="en-US" altLang="zh-CN" sz="2400" dirty="0"/>
          </a:p>
          <a:p>
            <a:r>
              <a:rPr lang="zh-CN" altLang="zh-CN" sz="2400" dirty="0"/>
              <a:t>家长和中学生自己对</a:t>
            </a:r>
            <a:r>
              <a:rPr lang="zh-CN" altLang="en-US" sz="2400" dirty="0"/>
              <a:t>英文原声</a:t>
            </a:r>
            <a:r>
              <a:rPr lang="zh-CN" altLang="zh-CN" sz="2400" dirty="0"/>
              <a:t>电影促进学习的认识和实际效果如何？</a:t>
            </a:r>
            <a:endParaRPr lang="zh-CN" altLang="en-US" sz="2400" dirty="0"/>
          </a:p>
        </p:txBody>
      </p: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877377386"/>
      </p:ext>
    </p:extLst>
  </p:cSld>
  <p:clrMapOvr>
    <a:masterClrMapping/>
  </p:clrMapOvr>
</p:sld>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自定义 4">
      <a:majorFont>
        <a:latin typeface="微软雅黑"/>
        <a:ea typeface="微软雅黑"/>
        <a:cs typeface=""/>
      </a:majorFont>
      <a:minorFont>
        <a:latin typeface="微软雅黑"/>
        <a:ea typeface="微软雅黑"/>
        <a:cs typeface=""/>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250</TotalTime>
  <Words>1610</Words>
  <Application>Microsoft Office PowerPoint</Application>
  <PresentationFormat>宽屏</PresentationFormat>
  <Paragraphs>84</Paragraphs>
  <Slides>25</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25</vt:i4>
      </vt:variant>
    </vt:vector>
  </HeadingPairs>
  <TitlesOfParts>
    <vt:vector size="30" baseType="lpstr">
      <vt:lpstr>微软雅黑</vt:lpstr>
      <vt:lpstr>Arial</vt:lpstr>
      <vt:lpstr>Calibri</vt:lpstr>
      <vt:lpstr>Wingdings 3</vt:lpstr>
      <vt:lpstr>平面</vt:lpstr>
      <vt:lpstr>英文原声电影欣赏对英语学习的促进作用</vt:lpstr>
      <vt:lpstr>主要内容</vt:lpstr>
      <vt:lpstr>一、研究目的</vt:lpstr>
      <vt:lpstr>二、国内外研究现状</vt:lpstr>
      <vt:lpstr>研究主题分布</vt:lpstr>
      <vt:lpstr>国内外研究情况总结</vt:lpstr>
      <vt:lpstr>三、研究方案</vt:lpstr>
      <vt:lpstr>四、研究内容和结果</vt:lpstr>
      <vt:lpstr>1.英文原声电影对中学生英语学习的影响因素分析</vt:lpstr>
      <vt:lpstr>学习资源方面</vt:lpstr>
      <vt:lpstr>学习目的方面</vt:lpstr>
      <vt:lpstr>学习时间方面</vt:lpstr>
      <vt:lpstr>2.调研问卷设计</vt:lpstr>
      <vt:lpstr>PowerPoint 演示文稿</vt:lpstr>
      <vt:lpstr>PowerPoint 演示文稿</vt:lpstr>
      <vt:lpstr>PowerPoint 演示文稿</vt:lpstr>
      <vt:lpstr>PowerPoint 演示文稿</vt:lpstr>
      <vt:lpstr>3.调研问卷统计分析</vt:lpstr>
      <vt:lpstr>PowerPoint 演示文稿</vt:lpstr>
      <vt:lpstr>PowerPoint 演示文稿</vt:lpstr>
      <vt:lpstr>4. 调研结果的讨论与思考</vt:lpstr>
      <vt:lpstr>PowerPoint 演示文稿</vt:lpstr>
      <vt:lpstr>PowerPoint 演示文稿</vt:lpstr>
      <vt:lpstr>PowerPoint 演示文稿</vt:lpstr>
      <vt:lpstr>感谢各位老师！ 请老师们批评指正！</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Administrator</cp:lastModifiedBy>
  <cp:revision>55</cp:revision>
  <dcterms:created xsi:type="dcterms:W3CDTF">2021-05-26T12:21:22Z</dcterms:created>
  <dcterms:modified xsi:type="dcterms:W3CDTF">2021-05-29T01:54:41Z</dcterms:modified>
</cp:coreProperties>
</file>