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57" r:id="rId4"/>
    <p:sldId id="286" r:id="rId6"/>
    <p:sldId id="258" r:id="rId7"/>
    <p:sldId id="303" r:id="rId8"/>
    <p:sldId id="259" r:id="rId9"/>
    <p:sldId id="291" r:id="rId10"/>
    <p:sldId id="260" r:id="rId11"/>
    <p:sldId id="294" r:id="rId12"/>
    <p:sldId id="295" r:id="rId13"/>
    <p:sldId id="296" r:id="rId14"/>
    <p:sldId id="292" r:id="rId15"/>
    <p:sldId id="300" r:id="rId16"/>
    <p:sldId id="302" r:id="rId17"/>
    <p:sldId id="299" r:id="rId18"/>
    <p:sldId id="298" r:id="rId19"/>
    <p:sldId id="293" r:id="rId20"/>
    <p:sldId id="261" r:id="rId21"/>
    <p:sldId id="282" r:id="rId22"/>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4B72"/>
    <a:srgbClr val="2C3E5E"/>
    <a:srgbClr val="5D6E8E"/>
    <a:srgbClr val="D8D9DD"/>
    <a:srgbClr val="4B5E81"/>
    <a:srgbClr val="949AB2"/>
    <a:srgbClr val="C9C6B5"/>
    <a:srgbClr val="DCDDE1"/>
    <a:srgbClr val="E8E9EB"/>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043" autoAdjust="0"/>
    <p:restoredTop sz="94227" autoAdjust="0"/>
  </p:normalViewPr>
  <p:slideViewPr>
    <p:cSldViewPr snapToGrid="0">
      <p:cViewPr varScale="1">
        <p:scale>
          <a:sx n="82" d="100"/>
          <a:sy n="82" d="100"/>
        </p:scale>
        <p:origin x="101"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60A02E57-E24A-4321-BBEF-E568AF6D1DD3}"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6638719C-D256-43DB-AC91-C20AB1762DC7}"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38719C-D256-43DB-AC91-C20AB1762DC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38719C-D256-43DB-AC91-C20AB1762DC7}"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ECF631-81A5-490B-A125-C5544253F97F}" type="slidenum">
              <a:rPr lang="zh-CN" altLang="en-US" smtClean="0"/>
            </a:fld>
            <a:endParaRPr lang="zh-CN" altLang="en-US"/>
          </a:p>
        </p:txBody>
      </p:sp>
      <p:sp>
        <p:nvSpPr>
          <p:cNvPr id="11" name="TextBox 4"/>
          <p:cNvSpPr txBox="1"/>
          <p:nvPr userDrawn="1"/>
        </p:nvSpPr>
        <p:spPr>
          <a:xfrm>
            <a:off x="1312618" y="6603045"/>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endParaRPr lang="en-US" altLang="zh-CN" sz="100" dirty="0">
              <a:solidFill>
                <a:prstClr val="black"/>
              </a:solidFill>
              <a:latin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4D85992-03DF-4263-BA44-0ECA70681E8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ECF631-81A5-490B-A125-C5544253F97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黑体" panose="00000500000000000000" pitchFamily="2" charset="-122"/>
                <a:ea typeface="印品黑体" panose="00000500000000000000" pitchFamily="2" charset="-122"/>
              </a:defRPr>
            </a:lvl1pPr>
          </a:lstStyle>
          <a:p>
            <a:fld id="{C4D85992-03DF-4263-BA44-0ECA70681E8C}"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黑体" panose="00000500000000000000" pitchFamily="2" charset="-122"/>
                <a:ea typeface="印品黑体" panose="00000500000000000000" pitchFamily="2"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黑体" panose="00000500000000000000" pitchFamily="2" charset="-122"/>
                <a:ea typeface="印品黑体" panose="00000500000000000000" pitchFamily="2" charset="-122"/>
              </a:defRPr>
            </a:lvl1pPr>
          </a:lstStyle>
          <a:p>
            <a:fld id="{2AECF631-81A5-490B-A125-C5544253F97F}"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黑体" panose="00000500000000000000" pitchFamily="2" charset="-122"/>
          <a:ea typeface="印品黑体"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黑体" panose="00000500000000000000" pitchFamily="2" charset="-122"/>
          <a:ea typeface="印品黑体"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黑体" panose="00000500000000000000" pitchFamily="2" charset="-122"/>
          <a:ea typeface="印品黑体"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6" name="文本框 25"/>
          <p:cNvSpPr txBox="1"/>
          <p:nvPr/>
        </p:nvSpPr>
        <p:spPr>
          <a:xfrm>
            <a:off x="114300" y="1701315"/>
            <a:ext cx="12363450" cy="923330"/>
          </a:xfrm>
          <a:prstGeom prst="rect">
            <a:avLst/>
          </a:prstGeom>
          <a:noFill/>
        </p:spPr>
        <p:txBody>
          <a:bodyPr wrap="square" rtlCol="0">
            <a:spAutoFit/>
          </a:bodyPr>
          <a:lstStyle/>
          <a:p>
            <a:r>
              <a:rPr lang="en-US" altLang="zh-CN" sz="5400" b="1" dirty="0">
                <a:solidFill>
                  <a:schemeClr val="accent1">
                    <a:lumMod val="50000"/>
                  </a:schemeClr>
                </a:solidFill>
                <a:latin typeface="Times New Roman" panose="02020603050405020304" pitchFamily="18" charset="0"/>
                <a:ea typeface="黑体" panose="02010609060101010101" charset="-122"/>
                <a:cs typeface="+mn-ea"/>
              </a:rPr>
              <a:t>AI</a:t>
            </a:r>
            <a:r>
              <a:rPr lang="zh-CN" altLang="en-US" sz="5400" b="1" dirty="0">
                <a:solidFill>
                  <a:schemeClr val="accent1">
                    <a:lumMod val="50000"/>
                  </a:schemeClr>
                </a:solidFill>
                <a:latin typeface="Times New Roman" panose="02020603050405020304" pitchFamily="18" charset="0"/>
                <a:ea typeface="黑体" panose="02010609060101010101" charset="-122"/>
                <a:cs typeface="+mn-ea"/>
              </a:rPr>
              <a:t>大模型对中学生课程学习方式的影响</a:t>
            </a:r>
            <a:endParaRPr lang="zh-CN" altLang="en-US" sz="5400" b="1" dirty="0">
              <a:solidFill>
                <a:schemeClr val="accent1">
                  <a:lumMod val="50000"/>
                </a:schemeClr>
              </a:solidFill>
              <a:latin typeface="Times New Roman" panose="02020603050405020304" pitchFamily="18" charset="0"/>
              <a:ea typeface="黑体" panose="02010609060101010101" charset="-122"/>
              <a:cs typeface="+mn-ea"/>
            </a:endParaRPr>
          </a:p>
        </p:txBody>
      </p:sp>
      <p:sp>
        <p:nvSpPr>
          <p:cNvPr id="27" name="Text Box 8"/>
          <p:cNvSpPr txBox="1">
            <a:spLocks noChangeArrowheads="1"/>
          </p:cNvSpPr>
          <p:nvPr/>
        </p:nvSpPr>
        <p:spPr bwMode="auto">
          <a:xfrm>
            <a:off x="3403634" y="3862511"/>
            <a:ext cx="7056755" cy="3285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oAutofit/>
          </a:bodyPr>
          <a:lstStyle>
            <a:lvl1pPr eaLnBrk="0" hangingPunct="0">
              <a:spcBef>
                <a:spcPct val="20000"/>
              </a:spcBef>
              <a:buChar char="•"/>
              <a:defRPr sz="2400">
                <a:solidFill>
                  <a:schemeClr val="tx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tx1"/>
                </a:solidFill>
                <a:latin typeface="Arial" panose="020B0604020202020204" pitchFamily="34" charset="0"/>
                <a:ea typeface="微软雅黑" panose="020B0503020204020204" pitchFamily="34" charset="-122"/>
              </a:defRPr>
            </a:lvl2pPr>
            <a:lvl3pPr marL="1143000" indent="-228600" eaLnBrk="0" hangingPunct="0">
              <a:spcBef>
                <a:spcPct val="20000"/>
              </a:spcBef>
              <a:buChar char="•"/>
              <a:defRPr>
                <a:solidFill>
                  <a:schemeClr val="tx1"/>
                </a:solidFill>
                <a:latin typeface="Arial" panose="020B0604020202020204" pitchFamily="34" charset="0"/>
                <a:ea typeface="微软雅黑" panose="020B0503020204020204" pitchFamily="34" charset="-122"/>
              </a:defRPr>
            </a:lvl3pPr>
            <a:lvl4pPr marL="1600200" indent="-228600" eaLnBrk="0" hangingPunct="0">
              <a:spcBef>
                <a:spcPct val="20000"/>
              </a:spcBef>
              <a:buChar char="–"/>
              <a:defRPr sz="1600">
                <a:solidFill>
                  <a:schemeClr val="tx1"/>
                </a:solidFill>
                <a:latin typeface="Arial" panose="020B0604020202020204" pitchFamily="34" charset="0"/>
                <a:ea typeface="微软雅黑" panose="020B0503020204020204" pitchFamily="34" charset="-122"/>
              </a:defRPr>
            </a:lvl4pPr>
            <a:lvl5pPr marL="2057400" indent="-228600" eaLnBrk="0" hangingPunct="0">
              <a:spcBef>
                <a:spcPct val="20000"/>
              </a:spcBef>
              <a:buChar char="»"/>
              <a:defRPr sz="1600">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spcBef>
                <a:spcPct val="0"/>
              </a:spcBef>
              <a:buFontTx/>
              <a:buNone/>
              <a:defRPr/>
            </a:pPr>
            <a:r>
              <a:rPr lang="zh-CN" altLang="en-US" sz="2800" b="1" dirty="0">
                <a:latin typeface="Times New Roman" panose="02020603050405020304" pitchFamily="18" charset="0"/>
                <a:ea typeface="黑体" panose="02010609060101010101" charset="-122"/>
                <a:cs typeface="Times New Roman" panose="02020603050405020304" pitchFamily="18" charset="0"/>
              </a:rPr>
              <a:t>主 持 人</a:t>
            </a:r>
            <a:r>
              <a:rPr lang="zh-CN" altLang="en-US" sz="2800" b="1" dirty="0" smtClean="0">
                <a:latin typeface="Times New Roman" panose="02020603050405020304" pitchFamily="18" charset="0"/>
                <a:ea typeface="黑体" panose="02010609060101010101" charset="-122"/>
                <a:cs typeface="Times New Roman" panose="02020603050405020304" pitchFamily="18" charset="0"/>
              </a:rPr>
              <a:t>：牛欣冉</a:t>
            </a:r>
            <a:endParaRPr lang="zh-CN" altLang="en-US" sz="2800" b="1" dirty="0">
              <a:latin typeface="Times New Roman" panose="02020603050405020304" pitchFamily="18" charset="0"/>
              <a:ea typeface="黑体" panose="02010609060101010101" charset="-122"/>
              <a:cs typeface="Times New Roman" panose="02020603050405020304" pitchFamily="18" charset="0"/>
            </a:endParaRPr>
          </a:p>
          <a:p>
            <a:pPr eaLnBrk="1" hangingPunct="1">
              <a:lnSpc>
                <a:spcPct val="150000"/>
              </a:lnSpc>
              <a:spcBef>
                <a:spcPct val="0"/>
              </a:spcBef>
              <a:buFontTx/>
              <a:buNone/>
              <a:defRPr/>
            </a:pPr>
            <a:r>
              <a:rPr lang="zh-CN" altLang="en-US" sz="2800" b="1" dirty="0" smtClean="0">
                <a:latin typeface="Times New Roman" panose="02020603050405020304" pitchFamily="18" charset="0"/>
                <a:ea typeface="黑体" panose="02010609060101010101" charset="-122"/>
                <a:cs typeface="Times New Roman" panose="02020603050405020304" pitchFamily="18" charset="0"/>
              </a:rPr>
              <a:t>指导</a:t>
            </a:r>
            <a:r>
              <a:rPr lang="zh-CN" altLang="en-US" sz="2800" b="1" dirty="0">
                <a:latin typeface="Times New Roman" panose="02020603050405020304" pitchFamily="18" charset="0"/>
                <a:ea typeface="黑体" panose="02010609060101010101" charset="-122"/>
                <a:cs typeface="Times New Roman" panose="02020603050405020304" pitchFamily="18" charset="0"/>
              </a:rPr>
              <a:t>老师</a:t>
            </a:r>
            <a:r>
              <a:rPr lang="zh-CN" altLang="en-US" sz="2800" b="1" dirty="0" smtClean="0">
                <a:latin typeface="Times New Roman" panose="02020603050405020304" pitchFamily="18" charset="0"/>
                <a:ea typeface="黑体" panose="02010609060101010101" charset="-122"/>
                <a:cs typeface="Times New Roman" panose="02020603050405020304" pitchFamily="18" charset="0"/>
              </a:rPr>
              <a:t>：王娜</a:t>
            </a:r>
            <a:endParaRPr lang="zh-CN" altLang="en-US" sz="2800" b="1" dirty="0">
              <a:latin typeface="Times New Roman" panose="02020603050405020304" pitchFamily="18" charset="0"/>
              <a:ea typeface="黑体" panose="02010609060101010101" charset="-122"/>
              <a:cs typeface="Times New Roman" panose="02020603050405020304" pitchFamily="18" charset="0"/>
            </a:endParaRPr>
          </a:p>
          <a:p>
            <a:pPr eaLnBrk="1" hangingPunct="1">
              <a:lnSpc>
                <a:spcPct val="150000"/>
              </a:lnSpc>
              <a:spcBef>
                <a:spcPct val="0"/>
              </a:spcBef>
              <a:buFontTx/>
              <a:buNone/>
              <a:defRPr/>
            </a:pPr>
            <a:r>
              <a:rPr lang="zh-CN" altLang="en-US" sz="2800" b="1" dirty="0">
                <a:latin typeface="Times New Roman" panose="02020603050405020304" pitchFamily="18" charset="0"/>
                <a:ea typeface="黑体" panose="02010609060101010101" charset="-122"/>
                <a:cs typeface="Times New Roman" panose="02020603050405020304" pitchFamily="18" charset="0"/>
              </a:rPr>
              <a:t>学    校：徐州市矿大实验学校</a:t>
            </a:r>
            <a:endParaRPr lang="zh-CN" altLang="en-US" sz="2800" b="1" dirty="0">
              <a:latin typeface="Times New Roman" panose="02020603050405020304" pitchFamily="18" charset="0"/>
              <a:ea typeface="黑体" panose="02010609060101010101" charset="-122"/>
              <a:cs typeface="Times New Roman" panose="02020603050405020304" pitchFamily="18" charset="0"/>
            </a:endParaRPr>
          </a:p>
        </p:txBody>
      </p:sp>
      <p:sp>
        <p:nvSpPr>
          <p:cNvPr id="28" name="Rectangle 2"/>
          <p:cNvSpPr txBox="1">
            <a:spLocks noChangeArrowheads="1"/>
          </p:cNvSpPr>
          <p:nvPr/>
        </p:nvSpPr>
        <p:spPr>
          <a:xfrm>
            <a:off x="2033337" y="122514"/>
            <a:ext cx="9032240" cy="6198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a:lstStyle>
          <a:p>
            <a:pPr>
              <a:defRPr/>
            </a:pPr>
            <a:r>
              <a:rPr lang="zh-CN" sz="3000" dirty="0">
                <a:latin typeface="Times New Roman" panose="02020603050405020304" pitchFamily="18" charset="0"/>
                <a:ea typeface="黑体" panose="02010609060101010101" charset="-122"/>
                <a:cs typeface="Times New Roman" panose="02020603050405020304" pitchFamily="18" charset="0"/>
              </a:rPr>
              <a:t>徐州市第十</a:t>
            </a:r>
            <a:r>
              <a:rPr lang="zh-CN" altLang="en-US" sz="3000" dirty="0">
                <a:latin typeface="Times New Roman" panose="02020603050405020304" pitchFamily="18" charset="0"/>
                <a:ea typeface="黑体" panose="02010609060101010101" charset="-122"/>
                <a:cs typeface="Times New Roman" panose="02020603050405020304" pitchFamily="18" charset="0"/>
              </a:rPr>
              <a:t>四</a:t>
            </a:r>
            <a:r>
              <a:rPr lang="zh-CN" sz="3000" dirty="0">
                <a:latin typeface="Times New Roman" panose="02020603050405020304" pitchFamily="18" charset="0"/>
                <a:ea typeface="黑体" panose="02010609060101010101" charset="-122"/>
                <a:cs typeface="Times New Roman" panose="02020603050405020304" pitchFamily="18" charset="0"/>
              </a:rPr>
              <a:t>届中小学生研究性学习成果评比</a:t>
            </a:r>
            <a:endParaRPr lang="zh-CN" sz="3000" dirty="0">
              <a:latin typeface="Times New Roman" panose="02020603050405020304" pitchFamily="18" charset="0"/>
              <a:ea typeface="黑体" panose="02010609060101010101"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split orient="vert"/>
      </p:transition>
    </mc:Choice>
    <mc:Fallback>
      <p:transition spd="slow" advClick="0" advTm="1000">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ea typeface="微软雅黑" panose="020B0503020204020204" pitchFamily="34" charset="-122"/>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rPr>
              <a:t>第二部分</a:t>
            </a:r>
            <a:endPar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endParaRPr>
          </a:p>
        </p:txBody>
      </p:sp>
      <p:sp>
        <p:nvSpPr>
          <p:cNvPr id="32" name="文本框 31"/>
          <p:cNvSpPr txBox="1"/>
          <p:nvPr/>
        </p:nvSpPr>
        <p:spPr>
          <a:xfrm>
            <a:off x="766405" y="924529"/>
            <a:ext cx="11033710" cy="1684244"/>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Ø"/>
              <a:defRPr/>
            </a:pP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大模型可以显著提高中学生的学术成绩。通过提供个性化的学术支持和反馈，它们帮助学生更好地理解课程内容，提高了他们的学术表现。此外，与</a:t>
            </a: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大模型的互动也可以增强学生的学习动力，激发他们更深入地参与学习过程。</a:t>
            </a:r>
            <a:endPar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p:txBody>
      </p:sp>
      <p:pic>
        <p:nvPicPr>
          <p:cNvPr id="3" name="图片 2"/>
          <p:cNvPicPr>
            <a:picLocks noChangeAspect="1"/>
          </p:cNvPicPr>
          <p:nvPr/>
        </p:nvPicPr>
        <p:blipFill>
          <a:blip r:embed="rId1"/>
          <a:stretch>
            <a:fillRect/>
          </a:stretch>
        </p:blipFill>
        <p:spPr>
          <a:xfrm>
            <a:off x="2542374" y="2944545"/>
            <a:ext cx="7107251" cy="3553626"/>
          </a:xfrm>
          <a:prstGeom prst="rect">
            <a:avLst/>
          </a:prstGeom>
        </p:spPr>
      </p:pic>
      <p:sp>
        <p:nvSpPr>
          <p:cNvPr id="28" name="文本框 27"/>
          <p:cNvSpPr txBox="1"/>
          <p:nvPr/>
        </p:nvSpPr>
        <p:spPr>
          <a:xfrm>
            <a:off x="2578924" y="236158"/>
            <a:ext cx="8322266" cy="425758"/>
          </a:xfrm>
          <a:prstGeom prst="rect">
            <a:avLst/>
          </a:prstGeom>
          <a:noFill/>
        </p:spPr>
        <p:txBody>
          <a:bodyPr wrap="square" rtlCol="0">
            <a:spAutoFit/>
          </a:bodyPr>
          <a:lstStyle/>
          <a:p>
            <a:pPr>
              <a:lnSpc>
                <a:spcPts val="2600"/>
              </a:lnSpc>
            </a:pPr>
            <a:r>
              <a:rPr lang="zh-CN" altLang="en-US" sz="2400" b="1" dirty="0">
                <a:solidFill>
                  <a:srgbClr val="354B72"/>
                </a:solidFill>
                <a:latin typeface="黑体" panose="02010609060101010101" charset="-122"/>
                <a:ea typeface="黑体" panose="02010609060101010101" charset="-122"/>
                <a:cs typeface="+mn-ea"/>
                <a:sym typeface="+mn-lt"/>
              </a:rPr>
              <a:t>研究内容</a:t>
            </a:r>
            <a:r>
              <a:rPr lang="en-US" altLang="zh-CN" sz="2400" b="1" dirty="0">
                <a:solidFill>
                  <a:srgbClr val="354B72"/>
                </a:solidFill>
                <a:latin typeface="黑体" panose="02010609060101010101" charset="-122"/>
                <a:ea typeface="黑体" panose="02010609060101010101" charset="-122"/>
                <a:cs typeface="+mn-ea"/>
                <a:sym typeface="+mn-lt"/>
              </a:rPr>
              <a:t>3</a:t>
            </a:r>
            <a:r>
              <a:rPr lang="zh-CN" altLang="en-US" sz="2400" b="1" dirty="0">
                <a:solidFill>
                  <a:srgbClr val="354B72"/>
                </a:solidFill>
                <a:latin typeface="黑体" panose="02010609060101010101" charset="-122"/>
                <a:ea typeface="黑体" panose="02010609060101010101" charset="-122"/>
                <a:cs typeface="+mn-ea"/>
                <a:sym typeface="+mn-lt"/>
              </a:rPr>
              <a:t>：</a:t>
            </a:r>
            <a:r>
              <a:rPr lang="en-US" altLang="zh-CN" sz="2400" b="1" dirty="0">
                <a:solidFill>
                  <a:srgbClr val="354B72"/>
                </a:solidFill>
                <a:latin typeface="黑体" panose="02010609060101010101" charset="-122"/>
                <a:ea typeface="黑体" panose="02010609060101010101" charset="-122"/>
                <a:cs typeface="+mn-ea"/>
                <a:sym typeface="+mn-lt"/>
              </a:rPr>
              <a:t>AI</a:t>
            </a:r>
            <a:r>
              <a:rPr lang="zh-CN" altLang="en-US" sz="2400" b="1" dirty="0">
                <a:solidFill>
                  <a:srgbClr val="354B72"/>
                </a:solidFill>
                <a:latin typeface="黑体" panose="02010609060101010101" charset="-122"/>
                <a:ea typeface="黑体" panose="02010609060101010101" charset="-122"/>
                <a:cs typeface="+mn-ea"/>
                <a:sym typeface="+mn-lt"/>
              </a:rPr>
              <a:t>大模型对中学生学术成绩和学习动力的影响。</a:t>
            </a:r>
            <a:endParaRPr lang="zh-CN" altLang="en-US" sz="2400" b="1" dirty="0">
              <a:solidFill>
                <a:srgbClr val="354B72"/>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rPr>
              <a:t>研究方法</a:t>
            </a:r>
            <a:endPar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endParaRPr>
          </a:p>
        </p:txBody>
      </p:sp>
      <p:grpSp>
        <p:nvGrpSpPr>
          <p:cNvPr id="3" name="组合 2"/>
          <p:cNvGrpSpPr/>
          <p:nvPr/>
        </p:nvGrpSpPr>
        <p:grpSpPr>
          <a:xfrm>
            <a:off x="1192507" y="1449010"/>
            <a:ext cx="421526" cy="5422638"/>
            <a:chOff x="1192507" y="1449010"/>
            <a:chExt cx="421526" cy="5422638"/>
          </a:xfrm>
        </p:grpSpPr>
        <p:sp>
          <p:nvSpPr>
            <p:cNvPr id="29" name="文本框 28"/>
            <p:cNvSpPr txBox="1"/>
            <p:nvPr/>
          </p:nvSpPr>
          <p:spPr>
            <a:xfrm>
              <a:off x="1192507" y="1449010"/>
              <a:ext cx="421526"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308979"/>
            <a:chOff x="2861166" y="0"/>
            <a:chExt cx="579518" cy="5308979"/>
          </a:xfrm>
        </p:grpSpPr>
        <p:sp>
          <p:nvSpPr>
            <p:cNvPr id="28" name="文本框 27"/>
            <p:cNvSpPr txBox="1"/>
            <p:nvPr/>
          </p:nvSpPr>
          <p:spPr>
            <a:xfrm>
              <a:off x="2861166" y="2775126"/>
              <a:ext cx="579518"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60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ea typeface="微软雅黑" panose="020B0503020204020204" pitchFamily="34" charset="-122"/>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rPr>
              <a:t>第三部分</a:t>
            </a:r>
            <a:endPar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endParaRPr>
          </a:p>
        </p:txBody>
      </p:sp>
      <p:grpSp>
        <p:nvGrpSpPr>
          <p:cNvPr id="21" name="组合 20"/>
          <p:cNvGrpSpPr/>
          <p:nvPr/>
        </p:nvGrpSpPr>
        <p:grpSpPr>
          <a:xfrm>
            <a:off x="1477734" y="-176732"/>
            <a:ext cx="2653290" cy="3019327"/>
            <a:chOff x="1569125" y="0"/>
            <a:chExt cx="2653290" cy="3019327"/>
          </a:xfrm>
        </p:grpSpPr>
        <p:cxnSp>
          <p:nvCxnSpPr>
            <p:cNvPr id="28" name="直接连接符 27"/>
            <p:cNvCxnSpPr/>
            <p:nvPr/>
          </p:nvCxnSpPr>
          <p:spPr>
            <a:xfrm>
              <a:off x="2938160" y="0"/>
              <a:ext cx="0" cy="1118235"/>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569125" y="1543768"/>
              <a:ext cx="2653290" cy="1475559"/>
              <a:chOff x="2003254" y="1543768"/>
              <a:chExt cx="2653290" cy="1475559"/>
            </a:xfrm>
          </p:grpSpPr>
          <p:pic>
            <p:nvPicPr>
              <p:cNvPr id="35" name="图片 34"/>
              <p:cNvPicPr>
                <a:picLocks noChangeAspect="1"/>
              </p:cNvPicPr>
              <p:nvPr/>
            </p:nvPicPr>
            <p:blipFill>
              <a:blip r:embed="rId1" cstate="screen">
                <a:clrChange>
                  <a:clrFrom>
                    <a:srgbClr val="FFFFFF"/>
                  </a:clrFrom>
                  <a:clrTo>
                    <a:srgbClr val="FFFFFF">
                      <a:alpha val="0"/>
                    </a:srgbClr>
                  </a:clrTo>
                </a:clrChange>
              </a:blip>
              <a:stretch>
                <a:fillRect/>
              </a:stretch>
            </p:blipFill>
            <p:spPr>
              <a:xfrm flipV="1">
                <a:off x="3094804" y="1543768"/>
                <a:ext cx="539255" cy="540000"/>
              </a:xfrm>
              <a:prstGeom prst="rect">
                <a:avLst/>
              </a:prstGeom>
            </p:spPr>
          </p:pic>
          <p:sp>
            <p:nvSpPr>
              <p:cNvPr id="36" name="文本框 35"/>
              <p:cNvSpPr txBox="1"/>
              <p:nvPr/>
            </p:nvSpPr>
            <p:spPr>
              <a:xfrm>
                <a:off x="2003254" y="2311441"/>
                <a:ext cx="2653290"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文献分析法</a:t>
                </a:r>
                <a:endParaRPr lang="zh-CN" altLang="en-US" sz="4000" spc="-150" dirty="0">
                  <a:solidFill>
                    <a:schemeClr val="accent1">
                      <a:lumMod val="50000"/>
                    </a:schemeClr>
                  </a:solidFill>
                  <a:cs typeface="+mn-ea"/>
                  <a:sym typeface="+mn-lt"/>
                </a:endParaRPr>
              </a:p>
            </p:txBody>
          </p:sp>
        </p:grpSp>
      </p:grpSp>
      <p:sp>
        <p:nvSpPr>
          <p:cNvPr id="37" name="文本框 36"/>
          <p:cNvSpPr txBox="1"/>
          <p:nvPr/>
        </p:nvSpPr>
        <p:spPr>
          <a:xfrm>
            <a:off x="1394323" y="3070268"/>
            <a:ext cx="2736702" cy="3363741"/>
          </a:xfrm>
          <a:prstGeom prst="rect">
            <a:avLst/>
          </a:prstGeom>
          <a:noFill/>
        </p:spPr>
        <p:txBody>
          <a:bodyPr wrap="square" rtlCol="0">
            <a:spAutoFit/>
          </a:bodyPr>
          <a:lstStyle/>
          <a:p>
            <a:pPr algn="just">
              <a:lnSpc>
                <a:spcPct val="150000"/>
              </a:lnSpc>
            </a:pPr>
            <a:r>
              <a:rPr lang="zh-CN" altLang="en-US" dirty="0">
                <a:solidFill>
                  <a:srgbClr val="354B72"/>
                </a:solidFill>
                <a:latin typeface="Times New Roman" panose="02020603050405020304" pitchFamily="18" charset="0"/>
                <a:ea typeface="黑体" panose="02010609060101010101" charset="-122"/>
                <a:cs typeface="+mn-ea"/>
                <a:sym typeface="+mn-lt"/>
              </a:rPr>
              <a:t>依照本课题研究的需要，借助于大学图书馆中国知网、万方等中文科技期刊数据库检索与课题研究相关的参考文献，我们将进行广泛的文献综述，以了解</a:t>
            </a:r>
            <a:r>
              <a:rPr lang="en-US" altLang="zh-CN" dirty="0">
                <a:solidFill>
                  <a:srgbClr val="354B72"/>
                </a:solidFill>
                <a:latin typeface="Times New Roman" panose="02020603050405020304" pitchFamily="18" charset="0"/>
                <a:ea typeface="黑体" panose="02010609060101010101" charset="-122"/>
                <a:cs typeface="+mn-ea"/>
                <a:sym typeface="+mn-lt"/>
              </a:rPr>
              <a:t>AI</a:t>
            </a:r>
            <a:r>
              <a:rPr lang="zh-CN" altLang="en-US" dirty="0">
                <a:solidFill>
                  <a:srgbClr val="354B72"/>
                </a:solidFill>
                <a:latin typeface="Times New Roman" panose="02020603050405020304" pitchFamily="18" charset="0"/>
                <a:ea typeface="黑体" panose="02010609060101010101" charset="-122"/>
                <a:cs typeface="+mn-ea"/>
                <a:sym typeface="+mn-lt"/>
              </a:rPr>
              <a:t>大模型在教育领域的已有研究和应用情况。</a:t>
            </a:r>
            <a:endParaRPr lang="en-US" altLang="zh-CN" dirty="0">
              <a:solidFill>
                <a:srgbClr val="354B72"/>
              </a:solidFill>
              <a:latin typeface="Times New Roman" panose="02020603050405020304" pitchFamily="18" charset="0"/>
              <a:ea typeface="黑体" panose="02010609060101010101" charset="-122"/>
              <a:cs typeface="+mn-ea"/>
              <a:sym typeface="+mn-lt"/>
            </a:endParaRPr>
          </a:p>
        </p:txBody>
      </p:sp>
      <p:sp>
        <p:nvSpPr>
          <p:cNvPr id="38" name="文本框 37"/>
          <p:cNvSpPr txBox="1"/>
          <p:nvPr/>
        </p:nvSpPr>
        <p:spPr>
          <a:xfrm>
            <a:off x="4594554" y="3071839"/>
            <a:ext cx="2736702" cy="3363741"/>
          </a:xfrm>
          <a:prstGeom prst="rect">
            <a:avLst/>
          </a:prstGeom>
          <a:noFill/>
        </p:spPr>
        <p:txBody>
          <a:bodyPr wrap="square" rtlCol="0">
            <a:spAutoFit/>
          </a:bodyPr>
          <a:lstStyle/>
          <a:p>
            <a:pPr algn="just">
              <a:lnSpc>
                <a:spcPct val="150000"/>
              </a:lnSpc>
            </a:pPr>
            <a:r>
              <a:rPr lang="zh-CN" altLang="en-US" dirty="0">
                <a:solidFill>
                  <a:srgbClr val="354B72"/>
                </a:solidFill>
                <a:latin typeface="Times New Roman" panose="02020603050405020304" pitchFamily="18" charset="0"/>
                <a:ea typeface="黑体" panose="02010609060101010101" charset="-122"/>
                <a:cs typeface="+mn-ea"/>
                <a:sym typeface="+mn-lt"/>
              </a:rPr>
              <a:t>我们计划设计和分发问卷，面向中学生、教育者和家长。这些问卷将包括关于</a:t>
            </a:r>
            <a:r>
              <a:rPr lang="en-US" altLang="zh-CN" dirty="0">
                <a:solidFill>
                  <a:srgbClr val="354B72"/>
                </a:solidFill>
                <a:latin typeface="Times New Roman" panose="02020603050405020304" pitchFamily="18" charset="0"/>
                <a:ea typeface="黑体" panose="02010609060101010101" charset="-122"/>
                <a:cs typeface="+mn-ea"/>
                <a:sym typeface="+mn-lt"/>
              </a:rPr>
              <a:t>AI</a:t>
            </a:r>
            <a:r>
              <a:rPr lang="zh-CN" altLang="en-US" dirty="0">
                <a:solidFill>
                  <a:srgbClr val="354B72"/>
                </a:solidFill>
                <a:latin typeface="Times New Roman" panose="02020603050405020304" pitchFamily="18" charset="0"/>
                <a:ea typeface="黑体" panose="02010609060101010101" charset="-122"/>
                <a:cs typeface="+mn-ea"/>
                <a:sym typeface="+mn-lt"/>
              </a:rPr>
              <a:t>大模型在学校和课程中的应用情况、个人经验和看法的问题。问卷调查将提供大规模数据，以了解不同群体的意见和感受。</a:t>
            </a:r>
            <a:endParaRPr lang="en-US" altLang="zh-CN" dirty="0">
              <a:solidFill>
                <a:srgbClr val="354B72"/>
              </a:solidFill>
              <a:latin typeface="Times New Roman" panose="02020603050405020304" pitchFamily="18" charset="0"/>
              <a:ea typeface="黑体" panose="02010609060101010101" charset="-122"/>
              <a:cs typeface="+mn-ea"/>
              <a:sym typeface="+mn-lt"/>
            </a:endParaRPr>
          </a:p>
        </p:txBody>
      </p:sp>
      <p:sp>
        <p:nvSpPr>
          <p:cNvPr id="39" name="文本框 38"/>
          <p:cNvSpPr txBox="1"/>
          <p:nvPr/>
        </p:nvSpPr>
        <p:spPr>
          <a:xfrm>
            <a:off x="7794786" y="3070268"/>
            <a:ext cx="2736702" cy="2948243"/>
          </a:xfrm>
          <a:prstGeom prst="rect">
            <a:avLst/>
          </a:prstGeom>
          <a:noFill/>
        </p:spPr>
        <p:txBody>
          <a:bodyPr wrap="square" rtlCol="0">
            <a:spAutoFit/>
          </a:bodyPr>
          <a:lstStyle/>
          <a:p>
            <a:pPr algn="just">
              <a:lnSpc>
                <a:spcPct val="150000"/>
              </a:lnSpc>
            </a:pPr>
            <a:r>
              <a:rPr lang="zh-CN" altLang="en-US" dirty="0">
                <a:solidFill>
                  <a:srgbClr val="354B72"/>
                </a:solidFill>
                <a:latin typeface="Times New Roman" panose="02020603050405020304" pitchFamily="18" charset="0"/>
                <a:ea typeface="黑体" panose="02010609060101010101" charset="-122"/>
                <a:cs typeface="+mn-ea"/>
                <a:sym typeface="+mn-lt"/>
              </a:rPr>
              <a:t>我们将选择几个中学或教育机构，进行深入的案例研究。这将涉及到与学校领导、教师和学生进行面对面的访谈，观察课堂实践，以及分析学生的学术成绩和学习动力。</a:t>
            </a:r>
            <a:endParaRPr lang="en-US" altLang="zh-CN" dirty="0">
              <a:solidFill>
                <a:srgbClr val="354B72"/>
              </a:solidFill>
              <a:latin typeface="Times New Roman" panose="02020603050405020304" pitchFamily="18" charset="0"/>
              <a:ea typeface="黑体" panose="02010609060101010101" charset="-122"/>
              <a:cs typeface="+mn-ea"/>
              <a:sym typeface="+mn-lt"/>
            </a:endParaRPr>
          </a:p>
        </p:txBody>
      </p:sp>
      <p:grpSp>
        <p:nvGrpSpPr>
          <p:cNvPr id="40" name="组合 39"/>
          <p:cNvGrpSpPr/>
          <p:nvPr/>
        </p:nvGrpSpPr>
        <p:grpSpPr>
          <a:xfrm>
            <a:off x="4677965" y="-194929"/>
            <a:ext cx="2653291" cy="3039095"/>
            <a:chOff x="4769356" y="-18197"/>
            <a:chExt cx="2653291" cy="3039095"/>
          </a:xfrm>
        </p:grpSpPr>
        <p:grpSp>
          <p:nvGrpSpPr>
            <p:cNvPr id="41" name="组合 40"/>
            <p:cNvGrpSpPr/>
            <p:nvPr/>
          </p:nvGrpSpPr>
          <p:grpSpPr>
            <a:xfrm>
              <a:off x="4769356" y="1545339"/>
              <a:ext cx="2653291" cy="1475559"/>
              <a:chOff x="2003254" y="1543768"/>
              <a:chExt cx="2653291" cy="1475559"/>
            </a:xfrm>
          </p:grpSpPr>
          <p:pic>
            <p:nvPicPr>
              <p:cNvPr id="43" name="图片 42"/>
              <p:cNvPicPr>
                <a:picLocks noChangeAspect="1"/>
              </p:cNvPicPr>
              <p:nvPr/>
            </p:nvPicPr>
            <p:blipFill>
              <a:blip r:embed="rId1" cstate="screen">
                <a:clrChange>
                  <a:clrFrom>
                    <a:srgbClr val="FFFFFF"/>
                  </a:clrFrom>
                  <a:clrTo>
                    <a:srgbClr val="FFFFFF">
                      <a:alpha val="0"/>
                    </a:srgbClr>
                  </a:clrTo>
                </a:clrChange>
              </a:blip>
              <a:stretch>
                <a:fillRect/>
              </a:stretch>
            </p:blipFill>
            <p:spPr>
              <a:xfrm flipV="1">
                <a:off x="3094804" y="1543768"/>
                <a:ext cx="539255" cy="540000"/>
              </a:xfrm>
              <a:prstGeom prst="rect">
                <a:avLst/>
              </a:prstGeom>
            </p:spPr>
          </p:pic>
          <p:sp>
            <p:nvSpPr>
              <p:cNvPr id="44" name="文本框 43"/>
              <p:cNvSpPr txBox="1"/>
              <p:nvPr/>
            </p:nvSpPr>
            <p:spPr>
              <a:xfrm>
                <a:off x="2003254" y="2311441"/>
                <a:ext cx="2653291"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问卷调查法</a:t>
                </a:r>
                <a:endParaRPr lang="zh-CN" altLang="en-US" sz="4000" spc="-150" dirty="0">
                  <a:solidFill>
                    <a:schemeClr val="accent1">
                      <a:lumMod val="50000"/>
                    </a:schemeClr>
                  </a:solidFill>
                  <a:cs typeface="+mn-ea"/>
                  <a:sym typeface="+mn-lt"/>
                </a:endParaRPr>
              </a:p>
            </p:txBody>
          </p:sp>
        </p:grpSp>
        <p:cxnSp>
          <p:nvCxnSpPr>
            <p:cNvPr id="42" name="直接连接符 41"/>
            <p:cNvCxnSpPr/>
            <p:nvPr/>
          </p:nvCxnSpPr>
          <p:spPr>
            <a:xfrm>
              <a:off x="6129461" y="-18197"/>
              <a:ext cx="0" cy="1118235"/>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7878197" y="-194930"/>
            <a:ext cx="2653291" cy="3037525"/>
            <a:chOff x="7969588" y="-18198"/>
            <a:chExt cx="2653291" cy="3037525"/>
          </a:xfrm>
        </p:grpSpPr>
        <p:grpSp>
          <p:nvGrpSpPr>
            <p:cNvPr id="46" name="组合 45"/>
            <p:cNvGrpSpPr/>
            <p:nvPr/>
          </p:nvGrpSpPr>
          <p:grpSpPr>
            <a:xfrm>
              <a:off x="7969588" y="1543768"/>
              <a:ext cx="2653291" cy="1475559"/>
              <a:chOff x="2003254" y="1543768"/>
              <a:chExt cx="2653291" cy="1475559"/>
            </a:xfrm>
          </p:grpSpPr>
          <p:pic>
            <p:nvPicPr>
              <p:cNvPr id="54" name="图片 53"/>
              <p:cNvPicPr>
                <a:picLocks noChangeAspect="1"/>
              </p:cNvPicPr>
              <p:nvPr/>
            </p:nvPicPr>
            <p:blipFill>
              <a:blip r:embed="rId1" cstate="screen">
                <a:clrChange>
                  <a:clrFrom>
                    <a:srgbClr val="FFFFFF"/>
                  </a:clrFrom>
                  <a:clrTo>
                    <a:srgbClr val="FFFFFF">
                      <a:alpha val="0"/>
                    </a:srgbClr>
                  </a:clrTo>
                </a:clrChange>
              </a:blip>
              <a:stretch>
                <a:fillRect/>
              </a:stretch>
            </p:blipFill>
            <p:spPr>
              <a:xfrm flipV="1">
                <a:off x="3094804" y="1543768"/>
                <a:ext cx="539255" cy="540000"/>
              </a:xfrm>
              <a:prstGeom prst="rect">
                <a:avLst/>
              </a:prstGeom>
            </p:spPr>
          </p:pic>
          <p:sp>
            <p:nvSpPr>
              <p:cNvPr id="55" name="文本框 54"/>
              <p:cNvSpPr txBox="1"/>
              <p:nvPr/>
            </p:nvSpPr>
            <p:spPr>
              <a:xfrm>
                <a:off x="2003254" y="2311441"/>
                <a:ext cx="2653291" cy="707886"/>
              </a:xfrm>
              <a:prstGeom prst="rect">
                <a:avLst/>
              </a:prstGeom>
              <a:noFill/>
            </p:spPr>
            <p:txBody>
              <a:bodyPr wrap="none" rtlCol="0">
                <a:spAutoFit/>
              </a:bodyPr>
              <a:lstStyle/>
              <a:p>
                <a:pPr algn="ctr"/>
                <a:r>
                  <a:rPr lang="zh-CN" altLang="en-US" sz="4000" spc="-150" dirty="0">
                    <a:solidFill>
                      <a:schemeClr val="accent1">
                        <a:lumMod val="50000"/>
                      </a:schemeClr>
                    </a:solidFill>
                    <a:cs typeface="+mn-ea"/>
                    <a:sym typeface="+mn-lt"/>
                  </a:rPr>
                  <a:t>案例研究法</a:t>
                </a:r>
                <a:endParaRPr lang="zh-CN" altLang="en-US" sz="4000" spc="-150" dirty="0">
                  <a:solidFill>
                    <a:schemeClr val="accent1">
                      <a:lumMod val="50000"/>
                    </a:schemeClr>
                  </a:solidFill>
                  <a:cs typeface="+mn-ea"/>
                  <a:sym typeface="+mn-lt"/>
                </a:endParaRPr>
              </a:p>
            </p:txBody>
          </p:sp>
        </p:grpSp>
        <p:cxnSp>
          <p:nvCxnSpPr>
            <p:cNvPr id="47" name="直接连接符 46"/>
            <p:cNvCxnSpPr/>
            <p:nvPr/>
          </p:nvCxnSpPr>
          <p:spPr>
            <a:xfrm>
              <a:off x="9334656" y="-18198"/>
              <a:ext cx="0" cy="1118235"/>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
        <p:nvSpPr>
          <p:cNvPr id="56" name="矩形 55"/>
          <p:cNvSpPr/>
          <p:nvPr/>
        </p:nvSpPr>
        <p:spPr>
          <a:xfrm>
            <a:off x="1323833" y="3070268"/>
            <a:ext cx="2840052" cy="3611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4533472" y="3070268"/>
            <a:ext cx="2840052" cy="3611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7743111" y="3070268"/>
            <a:ext cx="2840052" cy="3611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childTnLst>
                                </p:cTn>
                              </p:par>
                              <p:par>
                                <p:cTn id="13" presetID="47" presetClass="entr" presetSubtype="0" fill="hold" nodeType="withEffect">
                                  <p:stCondLst>
                                    <p:cond delay="150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anim calcmode="lin" valueType="num">
                                      <p:cBhvr>
                                        <p:cTn id="16" dur="1000" fill="hold"/>
                                        <p:tgtEl>
                                          <p:spTgt spid="40"/>
                                        </p:tgtEl>
                                        <p:attrNameLst>
                                          <p:attrName>ppt_x</p:attrName>
                                        </p:attrNameLst>
                                      </p:cBhvr>
                                      <p:tavLst>
                                        <p:tav tm="0">
                                          <p:val>
                                            <p:strVal val="#ppt_x"/>
                                          </p:val>
                                        </p:tav>
                                        <p:tav tm="100000">
                                          <p:val>
                                            <p:strVal val="#ppt_x"/>
                                          </p:val>
                                        </p:tav>
                                      </p:tavLst>
                                    </p:anim>
                                    <p:anim calcmode="lin" valueType="num">
                                      <p:cBhvr>
                                        <p:cTn id="17" dur="1000" fill="hold"/>
                                        <p:tgtEl>
                                          <p:spTgt spid="40"/>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225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1000"/>
                                        <p:tgtEl>
                                          <p:spTgt spid="38"/>
                                        </p:tgtEl>
                                      </p:cBhvr>
                                    </p:animEffect>
                                  </p:childTnLst>
                                </p:cTn>
                              </p:par>
                              <p:par>
                                <p:cTn id="21" presetID="47" presetClass="entr" presetSubtype="0" fill="hold" nodeType="withEffect">
                                  <p:stCondLst>
                                    <p:cond delay="300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anim calcmode="lin" valueType="num">
                                      <p:cBhvr>
                                        <p:cTn id="24" dur="1000" fill="hold"/>
                                        <p:tgtEl>
                                          <p:spTgt spid="45"/>
                                        </p:tgtEl>
                                        <p:attrNameLst>
                                          <p:attrName>ppt_x</p:attrName>
                                        </p:attrNameLst>
                                      </p:cBhvr>
                                      <p:tavLst>
                                        <p:tav tm="0">
                                          <p:val>
                                            <p:strVal val="#ppt_x"/>
                                          </p:val>
                                        </p:tav>
                                        <p:tav tm="100000">
                                          <p:val>
                                            <p:strVal val="#ppt_x"/>
                                          </p:val>
                                        </p:tav>
                                      </p:tavLst>
                                    </p:anim>
                                    <p:anim calcmode="lin" valueType="num">
                                      <p:cBhvr>
                                        <p:cTn id="25" dur="1000" fill="hold"/>
                                        <p:tgtEl>
                                          <p:spTgt spid="45"/>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375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5" name="斜纹 24"/>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文本框 25"/>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第三部分</a:t>
            </a:r>
            <a:endParaRPr lang="zh-CN" altLang="en-US" sz="2400" dirty="0">
              <a:solidFill>
                <a:srgbClr val="DCDDE1"/>
              </a:solidFill>
              <a:cs typeface="+mn-ea"/>
              <a:sym typeface="+mn-lt"/>
            </a:endParaRPr>
          </a:p>
        </p:txBody>
      </p:sp>
      <p:sp>
        <p:nvSpPr>
          <p:cNvPr id="27" name="文本框 26"/>
          <p:cNvSpPr txBox="1"/>
          <p:nvPr/>
        </p:nvSpPr>
        <p:spPr>
          <a:xfrm>
            <a:off x="367006" y="912299"/>
            <a:ext cx="6224952" cy="6340197"/>
          </a:xfrm>
          <a:prstGeom prst="rect">
            <a:avLst/>
          </a:prstGeom>
          <a:noFill/>
        </p:spPr>
        <p:txBody>
          <a:bodyPr wrap="square">
            <a:spAutoFit/>
          </a:bodyPr>
          <a:lstStyle/>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1</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、您是否了解什么是</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否</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2</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、您是否在课程学习中使用过</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大模型作为辅助工具？</a:t>
            </a:r>
            <a:r>
              <a:rPr lang="zh-CN"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 </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否</a:t>
            </a:r>
            <a:endParaRPr lang="en-US" altLang="zh-CN" sz="1700" kern="100" dirty="0">
              <a:latin typeface="Times New Roman" panose="02020603050405020304" pitchFamily="18" charset="0"/>
              <a:ea typeface="黑体" panose="02010609060101010101" charset="-122"/>
              <a:cs typeface="Times New Roman" panose="02020603050405020304" pitchFamily="18" charset="0"/>
            </a:endParaRPr>
          </a:p>
          <a:p>
            <a:pPr lvl="0"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3</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、您使用</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大模型的频率是多少？</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每天</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每周</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每月</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偶尔</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从不</a:t>
            </a:r>
            <a:endParaRPr lang="en-US"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4</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、使用</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大模型后，您认为它是否有助于提高您的学术成绩？</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非常有帮助</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有帮助</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一般</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不太有帮助</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没有帮助</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5</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大模型是否提供了有关您的学术表现的有用反馈？</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不确定</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lvl="0" algn="just"/>
            <a:endParaRPr lang="zh-CN" altLang="zh-CN" sz="16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endParaRPr lang="zh-CN" altLang="zh-CN" sz="16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9" name="文本框 28"/>
          <p:cNvSpPr txBox="1"/>
          <p:nvPr/>
        </p:nvSpPr>
        <p:spPr>
          <a:xfrm>
            <a:off x="6375909" y="764024"/>
            <a:ext cx="6224952" cy="6386364"/>
          </a:xfrm>
          <a:prstGeom prst="rect">
            <a:avLst/>
          </a:prstGeom>
          <a:noFill/>
        </p:spPr>
        <p:txBody>
          <a:bodyPr wrap="square">
            <a:spAutoFit/>
          </a:bodyPr>
          <a:lstStyle/>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6</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、使用</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大模型后，您是否更愿意主动学习新的知识</a:t>
            </a:r>
            <a:endParaRPr lang="en-US"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Helvetica" panose="020B0604020202020204" pitchFamily="34" charset="0"/>
              </a:rPr>
              <a:t>      </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和技能？</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不确定</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7</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、使用</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大模型后，您是否更喜欢学习？</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不确定</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不是的</a:t>
            </a:r>
            <a:endParaRPr lang="en-US"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8</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、您是否认为</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大模型帮助了您更好地理解和掌握课</a:t>
            </a:r>
            <a:endParaRPr lang="en-US"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Helvetica" panose="020B0604020202020204" pitchFamily="34" charset="0"/>
              </a:rPr>
              <a:t>      </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程内容？</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不确定</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Times New Roman" panose="02020603050405020304" pitchFamily="18" charset="0"/>
              </a:rPr>
              <a:t>9</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大模型是否提供了个性化的学习建议，以满足您</a:t>
            </a:r>
            <a:endParaRPr lang="en-US"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endParaRPr>
          </a:p>
          <a:p>
            <a:pPr algn="just"/>
            <a:r>
              <a:rPr lang="en-US" altLang="zh-CN" sz="1700" kern="100" dirty="0">
                <a:solidFill>
                  <a:srgbClr val="333333"/>
                </a:solidFill>
                <a:latin typeface="Times New Roman" panose="02020603050405020304" pitchFamily="18" charset="0"/>
                <a:ea typeface="黑体" panose="02010609060101010101" charset="-122"/>
                <a:cs typeface="Helvetica" panose="020B0604020202020204" pitchFamily="34" charset="0"/>
              </a:rPr>
              <a:t>     </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的学习需求？</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不确定</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algn="just"/>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10</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、您是否觉得</a:t>
            </a:r>
            <a:r>
              <a:rPr lang="en-US" altLang="zh-CN" sz="1700" kern="100" dirty="0">
                <a:solidFill>
                  <a:srgbClr val="333333"/>
                </a:solidFill>
                <a:effectLst/>
                <a:latin typeface="Times New Roman" panose="02020603050405020304" pitchFamily="18" charset="0"/>
                <a:ea typeface="黑体" panose="02010609060101010101" charset="-122"/>
                <a:cs typeface="Times New Roman" panose="02020603050405020304" pitchFamily="18" charset="0"/>
              </a:rPr>
              <a:t>AI</a:t>
            </a: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大模型适应了您的学习节奏和兴趣？</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不确定</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marL="342900" lvl="0" indent="-342900" algn="just">
              <a:buFont typeface="Wingdings" panose="05000000000000000000" pitchFamily="2" charset="2"/>
              <a:buChar char=""/>
            </a:pPr>
            <a:r>
              <a:rPr lang="zh-CN" altLang="zh-CN" sz="1700" kern="100" dirty="0">
                <a:solidFill>
                  <a:srgbClr val="333333"/>
                </a:solidFill>
                <a:effectLst/>
                <a:latin typeface="Times New Roman" panose="02020603050405020304" pitchFamily="18" charset="0"/>
                <a:ea typeface="黑体" panose="02010609060101010101" charset="-122"/>
                <a:cs typeface="Helvetica" panose="020B0604020202020204" pitchFamily="34" charset="0"/>
              </a:rPr>
              <a:t>不是的</a:t>
            </a:r>
            <a:endParaRPr lang="zh-CN" altLang="zh-CN" sz="1700" kern="100" dirty="0">
              <a:effectLst/>
              <a:latin typeface="Times New Roman" panose="02020603050405020304" pitchFamily="18" charset="0"/>
              <a:ea typeface="黑体" panose="02010609060101010101" charset="-122"/>
              <a:cs typeface="Times New Roman" panose="02020603050405020304" pitchFamily="18" charset="0"/>
            </a:endParaRPr>
          </a:p>
          <a:p>
            <a:pPr lvl="0" algn="just"/>
            <a:endParaRPr lang="zh-CN" altLang="en-US" dirty="0"/>
          </a:p>
        </p:txBody>
      </p:sp>
      <p:sp>
        <p:nvSpPr>
          <p:cNvPr id="30" name="文本框 29"/>
          <p:cNvSpPr txBox="1"/>
          <p:nvPr/>
        </p:nvSpPr>
        <p:spPr>
          <a:xfrm>
            <a:off x="2551215" y="233056"/>
            <a:ext cx="8322266" cy="425758"/>
          </a:xfrm>
          <a:prstGeom prst="rect">
            <a:avLst/>
          </a:prstGeom>
          <a:noFill/>
        </p:spPr>
        <p:txBody>
          <a:bodyPr wrap="square" rtlCol="0">
            <a:spAutoFit/>
          </a:bodyPr>
          <a:lstStyle/>
          <a:p>
            <a:pPr>
              <a:lnSpc>
                <a:spcPts val="2600"/>
              </a:lnSpc>
            </a:pPr>
            <a:r>
              <a:rPr lang="zh-CN" altLang="en-US" sz="2400" b="1" dirty="0">
                <a:solidFill>
                  <a:srgbClr val="354B72"/>
                </a:solidFill>
                <a:latin typeface="黑体" panose="02010609060101010101" charset="-122"/>
                <a:ea typeface="黑体" panose="02010609060101010101" charset="-122"/>
                <a:cs typeface="+mn-ea"/>
                <a:sym typeface="+mn-lt"/>
              </a:rPr>
              <a:t>“</a:t>
            </a:r>
            <a:r>
              <a:rPr lang="en-US" altLang="zh-CN" sz="2400" b="1" dirty="0">
                <a:solidFill>
                  <a:srgbClr val="354B72"/>
                </a:solidFill>
                <a:latin typeface="黑体" panose="02010609060101010101" charset="-122"/>
                <a:ea typeface="黑体" panose="02010609060101010101" charset="-122"/>
                <a:cs typeface="+mn-ea"/>
                <a:sym typeface="+mn-lt"/>
              </a:rPr>
              <a:t>AI</a:t>
            </a:r>
            <a:r>
              <a:rPr lang="zh-CN" altLang="en-US" sz="2400" b="1" dirty="0">
                <a:solidFill>
                  <a:srgbClr val="354B72"/>
                </a:solidFill>
                <a:latin typeface="黑体" panose="02010609060101010101" charset="-122"/>
                <a:ea typeface="黑体" panose="02010609060101010101" charset="-122"/>
                <a:cs typeface="+mn-ea"/>
                <a:sym typeface="+mn-lt"/>
              </a:rPr>
              <a:t>大模型对中学生课程学习方式的影响”调查问卷</a:t>
            </a:r>
            <a:endParaRPr lang="zh-CN" altLang="en-US" sz="2400" b="1" dirty="0">
              <a:solidFill>
                <a:srgbClr val="354B72"/>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0-#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rPr>
              <a:t>研究结论</a:t>
            </a:r>
            <a:endPar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endParaRPr>
          </a:p>
        </p:txBody>
      </p:sp>
      <p:grpSp>
        <p:nvGrpSpPr>
          <p:cNvPr id="3" name="组合 2"/>
          <p:cNvGrpSpPr/>
          <p:nvPr/>
        </p:nvGrpSpPr>
        <p:grpSpPr>
          <a:xfrm>
            <a:off x="1192507" y="1449010"/>
            <a:ext cx="421526" cy="5422638"/>
            <a:chOff x="1192507" y="1449010"/>
            <a:chExt cx="421526" cy="5422638"/>
          </a:xfrm>
        </p:grpSpPr>
        <p:sp>
          <p:nvSpPr>
            <p:cNvPr id="29" name="文本框 28"/>
            <p:cNvSpPr txBox="1"/>
            <p:nvPr/>
          </p:nvSpPr>
          <p:spPr>
            <a:xfrm>
              <a:off x="1192507" y="1449010"/>
              <a:ext cx="421526"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308979"/>
            <a:chOff x="2861166" y="0"/>
            <a:chExt cx="579518" cy="5308979"/>
          </a:xfrm>
        </p:grpSpPr>
        <p:sp>
          <p:nvSpPr>
            <p:cNvPr id="28" name="文本框 27"/>
            <p:cNvSpPr txBox="1"/>
            <p:nvPr/>
          </p:nvSpPr>
          <p:spPr>
            <a:xfrm>
              <a:off x="2861166" y="2775126"/>
              <a:ext cx="579518"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60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flipH="1">
            <a:off x="2472642" y="3429000"/>
            <a:ext cx="7246716" cy="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96000" y="774511"/>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1" cstate="screen"/>
          <a:stretch>
            <a:fillRect/>
          </a:stretch>
        </p:blipFill>
        <p:spPr>
          <a:xfrm>
            <a:off x="3995928" y="1328928"/>
            <a:ext cx="4200144" cy="4200144"/>
          </a:xfrm>
          <a:prstGeom prst="rect">
            <a:avLst/>
          </a:prstGeom>
          <a:effectLst>
            <a:softEdge rad="317500"/>
          </a:effectLst>
        </p:spPr>
      </p:pic>
      <p:sp>
        <p:nvSpPr>
          <p:cNvPr id="9" name="矩形 8"/>
          <p:cNvSpPr/>
          <p:nvPr/>
        </p:nvSpPr>
        <p:spPr>
          <a:xfrm>
            <a:off x="0" y="0"/>
            <a:ext cx="12191999" cy="6858000"/>
          </a:xfrm>
          <a:prstGeom prst="rect">
            <a:avLst/>
          </a:prstGeom>
          <a:solidFill>
            <a:srgbClr val="949AB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第四部分</a:t>
            </a:r>
            <a:endParaRPr lang="zh-CN" altLang="en-US" sz="2400" dirty="0">
              <a:solidFill>
                <a:srgbClr val="DCDDE1"/>
              </a:solidFill>
              <a:cs typeface="+mn-ea"/>
              <a:sym typeface="+mn-lt"/>
            </a:endParaRPr>
          </a:p>
        </p:txBody>
      </p:sp>
      <p:sp>
        <p:nvSpPr>
          <p:cNvPr id="16" name="文本框 15"/>
          <p:cNvSpPr txBox="1"/>
          <p:nvPr/>
        </p:nvSpPr>
        <p:spPr>
          <a:xfrm>
            <a:off x="1504511" y="1470739"/>
            <a:ext cx="3049302" cy="1701748"/>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zh-CN" altLang="en-US" b="1" dirty="0">
                <a:solidFill>
                  <a:srgbClr val="2C3E5E"/>
                </a:solidFill>
                <a:latin typeface="Times New Roman" panose="02020603050405020304" pitchFamily="18" charset="0"/>
                <a:ea typeface="黑体" panose="02010609060101010101" charset="-122"/>
                <a:cs typeface="+mn-ea"/>
                <a:sym typeface="+mn-lt"/>
              </a:rPr>
              <a:t>许多参与者表示他们在课程学习中使用过</a:t>
            </a:r>
            <a:r>
              <a:rPr lang="en-US" altLang="zh-CN" b="1" dirty="0">
                <a:solidFill>
                  <a:srgbClr val="2C3E5E"/>
                </a:solidFill>
                <a:latin typeface="Times New Roman" panose="02020603050405020304" pitchFamily="18" charset="0"/>
                <a:ea typeface="黑体" panose="02010609060101010101" charset="-122"/>
                <a:cs typeface="+mn-ea"/>
                <a:sym typeface="+mn-lt"/>
              </a:rPr>
              <a:t>AI</a:t>
            </a:r>
            <a:r>
              <a:rPr lang="zh-CN" altLang="en-US" b="1" dirty="0">
                <a:solidFill>
                  <a:srgbClr val="2C3E5E"/>
                </a:solidFill>
                <a:latin typeface="Times New Roman" panose="02020603050405020304" pitchFamily="18" charset="0"/>
                <a:ea typeface="黑体" panose="02010609060101010101" charset="-122"/>
                <a:cs typeface="+mn-ea"/>
                <a:sym typeface="+mn-lt"/>
              </a:rPr>
              <a:t>大模型，尤其是作为答疑解惑和学术辅助工具。</a:t>
            </a:r>
            <a:endParaRPr lang="zh-CN" altLang="en-US" b="1" dirty="0">
              <a:solidFill>
                <a:srgbClr val="2C3E5E"/>
              </a:solidFill>
              <a:latin typeface="Times New Roman" panose="02020603050405020304" pitchFamily="18" charset="0"/>
              <a:ea typeface="黑体" panose="02010609060101010101" charset="-122"/>
              <a:cs typeface="+mn-ea"/>
              <a:sym typeface="+mn-lt"/>
            </a:endParaRPr>
          </a:p>
        </p:txBody>
      </p:sp>
      <p:sp>
        <p:nvSpPr>
          <p:cNvPr id="22" name="文本框 21"/>
          <p:cNvSpPr txBox="1"/>
          <p:nvPr/>
        </p:nvSpPr>
        <p:spPr>
          <a:xfrm>
            <a:off x="1519089" y="4104533"/>
            <a:ext cx="3049302" cy="1701748"/>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zh-CN" altLang="en-US" b="1" dirty="0">
                <a:solidFill>
                  <a:srgbClr val="2C3E5E"/>
                </a:solidFill>
                <a:latin typeface="Times New Roman" panose="02020603050405020304" pitchFamily="18" charset="0"/>
                <a:ea typeface="黑体" panose="02010609060101010101" charset="-122"/>
                <a:cs typeface="+mn-ea"/>
                <a:sym typeface="+mn-lt"/>
              </a:rPr>
              <a:t>许多参与者表示</a:t>
            </a:r>
            <a:r>
              <a:rPr lang="en-US" altLang="zh-CN" b="1" dirty="0">
                <a:solidFill>
                  <a:srgbClr val="2C3E5E"/>
                </a:solidFill>
                <a:latin typeface="Times New Roman" panose="02020603050405020304" pitchFamily="18" charset="0"/>
                <a:ea typeface="黑体" panose="02010609060101010101" charset="-122"/>
                <a:cs typeface="+mn-ea"/>
                <a:sym typeface="+mn-lt"/>
              </a:rPr>
              <a:t>AI</a:t>
            </a:r>
            <a:r>
              <a:rPr lang="zh-CN" altLang="en-US" b="1" dirty="0">
                <a:solidFill>
                  <a:srgbClr val="2C3E5E"/>
                </a:solidFill>
                <a:latin typeface="Times New Roman" panose="02020603050405020304" pitchFamily="18" charset="0"/>
                <a:ea typeface="黑体" panose="02010609060101010101" charset="-122"/>
                <a:cs typeface="+mn-ea"/>
                <a:sym typeface="+mn-lt"/>
              </a:rPr>
              <a:t>大模型提供了个性化的学习建议和反馈，这有助于满足不同学生的学习需求。</a:t>
            </a:r>
            <a:endParaRPr lang="zh-CN" altLang="en-US" b="1" dirty="0">
              <a:solidFill>
                <a:srgbClr val="2C3E5E"/>
              </a:solidFill>
              <a:latin typeface="Times New Roman" panose="02020603050405020304" pitchFamily="18" charset="0"/>
              <a:ea typeface="黑体" panose="02010609060101010101" charset="-122"/>
              <a:cs typeface="+mn-ea"/>
              <a:sym typeface="+mn-lt"/>
            </a:endParaRPr>
          </a:p>
        </p:txBody>
      </p:sp>
      <p:sp>
        <p:nvSpPr>
          <p:cNvPr id="28" name="文本框 27"/>
          <p:cNvSpPr txBox="1"/>
          <p:nvPr/>
        </p:nvSpPr>
        <p:spPr>
          <a:xfrm>
            <a:off x="7583736" y="1360006"/>
            <a:ext cx="3120528" cy="1701748"/>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zh-CN" altLang="en-US" b="1" dirty="0">
                <a:solidFill>
                  <a:srgbClr val="2C3E5E"/>
                </a:solidFill>
                <a:latin typeface="Times New Roman" panose="02020603050405020304" pitchFamily="18" charset="0"/>
                <a:ea typeface="黑体" panose="02010609060101010101" charset="-122"/>
                <a:cs typeface="+mn-ea"/>
                <a:sym typeface="+mn-lt"/>
              </a:rPr>
              <a:t>多数学生认为使用</a:t>
            </a:r>
            <a:r>
              <a:rPr lang="en-US" altLang="zh-CN" b="1" dirty="0">
                <a:solidFill>
                  <a:srgbClr val="2C3E5E"/>
                </a:solidFill>
                <a:latin typeface="Times New Roman" panose="02020603050405020304" pitchFamily="18" charset="0"/>
                <a:ea typeface="黑体" panose="02010609060101010101" charset="-122"/>
                <a:cs typeface="+mn-ea"/>
                <a:sym typeface="+mn-lt"/>
              </a:rPr>
              <a:t>AI</a:t>
            </a:r>
            <a:r>
              <a:rPr lang="zh-CN" altLang="en-US" b="1" dirty="0">
                <a:solidFill>
                  <a:srgbClr val="2C3E5E"/>
                </a:solidFill>
                <a:latin typeface="Times New Roman" panose="02020603050405020304" pitchFamily="18" charset="0"/>
                <a:ea typeface="黑体" panose="02010609060101010101" charset="-122"/>
                <a:cs typeface="+mn-ea"/>
                <a:sym typeface="+mn-lt"/>
              </a:rPr>
              <a:t>大模型可以提高他们的学术成绩，这表明</a:t>
            </a:r>
            <a:r>
              <a:rPr lang="en-US" altLang="zh-CN" b="1" dirty="0">
                <a:solidFill>
                  <a:srgbClr val="2C3E5E"/>
                </a:solidFill>
                <a:latin typeface="Times New Roman" panose="02020603050405020304" pitchFamily="18" charset="0"/>
                <a:ea typeface="黑体" panose="02010609060101010101" charset="-122"/>
                <a:cs typeface="+mn-ea"/>
                <a:sym typeface="+mn-lt"/>
              </a:rPr>
              <a:t>AI</a:t>
            </a:r>
            <a:r>
              <a:rPr lang="zh-CN" altLang="en-US" b="1" dirty="0">
                <a:solidFill>
                  <a:srgbClr val="2C3E5E"/>
                </a:solidFill>
                <a:latin typeface="Times New Roman" panose="02020603050405020304" pitchFamily="18" charset="0"/>
                <a:ea typeface="黑体" panose="02010609060101010101" charset="-122"/>
                <a:cs typeface="+mn-ea"/>
                <a:sym typeface="+mn-lt"/>
              </a:rPr>
              <a:t>大模型在学习中具有潜在的正面影响。</a:t>
            </a:r>
            <a:endParaRPr lang="zh-CN" altLang="en-US" b="1" dirty="0">
              <a:solidFill>
                <a:srgbClr val="2C3E5E"/>
              </a:solidFill>
              <a:latin typeface="Times New Roman" panose="02020603050405020304" pitchFamily="18" charset="0"/>
              <a:ea typeface="黑体" panose="02010609060101010101" charset="-122"/>
              <a:cs typeface="+mn-ea"/>
              <a:sym typeface="+mn-lt"/>
            </a:endParaRPr>
          </a:p>
        </p:txBody>
      </p:sp>
      <p:sp>
        <p:nvSpPr>
          <p:cNvPr id="34" name="文本框 33"/>
          <p:cNvSpPr txBox="1"/>
          <p:nvPr/>
        </p:nvSpPr>
        <p:spPr>
          <a:xfrm>
            <a:off x="7566962" y="4063721"/>
            <a:ext cx="3120527" cy="1701748"/>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zh-CN" altLang="en-US" b="1" dirty="0">
                <a:solidFill>
                  <a:srgbClr val="2C3E5E"/>
                </a:solidFill>
                <a:latin typeface="Times New Roman" panose="02020603050405020304" pitchFamily="18" charset="0"/>
                <a:ea typeface="黑体" panose="02010609060101010101" charset="-122"/>
                <a:cs typeface="+mn-ea"/>
                <a:sym typeface="+mn-lt"/>
              </a:rPr>
              <a:t>学生普遍认为使用</a:t>
            </a:r>
            <a:r>
              <a:rPr lang="en-US" altLang="zh-CN" b="1" dirty="0">
                <a:solidFill>
                  <a:srgbClr val="2C3E5E"/>
                </a:solidFill>
                <a:latin typeface="Times New Roman" panose="02020603050405020304" pitchFamily="18" charset="0"/>
                <a:ea typeface="黑体" panose="02010609060101010101" charset="-122"/>
                <a:cs typeface="+mn-ea"/>
                <a:sym typeface="+mn-lt"/>
              </a:rPr>
              <a:t>AI</a:t>
            </a:r>
            <a:r>
              <a:rPr lang="zh-CN" altLang="en-US" b="1" dirty="0">
                <a:solidFill>
                  <a:srgbClr val="2C3E5E"/>
                </a:solidFill>
                <a:latin typeface="Times New Roman" panose="02020603050405020304" pitchFamily="18" charset="0"/>
                <a:ea typeface="黑体" panose="02010609060101010101" charset="-122"/>
                <a:cs typeface="+mn-ea"/>
                <a:sym typeface="+mn-lt"/>
              </a:rPr>
              <a:t>大模型后更愿意学习，这可能与个性化支持和积极的学术成绩相关。</a:t>
            </a:r>
            <a:endParaRPr lang="zh-CN" altLang="en-US" b="1" dirty="0">
              <a:solidFill>
                <a:srgbClr val="2C3E5E"/>
              </a:solidFill>
              <a:latin typeface="Times New Roman" panose="02020603050405020304" pitchFamily="18" charset="0"/>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rPr>
              <a:t>进度安排</a:t>
            </a:r>
            <a:endPar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endParaRPr>
          </a:p>
        </p:txBody>
      </p:sp>
      <p:grpSp>
        <p:nvGrpSpPr>
          <p:cNvPr id="3" name="组合 2"/>
          <p:cNvGrpSpPr/>
          <p:nvPr/>
        </p:nvGrpSpPr>
        <p:grpSpPr>
          <a:xfrm>
            <a:off x="1192507" y="1449010"/>
            <a:ext cx="421526" cy="5422638"/>
            <a:chOff x="1192507" y="1449010"/>
            <a:chExt cx="421526" cy="5422638"/>
          </a:xfrm>
        </p:grpSpPr>
        <p:sp>
          <p:nvSpPr>
            <p:cNvPr id="29" name="文本框 28"/>
            <p:cNvSpPr txBox="1"/>
            <p:nvPr/>
          </p:nvSpPr>
          <p:spPr>
            <a:xfrm>
              <a:off x="1192507" y="1449010"/>
              <a:ext cx="421526"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308979"/>
            <a:chOff x="2861166" y="0"/>
            <a:chExt cx="579518" cy="5308979"/>
          </a:xfrm>
        </p:grpSpPr>
        <p:sp>
          <p:nvSpPr>
            <p:cNvPr id="28" name="文本框 27"/>
            <p:cNvSpPr txBox="1"/>
            <p:nvPr/>
          </p:nvSpPr>
          <p:spPr>
            <a:xfrm>
              <a:off x="2861166" y="2775126"/>
              <a:ext cx="579518"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60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第五部分</a:t>
            </a:r>
            <a:endParaRPr lang="zh-CN" altLang="en-US" sz="2400" dirty="0">
              <a:solidFill>
                <a:srgbClr val="DCDDE1"/>
              </a:solidFill>
              <a:cs typeface="+mn-ea"/>
              <a:sym typeface="+mn-lt"/>
            </a:endParaRPr>
          </a:p>
        </p:txBody>
      </p:sp>
      <p:grpSp>
        <p:nvGrpSpPr>
          <p:cNvPr id="26" name="组合 25"/>
          <p:cNvGrpSpPr/>
          <p:nvPr/>
        </p:nvGrpSpPr>
        <p:grpSpPr>
          <a:xfrm>
            <a:off x="1047676" y="2267349"/>
            <a:ext cx="10096649" cy="2323303"/>
            <a:chOff x="925758" y="1997062"/>
            <a:chExt cx="7292485" cy="1678047"/>
          </a:xfrm>
        </p:grpSpPr>
        <p:sp>
          <p:nvSpPr>
            <p:cNvPr id="33" name="Block Arc 38"/>
            <p:cNvSpPr/>
            <p:nvPr/>
          </p:nvSpPr>
          <p:spPr>
            <a:xfrm>
              <a:off x="5147059" y="1999225"/>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34" name="Block Arc 37"/>
            <p:cNvSpPr/>
            <p:nvPr/>
          </p:nvSpPr>
          <p:spPr>
            <a:xfrm rot="10800000">
              <a:off x="3740445" y="1997063"/>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35" name="Block Arc 36"/>
            <p:cNvSpPr/>
            <p:nvPr/>
          </p:nvSpPr>
          <p:spPr>
            <a:xfrm>
              <a:off x="2336161" y="2011925"/>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36" name="Block Arc 51"/>
            <p:cNvSpPr/>
            <p:nvPr/>
          </p:nvSpPr>
          <p:spPr>
            <a:xfrm>
              <a:off x="925758" y="1999225"/>
              <a:ext cx="1663184" cy="1663184"/>
            </a:xfrm>
            <a:prstGeom prst="blockArc">
              <a:avLst>
                <a:gd name="adj1" fmla="val 10800000"/>
                <a:gd name="adj2" fmla="val 3"/>
                <a:gd name="adj3" fmla="val 15291"/>
              </a:avLst>
            </a:prstGeom>
            <a:solidFill>
              <a:srgbClr val="20386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37" name="Block Arc 53"/>
            <p:cNvSpPr/>
            <p:nvPr/>
          </p:nvSpPr>
          <p:spPr>
            <a:xfrm>
              <a:off x="3740445" y="1999225"/>
              <a:ext cx="1663184" cy="1663184"/>
            </a:xfrm>
            <a:prstGeom prst="blockArc">
              <a:avLst>
                <a:gd name="adj1" fmla="val 10800000"/>
                <a:gd name="adj2" fmla="val 3"/>
                <a:gd name="adj3" fmla="val 15291"/>
              </a:avLst>
            </a:prstGeom>
            <a:solidFill>
              <a:srgbClr val="20386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38" name="Block Arc 55"/>
            <p:cNvSpPr/>
            <p:nvPr/>
          </p:nvSpPr>
          <p:spPr>
            <a:xfrm>
              <a:off x="6555059" y="1999225"/>
              <a:ext cx="1663184" cy="1663184"/>
            </a:xfrm>
            <a:prstGeom prst="blockArc">
              <a:avLst>
                <a:gd name="adj1" fmla="val 10800000"/>
                <a:gd name="adj2" fmla="val 3"/>
                <a:gd name="adj3" fmla="val 15291"/>
              </a:avLst>
            </a:prstGeom>
            <a:solidFill>
              <a:srgbClr val="20386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39" name="Freeform 62"/>
            <p:cNvSpPr/>
            <p:nvPr/>
          </p:nvSpPr>
          <p:spPr>
            <a:xfrm>
              <a:off x="1267331"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20386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1"/>
                </a:solidFill>
                <a:latin typeface="Times New Roman" panose="02020603050405020304" pitchFamily="18" charset="0"/>
                <a:ea typeface="黑体" panose="02010609060101010101" charset="-122"/>
                <a:cs typeface="+mn-ea"/>
                <a:sym typeface="+mn-lt"/>
              </a:endParaRPr>
            </a:p>
          </p:txBody>
        </p:sp>
        <p:sp>
          <p:nvSpPr>
            <p:cNvPr id="40" name="Freeform 63"/>
            <p:cNvSpPr/>
            <p:nvPr/>
          </p:nvSpPr>
          <p:spPr>
            <a:xfrm>
              <a:off x="2687506"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9199B0"/>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2"/>
                </a:solidFill>
                <a:latin typeface="Times New Roman" panose="02020603050405020304" pitchFamily="18" charset="0"/>
                <a:ea typeface="黑体" panose="02010609060101010101" charset="-122"/>
                <a:cs typeface="+mn-ea"/>
                <a:sym typeface="+mn-lt"/>
              </a:endParaRPr>
            </a:p>
          </p:txBody>
        </p:sp>
        <p:sp>
          <p:nvSpPr>
            <p:cNvPr id="41" name="Freeform 64"/>
            <p:cNvSpPr/>
            <p:nvPr/>
          </p:nvSpPr>
          <p:spPr>
            <a:xfrm>
              <a:off x="4087361"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20386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3"/>
                </a:solidFill>
                <a:latin typeface="Times New Roman" panose="02020603050405020304" pitchFamily="18" charset="0"/>
                <a:ea typeface="黑体" panose="02010609060101010101" charset="-122"/>
                <a:cs typeface="+mn-ea"/>
                <a:sym typeface="+mn-lt"/>
              </a:endParaRPr>
            </a:p>
          </p:txBody>
        </p:sp>
        <p:sp>
          <p:nvSpPr>
            <p:cNvPr id="42" name="Freeform 65"/>
            <p:cNvSpPr/>
            <p:nvPr/>
          </p:nvSpPr>
          <p:spPr>
            <a:xfrm>
              <a:off x="5507536"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9199B0"/>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4"/>
                </a:solidFill>
                <a:latin typeface="Times New Roman" panose="02020603050405020304" pitchFamily="18" charset="0"/>
                <a:ea typeface="黑体" panose="02010609060101010101" charset="-122"/>
                <a:cs typeface="+mn-ea"/>
                <a:sym typeface="+mn-lt"/>
              </a:endParaRPr>
            </a:p>
          </p:txBody>
        </p:sp>
        <p:sp>
          <p:nvSpPr>
            <p:cNvPr id="43" name="Freeform 66"/>
            <p:cNvSpPr/>
            <p:nvPr/>
          </p:nvSpPr>
          <p:spPr>
            <a:xfrm>
              <a:off x="6907392" y="2344037"/>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20386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lvl="0" algn="ctr" defTabSz="889000">
                <a:lnSpc>
                  <a:spcPct val="90000"/>
                </a:lnSpc>
                <a:spcBef>
                  <a:spcPct val="0"/>
                </a:spcBef>
                <a:spcAft>
                  <a:spcPct val="35000"/>
                </a:spcAft>
              </a:pPr>
              <a:endParaRPr lang="en-US" sz="3600" kern="1200" dirty="0">
                <a:solidFill>
                  <a:schemeClr val="accent5"/>
                </a:solidFill>
                <a:latin typeface="Times New Roman" panose="02020603050405020304" pitchFamily="18" charset="0"/>
                <a:ea typeface="黑体" panose="02010609060101010101" charset="-122"/>
                <a:cs typeface="+mn-ea"/>
                <a:sym typeface="+mn-lt"/>
              </a:endParaRPr>
            </a:p>
          </p:txBody>
        </p:sp>
        <p:sp>
          <p:nvSpPr>
            <p:cNvPr id="44" name="Block Arc 35"/>
            <p:cNvSpPr/>
            <p:nvPr/>
          </p:nvSpPr>
          <p:spPr>
            <a:xfrm rot="10800000">
              <a:off x="925758" y="1997062"/>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45" name="Block Arc 52"/>
            <p:cNvSpPr/>
            <p:nvPr/>
          </p:nvSpPr>
          <p:spPr>
            <a:xfrm rot="10800000">
              <a:off x="2332371" y="1997063"/>
              <a:ext cx="1663184" cy="1663184"/>
            </a:xfrm>
            <a:prstGeom prst="blockArc">
              <a:avLst>
                <a:gd name="adj1" fmla="val 10800000"/>
                <a:gd name="adj2" fmla="val 3"/>
                <a:gd name="adj3" fmla="val 15291"/>
              </a:avLst>
            </a:prstGeom>
            <a:solidFill>
              <a:srgbClr val="919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46" name="Block Arc 39"/>
            <p:cNvSpPr/>
            <p:nvPr/>
          </p:nvSpPr>
          <p:spPr>
            <a:xfrm rot="10800000">
              <a:off x="6555059" y="1997063"/>
              <a:ext cx="1663184" cy="1663184"/>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47" name="Block Arc 54"/>
            <p:cNvSpPr/>
            <p:nvPr/>
          </p:nvSpPr>
          <p:spPr>
            <a:xfrm rot="10800000">
              <a:off x="5147059" y="1997063"/>
              <a:ext cx="1663184" cy="1663184"/>
            </a:xfrm>
            <a:prstGeom prst="blockArc">
              <a:avLst>
                <a:gd name="adj1" fmla="val 10800000"/>
                <a:gd name="adj2" fmla="val 3"/>
                <a:gd name="adj3" fmla="val 15291"/>
              </a:avLst>
            </a:prstGeom>
            <a:solidFill>
              <a:srgbClr val="919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Times New Roman" panose="02020603050405020304" pitchFamily="18" charset="0"/>
                <a:ea typeface="黑体" panose="02010609060101010101" charset="-122"/>
                <a:cs typeface="+mn-ea"/>
                <a:sym typeface="+mn-lt"/>
              </a:endParaRPr>
            </a:p>
          </p:txBody>
        </p:sp>
        <p:sp>
          <p:nvSpPr>
            <p:cNvPr id="48" name="Freeform 178"/>
            <p:cNvSpPr>
              <a:spLocks noEditPoints="1"/>
            </p:cNvSpPr>
            <p:nvPr/>
          </p:nvSpPr>
          <p:spPr bwMode="auto">
            <a:xfrm>
              <a:off x="4323238" y="265364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203864"/>
            </a:solidFill>
            <a:ln w="9525">
              <a:noFill/>
              <a:round/>
            </a:ln>
          </p:spPr>
          <p:txBody>
            <a:bodyPr vert="horz" wrap="square" lIns="91440" tIns="45720" rIns="91440" bIns="45720" numCol="1" anchor="t" anchorCtr="0" compatLnSpc="1"/>
            <a:lstStyle/>
            <a:p>
              <a:endParaRPr lang="en-US" dirty="0">
                <a:latin typeface="Times New Roman" panose="02020603050405020304" pitchFamily="18" charset="0"/>
                <a:ea typeface="黑体" panose="02010609060101010101" charset="-122"/>
                <a:cs typeface="+mn-ea"/>
                <a:sym typeface="+mn-lt"/>
              </a:endParaRPr>
            </a:p>
          </p:txBody>
        </p:sp>
        <p:sp>
          <p:nvSpPr>
            <p:cNvPr id="49" name="Freeform 116"/>
            <p:cNvSpPr>
              <a:spLocks noEditPoints="1"/>
            </p:cNvSpPr>
            <p:nvPr/>
          </p:nvSpPr>
          <p:spPr bwMode="auto">
            <a:xfrm>
              <a:off x="1561981" y="2687320"/>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203864"/>
            </a:solidFill>
            <a:ln w="9525">
              <a:noFill/>
              <a:round/>
            </a:ln>
          </p:spPr>
          <p:txBody>
            <a:bodyPr vert="horz" wrap="square" lIns="91440" tIns="45720" rIns="91440" bIns="45720" numCol="1" anchor="t" anchorCtr="0" compatLnSpc="1"/>
            <a:lstStyle/>
            <a:p>
              <a:endParaRPr lang="en-US" dirty="0">
                <a:latin typeface="Times New Roman" panose="02020603050405020304" pitchFamily="18" charset="0"/>
                <a:ea typeface="黑体" panose="02010609060101010101" charset="-122"/>
                <a:cs typeface="+mn-ea"/>
                <a:sym typeface="+mn-lt"/>
              </a:endParaRPr>
            </a:p>
          </p:txBody>
        </p:sp>
        <p:sp>
          <p:nvSpPr>
            <p:cNvPr id="50" name="Freeform 105"/>
            <p:cNvSpPr>
              <a:spLocks noEditPoints="1"/>
            </p:cNvSpPr>
            <p:nvPr/>
          </p:nvSpPr>
          <p:spPr bwMode="auto">
            <a:xfrm>
              <a:off x="2954130" y="263412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9199B0"/>
            </a:solidFill>
            <a:ln w="9525">
              <a:noFill/>
              <a:round/>
            </a:ln>
          </p:spPr>
          <p:txBody>
            <a:bodyPr vert="horz" wrap="square" lIns="91440" tIns="45720" rIns="91440" bIns="45720" numCol="1" anchor="t" anchorCtr="0" compatLnSpc="1"/>
            <a:lstStyle/>
            <a:p>
              <a:endParaRPr lang="en-US" dirty="0">
                <a:solidFill>
                  <a:schemeClr val="accent3">
                    <a:lumMod val="50000"/>
                  </a:schemeClr>
                </a:solidFill>
                <a:latin typeface="Times New Roman" panose="02020603050405020304" pitchFamily="18" charset="0"/>
                <a:ea typeface="黑体" panose="02010609060101010101" charset="-122"/>
                <a:cs typeface="+mn-ea"/>
                <a:sym typeface="+mn-lt"/>
              </a:endParaRPr>
            </a:p>
          </p:txBody>
        </p:sp>
        <p:sp>
          <p:nvSpPr>
            <p:cNvPr id="51" name="Freeform 62"/>
            <p:cNvSpPr>
              <a:spLocks noChangeAspect="1" noEditPoints="1"/>
            </p:cNvSpPr>
            <p:nvPr/>
          </p:nvSpPr>
          <p:spPr bwMode="auto">
            <a:xfrm>
              <a:off x="5778993" y="2634120"/>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9199B0"/>
            </a:solidFill>
            <a:ln w="9525">
              <a:noFill/>
              <a:round/>
            </a:ln>
          </p:spPr>
          <p:txBody>
            <a:bodyPr vert="horz" wrap="square" lIns="91440" tIns="45720" rIns="91440" bIns="45720" numCol="1" anchor="t" anchorCtr="0" compatLnSpc="1"/>
            <a:lstStyle/>
            <a:p>
              <a:endParaRPr lang="en-US" dirty="0">
                <a:latin typeface="Times New Roman" panose="02020603050405020304" pitchFamily="18" charset="0"/>
                <a:ea typeface="黑体" panose="02010609060101010101" charset="-122"/>
                <a:cs typeface="+mn-ea"/>
                <a:sym typeface="+mn-lt"/>
              </a:endParaRPr>
            </a:p>
          </p:txBody>
        </p:sp>
        <p:sp>
          <p:nvSpPr>
            <p:cNvPr id="52" name="Freeform 45"/>
            <p:cNvSpPr>
              <a:spLocks noEditPoints="1"/>
            </p:cNvSpPr>
            <p:nvPr/>
          </p:nvSpPr>
          <p:spPr bwMode="auto">
            <a:xfrm>
              <a:off x="7206189" y="2652994"/>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203864"/>
            </a:solidFill>
            <a:ln w="9525">
              <a:noFill/>
              <a:round/>
            </a:ln>
          </p:spPr>
          <p:txBody>
            <a:bodyPr vert="horz" wrap="square" lIns="91440" tIns="45720" rIns="91440" bIns="45720" numCol="1" anchor="t" anchorCtr="0" compatLnSpc="1"/>
            <a:lstStyle/>
            <a:p>
              <a:endParaRPr lang="en-US" dirty="0">
                <a:latin typeface="Times New Roman" panose="02020603050405020304" pitchFamily="18" charset="0"/>
                <a:ea typeface="黑体" panose="02010609060101010101" charset="-122"/>
                <a:cs typeface="+mn-ea"/>
                <a:sym typeface="+mn-lt"/>
              </a:endParaRPr>
            </a:p>
          </p:txBody>
        </p:sp>
      </p:grpSp>
      <p:grpSp>
        <p:nvGrpSpPr>
          <p:cNvPr id="2" name="组合 1"/>
          <p:cNvGrpSpPr/>
          <p:nvPr/>
        </p:nvGrpSpPr>
        <p:grpSpPr>
          <a:xfrm>
            <a:off x="1010342" y="922296"/>
            <a:ext cx="2333352" cy="4455867"/>
            <a:chOff x="1010342" y="922296"/>
            <a:chExt cx="2333352" cy="4455867"/>
          </a:xfrm>
        </p:grpSpPr>
        <p:sp>
          <p:nvSpPr>
            <p:cNvPr id="53" name="文本框 52"/>
            <p:cNvSpPr txBox="1"/>
            <p:nvPr/>
          </p:nvSpPr>
          <p:spPr>
            <a:xfrm>
              <a:off x="1409508" y="4731832"/>
              <a:ext cx="1300356" cy="646331"/>
            </a:xfrm>
            <a:prstGeom prst="rect">
              <a:avLst/>
            </a:prstGeom>
            <a:noFill/>
          </p:spPr>
          <p:txBody>
            <a:bodyPr wrap="none" rtlCol="0">
              <a:spAutoFit/>
            </a:bodyPr>
            <a:lstStyle/>
            <a:p>
              <a:pPr algn="ct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2023.07.12</a:t>
              </a:r>
              <a:endPar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endParaRPr>
            </a:p>
            <a:p>
              <a:pPr algn="ctr"/>
              <a:r>
                <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rPr>
                <a:t>-</a:t>
              </a: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2023.08.01</a:t>
              </a:r>
              <a:endParaRPr lang="zh-CN" altLang="en-US" b="1" dirty="0">
                <a:solidFill>
                  <a:schemeClr val="accent1">
                    <a:lumMod val="50000"/>
                  </a:schemeClr>
                </a:solidFill>
                <a:latin typeface="Times New Roman" panose="02020603050405020304" pitchFamily="18" charset="0"/>
                <a:ea typeface="黑体" panose="02010609060101010101" charset="-122"/>
                <a:cs typeface="+mn-ea"/>
                <a:sym typeface="+mn-lt"/>
              </a:endParaRPr>
            </a:p>
          </p:txBody>
        </p:sp>
        <p:sp>
          <p:nvSpPr>
            <p:cNvPr id="54" name="文本框 53"/>
            <p:cNvSpPr txBox="1"/>
            <p:nvPr/>
          </p:nvSpPr>
          <p:spPr>
            <a:xfrm>
              <a:off x="1010342" y="922296"/>
              <a:ext cx="2333352" cy="1286250"/>
            </a:xfrm>
            <a:prstGeom prst="rect">
              <a:avLst/>
            </a:prstGeom>
            <a:noFill/>
          </p:spPr>
          <p:txBody>
            <a:bodyPr wrap="square" rtlCol="0">
              <a:spAutoFit/>
            </a:bodyPr>
            <a:lstStyle/>
            <a:p>
              <a:pPr algn="just">
                <a:lnSpc>
                  <a:spcPct val="150000"/>
                </a:lnSpc>
              </a:pPr>
              <a:r>
                <a:rPr lang="zh-CN" altLang="en-US" b="1" dirty="0">
                  <a:solidFill>
                    <a:srgbClr val="354B72"/>
                  </a:solidFill>
                  <a:latin typeface="Times New Roman" panose="02020603050405020304" pitchFamily="18" charset="0"/>
                  <a:ea typeface="黑体" panose="02010609060101010101" charset="-122"/>
                  <a:cs typeface="+mn-ea"/>
                  <a:sym typeface="+mn-lt"/>
                </a:rPr>
                <a:t>确定研究主题，并进行小组成员及分工，撰写开题报告。</a:t>
              </a:r>
              <a:endParaRPr lang="zh-CN" altLang="en-US" b="1" dirty="0">
                <a:solidFill>
                  <a:srgbClr val="354B72"/>
                </a:solidFill>
                <a:latin typeface="Times New Roman" panose="02020603050405020304" pitchFamily="18" charset="0"/>
                <a:ea typeface="黑体" panose="02010609060101010101" charset="-122"/>
                <a:cs typeface="+mn-ea"/>
                <a:sym typeface="+mn-lt"/>
              </a:endParaRPr>
            </a:p>
          </p:txBody>
        </p:sp>
      </p:grpSp>
      <p:sp>
        <p:nvSpPr>
          <p:cNvPr id="56" name="文本框 55"/>
          <p:cNvSpPr txBox="1"/>
          <p:nvPr/>
        </p:nvSpPr>
        <p:spPr>
          <a:xfrm>
            <a:off x="2947422" y="4762962"/>
            <a:ext cx="2306415" cy="870751"/>
          </a:xfrm>
          <a:prstGeom prst="rect">
            <a:avLst/>
          </a:prstGeom>
          <a:noFill/>
        </p:spPr>
        <p:txBody>
          <a:bodyPr wrap="square" rtlCol="0">
            <a:spAutoFit/>
          </a:bodyPr>
          <a:lstStyle/>
          <a:p>
            <a:pPr algn="just">
              <a:lnSpc>
                <a:spcPct val="150000"/>
              </a:lnSpc>
            </a:pPr>
            <a:r>
              <a:rPr lang="zh-CN" altLang="en-US" b="1" dirty="0">
                <a:solidFill>
                  <a:srgbClr val="354B72"/>
                </a:solidFill>
                <a:latin typeface="Times New Roman" panose="02020603050405020304" pitchFamily="18" charset="0"/>
                <a:ea typeface="黑体" panose="02010609060101010101" charset="-122"/>
                <a:cs typeface="+mn-ea"/>
                <a:sym typeface="+mn-lt"/>
              </a:rPr>
              <a:t>查阅有关资料，制定科学合理的调查问卷。</a:t>
            </a:r>
            <a:endParaRPr lang="zh-CN" altLang="en-US" b="1" dirty="0">
              <a:solidFill>
                <a:srgbClr val="354B72"/>
              </a:solidFill>
              <a:latin typeface="Times New Roman" panose="02020603050405020304" pitchFamily="18" charset="0"/>
              <a:ea typeface="黑体" panose="02010609060101010101" charset="-122"/>
              <a:cs typeface="+mn-ea"/>
              <a:sym typeface="+mn-lt"/>
            </a:endParaRPr>
          </a:p>
        </p:txBody>
      </p:sp>
      <p:sp>
        <p:nvSpPr>
          <p:cNvPr id="58" name="文本框 57"/>
          <p:cNvSpPr txBox="1"/>
          <p:nvPr/>
        </p:nvSpPr>
        <p:spPr>
          <a:xfrm>
            <a:off x="5115890" y="1337795"/>
            <a:ext cx="2028341" cy="870751"/>
          </a:xfrm>
          <a:prstGeom prst="rect">
            <a:avLst/>
          </a:prstGeom>
          <a:noFill/>
        </p:spPr>
        <p:txBody>
          <a:bodyPr wrap="square" rtlCol="0">
            <a:spAutoFit/>
          </a:bodyPr>
          <a:lstStyle/>
          <a:p>
            <a:pPr algn="just">
              <a:lnSpc>
                <a:spcPct val="150000"/>
              </a:lnSpc>
            </a:pPr>
            <a:r>
              <a:rPr lang="zh-CN" altLang="en-US" b="1" dirty="0">
                <a:solidFill>
                  <a:srgbClr val="354B72"/>
                </a:solidFill>
                <a:latin typeface="Times New Roman" panose="02020603050405020304" pitchFamily="18" charset="0"/>
                <a:ea typeface="黑体" panose="02010609060101010101" charset="-122"/>
                <a:cs typeface="+mn-ea"/>
                <a:sym typeface="+mn-lt"/>
              </a:rPr>
              <a:t>完成问卷，分发问卷，收集数据。</a:t>
            </a:r>
            <a:endParaRPr lang="zh-CN" altLang="en-US" b="1" dirty="0">
              <a:solidFill>
                <a:srgbClr val="354B72"/>
              </a:solidFill>
              <a:latin typeface="Times New Roman" panose="02020603050405020304" pitchFamily="18" charset="0"/>
              <a:ea typeface="黑体" panose="02010609060101010101" charset="-122"/>
              <a:cs typeface="+mn-ea"/>
              <a:sym typeface="+mn-lt"/>
            </a:endParaRPr>
          </a:p>
        </p:txBody>
      </p:sp>
      <p:sp>
        <p:nvSpPr>
          <p:cNvPr id="60" name="文本框 59"/>
          <p:cNvSpPr txBox="1"/>
          <p:nvPr/>
        </p:nvSpPr>
        <p:spPr>
          <a:xfrm>
            <a:off x="7029376" y="4737440"/>
            <a:ext cx="2300039" cy="1286250"/>
          </a:xfrm>
          <a:prstGeom prst="rect">
            <a:avLst/>
          </a:prstGeom>
          <a:noFill/>
        </p:spPr>
        <p:txBody>
          <a:bodyPr wrap="square" rtlCol="0">
            <a:spAutoFit/>
          </a:bodyPr>
          <a:lstStyle/>
          <a:p>
            <a:pPr algn="just">
              <a:lnSpc>
                <a:spcPct val="150000"/>
              </a:lnSpc>
            </a:pPr>
            <a:r>
              <a:rPr lang="zh-CN" altLang="en-US" b="1" dirty="0">
                <a:solidFill>
                  <a:srgbClr val="354B72"/>
                </a:solidFill>
                <a:latin typeface="Times New Roman" panose="02020603050405020304" pitchFamily="18" charset="0"/>
                <a:ea typeface="黑体" panose="02010609060101010101" charset="-122"/>
                <a:cs typeface="+mn-ea"/>
                <a:sym typeface="+mn-lt"/>
              </a:rPr>
              <a:t>对问卷调查数据和案例研究数据进行分析，完成课题研究。</a:t>
            </a:r>
            <a:endParaRPr lang="zh-CN" altLang="en-US" b="1" dirty="0">
              <a:solidFill>
                <a:srgbClr val="354B72"/>
              </a:solidFill>
              <a:latin typeface="Times New Roman" panose="02020603050405020304" pitchFamily="18" charset="0"/>
              <a:ea typeface="黑体" panose="02010609060101010101" charset="-122"/>
              <a:cs typeface="+mn-ea"/>
              <a:sym typeface="+mn-lt"/>
            </a:endParaRPr>
          </a:p>
        </p:txBody>
      </p:sp>
      <p:sp>
        <p:nvSpPr>
          <p:cNvPr id="59" name="文本框 58"/>
          <p:cNvSpPr txBox="1"/>
          <p:nvPr/>
        </p:nvSpPr>
        <p:spPr>
          <a:xfrm>
            <a:off x="9184418" y="1718244"/>
            <a:ext cx="2028341" cy="355225"/>
          </a:xfrm>
          <a:prstGeom prst="rect">
            <a:avLst/>
          </a:prstGeom>
          <a:noFill/>
        </p:spPr>
        <p:txBody>
          <a:bodyPr wrap="square" rtlCol="0">
            <a:spAutoFit/>
          </a:bodyPr>
          <a:lstStyle/>
          <a:p>
            <a:pPr algn="just">
              <a:lnSpc>
                <a:spcPts val="2200"/>
              </a:lnSpc>
            </a:pPr>
            <a:r>
              <a:rPr lang="zh-CN" altLang="en-US" b="1" dirty="0">
                <a:solidFill>
                  <a:srgbClr val="354B72"/>
                </a:solidFill>
                <a:latin typeface="Times New Roman" panose="02020603050405020304" pitchFamily="18" charset="0"/>
                <a:ea typeface="黑体" panose="02010609060101010101" charset="-122"/>
                <a:cs typeface="+mn-ea"/>
                <a:sym typeface="+mn-lt"/>
              </a:rPr>
              <a:t>撰写结题报告。</a:t>
            </a:r>
            <a:endParaRPr lang="zh-CN" altLang="en-US" b="1" dirty="0">
              <a:solidFill>
                <a:srgbClr val="354B72"/>
              </a:solidFill>
              <a:latin typeface="Times New Roman" panose="02020603050405020304" pitchFamily="18" charset="0"/>
              <a:ea typeface="黑体" panose="02010609060101010101" charset="-122"/>
              <a:cs typeface="+mn-ea"/>
              <a:sym typeface="+mn-lt"/>
            </a:endParaRPr>
          </a:p>
        </p:txBody>
      </p:sp>
      <p:sp>
        <p:nvSpPr>
          <p:cNvPr id="64" name="文本框 63"/>
          <p:cNvSpPr txBox="1"/>
          <p:nvPr/>
        </p:nvSpPr>
        <p:spPr>
          <a:xfrm>
            <a:off x="3432105" y="1457684"/>
            <a:ext cx="1300356" cy="646331"/>
          </a:xfrm>
          <a:prstGeom prst="rect">
            <a:avLst/>
          </a:prstGeom>
          <a:noFill/>
        </p:spPr>
        <p:txBody>
          <a:bodyPr wrap="none" rtlCol="0">
            <a:spAutoFit/>
          </a:bodyPr>
          <a:lstStyle/>
          <a:p>
            <a:pPr algn="ct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2023.08.01</a:t>
            </a:r>
            <a:endPar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endParaRPr>
          </a:p>
          <a:p>
            <a:pPr algn="ctr"/>
            <a:r>
              <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rPr>
              <a:t>-</a:t>
            </a: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2023.08.20</a:t>
            </a:r>
            <a:endParaRPr lang="zh-CN" altLang="en-US" b="1" dirty="0">
              <a:solidFill>
                <a:schemeClr val="accent1">
                  <a:lumMod val="50000"/>
                </a:schemeClr>
              </a:solidFill>
              <a:latin typeface="Times New Roman" panose="02020603050405020304" pitchFamily="18" charset="0"/>
              <a:ea typeface="黑体" panose="02010609060101010101" charset="-122"/>
              <a:cs typeface="+mn-ea"/>
              <a:sym typeface="+mn-lt"/>
            </a:endParaRPr>
          </a:p>
        </p:txBody>
      </p:sp>
      <p:sp>
        <p:nvSpPr>
          <p:cNvPr id="65" name="文本框 64"/>
          <p:cNvSpPr txBox="1"/>
          <p:nvPr/>
        </p:nvSpPr>
        <p:spPr>
          <a:xfrm>
            <a:off x="5479883" y="4692392"/>
            <a:ext cx="1300356" cy="646331"/>
          </a:xfrm>
          <a:prstGeom prst="rect">
            <a:avLst/>
          </a:prstGeom>
          <a:noFill/>
        </p:spPr>
        <p:txBody>
          <a:bodyPr wrap="none" rtlCol="0">
            <a:spAutoFit/>
          </a:bodyPr>
          <a:lstStyle/>
          <a:p>
            <a:pPr algn="ct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2023.08.21</a:t>
            </a:r>
            <a:endPar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endParaRPr>
          </a:p>
          <a:p>
            <a:pPr algn="ctr"/>
            <a:r>
              <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rPr>
              <a:t>-</a:t>
            </a: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2023.08.31</a:t>
            </a:r>
            <a:endParaRPr lang="zh-CN" altLang="en-US" b="1" dirty="0">
              <a:solidFill>
                <a:schemeClr val="accent1">
                  <a:lumMod val="50000"/>
                </a:schemeClr>
              </a:solidFill>
              <a:latin typeface="Times New Roman" panose="02020603050405020304" pitchFamily="18" charset="0"/>
              <a:ea typeface="黑体" panose="02010609060101010101" charset="-122"/>
              <a:cs typeface="+mn-ea"/>
              <a:sym typeface="+mn-lt"/>
            </a:endParaRPr>
          </a:p>
        </p:txBody>
      </p:sp>
      <p:sp>
        <p:nvSpPr>
          <p:cNvPr id="66" name="文本框 65"/>
          <p:cNvSpPr txBox="1"/>
          <p:nvPr/>
        </p:nvSpPr>
        <p:spPr>
          <a:xfrm>
            <a:off x="7364444" y="1333819"/>
            <a:ext cx="1300356" cy="646331"/>
          </a:xfrm>
          <a:prstGeom prst="rect">
            <a:avLst/>
          </a:prstGeom>
          <a:noFill/>
        </p:spPr>
        <p:txBody>
          <a:bodyPr wrap="none" rtlCol="0">
            <a:spAutoFit/>
          </a:bodyPr>
          <a:lstStyle/>
          <a:p>
            <a:pPr algn="ct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2023.09.01</a:t>
            </a:r>
            <a:endPar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endParaRPr>
          </a:p>
          <a:p>
            <a:pPr algn="ctr"/>
            <a:r>
              <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rPr>
              <a:t>-</a:t>
            </a: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2023.09.15</a:t>
            </a:r>
            <a:endParaRPr lang="zh-CN" altLang="en-US" b="1" dirty="0">
              <a:solidFill>
                <a:schemeClr val="accent1">
                  <a:lumMod val="50000"/>
                </a:schemeClr>
              </a:solidFill>
              <a:latin typeface="Times New Roman" panose="02020603050405020304" pitchFamily="18" charset="0"/>
              <a:ea typeface="黑体" panose="02010609060101010101" charset="-122"/>
              <a:cs typeface="+mn-ea"/>
              <a:sym typeface="+mn-lt"/>
            </a:endParaRPr>
          </a:p>
        </p:txBody>
      </p:sp>
      <p:sp>
        <p:nvSpPr>
          <p:cNvPr id="67" name="文本框 66"/>
          <p:cNvSpPr txBox="1"/>
          <p:nvPr/>
        </p:nvSpPr>
        <p:spPr>
          <a:xfrm>
            <a:off x="9418366" y="4692392"/>
            <a:ext cx="1300356" cy="646331"/>
          </a:xfrm>
          <a:prstGeom prst="rect">
            <a:avLst/>
          </a:prstGeom>
          <a:noFill/>
        </p:spPr>
        <p:txBody>
          <a:bodyPr wrap="none" rtlCol="0">
            <a:spAutoFit/>
          </a:bodyPr>
          <a:lstStyle/>
          <a:p>
            <a:pPr algn="ct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2023.09.16</a:t>
            </a:r>
            <a:endPar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endParaRPr>
          </a:p>
          <a:p>
            <a:pPr algn="ctr"/>
            <a:r>
              <a:rPr lang="en-US" altLang="zh-CN" b="1" dirty="0">
                <a:solidFill>
                  <a:schemeClr val="accent1">
                    <a:lumMod val="50000"/>
                  </a:schemeClr>
                </a:solidFill>
                <a:latin typeface="Times New Roman" panose="02020603050405020304" pitchFamily="18" charset="0"/>
                <a:ea typeface="黑体" panose="02010609060101010101" charset="-122"/>
                <a:cs typeface="+mn-ea"/>
                <a:sym typeface="+mn-lt"/>
              </a:rPr>
              <a:t>-</a:t>
            </a:r>
            <a:r>
              <a:rPr lang="en-US" altLang="zh-CN" b="1" dirty="0" smtClean="0">
                <a:solidFill>
                  <a:schemeClr val="accent1">
                    <a:lumMod val="50000"/>
                  </a:schemeClr>
                </a:solidFill>
                <a:latin typeface="Times New Roman" panose="02020603050405020304" pitchFamily="18" charset="0"/>
                <a:ea typeface="黑体" panose="02010609060101010101" charset="-122"/>
                <a:cs typeface="+mn-ea"/>
                <a:sym typeface="+mn-lt"/>
              </a:rPr>
              <a:t>2023.09.20</a:t>
            </a:r>
            <a:endParaRPr lang="zh-CN" altLang="en-US" b="1" dirty="0">
              <a:solidFill>
                <a:schemeClr val="accent1">
                  <a:lumMod val="50000"/>
                </a:schemeClr>
              </a:solidFill>
              <a:latin typeface="Times New Roman" panose="02020603050405020304" pitchFamily="18" charset="0"/>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30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8E9EB"/>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8" name="文本框 7"/>
          <p:cNvSpPr txBox="1"/>
          <p:nvPr/>
        </p:nvSpPr>
        <p:spPr>
          <a:xfrm>
            <a:off x="1572366"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感谢观看</a:t>
            </a:r>
            <a:endParaRPr lang="zh-CN" altLang="en-US" sz="8000" dirty="0">
              <a:solidFill>
                <a:schemeClr val="accent1">
                  <a:lumMod val="50000"/>
                </a:schemeClr>
              </a:solidFill>
              <a:cs typeface="+mn-ea"/>
              <a:sym typeface="+mn-lt"/>
            </a:endParaRPr>
          </a:p>
        </p:txBody>
      </p:sp>
      <p:grpSp>
        <p:nvGrpSpPr>
          <p:cNvPr id="3" name="组合 2"/>
          <p:cNvGrpSpPr/>
          <p:nvPr/>
        </p:nvGrpSpPr>
        <p:grpSpPr>
          <a:xfrm>
            <a:off x="1192507" y="1449010"/>
            <a:ext cx="421526" cy="5422638"/>
            <a:chOff x="1192507" y="1449010"/>
            <a:chExt cx="421526" cy="5422638"/>
          </a:xfrm>
        </p:grpSpPr>
        <p:sp>
          <p:nvSpPr>
            <p:cNvPr id="11" name="文本框 10"/>
            <p:cNvSpPr txBox="1"/>
            <p:nvPr/>
          </p:nvSpPr>
          <p:spPr>
            <a:xfrm>
              <a:off x="1192507" y="1449010"/>
              <a:ext cx="421526" cy="92398"/>
            </a:xfrm>
            <a:prstGeom prst="rect">
              <a:avLst/>
            </a:prstGeom>
            <a:noFill/>
          </p:spPr>
          <p:txBody>
            <a:bodyPr vert="wordArtVertRtl" wrap="none" rtlCol="0">
              <a:spAutoFit/>
            </a:bodyPr>
            <a:lstStyle/>
            <a:p>
              <a:endParaRPr lang="zh-CN" altLang="en-US" sz="1200" dirty="0">
                <a:solidFill>
                  <a:srgbClr val="949AB2"/>
                </a:solidFill>
                <a:cs typeface="+mn-ea"/>
                <a:sym typeface="+mn-lt"/>
              </a:endParaRPr>
            </a:p>
          </p:txBody>
        </p:sp>
        <p:cxnSp>
          <p:nvCxnSpPr>
            <p:cNvPr id="14" name="直接连接符 13"/>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308979"/>
            <a:chOff x="2861166" y="0"/>
            <a:chExt cx="579518" cy="5308979"/>
          </a:xfrm>
        </p:grpSpPr>
        <p:sp>
          <p:nvSpPr>
            <p:cNvPr id="10" name="文本框 9"/>
            <p:cNvSpPr txBox="1"/>
            <p:nvPr/>
          </p:nvSpPr>
          <p:spPr>
            <a:xfrm>
              <a:off x="2861166" y="1464937"/>
              <a:ext cx="579518" cy="92398"/>
            </a:xfrm>
            <a:prstGeom prst="rect">
              <a:avLst/>
            </a:prstGeom>
            <a:noFill/>
          </p:spPr>
          <p:txBody>
            <a:bodyPr vert="wordArtVertRtl" wrap="none" rtlCol="0">
              <a:spAutoFit/>
            </a:bodyPr>
            <a:lstStyle/>
            <a:p>
              <a:endParaRPr lang="zh-CN" altLang="en-US" sz="2000" spc="600" dirty="0">
                <a:solidFill>
                  <a:srgbClr val="949AB2"/>
                </a:solidFill>
                <a:cs typeface="+mn-ea"/>
                <a:sym typeface="+mn-lt"/>
              </a:endParaRPr>
            </a:p>
          </p:txBody>
        </p:sp>
        <p:cxnSp>
          <p:nvCxnSpPr>
            <p:cNvPr id="16" name="直接连接符 15"/>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Click="0" advTm="1000">
        <p:blinds dir="vert"/>
      </p:transition>
    </mc:Choice>
    <mc:Fallback>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clrChange>
              <a:clrFrom>
                <a:srgbClr val="FFFFFF"/>
              </a:clrFrom>
              <a:clrTo>
                <a:srgbClr val="FFFFFF">
                  <a:alpha val="0"/>
                </a:srgbClr>
              </a:clrTo>
            </a:clrChange>
          </a:blip>
          <a:stretch>
            <a:fillRect/>
          </a:stretch>
        </p:blipFill>
        <p:spPr>
          <a:xfrm>
            <a:off x="0" y="0"/>
            <a:ext cx="6858000" cy="6858000"/>
          </a:xfrm>
          <a:prstGeom prst="rect">
            <a:avLst/>
          </a:prstGeom>
        </p:spPr>
      </p:pic>
      <p:sp>
        <p:nvSpPr>
          <p:cNvPr id="7" name="文本框 6"/>
          <p:cNvSpPr txBox="1"/>
          <p:nvPr/>
        </p:nvSpPr>
        <p:spPr>
          <a:xfrm>
            <a:off x="7570257" y="1282899"/>
            <a:ext cx="2319866" cy="110799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rPr>
              <a:t>目  录</a:t>
            </a:r>
            <a:endParaRPr kumimoji="0" lang="zh-CN" altLang="en-US" sz="6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endParaRPr>
          </a:p>
        </p:txBody>
      </p:sp>
      <p:sp>
        <p:nvSpPr>
          <p:cNvPr id="8" name="文本框 7"/>
          <p:cNvSpPr txBox="1"/>
          <p:nvPr/>
        </p:nvSpPr>
        <p:spPr>
          <a:xfrm>
            <a:off x="7693822" y="2206229"/>
            <a:ext cx="229101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8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rPr>
              <a:t>CONTENTS</a:t>
            </a:r>
            <a:endParaRPr kumimoji="0" lang="zh-CN" altLang="en-US" sz="1800" b="0" i="0" u="none" strike="noStrike" kern="1200" cap="none" spc="8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endParaRPr>
          </a:p>
        </p:txBody>
      </p:sp>
      <p:grpSp>
        <p:nvGrpSpPr>
          <p:cNvPr id="13" name="组合 12"/>
          <p:cNvGrpSpPr/>
          <p:nvPr/>
        </p:nvGrpSpPr>
        <p:grpSpPr>
          <a:xfrm>
            <a:off x="5602851" y="3590970"/>
            <a:ext cx="986297" cy="3240668"/>
            <a:chOff x="6537247" y="3617332"/>
            <a:chExt cx="986297" cy="3240668"/>
          </a:xfrm>
        </p:grpSpPr>
        <p:sp>
          <p:nvSpPr>
            <p:cNvPr id="9" name="文本框 8"/>
            <p:cNvSpPr txBox="1"/>
            <p:nvPr/>
          </p:nvSpPr>
          <p:spPr>
            <a:xfrm>
              <a:off x="6537247" y="3617332"/>
              <a:ext cx="738664" cy="193899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rPr>
                <a:t>研究背景</a:t>
              </a:r>
              <a:endPar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endParaRPr>
            </a:p>
          </p:txBody>
        </p:sp>
        <p:sp>
          <p:nvSpPr>
            <p:cNvPr id="10" name="文本框 9"/>
            <p:cNvSpPr txBox="1"/>
            <p:nvPr/>
          </p:nvSpPr>
          <p:spPr>
            <a:xfrm>
              <a:off x="7156649" y="3650898"/>
              <a:ext cx="366895"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3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endParaRPr>
            </a:p>
          </p:txBody>
        </p:sp>
        <p:cxnSp>
          <p:nvCxnSpPr>
            <p:cNvPr id="11" name="直接连接符 10"/>
            <p:cNvCxnSpPr/>
            <p:nvPr/>
          </p:nvCxnSpPr>
          <p:spPr>
            <a:xfrm>
              <a:off x="74309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6680391" y="3615963"/>
            <a:ext cx="986297" cy="3240668"/>
            <a:chOff x="6537247" y="3617332"/>
            <a:chExt cx="986297" cy="3240668"/>
          </a:xfrm>
        </p:grpSpPr>
        <p:sp>
          <p:nvSpPr>
            <p:cNvPr id="35" name="文本框 34"/>
            <p:cNvSpPr txBox="1"/>
            <p:nvPr/>
          </p:nvSpPr>
          <p:spPr>
            <a:xfrm>
              <a:off x="6537247" y="3617332"/>
              <a:ext cx="738664" cy="193899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rPr>
                <a:t>研究内容</a:t>
              </a:r>
              <a:endPar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endParaRPr>
            </a:p>
          </p:txBody>
        </p:sp>
        <p:sp>
          <p:nvSpPr>
            <p:cNvPr id="36" name="文本框 35"/>
            <p:cNvSpPr txBox="1"/>
            <p:nvPr/>
          </p:nvSpPr>
          <p:spPr>
            <a:xfrm>
              <a:off x="7156649" y="3650898"/>
              <a:ext cx="366895"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3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endParaRPr>
            </a:p>
          </p:txBody>
        </p:sp>
        <p:cxnSp>
          <p:nvCxnSpPr>
            <p:cNvPr id="37" name="直接连接符 36"/>
            <p:cNvCxnSpPr/>
            <p:nvPr/>
          </p:nvCxnSpPr>
          <p:spPr>
            <a:xfrm>
              <a:off x="74309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7757931" y="3624536"/>
            <a:ext cx="986297" cy="3240668"/>
            <a:chOff x="6537247" y="3617332"/>
            <a:chExt cx="986297" cy="3240668"/>
          </a:xfrm>
        </p:grpSpPr>
        <p:sp>
          <p:nvSpPr>
            <p:cNvPr id="39" name="文本框 38"/>
            <p:cNvSpPr txBox="1"/>
            <p:nvPr/>
          </p:nvSpPr>
          <p:spPr>
            <a:xfrm>
              <a:off x="6537247" y="3617332"/>
              <a:ext cx="738664" cy="193899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rPr>
                <a:t>研究方法</a:t>
              </a:r>
              <a:endPar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endParaRPr>
            </a:p>
          </p:txBody>
        </p:sp>
        <p:sp>
          <p:nvSpPr>
            <p:cNvPr id="40" name="文本框 39"/>
            <p:cNvSpPr txBox="1"/>
            <p:nvPr/>
          </p:nvSpPr>
          <p:spPr>
            <a:xfrm>
              <a:off x="7156649" y="3650898"/>
              <a:ext cx="366895"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3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endParaRPr>
            </a:p>
          </p:txBody>
        </p:sp>
        <p:cxnSp>
          <p:nvCxnSpPr>
            <p:cNvPr id="41" name="直接连接符 40"/>
            <p:cNvCxnSpPr/>
            <p:nvPr/>
          </p:nvCxnSpPr>
          <p:spPr>
            <a:xfrm>
              <a:off x="74309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8833667" y="3624536"/>
            <a:ext cx="986297" cy="3240668"/>
            <a:chOff x="6537247" y="3617332"/>
            <a:chExt cx="986297" cy="3240668"/>
          </a:xfrm>
        </p:grpSpPr>
        <p:sp>
          <p:nvSpPr>
            <p:cNvPr id="43" name="文本框 42"/>
            <p:cNvSpPr txBox="1"/>
            <p:nvPr/>
          </p:nvSpPr>
          <p:spPr>
            <a:xfrm>
              <a:off x="6537247" y="3617332"/>
              <a:ext cx="738664" cy="193899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rPr>
                <a:t>研究结论</a:t>
              </a:r>
              <a:endPar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endParaRPr>
            </a:p>
          </p:txBody>
        </p:sp>
        <p:sp>
          <p:nvSpPr>
            <p:cNvPr id="44" name="文本框 43"/>
            <p:cNvSpPr txBox="1"/>
            <p:nvPr/>
          </p:nvSpPr>
          <p:spPr>
            <a:xfrm>
              <a:off x="7156649" y="3650898"/>
              <a:ext cx="366895"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3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endParaRPr>
            </a:p>
          </p:txBody>
        </p:sp>
        <p:cxnSp>
          <p:nvCxnSpPr>
            <p:cNvPr id="45" name="直接连接符 44"/>
            <p:cNvCxnSpPr/>
            <p:nvPr/>
          </p:nvCxnSpPr>
          <p:spPr>
            <a:xfrm>
              <a:off x="74309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9799241" y="3617332"/>
            <a:ext cx="986297" cy="3240668"/>
            <a:chOff x="6537247" y="3617332"/>
            <a:chExt cx="986297" cy="3240668"/>
          </a:xfrm>
        </p:grpSpPr>
        <p:sp>
          <p:nvSpPr>
            <p:cNvPr id="51" name="文本框 50"/>
            <p:cNvSpPr txBox="1"/>
            <p:nvPr/>
          </p:nvSpPr>
          <p:spPr>
            <a:xfrm>
              <a:off x="6537247" y="3617332"/>
              <a:ext cx="738664" cy="193899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rPr>
                <a:t>进度安排</a:t>
              </a:r>
              <a:endParaRPr kumimoji="0" lang="zh-CN" altLang="en-US" sz="3600" b="0" i="0" u="none" strike="noStrike" kern="1200" cap="none" spc="0" normalizeH="0" noProof="0" dirty="0">
                <a:ln>
                  <a:noFill/>
                </a:ln>
                <a:solidFill>
                  <a:srgbClr val="4472C4">
                    <a:lumMod val="50000"/>
                  </a:srgbClr>
                </a:solidFill>
                <a:effectLst/>
                <a:uLnTx/>
                <a:uFillTx/>
                <a:latin typeface="Times New Roman" panose="02020603050405020304" pitchFamily="18" charset="0"/>
                <a:ea typeface="黑体" panose="02010609060101010101" charset="-122"/>
                <a:cs typeface="+mn-ea"/>
                <a:sym typeface="+mn-lt"/>
              </a:endParaRPr>
            </a:p>
          </p:txBody>
        </p:sp>
        <p:sp>
          <p:nvSpPr>
            <p:cNvPr id="52" name="文本框 51"/>
            <p:cNvSpPr txBox="1"/>
            <p:nvPr/>
          </p:nvSpPr>
          <p:spPr>
            <a:xfrm>
              <a:off x="7156649" y="3650898"/>
              <a:ext cx="366895"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300" normalizeH="0" noProof="0" dirty="0">
                <a:ln>
                  <a:noFill/>
                </a:ln>
                <a:solidFill>
                  <a:srgbClr val="949AB2"/>
                </a:solidFill>
                <a:effectLst/>
                <a:uLnTx/>
                <a:uFillTx/>
                <a:latin typeface="Times New Roman" panose="02020603050405020304" pitchFamily="18" charset="0"/>
                <a:ea typeface="黑体" panose="02010609060101010101" charset="-122"/>
                <a:cs typeface="+mn-ea"/>
                <a:sym typeface="+mn-lt"/>
              </a:endParaRPr>
            </a:p>
          </p:txBody>
        </p:sp>
        <p:cxnSp>
          <p:nvCxnSpPr>
            <p:cNvPr id="53" name="直接连接符 52"/>
            <p:cNvCxnSpPr/>
            <p:nvPr/>
          </p:nvCxnSpPr>
          <p:spPr>
            <a:xfrm>
              <a:off x="7430967" y="3650898"/>
              <a:ext cx="0" cy="3207102"/>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1000">
        <p:split orient="vert"/>
      </p:transition>
    </mc:Choice>
    <mc:Fallback>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anim calcmode="lin" valueType="num">
                                      <p:cBhvr>
                                        <p:cTn id="21" dur="1000" fill="hold"/>
                                        <p:tgtEl>
                                          <p:spTgt spid="34"/>
                                        </p:tgtEl>
                                        <p:attrNameLst>
                                          <p:attrName>ppt_x</p:attrName>
                                        </p:attrNameLst>
                                      </p:cBhvr>
                                      <p:tavLst>
                                        <p:tav tm="0">
                                          <p:val>
                                            <p:strVal val="#ppt_x"/>
                                          </p:val>
                                        </p:tav>
                                        <p:tav tm="100000">
                                          <p:val>
                                            <p:strVal val="#ppt_x"/>
                                          </p:val>
                                        </p:tav>
                                      </p:tavLst>
                                    </p:anim>
                                    <p:anim calcmode="lin" valueType="num">
                                      <p:cBhvr>
                                        <p:cTn id="22" dur="1000" fill="hold"/>
                                        <p:tgtEl>
                                          <p:spTgt spid="34"/>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1000"/>
                                        <p:tgtEl>
                                          <p:spTgt spid="38"/>
                                        </p:tgtEl>
                                      </p:cBhvr>
                                    </p:animEffect>
                                    <p:anim calcmode="lin" valueType="num">
                                      <p:cBhvr>
                                        <p:cTn id="27" dur="1000" fill="hold"/>
                                        <p:tgtEl>
                                          <p:spTgt spid="38"/>
                                        </p:tgtEl>
                                        <p:attrNameLst>
                                          <p:attrName>ppt_x</p:attrName>
                                        </p:attrNameLst>
                                      </p:cBhvr>
                                      <p:tavLst>
                                        <p:tav tm="0">
                                          <p:val>
                                            <p:strVal val="#ppt_x"/>
                                          </p:val>
                                        </p:tav>
                                        <p:tav tm="100000">
                                          <p:val>
                                            <p:strVal val="#ppt_x"/>
                                          </p:val>
                                        </p:tav>
                                      </p:tavLst>
                                    </p:anim>
                                    <p:anim calcmode="lin" valueType="num">
                                      <p:cBhvr>
                                        <p:cTn id="28" dur="1000" fill="hold"/>
                                        <p:tgtEl>
                                          <p:spTgt spid="38"/>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1000"/>
                                        <p:tgtEl>
                                          <p:spTgt spid="42"/>
                                        </p:tgtEl>
                                      </p:cBhvr>
                                    </p:animEffect>
                                    <p:anim calcmode="lin" valueType="num">
                                      <p:cBhvr>
                                        <p:cTn id="33" dur="1000" fill="hold"/>
                                        <p:tgtEl>
                                          <p:spTgt spid="42"/>
                                        </p:tgtEl>
                                        <p:attrNameLst>
                                          <p:attrName>ppt_x</p:attrName>
                                        </p:attrNameLst>
                                      </p:cBhvr>
                                      <p:tavLst>
                                        <p:tav tm="0">
                                          <p:val>
                                            <p:strVal val="#ppt_x"/>
                                          </p:val>
                                        </p:tav>
                                        <p:tav tm="100000">
                                          <p:val>
                                            <p:strVal val="#ppt_x"/>
                                          </p:val>
                                        </p:tav>
                                      </p:tavLst>
                                    </p:anim>
                                    <p:anim calcmode="lin" valueType="num">
                                      <p:cBhvr>
                                        <p:cTn id="34" dur="1000" fill="hold"/>
                                        <p:tgtEl>
                                          <p:spTgt spid="42"/>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1000"/>
                                        <p:tgtEl>
                                          <p:spTgt spid="50"/>
                                        </p:tgtEl>
                                      </p:cBhvr>
                                    </p:animEffect>
                                    <p:anim calcmode="lin" valueType="num">
                                      <p:cBhvr>
                                        <p:cTn id="39" dur="1000" fill="hold"/>
                                        <p:tgtEl>
                                          <p:spTgt spid="50"/>
                                        </p:tgtEl>
                                        <p:attrNameLst>
                                          <p:attrName>ppt_x</p:attrName>
                                        </p:attrNameLst>
                                      </p:cBhvr>
                                      <p:tavLst>
                                        <p:tav tm="0">
                                          <p:val>
                                            <p:strVal val="#ppt_x"/>
                                          </p:val>
                                        </p:tav>
                                        <p:tav tm="100000">
                                          <p:val>
                                            <p:strVal val="#ppt_x"/>
                                          </p:val>
                                        </p:tav>
                                      </p:tavLst>
                                    </p:anim>
                                    <p:anim calcmode="lin" valueType="num">
                                      <p:cBhvr>
                                        <p:cTn id="40"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r>
              <a:rPr lang="zh-CN" altLang="en-US" sz="8000" dirty="0">
                <a:solidFill>
                  <a:schemeClr val="accent1">
                    <a:lumMod val="50000"/>
                  </a:schemeClr>
                </a:solidFill>
                <a:cs typeface="+mn-ea"/>
                <a:sym typeface="+mn-lt"/>
              </a:rPr>
              <a:t>研究背景</a:t>
            </a:r>
            <a:endParaRPr lang="zh-CN" altLang="en-US" sz="8000" dirty="0">
              <a:solidFill>
                <a:schemeClr val="accent1">
                  <a:lumMod val="50000"/>
                </a:schemeClr>
              </a:solidFill>
              <a:cs typeface="+mn-ea"/>
              <a:sym typeface="+mn-lt"/>
            </a:endParaRPr>
          </a:p>
        </p:txBody>
      </p:sp>
      <p:grpSp>
        <p:nvGrpSpPr>
          <p:cNvPr id="3" name="组合 2"/>
          <p:cNvGrpSpPr/>
          <p:nvPr/>
        </p:nvGrpSpPr>
        <p:grpSpPr>
          <a:xfrm>
            <a:off x="1192507" y="1449010"/>
            <a:ext cx="421526" cy="5422638"/>
            <a:chOff x="1192507" y="1449010"/>
            <a:chExt cx="421526" cy="5422638"/>
          </a:xfrm>
        </p:grpSpPr>
        <p:sp>
          <p:nvSpPr>
            <p:cNvPr id="29" name="文本框 28"/>
            <p:cNvSpPr txBox="1"/>
            <p:nvPr/>
          </p:nvSpPr>
          <p:spPr>
            <a:xfrm>
              <a:off x="1192507" y="1449010"/>
              <a:ext cx="421526" cy="92398"/>
            </a:xfrm>
            <a:prstGeom prst="rect">
              <a:avLst/>
            </a:prstGeom>
            <a:noFill/>
          </p:spPr>
          <p:txBody>
            <a:bodyPr vert="wordArtVertRtl" wrap="none" rtlCol="0">
              <a:spAutoFit/>
            </a:bodyPr>
            <a:lstStyle/>
            <a:p>
              <a:endParaRPr lang="zh-CN" altLang="en-US" sz="1200" dirty="0">
                <a:solidFill>
                  <a:srgbClr val="949AB2"/>
                </a:solidFill>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308979"/>
            <a:chOff x="2861166" y="0"/>
            <a:chExt cx="579518" cy="5308979"/>
          </a:xfrm>
        </p:grpSpPr>
        <p:sp>
          <p:nvSpPr>
            <p:cNvPr id="28" name="文本框 27"/>
            <p:cNvSpPr txBox="1"/>
            <p:nvPr/>
          </p:nvSpPr>
          <p:spPr>
            <a:xfrm>
              <a:off x="2861166" y="2775126"/>
              <a:ext cx="579518" cy="92398"/>
            </a:xfrm>
            <a:prstGeom prst="rect">
              <a:avLst/>
            </a:prstGeom>
            <a:noFill/>
          </p:spPr>
          <p:txBody>
            <a:bodyPr vert="wordArtVertRtl" wrap="none" rtlCol="0">
              <a:spAutoFit/>
            </a:bodyPr>
            <a:lstStyle/>
            <a:p>
              <a:endParaRPr lang="zh-CN" altLang="en-US" sz="2000" spc="600" dirty="0">
                <a:solidFill>
                  <a:srgbClr val="949AB2"/>
                </a:solidFill>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ea typeface="微软雅黑" panose="020B0503020204020204" pitchFamily="34" charset="-122"/>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rPr>
              <a:t>第一部分</a:t>
            </a:r>
            <a:endPar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endParaRPr>
          </a:p>
        </p:txBody>
      </p:sp>
      <p:pic>
        <p:nvPicPr>
          <p:cNvPr id="8" name="图片 7"/>
          <p:cNvPicPr>
            <a:picLocks noChangeAspect="1"/>
          </p:cNvPicPr>
          <p:nvPr/>
        </p:nvPicPr>
        <p:blipFill rotWithShape="1">
          <a:blip r:embed="rId1"/>
          <a:srcRect t="4916" b="15924"/>
          <a:stretch>
            <a:fillRect/>
          </a:stretch>
        </p:blipFill>
        <p:spPr>
          <a:xfrm>
            <a:off x="1175758" y="2907494"/>
            <a:ext cx="9744223" cy="2807946"/>
          </a:xfrm>
          <a:prstGeom prst="rect">
            <a:avLst/>
          </a:prstGeom>
        </p:spPr>
      </p:pic>
      <p:sp>
        <p:nvSpPr>
          <p:cNvPr id="9" name="文本框 8"/>
          <p:cNvSpPr txBox="1"/>
          <p:nvPr/>
        </p:nvSpPr>
        <p:spPr>
          <a:xfrm>
            <a:off x="1053926" y="661916"/>
            <a:ext cx="9987889" cy="1884618"/>
          </a:xfrm>
          <a:prstGeom prst="rect">
            <a:avLst/>
          </a:prstGeom>
          <a:noFill/>
        </p:spPr>
        <p:txBody>
          <a:bodyPr wrap="square" rtlCol="0">
            <a:spAutoFit/>
          </a:bodyPr>
          <a:lstStyle/>
          <a:p>
            <a:pPr algn="just">
              <a:lnSpc>
                <a:spcPct val="150000"/>
              </a:lnSpc>
            </a:pPr>
            <a:r>
              <a:rPr lang="zh-CN" altLang="en-US" sz="2000" dirty="0">
                <a:solidFill>
                  <a:srgbClr val="354B72"/>
                </a:solidFill>
                <a:cs typeface="+mn-ea"/>
                <a:sym typeface="+mn-lt"/>
              </a:rPr>
              <a:t>    传统课堂教育存在诸多弊端。这种模式比较适合授新课，因为所有学生对新课内容都不太了解，处于同一起点。但每个学生的学习、接受能力和智力水平不尽相同，一堂课下来，不同学生的学习效果千差万别。课后复习等也会影响到学习效果，随着时间推移，学生对知识的掌握程度会逐渐拉开距离。</a:t>
            </a:r>
            <a:endParaRPr lang="zh-CN" altLang="en-US" sz="2000" dirty="0">
              <a:solidFill>
                <a:srgbClr val="354B7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ea typeface="微软雅黑" panose="020B0503020204020204" pitchFamily="34" charset="-122"/>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rPr>
              <a:t>第一部分</a:t>
            </a:r>
            <a:endPar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endParaRPr>
          </a:p>
        </p:txBody>
      </p:sp>
      <p:sp>
        <p:nvSpPr>
          <p:cNvPr id="14" name="文本框 13"/>
          <p:cNvSpPr txBox="1"/>
          <p:nvPr/>
        </p:nvSpPr>
        <p:spPr>
          <a:xfrm>
            <a:off x="1102055" y="621052"/>
            <a:ext cx="9987889" cy="280794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354B72"/>
                </a:solidFill>
                <a:effectLst/>
                <a:uLnTx/>
                <a:uFillTx/>
                <a:ea typeface="微软雅黑" panose="020B0503020204020204" pitchFamily="34" charset="-122"/>
                <a:cs typeface="+mn-ea"/>
                <a:sym typeface="+mn-lt"/>
              </a:rPr>
              <a:t>    AI</a:t>
            </a:r>
            <a:r>
              <a:rPr kumimoji="0" lang="zh-CN" altLang="en-US" sz="2000" b="0" i="0" u="none" strike="noStrike" kern="1200" cap="none" spc="0" normalizeH="0" baseline="0" noProof="0" dirty="0">
                <a:ln>
                  <a:noFill/>
                </a:ln>
                <a:solidFill>
                  <a:srgbClr val="354B72"/>
                </a:solidFill>
                <a:effectLst/>
                <a:uLnTx/>
                <a:uFillTx/>
                <a:ea typeface="微软雅黑" panose="020B0503020204020204" pitchFamily="34" charset="-122"/>
                <a:cs typeface="+mn-ea"/>
                <a:sym typeface="+mn-lt"/>
              </a:rPr>
              <a:t>大模型是一种先进的人工智能技术，其核心特征是拥有大规模的参数和深度神经网络结构。这些模型通过大量的数据训练而来，以便能够理解和生成各种类型的信息，包括自然语言文本、图像、声音等。它们通常通过两个阶段的训练来构建，首先在大规模数据上进行预训练，然后在特定任务上进行微调，以适应特定的应用需求。由于其强大的处理能力，</a:t>
            </a:r>
            <a:r>
              <a:rPr kumimoji="0" lang="en-US" altLang="zh-CN" sz="2000" b="0" i="0" u="none" strike="noStrike" kern="1200" cap="none" spc="0" normalizeH="0" baseline="0" noProof="0" dirty="0">
                <a:ln>
                  <a:noFill/>
                </a:ln>
                <a:solidFill>
                  <a:srgbClr val="354B72"/>
                </a:solidFill>
                <a:effectLst/>
                <a:uLnTx/>
                <a:uFillTx/>
                <a:ea typeface="微软雅黑" panose="020B0503020204020204" pitchFamily="34" charset="-122"/>
                <a:cs typeface="+mn-ea"/>
                <a:sym typeface="+mn-lt"/>
              </a:rPr>
              <a:t>AI</a:t>
            </a:r>
            <a:r>
              <a:rPr kumimoji="0" lang="zh-CN" altLang="en-US" sz="2000" b="0" i="0" u="none" strike="noStrike" kern="1200" cap="none" spc="0" normalizeH="0" baseline="0" noProof="0" dirty="0">
                <a:ln>
                  <a:noFill/>
                </a:ln>
                <a:solidFill>
                  <a:srgbClr val="354B72"/>
                </a:solidFill>
                <a:effectLst/>
                <a:uLnTx/>
                <a:uFillTx/>
                <a:ea typeface="微软雅黑" panose="020B0503020204020204" pitchFamily="34" charset="-122"/>
                <a:cs typeface="+mn-ea"/>
                <a:sym typeface="+mn-lt"/>
              </a:rPr>
              <a:t>大模型在自然语言处理、计算机视觉、语音识别、推荐系统等领域表现出色。在教育领域，它们被用于改善学生的学习体验和提供个性化的学术支持。</a:t>
            </a:r>
            <a:endParaRPr kumimoji="0" lang="zh-CN" altLang="en-US" sz="2000" b="0" i="0" u="none" strike="noStrike" kern="1200" cap="none" spc="0" normalizeH="0" baseline="0" noProof="0" dirty="0">
              <a:ln>
                <a:noFill/>
              </a:ln>
              <a:solidFill>
                <a:srgbClr val="354B72"/>
              </a:solidFill>
              <a:effectLst/>
              <a:uLnTx/>
              <a:uFillTx/>
              <a:ea typeface="微软雅黑" panose="020B0503020204020204" pitchFamily="34" charset="-122"/>
              <a:cs typeface="+mn-ea"/>
              <a:sym typeface="+mn-lt"/>
            </a:endParaRPr>
          </a:p>
        </p:txBody>
      </p:sp>
      <p:pic>
        <p:nvPicPr>
          <p:cNvPr id="1028" name="Picture 4" descr="一天搞懂深度学习--李宏毅教程分享 - 知乎"/>
          <p:cNvPicPr>
            <a:picLocks noChangeAspect="1" noChangeArrowheads="1"/>
          </p:cNvPicPr>
          <p:nvPr/>
        </p:nvPicPr>
        <p:blipFill>
          <a:blip r:embed="rId1" cstate="hqprint">
            <a:extLst>
              <a:ext uri="{28A0092B-C50C-407E-A947-70E740481C1C}">
                <a14:useLocalDpi xmlns:a14="http://schemas.microsoft.com/office/drawing/2010/main" val="0"/>
              </a:ext>
            </a:extLst>
          </a:blip>
          <a:srcRect/>
          <a:stretch>
            <a:fillRect/>
          </a:stretch>
        </p:blipFill>
        <p:spPr bwMode="auto">
          <a:xfrm>
            <a:off x="8386783" y="3763270"/>
            <a:ext cx="3263289" cy="2362199"/>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2"/>
          <a:stretch>
            <a:fillRect/>
          </a:stretch>
        </p:blipFill>
        <p:spPr>
          <a:xfrm>
            <a:off x="723240" y="3763271"/>
            <a:ext cx="7663543" cy="2362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 cstate="screen"/>
          <a:srcRect/>
          <a:stretch>
            <a:fillRect/>
          </a:stretch>
        </p:blipFill>
        <p:spPr>
          <a:xfrm>
            <a:off x="0" y="1"/>
            <a:ext cx="12192000" cy="6858000"/>
          </a:xfrm>
          <a:prstGeom prst="rect">
            <a:avLst/>
          </a:prstGeom>
        </p:spPr>
      </p:pic>
      <p:sp>
        <p:nvSpPr>
          <p:cNvPr id="27" name="文本框 26"/>
          <p:cNvSpPr txBox="1"/>
          <p:nvPr/>
        </p:nvSpPr>
        <p:spPr>
          <a:xfrm>
            <a:off x="1572366" y="1330991"/>
            <a:ext cx="1415772" cy="4196020"/>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rPr>
              <a:t>研究内容</a:t>
            </a:r>
            <a:endParaRPr kumimoji="0" lang="zh-CN" altLang="en-US" sz="8000" b="0" i="0" u="none" strike="noStrike" kern="1200" cap="none" spc="0" normalizeH="0" baseline="0" noProof="0" dirty="0">
              <a:ln>
                <a:noFill/>
              </a:ln>
              <a:solidFill>
                <a:srgbClr val="4472C4">
                  <a:lumMod val="50000"/>
                </a:srgbClr>
              </a:solidFill>
              <a:effectLst/>
              <a:uLnTx/>
              <a:uFillTx/>
              <a:ea typeface="微软雅黑" panose="020B0503020204020204" pitchFamily="34" charset="-122"/>
              <a:cs typeface="+mn-ea"/>
              <a:sym typeface="+mn-lt"/>
            </a:endParaRPr>
          </a:p>
        </p:txBody>
      </p:sp>
      <p:grpSp>
        <p:nvGrpSpPr>
          <p:cNvPr id="3" name="组合 2"/>
          <p:cNvGrpSpPr/>
          <p:nvPr/>
        </p:nvGrpSpPr>
        <p:grpSpPr>
          <a:xfrm>
            <a:off x="1192507" y="1449010"/>
            <a:ext cx="421526" cy="5422638"/>
            <a:chOff x="1192507" y="1449010"/>
            <a:chExt cx="421526" cy="5422638"/>
          </a:xfrm>
        </p:grpSpPr>
        <p:sp>
          <p:nvSpPr>
            <p:cNvPr id="29" name="文本框 28"/>
            <p:cNvSpPr txBox="1"/>
            <p:nvPr/>
          </p:nvSpPr>
          <p:spPr>
            <a:xfrm>
              <a:off x="1192507" y="1449010"/>
              <a:ext cx="421526"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0" name="直接连接符 29"/>
            <p:cNvCxnSpPr/>
            <p:nvPr/>
          </p:nvCxnSpPr>
          <p:spPr>
            <a:xfrm>
              <a:off x="1210974" y="1596788"/>
              <a:ext cx="0" cy="5274860"/>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2861166" y="0"/>
            <a:ext cx="579518" cy="5308979"/>
            <a:chOff x="2861166" y="0"/>
            <a:chExt cx="579518" cy="5308979"/>
          </a:xfrm>
        </p:grpSpPr>
        <p:sp>
          <p:nvSpPr>
            <p:cNvPr id="28" name="文本框 27"/>
            <p:cNvSpPr txBox="1"/>
            <p:nvPr/>
          </p:nvSpPr>
          <p:spPr>
            <a:xfrm>
              <a:off x="2861166" y="2775126"/>
              <a:ext cx="579518" cy="92398"/>
            </a:xfrm>
            <a:prstGeom prst="rect">
              <a:avLst/>
            </a:prstGeom>
            <a:noFill/>
          </p:spPr>
          <p:txBody>
            <a:bodyPr vert="wordArtVertRtl"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600" normalizeH="0" baseline="0" noProof="0" dirty="0">
                <a:ln>
                  <a:noFill/>
                </a:ln>
                <a:solidFill>
                  <a:srgbClr val="949AB2"/>
                </a:solidFill>
                <a:effectLst/>
                <a:uLnTx/>
                <a:uFillTx/>
                <a:ea typeface="微软雅黑" panose="020B0503020204020204" pitchFamily="34" charset="-122"/>
                <a:cs typeface="+mn-ea"/>
                <a:sym typeface="+mn-lt"/>
              </a:endParaRPr>
            </a:p>
          </p:txBody>
        </p:sp>
        <p:cxnSp>
          <p:nvCxnSpPr>
            <p:cNvPr id="31" name="直接连接符 30"/>
            <p:cNvCxnSpPr/>
            <p:nvPr/>
          </p:nvCxnSpPr>
          <p:spPr>
            <a:xfrm>
              <a:off x="3440684" y="0"/>
              <a:ext cx="0" cy="5308979"/>
            </a:xfrm>
            <a:prstGeom prst="line">
              <a:avLst/>
            </a:prstGeom>
            <a:ln w="12700">
              <a:solidFill>
                <a:srgbClr val="949AB2">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advClick="0" advTm="1000">
        <p:dissolve/>
      </p:transition>
    </mc:Choice>
    <mc:Fallback>
      <p:transition spd="slow" advClick="0"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47"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r>
              <a:rPr lang="zh-CN" altLang="en-US" sz="2400" dirty="0">
                <a:solidFill>
                  <a:srgbClr val="DCDDE1"/>
                </a:solidFill>
                <a:cs typeface="+mn-ea"/>
                <a:sym typeface="+mn-lt"/>
              </a:rPr>
              <a:t>第二部分</a:t>
            </a:r>
            <a:endParaRPr lang="zh-CN" altLang="en-US" sz="2400" dirty="0">
              <a:solidFill>
                <a:srgbClr val="DCDDE1"/>
              </a:solidFill>
              <a:cs typeface="+mn-ea"/>
              <a:sym typeface="+mn-lt"/>
            </a:endParaRPr>
          </a:p>
        </p:txBody>
      </p:sp>
      <p:sp>
        <p:nvSpPr>
          <p:cNvPr id="3" name="矩形 2"/>
          <p:cNvSpPr/>
          <p:nvPr/>
        </p:nvSpPr>
        <p:spPr>
          <a:xfrm>
            <a:off x="1126805" y="1625131"/>
            <a:ext cx="8322267" cy="778856"/>
          </a:xfrm>
          <a:prstGeom prst="rect">
            <a:avLst/>
          </a:prstGeom>
          <a:solidFill>
            <a:srgbClr val="5D6E8E"/>
          </a:solidFill>
          <a:ln cap="rnd">
            <a:solidFill>
              <a:srgbClr val="5D6E8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screen"/>
          <a:stretch>
            <a:fillRect/>
          </a:stretch>
        </p:blipFill>
        <p:spPr>
          <a:xfrm>
            <a:off x="9222286" y="0"/>
            <a:ext cx="3341451" cy="6858000"/>
          </a:xfrm>
          <a:prstGeom prst="rect">
            <a:avLst/>
          </a:prstGeom>
        </p:spPr>
      </p:pic>
      <p:sp>
        <p:nvSpPr>
          <p:cNvPr id="30" name="文本框 29"/>
          <p:cNvSpPr txBox="1"/>
          <p:nvPr/>
        </p:nvSpPr>
        <p:spPr>
          <a:xfrm>
            <a:off x="1323833" y="1796016"/>
            <a:ext cx="8322266" cy="425758"/>
          </a:xfrm>
          <a:prstGeom prst="rect">
            <a:avLst/>
          </a:prstGeom>
          <a:noFill/>
        </p:spPr>
        <p:txBody>
          <a:bodyPr wrap="square" rtlCol="0">
            <a:spAutoFit/>
          </a:bodyPr>
          <a:lstStyle/>
          <a:p>
            <a:pPr>
              <a:lnSpc>
                <a:spcPts val="2600"/>
              </a:lnSpc>
            </a:pPr>
            <a:r>
              <a:rPr lang="zh-CN" altLang="en-US" sz="2400" b="1" dirty="0">
                <a:solidFill>
                  <a:schemeClr val="bg1"/>
                </a:solidFill>
                <a:latin typeface="黑体" panose="02010609060101010101" charset="-122"/>
                <a:ea typeface="黑体" panose="02010609060101010101" charset="-122"/>
                <a:cs typeface="+mn-ea"/>
                <a:sym typeface="+mn-lt"/>
              </a:rPr>
              <a:t>研究内容</a:t>
            </a:r>
            <a:r>
              <a:rPr lang="en-US" altLang="zh-CN" sz="2400" b="1" dirty="0">
                <a:solidFill>
                  <a:schemeClr val="bg1"/>
                </a:solidFill>
                <a:latin typeface="黑体" panose="02010609060101010101" charset="-122"/>
                <a:ea typeface="黑体" panose="02010609060101010101" charset="-122"/>
                <a:cs typeface="+mn-ea"/>
                <a:sym typeface="+mn-lt"/>
              </a:rPr>
              <a:t>1</a:t>
            </a:r>
            <a:r>
              <a:rPr lang="zh-CN" altLang="en-US" sz="2400" b="1" dirty="0">
                <a:solidFill>
                  <a:schemeClr val="bg1"/>
                </a:solidFill>
                <a:latin typeface="黑体" panose="02010609060101010101" charset="-122"/>
                <a:ea typeface="黑体" panose="02010609060101010101" charset="-122"/>
                <a:cs typeface="+mn-ea"/>
                <a:sym typeface="+mn-lt"/>
              </a:rPr>
              <a:t>：</a:t>
            </a:r>
            <a:r>
              <a:rPr lang="en-US" altLang="zh-CN" sz="2400" b="1" dirty="0">
                <a:solidFill>
                  <a:schemeClr val="bg1"/>
                </a:solidFill>
                <a:latin typeface="黑体" panose="02010609060101010101" charset="-122"/>
                <a:ea typeface="黑体" panose="02010609060101010101" charset="-122"/>
                <a:cs typeface="+mn-ea"/>
                <a:sym typeface="+mn-lt"/>
              </a:rPr>
              <a:t>AI</a:t>
            </a:r>
            <a:r>
              <a:rPr lang="zh-CN" altLang="en-US" sz="2400" b="1" dirty="0">
                <a:solidFill>
                  <a:schemeClr val="bg1"/>
                </a:solidFill>
                <a:latin typeface="黑体" panose="02010609060101010101" charset="-122"/>
                <a:ea typeface="黑体" panose="02010609060101010101" charset="-122"/>
                <a:cs typeface="+mn-ea"/>
                <a:sym typeface="+mn-lt"/>
              </a:rPr>
              <a:t>大模型在中学生学习中的应用情况和方式。</a:t>
            </a:r>
            <a:endParaRPr lang="zh-CN" altLang="en-US" sz="2400" b="1" dirty="0">
              <a:solidFill>
                <a:schemeClr val="bg1"/>
              </a:solidFill>
              <a:latin typeface="黑体" panose="02010609060101010101" charset="-122"/>
              <a:ea typeface="黑体" panose="02010609060101010101" charset="-122"/>
              <a:cs typeface="+mn-ea"/>
              <a:sym typeface="+mn-lt"/>
            </a:endParaRPr>
          </a:p>
        </p:txBody>
      </p:sp>
      <p:sp>
        <p:nvSpPr>
          <p:cNvPr id="47" name="文本框 46"/>
          <p:cNvSpPr txBox="1"/>
          <p:nvPr/>
        </p:nvSpPr>
        <p:spPr>
          <a:xfrm>
            <a:off x="516603" y="4669827"/>
            <a:ext cx="2513760" cy="584775"/>
          </a:xfrm>
          <a:prstGeom prst="rect">
            <a:avLst/>
          </a:prstGeom>
          <a:noFill/>
        </p:spPr>
        <p:txBody>
          <a:bodyPr wrap="square" rtlCol="0">
            <a:spAutoFit/>
          </a:bodyPr>
          <a:lstStyle/>
          <a:p>
            <a:pPr algn="ctr"/>
            <a:r>
              <a:rPr lang="zh-CN" altLang="en-US" sz="3200" spc="-150" dirty="0">
                <a:solidFill>
                  <a:schemeClr val="bg1">
                    <a:lumMod val="95000"/>
                  </a:schemeClr>
                </a:solidFill>
                <a:cs typeface="+mn-ea"/>
                <a:sym typeface="+mn-lt"/>
              </a:rPr>
              <a:t>研究内容</a:t>
            </a:r>
            <a:r>
              <a:rPr lang="en-US" altLang="zh-CN" sz="3200" spc="-150" dirty="0">
                <a:solidFill>
                  <a:schemeClr val="bg1">
                    <a:lumMod val="95000"/>
                  </a:schemeClr>
                </a:solidFill>
                <a:cs typeface="+mn-ea"/>
                <a:sym typeface="+mn-lt"/>
              </a:rPr>
              <a:t>3</a:t>
            </a:r>
            <a:endParaRPr lang="zh-CN" altLang="en-US" sz="3200" spc="-150" dirty="0">
              <a:solidFill>
                <a:schemeClr val="bg1">
                  <a:lumMod val="95000"/>
                </a:schemeClr>
              </a:solidFill>
              <a:cs typeface="+mn-ea"/>
              <a:sym typeface="+mn-lt"/>
            </a:endParaRPr>
          </a:p>
        </p:txBody>
      </p:sp>
      <p:pic>
        <p:nvPicPr>
          <p:cNvPr id="49" name="图片 48"/>
          <p:cNvPicPr>
            <a:picLocks noChangeAspect="1"/>
          </p:cNvPicPr>
          <p:nvPr/>
        </p:nvPicPr>
        <p:blipFill>
          <a:blip r:embed="rId2" cstate="screen">
            <a:clrChange>
              <a:clrFrom>
                <a:srgbClr val="FFFFFF"/>
              </a:clrFrom>
              <a:clrTo>
                <a:srgbClr val="FFFFFF">
                  <a:alpha val="0"/>
                </a:srgbClr>
              </a:clrTo>
            </a:clrChange>
          </a:blip>
          <a:stretch>
            <a:fillRect/>
          </a:stretch>
        </p:blipFill>
        <p:spPr>
          <a:xfrm>
            <a:off x="351636" y="1716736"/>
            <a:ext cx="620561" cy="540000"/>
          </a:xfrm>
          <a:prstGeom prst="rect">
            <a:avLst/>
          </a:prstGeom>
        </p:spPr>
      </p:pic>
      <p:sp>
        <p:nvSpPr>
          <p:cNvPr id="52" name="矩形 51"/>
          <p:cNvSpPr/>
          <p:nvPr/>
        </p:nvSpPr>
        <p:spPr>
          <a:xfrm>
            <a:off x="1126805" y="3183154"/>
            <a:ext cx="8322267" cy="778856"/>
          </a:xfrm>
          <a:prstGeom prst="rect">
            <a:avLst/>
          </a:prstGeom>
          <a:solidFill>
            <a:srgbClr val="5D6E8E"/>
          </a:solidFill>
          <a:ln cap="rnd">
            <a:solidFill>
              <a:srgbClr val="5D6E8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1323833" y="3354039"/>
            <a:ext cx="8322266" cy="425758"/>
          </a:xfrm>
          <a:prstGeom prst="rect">
            <a:avLst/>
          </a:prstGeom>
          <a:noFill/>
        </p:spPr>
        <p:txBody>
          <a:bodyPr wrap="square" rtlCol="0">
            <a:spAutoFit/>
          </a:bodyPr>
          <a:lstStyle/>
          <a:p>
            <a:pPr>
              <a:lnSpc>
                <a:spcPts val="2600"/>
              </a:lnSpc>
            </a:pPr>
            <a:r>
              <a:rPr lang="zh-CN" altLang="en-US" sz="2400" b="1" dirty="0">
                <a:solidFill>
                  <a:schemeClr val="bg1"/>
                </a:solidFill>
                <a:latin typeface="黑体" panose="02010609060101010101" charset="-122"/>
                <a:ea typeface="黑体" panose="02010609060101010101" charset="-122"/>
                <a:cs typeface="+mn-ea"/>
                <a:sym typeface="+mn-lt"/>
              </a:rPr>
              <a:t>研究内容</a:t>
            </a:r>
            <a:r>
              <a:rPr lang="en-US" altLang="zh-CN" sz="2400" b="1" dirty="0">
                <a:solidFill>
                  <a:schemeClr val="bg1"/>
                </a:solidFill>
                <a:latin typeface="黑体" panose="02010609060101010101" charset="-122"/>
                <a:ea typeface="黑体" panose="02010609060101010101" charset="-122"/>
                <a:cs typeface="+mn-ea"/>
                <a:sym typeface="+mn-lt"/>
              </a:rPr>
              <a:t>2</a:t>
            </a:r>
            <a:r>
              <a:rPr lang="zh-CN" altLang="en-US" sz="2400" b="1" dirty="0">
                <a:solidFill>
                  <a:schemeClr val="bg1"/>
                </a:solidFill>
                <a:latin typeface="黑体" panose="02010609060101010101" charset="-122"/>
                <a:ea typeface="黑体" panose="02010609060101010101" charset="-122"/>
                <a:cs typeface="+mn-ea"/>
                <a:sym typeface="+mn-lt"/>
              </a:rPr>
              <a:t>：</a:t>
            </a:r>
            <a:r>
              <a:rPr lang="en-US" altLang="zh-CN" sz="2400" b="1" dirty="0">
                <a:solidFill>
                  <a:schemeClr val="bg1"/>
                </a:solidFill>
                <a:latin typeface="黑体" panose="02010609060101010101" charset="-122"/>
                <a:ea typeface="黑体" panose="02010609060101010101" charset="-122"/>
                <a:cs typeface="+mn-ea"/>
                <a:sym typeface="+mn-lt"/>
              </a:rPr>
              <a:t>AI</a:t>
            </a:r>
            <a:r>
              <a:rPr lang="zh-CN" altLang="en-US" sz="2400" b="1" dirty="0">
                <a:solidFill>
                  <a:schemeClr val="bg1"/>
                </a:solidFill>
                <a:latin typeface="黑体" panose="02010609060101010101" charset="-122"/>
                <a:ea typeface="黑体" panose="02010609060101010101" charset="-122"/>
                <a:cs typeface="+mn-ea"/>
                <a:sym typeface="+mn-lt"/>
              </a:rPr>
              <a:t>大模型如何提供个性化课程学习。</a:t>
            </a:r>
            <a:endParaRPr lang="zh-CN" altLang="en-US" sz="2400" b="1" dirty="0">
              <a:solidFill>
                <a:schemeClr val="bg1"/>
              </a:solidFill>
              <a:latin typeface="黑体" panose="02010609060101010101" charset="-122"/>
              <a:ea typeface="黑体" panose="02010609060101010101" charset="-122"/>
              <a:cs typeface="+mn-ea"/>
              <a:sym typeface="+mn-lt"/>
            </a:endParaRPr>
          </a:p>
        </p:txBody>
      </p:sp>
      <p:pic>
        <p:nvPicPr>
          <p:cNvPr id="54" name="图片 53"/>
          <p:cNvPicPr>
            <a:picLocks noChangeAspect="1"/>
          </p:cNvPicPr>
          <p:nvPr/>
        </p:nvPicPr>
        <p:blipFill>
          <a:blip r:embed="rId2" cstate="screen">
            <a:clrChange>
              <a:clrFrom>
                <a:srgbClr val="FFFFFF"/>
              </a:clrFrom>
              <a:clrTo>
                <a:srgbClr val="FFFFFF">
                  <a:alpha val="0"/>
                </a:srgbClr>
              </a:clrTo>
            </a:clrChange>
          </a:blip>
          <a:stretch>
            <a:fillRect/>
          </a:stretch>
        </p:blipFill>
        <p:spPr>
          <a:xfrm>
            <a:off x="351636" y="3274759"/>
            <a:ext cx="620561" cy="540000"/>
          </a:xfrm>
          <a:prstGeom prst="rect">
            <a:avLst/>
          </a:prstGeom>
        </p:spPr>
      </p:pic>
      <p:sp>
        <p:nvSpPr>
          <p:cNvPr id="55" name="矩形 54"/>
          <p:cNvSpPr/>
          <p:nvPr/>
        </p:nvSpPr>
        <p:spPr>
          <a:xfrm>
            <a:off x="1126805" y="4809148"/>
            <a:ext cx="8322267" cy="778856"/>
          </a:xfrm>
          <a:prstGeom prst="rect">
            <a:avLst/>
          </a:prstGeom>
          <a:solidFill>
            <a:srgbClr val="5D6E8E"/>
          </a:solidFill>
          <a:ln cap="rnd">
            <a:solidFill>
              <a:srgbClr val="5D6E8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1323833" y="4980033"/>
            <a:ext cx="8322266" cy="425758"/>
          </a:xfrm>
          <a:prstGeom prst="rect">
            <a:avLst/>
          </a:prstGeom>
          <a:noFill/>
        </p:spPr>
        <p:txBody>
          <a:bodyPr wrap="square" rtlCol="0">
            <a:spAutoFit/>
          </a:bodyPr>
          <a:lstStyle/>
          <a:p>
            <a:pPr>
              <a:lnSpc>
                <a:spcPts val="2600"/>
              </a:lnSpc>
            </a:pPr>
            <a:r>
              <a:rPr lang="zh-CN" altLang="en-US" sz="2400" b="1" dirty="0">
                <a:solidFill>
                  <a:schemeClr val="bg1"/>
                </a:solidFill>
                <a:latin typeface="黑体" panose="02010609060101010101" charset="-122"/>
                <a:ea typeface="黑体" panose="02010609060101010101" charset="-122"/>
                <a:cs typeface="+mn-ea"/>
                <a:sym typeface="+mn-lt"/>
              </a:rPr>
              <a:t>研究内容</a:t>
            </a:r>
            <a:r>
              <a:rPr lang="en-US" altLang="zh-CN" sz="2400" b="1" dirty="0">
                <a:solidFill>
                  <a:schemeClr val="bg1"/>
                </a:solidFill>
                <a:latin typeface="黑体" panose="02010609060101010101" charset="-122"/>
                <a:ea typeface="黑体" panose="02010609060101010101" charset="-122"/>
                <a:cs typeface="+mn-ea"/>
                <a:sym typeface="+mn-lt"/>
              </a:rPr>
              <a:t>3</a:t>
            </a:r>
            <a:r>
              <a:rPr lang="zh-CN" altLang="en-US" sz="2400" b="1" dirty="0">
                <a:solidFill>
                  <a:schemeClr val="bg1"/>
                </a:solidFill>
                <a:latin typeface="黑体" panose="02010609060101010101" charset="-122"/>
                <a:ea typeface="黑体" panose="02010609060101010101" charset="-122"/>
                <a:cs typeface="+mn-ea"/>
                <a:sym typeface="+mn-lt"/>
              </a:rPr>
              <a:t>：</a:t>
            </a:r>
            <a:r>
              <a:rPr lang="en-US" altLang="zh-CN" sz="2400" b="1" dirty="0">
                <a:solidFill>
                  <a:schemeClr val="bg1"/>
                </a:solidFill>
                <a:latin typeface="黑体" panose="02010609060101010101" charset="-122"/>
                <a:ea typeface="黑体" panose="02010609060101010101" charset="-122"/>
                <a:cs typeface="+mn-ea"/>
                <a:sym typeface="+mn-lt"/>
              </a:rPr>
              <a:t>AI</a:t>
            </a:r>
            <a:r>
              <a:rPr lang="zh-CN" altLang="en-US" sz="2400" b="1" dirty="0">
                <a:solidFill>
                  <a:schemeClr val="bg1"/>
                </a:solidFill>
                <a:latin typeface="黑体" panose="02010609060101010101" charset="-122"/>
                <a:ea typeface="黑体" panose="02010609060101010101" charset="-122"/>
                <a:cs typeface="+mn-ea"/>
                <a:sym typeface="+mn-lt"/>
              </a:rPr>
              <a:t>大模型对中学生学术成绩和学习动力的影响。</a:t>
            </a:r>
            <a:endParaRPr lang="zh-CN" altLang="en-US" sz="2400" b="1" dirty="0">
              <a:solidFill>
                <a:schemeClr val="bg1"/>
              </a:solidFill>
              <a:latin typeface="黑体" panose="02010609060101010101" charset="-122"/>
              <a:ea typeface="黑体" panose="02010609060101010101" charset="-122"/>
              <a:cs typeface="+mn-ea"/>
              <a:sym typeface="+mn-lt"/>
            </a:endParaRPr>
          </a:p>
        </p:txBody>
      </p:sp>
      <p:pic>
        <p:nvPicPr>
          <p:cNvPr id="57" name="图片 56"/>
          <p:cNvPicPr>
            <a:picLocks noChangeAspect="1"/>
          </p:cNvPicPr>
          <p:nvPr/>
        </p:nvPicPr>
        <p:blipFill>
          <a:blip r:embed="rId2" cstate="screen">
            <a:clrChange>
              <a:clrFrom>
                <a:srgbClr val="FFFFFF"/>
              </a:clrFrom>
              <a:clrTo>
                <a:srgbClr val="FFFFFF">
                  <a:alpha val="0"/>
                </a:srgbClr>
              </a:clrTo>
            </a:clrChange>
          </a:blip>
          <a:stretch>
            <a:fillRect/>
          </a:stretch>
        </p:blipFill>
        <p:spPr>
          <a:xfrm>
            <a:off x="351636" y="4900753"/>
            <a:ext cx="620561" cy="5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0-#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50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0-#ppt_w/2"/>
                                          </p:val>
                                        </p:tav>
                                        <p:tav tm="100000">
                                          <p:val>
                                            <p:strVal val="#ppt_x"/>
                                          </p:val>
                                        </p:tav>
                                      </p:tavLst>
                                    </p:anim>
                                    <p:anim calcmode="lin" valueType="num">
                                      <p:cBhvr additive="base">
                                        <p:cTn id="12" dur="10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50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1000" fill="hold"/>
                                        <p:tgtEl>
                                          <p:spTgt spid="56"/>
                                        </p:tgtEl>
                                        <p:attrNameLst>
                                          <p:attrName>ppt_x</p:attrName>
                                        </p:attrNameLst>
                                      </p:cBhvr>
                                      <p:tavLst>
                                        <p:tav tm="0">
                                          <p:val>
                                            <p:strVal val="0-#ppt_w/2"/>
                                          </p:val>
                                        </p:tav>
                                        <p:tav tm="100000">
                                          <p:val>
                                            <p:strVal val="#ppt_x"/>
                                          </p:val>
                                        </p:tav>
                                      </p:tavLst>
                                    </p:anim>
                                    <p:anim calcmode="lin" valueType="num">
                                      <p:cBhvr additive="base">
                                        <p:cTn id="1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3"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ea typeface="微软雅黑" panose="020B0503020204020204" pitchFamily="34" charset="-122"/>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rPr>
              <a:t>第二部分</a:t>
            </a:r>
            <a:endPar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endParaRPr>
          </a:p>
        </p:txBody>
      </p:sp>
      <p:sp>
        <p:nvSpPr>
          <p:cNvPr id="32" name="文本框 31"/>
          <p:cNvSpPr txBox="1"/>
          <p:nvPr/>
        </p:nvSpPr>
        <p:spPr>
          <a:xfrm>
            <a:off x="885371" y="661916"/>
            <a:ext cx="11190514" cy="3346237"/>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Ø"/>
              <a:defRPr/>
            </a:pP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智能教辅</a:t>
            </a:r>
            <a:endPar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大模型可以作为智能教辅工具，提供学生即时的答疑解惑。学生可以向</a:t>
            </a: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模型提出问题，模型会回答问题或提供相关解释。这有助于学生更好地理解课程内容。</a:t>
            </a:r>
            <a:endPar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Ø"/>
              <a:defRPr/>
            </a:pP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作业辅助</a:t>
            </a:r>
            <a:endPar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大模型可以用于辅助学生的写作，提供写作建议、语法纠正和内容改进的反馈。它们还可以自动批改大量的学生作文，节省教师的时间。</a:t>
            </a:r>
            <a:endPar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p:txBody>
      </p:sp>
      <p:pic>
        <p:nvPicPr>
          <p:cNvPr id="2050" name="Picture 2" descr="深度学习与智能问答"/>
          <p:cNvPicPr>
            <a:picLocks noChangeAspect="1" noChangeArrowheads="1"/>
          </p:cNvPicPr>
          <p:nvPr/>
        </p:nvPicPr>
        <p:blipFill rotWithShape="1">
          <a:blip r:embed="rId1">
            <a:extLst>
              <a:ext uri="{28A0092B-C50C-407E-A947-70E740481C1C}">
                <a14:useLocalDpi xmlns:a14="http://schemas.microsoft.com/office/drawing/2010/main" val="0"/>
              </a:ext>
            </a:extLst>
          </a:blip>
          <a:srcRect t="26676" r="2191" b="9221"/>
          <a:stretch>
            <a:fillRect/>
          </a:stretch>
        </p:blipFill>
        <p:spPr bwMode="auto">
          <a:xfrm>
            <a:off x="2494807" y="4008153"/>
            <a:ext cx="7202385" cy="2655188"/>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p:cNvSpPr txBox="1"/>
          <p:nvPr/>
        </p:nvSpPr>
        <p:spPr>
          <a:xfrm>
            <a:off x="2578924" y="236158"/>
            <a:ext cx="8322266" cy="425758"/>
          </a:xfrm>
          <a:prstGeom prst="rect">
            <a:avLst/>
          </a:prstGeom>
          <a:noFill/>
        </p:spPr>
        <p:txBody>
          <a:bodyPr wrap="square" rtlCol="0">
            <a:spAutoFit/>
          </a:bodyPr>
          <a:lstStyle/>
          <a:p>
            <a:pPr>
              <a:lnSpc>
                <a:spcPts val="2600"/>
              </a:lnSpc>
            </a:pPr>
            <a:r>
              <a:rPr lang="zh-CN" altLang="en-US" sz="2400" b="1" dirty="0">
                <a:solidFill>
                  <a:srgbClr val="354B72"/>
                </a:solidFill>
                <a:latin typeface="黑体" panose="02010609060101010101" charset="-122"/>
                <a:ea typeface="黑体" panose="02010609060101010101" charset="-122"/>
                <a:cs typeface="+mn-ea"/>
                <a:sym typeface="+mn-lt"/>
              </a:rPr>
              <a:t>研究内容</a:t>
            </a:r>
            <a:r>
              <a:rPr lang="en-US" altLang="zh-CN" sz="2400" b="1" dirty="0">
                <a:solidFill>
                  <a:srgbClr val="354B72"/>
                </a:solidFill>
                <a:latin typeface="黑体" panose="02010609060101010101" charset="-122"/>
                <a:ea typeface="黑体" panose="02010609060101010101" charset="-122"/>
                <a:cs typeface="+mn-ea"/>
                <a:sym typeface="+mn-lt"/>
              </a:rPr>
              <a:t>1</a:t>
            </a:r>
            <a:r>
              <a:rPr lang="zh-CN" altLang="en-US" sz="2400" b="1" dirty="0">
                <a:solidFill>
                  <a:srgbClr val="354B72"/>
                </a:solidFill>
                <a:latin typeface="黑体" panose="02010609060101010101" charset="-122"/>
                <a:ea typeface="黑体" panose="02010609060101010101" charset="-122"/>
                <a:cs typeface="+mn-ea"/>
                <a:sym typeface="+mn-lt"/>
              </a:rPr>
              <a:t>：</a:t>
            </a:r>
            <a:r>
              <a:rPr lang="en-US" altLang="zh-CN" sz="2400" b="1" dirty="0">
                <a:solidFill>
                  <a:srgbClr val="354B72"/>
                </a:solidFill>
                <a:latin typeface="黑体" panose="02010609060101010101" charset="-122"/>
                <a:ea typeface="黑体" panose="02010609060101010101" charset="-122"/>
                <a:cs typeface="+mn-ea"/>
                <a:sym typeface="+mn-lt"/>
              </a:rPr>
              <a:t>AI</a:t>
            </a:r>
            <a:r>
              <a:rPr lang="zh-CN" altLang="en-US" sz="2400" b="1" dirty="0">
                <a:solidFill>
                  <a:srgbClr val="354B72"/>
                </a:solidFill>
                <a:latin typeface="黑体" panose="02010609060101010101" charset="-122"/>
                <a:ea typeface="黑体" panose="02010609060101010101" charset="-122"/>
                <a:cs typeface="+mn-ea"/>
                <a:sym typeface="+mn-lt"/>
              </a:rPr>
              <a:t>大模型在中学生学习中的应用情况和方式。</a:t>
            </a:r>
            <a:endParaRPr lang="zh-CN" altLang="en-US" sz="2400" b="1" dirty="0">
              <a:solidFill>
                <a:srgbClr val="354B72"/>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FBFB"/>
            </a:gs>
            <a:gs pos="100000">
              <a:srgbClr val="DCDDE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 name="斜纹 9"/>
          <p:cNvSpPr/>
          <p:nvPr/>
        </p:nvSpPr>
        <p:spPr>
          <a:xfrm>
            <a:off x="0" y="0"/>
            <a:ext cx="1323833" cy="1323833"/>
          </a:xfrm>
          <a:prstGeom prst="diagStripe">
            <a:avLst/>
          </a:prstGeom>
          <a:solidFill>
            <a:srgbClr val="949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ea typeface="微软雅黑" panose="020B0503020204020204" pitchFamily="34" charset="-122"/>
              <a:cs typeface="+mn-ea"/>
              <a:sym typeface="+mn-lt"/>
            </a:endParaRPr>
          </a:p>
        </p:txBody>
      </p:sp>
      <p:sp>
        <p:nvSpPr>
          <p:cNvPr id="7" name="文本框 6"/>
          <p:cNvSpPr txBox="1"/>
          <p:nvPr/>
        </p:nvSpPr>
        <p:spPr>
          <a:xfrm rot="18877599">
            <a:off x="-200224" y="272782"/>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rPr>
              <a:t>第二部分</a:t>
            </a:r>
            <a:endParaRPr kumimoji="0" lang="zh-CN" altLang="en-US" sz="2400" b="0" i="0" u="none" strike="noStrike" kern="1200" cap="none" spc="0" normalizeH="0" baseline="0" noProof="0" dirty="0">
              <a:ln>
                <a:noFill/>
              </a:ln>
              <a:solidFill>
                <a:srgbClr val="DCDDE1"/>
              </a:solidFill>
              <a:effectLst/>
              <a:uLnTx/>
              <a:uFillTx/>
              <a:ea typeface="微软雅黑" panose="020B0503020204020204" pitchFamily="34" charset="-122"/>
              <a:cs typeface="+mn-ea"/>
              <a:sym typeface="+mn-lt"/>
            </a:endParaRPr>
          </a:p>
        </p:txBody>
      </p:sp>
      <p:sp>
        <p:nvSpPr>
          <p:cNvPr id="32" name="文本框 31"/>
          <p:cNvSpPr txBox="1"/>
          <p:nvPr/>
        </p:nvSpPr>
        <p:spPr>
          <a:xfrm>
            <a:off x="754405" y="602984"/>
            <a:ext cx="11437595" cy="3346237"/>
          </a:xfrm>
          <a:prstGeom prst="rect">
            <a:avLst/>
          </a:prstGeom>
          <a:noFill/>
        </p:spPr>
        <p:txBody>
          <a:bodyPr wrap="square" rtlCol="0">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Ø"/>
              <a:defRPr/>
            </a:pP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个性化学习</a:t>
            </a:r>
            <a:endPar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大模型可以根据学生的学术表现和学习历史，提供个性化的学习建议。它们能够识别学生的弱点和需求，推荐适合的学习材料和方法。</a:t>
            </a:r>
            <a:endPar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Ø"/>
              <a:defRPr/>
            </a:pP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自适应学习平台</a:t>
            </a:r>
            <a:endPar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一些学习平台整合了</a:t>
            </a:r>
            <a:r>
              <a:rPr kumimoji="0" lang="en-US" altLang="zh-CN"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AI</a:t>
            </a:r>
            <a:r>
              <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rPr>
              <a:t>大模型，以创建自适应学习体验。这意味着课程内容和难度可以根据每个学生的学习进度和水平进行调整，以最大程度地满足其需求。</a:t>
            </a:r>
            <a:endParaRPr kumimoji="0" lang="zh-CN" altLang="en-US" sz="2400" b="0" i="0" u="none" strike="noStrike" kern="1200" cap="none" spc="0" normalizeH="0" baseline="0" noProof="0" dirty="0">
              <a:ln>
                <a:noFill/>
              </a:ln>
              <a:solidFill>
                <a:srgbClr val="354B72"/>
              </a:solidFill>
              <a:effectLst/>
              <a:uLnTx/>
              <a:uFillTx/>
              <a:latin typeface="Times New Roman" panose="02020603050405020304" pitchFamily="18" charset="0"/>
              <a:ea typeface="黑体" panose="02010609060101010101" charset="-122"/>
              <a:cs typeface="+mn-cs"/>
            </a:endParaRPr>
          </a:p>
        </p:txBody>
      </p:sp>
      <p:pic>
        <p:nvPicPr>
          <p:cNvPr id="5" name="图片 4"/>
          <p:cNvPicPr>
            <a:picLocks noChangeAspect="1"/>
          </p:cNvPicPr>
          <p:nvPr/>
        </p:nvPicPr>
        <p:blipFill rotWithShape="1">
          <a:blip r:embed="rId1"/>
          <a:srcRect r="12584" b="1353"/>
          <a:stretch>
            <a:fillRect/>
          </a:stretch>
        </p:blipFill>
        <p:spPr>
          <a:xfrm>
            <a:off x="5739597" y="3978732"/>
            <a:ext cx="5851093" cy="2643110"/>
          </a:xfrm>
          <a:prstGeom prst="rect">
            <a:avLst/>
          </a:prstGeom>
        </p:spPr>
      </p:pic>
      <p:pic>
        <p:nvPicPr>
          <p:cNvPr id="8" name="图片 7"/>
          <p:cNvPicPr>
            <a:picLocks noChangeAspect="1"/>
          </p:cNvPicPr>
          <p:nvPr/>
        </p:nvPicPr>
        <p:blipFill>
          <a:blip r:embed="rId2"/>
          <a:stretch>
            <a:fillRect/>
          </a:stretch>
        </p:blipFill>
        <p:spPr>
          <a:xfrm>
            <a:off x="563202" y="3978732"/>
            <a:ext cx="5176395" cy="2643110"/>
          </a:xfrm>
          <a:prstGeom prst="rect">
            <a:avLst/>
          </a:prstGeom>
        </p:spPr>
      </p:pic>
      <p:sp>
        <p:nvSpPr>
          <p:cNvPr id="19" name="文本框 18"/>
          <p:cNvSpPr txBox="1"/>
          <p:nvPr/>
        </p:nvSpPr>
        <p:spPr>
          <a:xfrm>
            <a:off x="2703615" y="236158"/>
            <a:ext cx="8322266" cy="425758"/>
          </a:xfrm>
          <a:prstGeom prst="rect">
            <a:avLst/>
          </a:prstGeom>
          <a:noFill/>
        </p:spPr>
        <p:txBody>
          <a:bodyPr wrap="square" rtlCol="0">
            <a:spAutoFit/>
          </a:bodyPr>
          <a:lstStyle/>
          <a:p>
            <a:pPr>
              <a:lnSpc>
                <a:spcPts val="2600"/>
              </a:lnSpc>
            </a:pPr>
            <a:r>
              <a:rPr lang="zh-CN" altLang="en-US" sz="2400" b="1" dirty="0">
                <a:solidFill>
                  <a:srgbClr val="354B72"/>
                </a:solidFill>
                <a:latin typeface="黑体" panose="02010609060101010101" charset="-122"/>
                <a:ea typeface="黑体" panose="02010609060101010101" charset="-122"/>
                <a:cs typeface="+mn-ea"/>
                <a:sym typeface="+mn-lt"/>
              </a:rPr>
              <a:t>研究内容</a:t>
            </a:r>
            <a:r>
              <a:rPr lang="en-US" altLang="zh-CN" sz="2400" b="1" dirty="0">
                <a:solidFill>
                  <a:srgbClr val="354B72"/>
                </a:solidFill>
                <a:latin typeface="黑体" panose="02010609060101010101" charset="-122"/>
                <a:ea typeface="黑体" panose="02010609060101010101" charset="-122"/>
                <a:cs typeface="+mn-ea"/>
                <a:sym typeface="+mn-lt"/>
              </a:rPr>
              <a:t>2</a:t>
            </a:r>
            <a:r>
              <a:rPr lang="zh-CN" altLang="en-US" sz="2400" b="1" dirty="0">
                <a:solidFill>
                  <a:srgbClr val="354B72"/>
                </a:solidFill>
                <a:latin typeface="黑体" panose="02010609060101010101" charset="-122"/>
                <a:ea typeface="黑体" panose="02010609060101010101" charset="-122"/>
                <a:cs typeface="+mn-ea"/>
                <a:sym typeface="+mn-lt"/>
              </a:rPr>
              <a:t>：</a:t>
            </a:r>
            <a:r>
              <a:rPr lang="en-US" altLang="zh-CN" sz="2400" b="1" dirty="0">
                <a:solidFill>
                  <a:srgbClr val="354B72"/>
                </a:solidFill>
                <a:latin typeface="黑体" panose="02010609060101010101" charset="-122"/>
                <a:ea typeface="黑体" panose="02010609060101010101" charset="-122"/>
                <a:cs typeface="+mn-ea"/>
                <a:sym typeface="+mn-lt"/>
              </a:rPr>
              <a:t>AI</a:t>
            </a:r>
            <a:r>
              <a:rPr lang="zh-CN" altLang="en-US" sz="2400" b="1" dirty="0">
                <a:solidFill>
                  <a:srgbClr val="354B72"/>
                </a:solidFill>
                <a:latin typeface="黑体" panose="02010609060101010101" charset="-122"/>
                <a:ea typeface="黑体" panose="02010609060101010101" charset="-122"/>
                <a:cs typeface="+mn-ea"/>
                <a:sym typeface="+mn-lt"/>
              </a:rPr>
              <a:t>大模型如何提供个性化课程学习。</a:t>
            </a:r>
            <a:endParaRPr lang="zh-CN" altLang="en-US" sz="2400" b="1" dirty="0">
              <a:solidFill>
                <a:srgbClr val="354B72"/>
              </a:solidFill>
              <a:latin typeface="黑体" panose="02010609060101010101" charset="-122"/>
              <a:ea typeface="黑体" panose="020106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1000">
        <p:fade/>
      </p:transition>
    </mc:Choice>
    <mc:Fallback>
      <p:transition spd="med"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ags/tag1.xml><?xml version="1.0" encoding="utf-8"?>
<p:tagLst xmlns:p="http://schemas.openxmlformats.org/presentationml/2006/main">
  <p:tag name="ISPRING_PRESENTATION_TITLE" val="PowerPoint 演示文稿"/>
  <p:tag name="ISPRING_FIRST_PUBLISH" val="1"/>
  <p:tag name="commondata" val="eyJoZGlkIjoiMGI2YzBiNzU2Yzc1MzRhYTg1NDEwOGI1N2FlNzNjYTA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y4lk3o3v">
      <a:majorFont>
        <a:latin typeface="印品黑体"/>
        <a:ea typeface="微软雅黑"/>
        <a:cs typeface=""/>
      </a:majorFont>
      <a:minorFont>
        <a:latin typeface="印品黑体"/>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2089</Words>
  <Application>WPS 演示</Application>
  <PresentationFormat>宽屏</PresentationFormat>
  <Paragraphs>181</Paragraphs>
  <Slides>18</Slides>
  <Notes>18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Arial</vt:lpstr>
      <vt:lpstr>宋体</vt:lpstr>
      <vt:lpstr>Wingdings</vt:lpstr>
      <vt:lpstr>印品黑体</vt:lpstr>
      <vt:lpstr>黑体</vt:lpstr>
      <vt:lpstr>微软雅黑</vt:lpstr>
      <vt:lpstr>Times New Roman</vt:lpstr>
      <vt:lpstr>Helvetica</vt:lpstr>
      <vt:lpstr>等线</vt:lpstr>
      <vt:lpstr>Arial Unicode MS</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人工智能</dc:title>
  <dc:creator>第一PPT</dc:creator>
  <cp:keywords>www.1ppt.com</cp:keywords>
  <dc:description>www.1ppt.com</dc:description>
  <cp:lastModifiedBy>Administrator</cp:lastModifiedBy>
  <cp:revision>176</cp:revision>
  <dcterms:created xsi:type="dcterms:W3CDTF">2017-07-11T01:45:00Z</dcterms:created>
  <dcterms:modified xsi:type="dcterms:W3CDTF">2023-09-26T03:12:49Z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4B9E440B07F54F868B141DB510DE4A21_12</vt:lpwstr>
  </property>
  <property fmtid="{D5CDD505-2E9C-101B-9397-08002B2CF9AE}" pid="3" name="KSOProductBuildVer">
    <vt:lpwstr>2052-12.1.0.15374</vt:lpwstr>
  </property>
</Properties>
</file>