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Default Extension="svg" ContentType="image/svg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1"/>
    <p:sldMasterId id="2147483660" r:id="rId2"/>
  </p:sldMasterIdLst>
  <p:notesMasterIdLst>
    <p:notesMasterId r:id="rId13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napToGrid="0">
      <p:cViewPr varScale="1">
        <p:scale>
          <a:sx n="63" d="100"/>
          <a:sy n="63" d="100"/>
        </p:scale>
        <p:origin x="-752" y="-6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pPr/>
              <a:t>09.03.2026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17988891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标题幻灯片" type="title">
  <p:cSld name="TITL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hape 30"/>
          <p:cNvSpPr txBox="1"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Arial"/>
              <a:buNone/>
              <a:defRPr sz="45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3" name="Shape 31"/>
          <p:cNvSpPr txBox="1"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1pPr>
            <a:lvl2pPr lvl="1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/>
            </a:lvl2pPr>
            <a:lvl3pPr lvl="2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3pPr>
            <a:lvl4pPr lvl="3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4pPr>
            <a:lvl5pPr lvl="4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5pPr>
            <a:lvl6pPr lvl="5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6pPr>
            <a:lvl7pPr lvl="6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7pPr>
            <a:lvl8pPr lvl="7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8pPr>
            <a:lvl9pPr lvl="8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9pPr>
          </a:lstStyle>
          <a:p>
            <a:endParaRPr/>
          </a:p>
        </p:txBody>
      </p:sp>
      <p:sp>
        <p:nvSpPr>
          <p:cNvPr id="14" name="Shape 32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5" name="Shape 33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6" name="Shape 34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标题和竖排文字" type="vertTx">
  <p:cSld name="VERTICAL_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hape 49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0" name="Shape 50"/>
          <p:cNvSpPr txBox="1">
            <a:spLocks noGrp="1"/>
          </p:cNvSpPr>
          <p:nvPr>
            <p:ph type="body" idx="1"/>
          </p:nvPr>
        </p:nvSpPr>
        <p:spPr>
          <a:xfrm rot="5400000">
            <a:off x="2940248" y="-942379"/>
            <a:ext cx="3263504" cy="788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71" name="Shape 51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2" name="Shape 52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3" name="Shape 53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竖排标题与文本" type="vertTitleAndTx">
  <p:cSld name="VERTICAL_TITLE_AND_VERTICAL_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15"/>
          <p:cNvSpPr txBox="1">
            <a:spLocks noGrp="1"/>
          </p:cNvSpPr>
          <p:nvPr>
            <p:ph type="title"/>
          </p:nvPr>
        </p:nvSpPr>
        <p:spPr>
          <a:xfrm rot="5400000">
            <a:off x="5350073" y="1467445"/>
            <a:ext cx="4358879" cy="19716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6" name="Shape 16"/>
          <p:cNvSpPr txBox="1">
            <a:spLocks noGrp="1"/>
          </p:cNvSpPr>
          <p:nvPr>
            <p:ph type="body" idx="1"/>
          </p:nvPr>
        </p:nvSpPr>
        <p:spPr>
          <a:xfrm rot="5400000">
            <a:off x="1349573" y="-447080"/>
            <a:ext cx="4358879" cy="58007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77" name="Shape 17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8" name="Shape 18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9" name="Shape 19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标题和内容" type="obj">
  <p:cSld name="OBJECT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54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9" name="Shape 55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20" name="Shape 56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1" name="Shape 57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2" name="Shape 58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节标题" type="secHead">
  <p:cSld name="SECTION_HEADER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hape 59"/>
          <p:cNvSpPr txBox="1"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Arial"/>
              <a:buNone/>
              <a:defRPr sz="45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5" name="Shape 60"/>
          <p:cNvSpPr txBox="1">
            <a:spLocks noGrp="1"/>
          </p:cNvSpPr>
          <p:nvPr>
            <p:ph type="body" idx="1"/>
          </p:nvPr>
        </p:nvSpPr>
        <p:spPr>
          <a:xfrm>
            <a:off x="623888" y="3442097"/>
            <a:ext cx="7886700" cy="11251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500"/>
              <a:buNone/>
              <a:defRPr sz="15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26" name="Shape 61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7" name="Shape 62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8" name="Shape 63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两栏内容" type="twoObj">
  <p:cSld name="TWO_OBJECT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9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31" name="Shape 10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38862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32" name="Shape 11"/>
          <p:cNvSpPr txBox="1">
            <a:spLocks noGrp="1"/>
          </p:cNvSpPr>
          <p:nvPr>
            <p:ph type="body" idx="2"/>
          </p:nvPr>
        </p:nvSpPr>
        <p:spPr>
          <a:xfrm>
            <a:off x="4629150" y="1369219"/>
            <a:ext cx="38862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33" name="Shape 12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34" name="Shape 13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35" name="Shape 14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比较" type="twoTxTwoObj">
  <p:cSld name="TWO_OBJECTS_WITH_TEXT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Shape 35"/>
          <p:cNvSpPr txBox="1"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38" name="Shape 36"/>
          <p:cNvSpPr txBox="1">
            <a:spLocks noGrp="1"/>
          </p:cNvSpPr>
          <p:nvPr>
            <p:ph type="body" idx="1"/>
          </p:nvPr>
        </p:nvSpPr>
        <p:spPr>
          <a:xfrm>
            <a:off x="629841" y="1260872"/>
            <a:ext cx="3868340" cy="6179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 b="1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9pPr>
          </a:lstStyle>
          <a:p>
            <a:endParaRPr/>
          </a:p>
        </p:txBody>
      </p:sp>
      <p:sp>
        <p:nvSpPr>
          <p:cNvPr id="39" name="Shape 37"/>
          <p:cNvSpPr txBox="1">
            <a:spLocks noGrp="1"/>
          </p:cNvSpPr>
          <p:nvPr>
            <p:ph type="body" idx="2"/>
          </p:nvPr>
        </p:nvSpPr>
        <p:spPr>
          <a:xfrm>
            <a:off x="629841" y="1878806"/>
            <a:ext cx="3868340" cy="2763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40" name="Shape 38"/>
          <p:cNvSpPr txBox="1">
            <a:spLocks noGrp="1"/>
          </p:cNvSpPr>
          <p:nvPr>
            <p:ph type="body" idx="3"/>
          </p:nvPr>
        </p:nvSpPr>
        <p:spPr>
          <a:xfrm>
            <a:off x="4629150" y="1260872"/>
            <a:ext cx="3887391" cy="6179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 b="1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9pPr>
          </a:lstStyle>
          <a:p>
            <a:endParaRPr/>
          </a:p>
        </p:txBody>
      </p:sp>
      <p:sp>
        <p:nvSpPr>
          <p:cNvPr id="41" name="Shape 39"/>
          <p:cNvSpPr txBox="1">
            <a:spLocks noGrp="1"/>
          </p:cNvSpPr>
          <p:nvPr>
            <p:ph type="body" idx="4"/>
          </p:nvPr>
        </p:nvSpPr>
        <p:spPr>
          <a:xfrm>
            <a:off x="4629150" y="1878806"/>
            <a:ext cx="3887391" cy="2763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42" name="Shape 40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43" name="Shape 41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44" name="Shape 42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仅标题" type="titleOnly">
  <p:cSld name="TITLE_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20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47" name="Shape 21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48" name="Shape 22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49" name="Shape 23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空白" type="blank">
  <p:cSld name="BLANK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6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52" name="Shape 7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53" name="Shape 8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内容与标题" type="objTx">
  <p:cSld name="OBJECT_WITH_CAPTION_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Shape 43"/>
          <p:cNvSpPr txBox="1"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56" name="Shape 44"/>
          <p:cNvSpPr txBox="1">
            <a:spLocks noGrp="1"/>
          </p:cNvSpPr>
          <p:nvPr>
            <p:ph type="body" idx="1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619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100"/>
              <a:buChar char="•"/>
              <a:defRPr sz="2100"/>
            </a:lvl2pPr>
            <a:lvl3pPr marL="1371600" lvl="2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4pPr>
            <a:lvl5pPr marL="2286000" lvl="4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5pPr>
            <a:lvl6pPr marL="2743200" lvl="5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6pPr>
            <a:lvl7pPr marL="3200400" lvl="6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7pPr>
            <a:lvl8pPr marL="3657600" lvl="7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8pPr>
            <a:lvl9pPr marL="4114800" lvl="8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9pPr>
          </a:lstStyle>
          <a:p>
            <a:endParaRPr/>
          </a:p>
        </p:txBody>
      </p:sp>
      <p:sp>
        <p:nvSpPr>
          <p:cNvPr id="57" name="Shape 45"/>
          <p:cNvSpPr txBox="1">
            <a:spLocks noGrp="1"/>
          </p:cNvSpPr>
          <p:nvPr>
            <p:ph type="body" idx="2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9pPr>
          </a:lstStyle>
          <a:p>
            <a:endParaRPr/>
          </a:p>
        </p:txBody>
      </p:sp>
      <p:sp>
        <p:nvSpPr>
          <p:cNvPr id="58" name="Shape 46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59" name="Shape 47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60" name="Shape 48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图片与标题" type="picTx">
  <p:cSld name="PICTURE_WITH_CAPTION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Shape 24"/>
          <p:cNvSpPr txBox="1"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63" name="Shape 25"/>
          <p:cNvSpPr>
            <a:spLocks noGrp="1"/>
          </p:cNvSpPr>
          <p:nvPr>
            <p:ph type="pic" idx="2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Shape 26"/>
          <p:cNvSpPr txBox="1">
            <a:spLocks noGrp="1"/>
          </p:cNvSpPr>
          <p:nvPr>
            <p:ph type="body" idx="1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9pPr>
          </a:lstStyle>
          <a:p>
            <a:endParaRPr/>
          </a:p>
        </p:txBody>
      </p:sp>
      <p:sp>
        <p:nvSpPr>
          <p:cNvPr id="65" name="Shape 27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66" name="Shape 28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67" name="Shape 29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1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Arial"/>
              <a:buNone/>
              <a:defRPr sz="3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>
            <a:endParaRPr/>
          </a:p>
        </p:txBody>
      </p:sp>
      <p:sp>
        <p:nvSpPr>
          <p:cNvPr id="7" name="Shape 2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marR="0" lvl="0" indent="-36195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Shape 3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" name="Shape 4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0" name="Shape 5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默认主题"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dk2" tx2="lt2" accent1="accent1" accent2="accent2" accent3="accent3" accent4="accent4" accent5="accent5" accent6="accent6" hlink="hlink" folHlink="folHlink"/>
  <p:sldLayoutIdLst>
    <p:sldLayoutId id="2157483699" r:id="rId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svg"/><Relationship Id="rId3" Type="http://schemas.openxmlformats.org/officeDocument/2006/relationships/image" Target="../media/image1.png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svg"/><Relationship Id="rId5" Type="http://schemas.openxmlformats.org/officeDocument/2006/relationships/image" Target="../media/image2.png"/><Relationship Id="rId10" Type="http://schemas.openxmlformats.org/officeDocument/2006/relationships/image" Target="../media/image8.svg"/><Relationship Id="rId4" Type="http://schemas.openxmlformats.org/officeDocument/2006/relationships/image" Target="../media/image2.svg"/><Relationship Id="rId9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8.svg"/><Relationship Id="rId13" Type="http://schemas.openxmlformats.org/officeDocument/2006/relationships/image" Target="../media/image41.png"/><Relationship Id="rId3" Type="http://schemas.openxmlformats.org/officeDocument/2006/relationships/image" Target="../media/image18.png"/><Relationship Id="rId7" Type="http://schemas.openxmlformats.org/officeDocument/2006/relationships/image" Target="../media/image38.png"/><Relationship Id="rId12" Type="http://schemas.openxmlformats.org/officeDocument/2006/relationships/image" Target="../media/image72.sv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6.svg"/><Relationship Id="rId11" Type="http://schemas.openxmlformats.org/officeDocument/2006/relationships/image" Target="../media/image40.png"/><Relationship Id="rId5" Type="http://schemas.openxmlformats.org/officeDocument/2006/relationships/image" Target="../media/image37.png"/><Relationship Id="rId10" Type="http://schemas.openxmlformats.org/officeDocument/2006/relationships/image" Target="../media/image70.svg"/><Relationship Id="rId4" Type="http://schemas.openxmlformats.org/officeDocument/2006/relationships/image" Target="../media/image34.svg"/><Relationship Id="rId9" Type="http://schemas.openxmlformats.org/officeDocument/2006/relationships/image" Target="../media/image39.png"/><Relationship Id="rId14" Type="http://schemas.openxmlformats.org/officeDocument/2006/relationships/image" Target="../media/image74.sv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svg"/><Relationship Id="rId13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7.png"/><Relationship Id="rId12" Type="http://schemas.openxmlformats.org/officeDocument/2006/relationships/image" Target="../media/image18.sv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2.svg"/><Relationship Id="rId11" Type="http://schemas.openxmlformats.org/officeDocument/2006/relationships/image" Target="../media/image9.png"/><Relationship Id="rId5" Type="http://schemas.openxmlformats.org/officeDocument/2006/relationships/image" Target="../media/image6.png"/><Relationship Id="rId10" Type="http://schemas.openxmlformats.org/officeDocument/2006/relationships/image" Target="../media/image16.svg"/><Relationship Id="rId4" Type="http://schemas.openxmlformats.org/officeDocument/2006/relationships/image" Target="../media/image10.svg"/><Relationship Id="rId9" Type="http://schemas.openxmlformats.org/officeDocument/2006/relationships/image" Target="../media/image8.png"/><Relationship Id="rId14" Type="http://schemas.openxmlformats.org/officeDocument/2006/relationships/image" Target="../media/image20.sv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4.svg"/><Relationship Id="rId5" Type="http://schemas.openxmlformats.org/officeDocument/2006/relationships/image" Target="../media/image12.png"/><Relationship Id="rId4" Type="http://schemas.openxmlformats.org/officeDocument/2006/relationships/image" Target="../media/image22.sv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svg"/><Relationship Id="rId13" Type="http://schemas.openxmlformats.org/officeDocument/2006/relationships/image" Target="../media/image17.png"/><Relationship Id="rId18" Type="http://schemas.openxmlformats.org/officeDocument/2006/relationships/image" Target="../media/image2.svg"/><Relationship Id="rId3" Type="http://schemas.openxmlformats.org/officeDocument/2006/relationships/image" Target="../media/image6.png"/><Relationship Id="rId7" Type="http://schemas.openxmlformats.org/officeDocument/2006/relationships/image" Target="../media/image15.png"/><Relationship Id="rId12" Type="http://schemas.openxmlformats.org/officeDocument/2006/relationships/image" Target="../media/image30.svg"/><Relationship Id="rId17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6" Type="http://schemas.openxmlformats.org/officeDocument/2006/relationships/image" Target="../media/image34.svg"/><Relationship Id="rId20" Type="http://schemas.openxmlformats.org/officeDocument/2006/relationships/image" Target="../media/image20.sv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6.svg"/><Relationship Id="rId11" Type="http://schemas.openxmlformats.org/officeDocument/2006/relationships/image" Target="../media/image16.png"/><Relationship Id="rId5" Type="http://schemas.openxmlformats.org/officeDocument/2006/relationships/image" Target="../media/image14.png"/><Relationship Id="rId15" Type="http://schemas.openxmlformats.org/officeDocument/2006/relationships/image" Target="../media/image18.png"/><Relationship Id="rId10" Type="http://schemas.openxmlformats.org/officeDocument/2006/relationships/image" Target="../media/image10.svg"/><Relationship Id="rId19" Type="http://schemas.openxmlformats.org/officeDocument/2006/relationships/image" Target="../media/image10.png"/><Relationship Id="rId4" Type="http://schemas.openxmlformats.org/officeDocument/2006/relationships/image" Target="../media/image12.svg"/><Relationship Id="rId9" Type="http://schemas.openxmlformats.org/officeDocument/2006/relationships/image" Target="../media/image5.png"/><Relationship Id="rId14" Type="http://schemas.openxmlformats.org/officeDocument/2006/relationships/image" Target="../media/image32.sv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svg"/><Relationship Id="rId3" Type="http://schemas.openxmlformats.org/officeDocument/2006/relationships/image" Target="../media/image10.pn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6.svg"/><Relationship Id="rId11" Type="http://schemas.openxmlformats.org/officeDocument/2006/relationships/image" Target="../media/image22.jpeg"/><Relationship Id="rId5" Type="http://schemas.openxmlformats.org/officeDocument/2006/relationships/image" Target="../media/image19.png"/><Relationship Id="rId10" Type="http://schemas.openxmlformats.org/officeDocument/2006/relationships/image" Target="../media/image40.svg"/><Relationship Id="rId4" Type="http://schemas.openxmlformats.org/officeDocument/2006/relationships/image" Target="../media/image20.svg"/><Relationship Id="rId9" Type="http://schemas.openxmlformats.org/officeDocument/2006/relationships/image" Target="../media/image21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svg"/><Relationship Id="rId3" Type="http://schemas.openxmlformats.org/officeDocument/2006/relationships/image" Target="../media/image23.pn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4.svg"/><Relationship Id="rId11" Type="http://schemas.openxmlformats.org/officeDocument/2006/relationships/image" Target="../media/image26.jpeg"/><Relationship Id="rId5" Type="http://schemas.openxmlformats.org/officeDocument/2006/relationships/image" Target="../media/image24.png"/><Relationship Id="rId10" Type="http://schemas.openxmlformats.org/officeDocument/2006/relationships/image" Target="../media/image34.svg"/><Relationship Id="rId4" Type="http://schemas.openxmlformats.org/officeDocument/2006/relationships/image" Target="../media/image42.svg"/><Relationship Id="rId9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svg"/><Relationship Id="rId3" Type="http://schemas.openxmlformats.org/officeDocument/2006/relationships/image" Target="../media/image27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4.svg"/><Relationship Id="rId5" Type="http://schemas.openxmlformats.org/officeDocument/2006/relationships/image" Target="../media/image7.png"/><Relationship Id="rId4" Type="http://schemas.openxmlformats.org/officeDocument/2006/relationships/image" Target="../media/image48.svg"/><Relationship Id="rId9" Type="http://schemas.openxmlformats.org/officeDocument/2006/relationships/image" Target="../media/image28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svg"/><Relationship Id="rId3" Type="http://schemas.openxmlformats.org/officeDocument/2006/relationships/image" Target="../media/image29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2.svg"/><Relationship Id="rId5" Type="http://schemas.openxmlformats.org/officeDocument/2006/relationships/image" Target="../media/image30.png"/><Relationship Id="rId10" Type="http://schemas.openxmlformats.org/officeDocument/2006/relationships/image" Target="../media/image54.svg"/><Relationship Id="rId4" Type="http://schemas.openxmlformats.org/officeDocument/2006/relationships/image" Target="../media/image50.svg"/><Relationship Id="rId9" Type="http://schemas.openxmlformats.org/officeDocument/2006/relationships/image" Target="../media/image31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svg"/><Relationship Id="rId3" Type="http://schemas.openxmlformats.org/officeDocument/2006/relationships/image" Target="../media/image32.png"/><Relationship Id="rId7" Type="http://schemas.openxmlformats.org/officeDocument/2006/relationships/image" Target="../media/image34.png"/><Relationship Id="rId12" Type="http://schemas.openxmlformats.org/officeDocument/2006/relationships/image" Target="../media/image64.sv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8.svg"/><Relationship Id="rId11" Type="http://schemas.openxmlformats.org/officeDocument/2006/relationships/image" Target="../media/image36.png"/><Relationship Id="rId5" Type="http://schemas.openxmlformats.org/officeDocument/2006/relationships/image" Target="../media/image33.png"/><Relationship Id="rId10" Type="http://schemas.openxmlformats.org/officeDocument/2006/relationships/image" Target="../media/image62.svg"/><Relationship Id="rId4" Type="http://schemas.openxmlformats.org/officeDocument/2006/relationships/image" Target="../media/image56.svg"/><Relationship Id="rId9" Type="http://schemas.openxmlformats.org/officeDocument/2006/relationships/image" Target="../media/image3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5F7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333333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381000" y="381000"/>
            <a:ext cx="11430000" cy="6096000"/>
          </a:xfrm>
          <a:prstGeom prst="roundRect">
            <a:avLst>
              <a:gd name="adj" fmla="val 0"/>
            </a:avLst>
          </a:prstGeom>
          <a:solidFill>
            <a:srgbClr val="FFFFFF">
              <a:alpha val="0"/>
            </a:srgbClr>
          </a:solidFill>
          <a:ln w="25400" cap="flat" cmpd="sng">
            <a:solidFill>
              <a:srgbClr val="DAA520">
                <a:alpha val="10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5791200" y="1270000"/>
            <a:ext cx="609600" cy="609600"/>
          </a:xfrm>
          <a:prstGeom prst="rect">
            <a:avLst/>
          </a:prstGeom>
        </p:spPr>
      </p:pic>
      <p:sp>
        <p:nvSpPr>
          <p:cNvPr id="5" name="AutoShape 5"/>
          <p:cNvSpPr/>
          <p:nvPr/>
        </p:nvSpPr>
        <p:spPr>
          <a:xfrm>
            <a:off x="1016000" y="2032000"/>
            <a:ext cx="10160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徐州博物馆中的数学知识研究课题结题报告</a:t>
            </a:r>
            <a:endParaRPr lang="en-US" sz="1100"/>
          </a:p>
        </p:txBody>
      </p:sp>
      <p:cxnSp>
        <p:nvCxnSpPr>
          <p:cNvPr id="6" name="Connector 6"/>
          <p:cNvCxnSpPr/>
          <p:nvPr/>
        </p:nvCxnSpPr>
        <p:spPr>
          <a:xfrm rot="-17188">
            <a:off x="4826016" y="2978150"/>
            <a:ext cx="2540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DAA52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7" name="AutoShape 7"/>
          <p:cNvSpPr/>
          <p:nvPr/>
        </p:nvSpPr>
        <p:spPr>
          <a:xfrm>
            <a:off x="1190730" y="3302000"/>
            <a:ext cx="7620000" cy="1778000"/>
          </a:xfrm>
          <a:prstGeom prst="roundRect">
            <a:avLst>
              <a:gd name="adj" fmla="val 7142"/>
            </a:avLst>
          </a:prstGeom>
          <a:solidFill>
            <a:srgbClr val="FFFFFF">
              <a:alpha val="5000"/>
            </a:srgbClr>
          </a:solidFill>
          <a:ln w="12700" cap="flat" cmpd="sng">
            <a:solidFill>
              <a:srgbClr val="DAA520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8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3048000" y="3619500"/>
            <a:ext cx="254000" cy="254000"/>
          </a:xfrm>
          <a:prstGeom prst="rect">
            <a:avLst/>
          </a:prstGeom>
        </p:spPr>
      </p:pic>
      <p:sp>
        <p:nvSpPr>
          <p:cNvPr id="9" name="AutoShape 9"/>
          <p:cNvSpPr/>
          <p:nvPr/>
        </p:nvSpPr>
        <p:spPr>
          <a:xfrm>
            <a:off x="3429000" y="3581400"/>
            <a:ext cx="5080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0" i="0" u="none" strike="noStrike" dirty="0" err="1">
                <a:solidFill>
                  <a:srgbClr val="C8C8C8"/>
                </a:solidFill>
                <a:latin typeface="Noto Sans SC"/>
                <a:ea typeface="Noto Sans SC"/>
                <a:cs typeface="Noto Sans SC"/>
                <a:sym typeface="Noto Sans SC"/>
              </a:rPr>
              <a:t>报告人</a:t>
            </a:r>
            <a:r>
              <a:rPr lang="en-US" sz="1600" b="0" i="0" u="none" strike="noStrike" dirty="0" smtClean="0">
                <a:solidFill>
                  <a:srgbClr val="C8C8C8"/>
                </a:solidFill>
                <a:latin typeface="Noto Sans SC"/>
                <a:ea typeface="Noto Sans SC"/>
                <a:cs typeface="Noto Sans SC"/>
                <a:sym typeface="Noto Sans SC"/>
              </a:rPr>
              <a:t>：</a:t>
            </a:r>
            <a:r>
              <a:rPr lang="zh-CN" altLang="en-US" sz="1600" b="0" i="0" u="none" strike="noStrike" dirty="0" smtClean="0">
                <a:solidFill>
                  <a:srgbClr val="C8C8C8"/>
                </a:solidFill>
                <a:latin typeface="Noto Sans SC"/>
                <a:ea typeface="Noto Sans SC"/>
                <a:cs typeface="Noto Sans SC"/>
                <a:sym typeface="Noto Sans SC"/>
              </a:rPr>
              <a:t>朱子鸣</a:t>
            </a:r>
            <a:endParaRPr lang="en-US" sz="1100" dirty="0"/>
          </a:p>
        </p:txBody>
      </p:sp>
      <p:pic>
        <p:nvPicPr>
          <p:cNvPr id="10" name="Picture 1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3048000" y="4064000"/>
            <a:ext cx="254000" cy="254000"/>
          </a:xfrm>
          <a:prstGeom prst="rect">
            <a:avLst/>
          </a:prstGeom>
        </p:spPr>
      </p:pic>
      <p:sp>
        <p:nvSpPr>
          <p:cNvPr id="11" name="AutoShape 11"/>
          <p:cNvSpPr/>
          <p:nvPr/>
        </p:nvSpPr>
        <p:spPr>
          <a:xfrm>
            <a:off x="3429000" y="4025900"/>
            <a:ext cx="5080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0" i="0" u="none" strike="noStrike" dirty="0" err="1">
                <a:solidFill>
                  <a:srgbClr val="C8C8C8"/>
                </a:solidFill>
                <a:latin typeface="Noto Sans SC"/>
                <a:ea typeface="Noto Sans SC"/>
                <a:cs typeface="Noto Sans SC"/>
                <a:sym typeface="Noto Sans SC"/>
              </a:rPr>
              <a:t>指导老师</a:t>
            </a:r>
            <a:r>
              <a:rPr lang="en-US" sz="1600" b="0" i="0" u="none" strike="noStrike" dirty="0" smtClean="0">
                <a:solidFill>
                  <a:srgbClr val="C8C8C8"/>
                </a:solidFill>
                <a:latin typeface="Noto Sans SC"/>
                <a:ea typeface="Noto Sans SC"/>
                <a:cs typeface="Noto Sans SC"/>
                <a:sym typeface="Noto Sans SC"/>
              </a:rPr>
              <a:t>：</a:t>
            </a:r>
            <a:r>
              <a:rPr lang="zh-CN" altLang="en-US" sz="1600" b="0" i="0" u="none" strike="noStrike" dirty="0" smtClean="0">
                <a:solidFill>
                  <a:srgbClr val="C8C8C8"/>
                </a:solidFill>
                <a:latin typeface="Noto Sans SC"/>
                <a:ea typeface="Noto Sans SC"/>
                <a:cs typeface="Noto Sans SC"/>
                <a:sym typeface="Noto Sans SC"/>
              </a:rPr>
              <a:t>张欣</a:t>
            </a:r>
            <a:endParaRPr lang="en-US" sz="1100" dirty="0"/>
          </a:p>
        </p:txBody>
      </p:sp>
      <p:pic>
        <p:nvPicPr>
          <p:cNvPr id="12" name="Picture 12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10"/>
              </a:ext>
            </a:extLst>
          </a:blip>
          <a:stretch>
            <a:fillRect/>
          </a:stretch>
        </p:blipFill>
        <p:spPr>
          <a:xfrm>
            <a:off x="3048000" y="4508500"/>
            <a:ext cx="254000" cy="254000"/>
          </a:xfrm>
          <a:prstGeom prst="rect">
            <a:avLst/>
          </a:prstGeom>
        </p:spPr>
      </p:pic>
      <p:sp>
        <p:nvSpPr>
          <p:cNvPr id="13" name="AutoShape 13"/>
          <p:cNvSpPr/>
          <p:nvPr/>
        </p:nvSpPr>
        <p:spPr>
          <a:xfrm>
            <a:off x="3429000" y="4470400"/>
            <a:ext cx="5080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0" i="0" u="none" strike="noStrike">
                <a:solidFill>
                  <a:srgbClr val="C8C8C8"/>
                </a:solidFill>
                <a:latin typeface="Noto Sans SC"/>
                <a:ea typeface="Noto Sans SC"/>
                <a:cs typeface="Noto Sans SC"/>
                <a:sym typeface="Noto Sans SC"/>
              </a:rPr>
              <a:t>日期：2026年3月</a:t>
            </a:r>
            <a:endParaRPr lang="en-US" sz="110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9FA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762000" y="1016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参考文献与致谢</a:t>
            </a:r>
            <a:endParaRPr lang="en-US" sz="1100"/>
          </a:p>
        </p:txBody>
      </p:sp>
      <p:sp>
        <p:nvSpPr>
          <p:cNvPr id="3" name="AutoShape 3"/>
          <p:cNvSpPr/>
          <p:nvPr/>
        </p:nvSpPr>
        <p:spPr>
          <a:xfrm>
            <a:off x="762000" y="1714500"/>
            <a:ext cx="762000" cy="50800"/>
          </a:xfrm>
          <a:prstGeom prst="roundRect">
            <a:avLst>
              <a:gd name="adj" fmla="val 0"/>
            </a:avLst>
          </a:prstGeom>
          <a:solidFill>
            <a:srgbClr val="DAA520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4" name="AutoShape 4"/>
          <p:cNvSpPr/>
          <p:nvPr/>
        </p:nvSpPr>
        <p:spPr>
          <a:xfrm>
            <a:off x="762000" y="2159000"/>
            <a:ext cx="5143500" cy="4572000"/>
          </a:xfrm>
          <a:prstGeom prst="roundRect">
            <a:avLst>
              <a:gd name="adj" fmla="val 2777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5400000" algn="tl" rotWithShape="0">
              <a:srgbClr val="000000">
                <a:alpha val="5000"/>
              </a:srgbClr>
            </a:outerShdw>
          </a:effectLst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  <a:endParaRPr/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1143000" y="2476500"/>
            <a:ext cx="406400" cy="406400"/>
          </a:xfrm>
          <a:prstGeom prst="rect">
            <a:avLst/>
          </a:prstGeom>
        </p:spPr>
      </p:pic>
      <p:sp>
        <p:nvSpPr>
          <p:cNvPr id="6" name="AutoShape 6"/>
          <p:cNvSpPr/>
          <p:nvPr/>
        </p:nvSpPr>
        <p:spPr>
          <a:xfrm>
            <a:off x="1651000" y="2476500"/>
            <a:ext cx="3810000" cy="4064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参考文献</a:t>
            </a:r>
            <a:endParaRPr lang="en-US" sz="1100"/>
          </a:p>
        </p:txBody>
      </p:sp>
      <p:cxnSp>
        <p:nvCxnSpPr>
          <p:cNvPr id="7" name="Connector 7"/>
          <p:cNvCxnSpPr/>
          <p:nvPr/>
        </p:nvCxnSpPr>
        <p:spPr>
          <a:xfrm rot="-9964">
            <a:off x="1143009" y="2978150"/>
            <a:ext cx="43815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EEEEEE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8" name="AutoShape 8"/>
          <p:cNvSpPr/>
          <p:nvPr/>
        </p:nvSpPr>
        <p:spPr>
          <a:xfrm>
            <a:off x="6286500" y="2159000"/>
            <a:ext cx="5143500" cy="4572000"/>
          </a:xfrm>
          <a:prstGeom prst="roundRect">
            <a:avLst>
              <a:gd name="adj" fmla="val 2777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5400000" algn="tl" rotWithShape="0">
              <a:srgbClr val="000000">
                <a:alpha val="5000"/>
              </a:srgbClr>
            </a:outerShdw>
          </a:effectLst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  <a:endParaRPr/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6667500" y="2476500"/>
            <a:ext cx="406400" cy="406400"/>
          </a:xfrm>
          <a:prstGeom prst="rect">
            <a:avLst/>
          </a:prstGeom>
        </p:spPr>
      </p:pic>
      <p:sp>
        <p:nvSpPr>
          <p:cNvPr id="10" name="AutoShape 10"/>
          <p:cNvSpPr/>
          <p:nvPr/>
        </p:nvSpPr>
        <p:spPr>
          <a:xfrm>
            <a:off x="7175500" y="2476500"/>
            <a:ext cx="3810000" cy="4064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致谢</a:t>
            </a:r>
            <a:endParaRPr lang="en-US" sz="1100"/>
          </a:p>
        </p:txBody>
      </p:sp>
      <p:cxnSp>
        <p:nvCxnSpPr>
          <p:cNvPr id="11" name="Connector 11"/>
          <p:cNvCxnSpPr/>
          <p:nvPr/>
        </p:nvCxnSpPr>
        <p:spPr>
          <a:xfrm rot="-9964">
            <a:off x="6667509" y="2978150"/>
            <a:ext cx="43815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EEEEEE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12" name="Picture 1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1143000" y="3238500"/>
            <a:ext cx="254000" cy="254000"/>
          </a:xfrm>
          <a:prstGeom prst="rect">
            <a:avLst/>
          </a:prstGeom>
        </p:spPr>
      </p:pic>
      <p:sp>
        <p:nvSpPr>
          <p:cNvPr id="13" name="AutoShape 13"/>
          <p:cNvSpPr/>
          <p:nvPr/>
        </p:nvSpPr>
        <p:spPr>
          <a:xfrm>
            <a:off x="1524000" y="3200400"/>
            <a:ext cx="4064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200" b="0" i="0" u="none" strike="noStrike">
                <a:solidFill>
                  <a:srgbClr val="505050"/>
                </a:solidFill>
                <a:latin typeface="Noto Sans SC"/>
                <a:ea typeface="Noto Sans SC"/>
                <a:cs typeface="Noto Sans SC"/>
                <a:sym typeface="Noto Sans SC"/>
              </a:rPr>
              <a:t>徐州博物馆编. 徐州博物馆藏珍[M]. 北京：文物出版社，2010.</a:t>
            </a:r>
            <a:endParaRPr lang="en-US" sz="1100"/>
          </a:p>
        </p:txBody>
      </p:sp>
      <p:pic>
        <p:nvPicPr>
          <p:cNvPr id="14" name="Picture 1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1143000" y="4127500"/>
            <a:ext cx="254000" cy="254000"/>
          </a:xfrm>
          <a:prstGeom prst="rect">
            <a:avLst/>
          </a:prstGeom>
        </p:spPr>
      </p:pic>
      <p:sp>
        <p:nvSpPr>
          <p:cNvPr id="15" name="AutoShape 15"/>
          <p:cNvSpPr/>
          <p:nvPr/>
        </p:nvSpPr>
        <p:spPr>
          <a:xfrm>
            <a:off x="1524000" y="4089400"/>
            <a:ext cx="4064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200" b="0" i="0" u="none" strike="noStrike">
                <a:solidFill>
                  <a:srgbClr val="505050"/>
                </a:solidFill>
                <a:latin typeface="Noto Sans SC"/>
                <a:ea typeface="Noto Sans SC"/>
                <a:cs typeface="Noto Sans SC"/>
                <a:sym typeface="Noto Sans SC"/>
              </a:rPr>
              <a:t>人民教育出版社. 义务教育教科书·数学（九年级下册）[M]. 北京：人民教育出版社，2022.</a:t>
            </a:r>
            <a:endParaRPr lang="en-US" sz="1100"/>
          </a:p>
        </p:txBody>
      </p:sp>
      <p:pic>
        <p:nvPicPr>
          <p:cNvPr id="16" name="Picture 1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1143000" y="5016500"/>
            <a:ext cx="254000" cy="254000"/>
          </a:xfrm>
          <a:prstGeom prst="rect">
            <a:avLst/>
          </a:prstGeom>
        </p:spPr>
      </p:pic>
      <p:sp>
        <p:nvSpPr>
          <p:cNvPr id="17" name="AutoShape 17"/>
          <p:cNvSpPr/>
          <p:nvPr/>
        </p:nvSpPr>
        <p:spPr>
          <a:xfrm>
            <a:off x="1524000" y="4978400"/>
            <a:ext cx="4064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200" b="0" i="0" u="none" strike="noStrike">
                <a:solidFill>
                  <a:srgbClr val="505050"/>
                </a:solidFill>
                <a:latin typeface="Noto Sans SC"/>
                <a:ea typeface="Noto Sans SC"/>
                <a:cs typeface="Noto Sans SC"/>
                <a:sym typeface="Noto Sans SC"/>
              </a:rPr>
              <a:t>李俨，杜石然. 中国古代数学简史[M]. 北京：中华书局，2017.</a:t>
            </a:r>
            <a:endParaRPr lang="en-US" sz="1100"/>
          </a:p>
        </p:txBody>
      </p:sp>
      <p:pic>
        <p:nvPicPr>
          <p:cNvPr id="18" name="Picture 18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10"/>
              </a:ext>
            </a:extLst>
          </a:blip>
          <a:stretch>
            <a:fillRect/>
          </a:stretch>
        </p:blipFill>
        <p:spPr>
          <a:xfrm>
            <a:off x="6667500" y="3238500"/>
            <a:ext cx="254000" cy="254000"/>
          </a:xfrm>
          <a:prstGeom prst="rect">
            <a:avLst/>
          </a:prstGeom>
        </p:spPr>
      </p:pic>
      <p:sp>
        <p:nvSpPr>
          <p:cNvPr id="19" name="AutoShape 19"/>
          <p:cNvSpPr/>
          <p:nvPr/>
        </p:nvSpPr>
        <p:spPr>
          <a:xfrm>
            <a:off x="7048500" y="3200400"/>
            <a:ext cx="4064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200" b="0" i="0" u="none" strike="noStrike" dirty="0" err="1" smtClean="0">
                <a:solidFill>
                  <a:srgbClr val="505050"/>
                </a:solidFill>
                <a:latin typeface="Noto Sans SC"/>
                <a:ea typeface="Noto Sans SC"/>
                <a:cs typeface="Noto Sans SC"/>
                <a:sym typeface="Noto Sans SC"/>
              </a:rPr>
              <a:t>衷心感谢我的指导老师</a:t>
            </a:r>
            <a:r>
              <a:rPr lang="zh-CN" altLang="en-US" sz="1200" dirty="0" smtClean="0">
                <a:solidFill>
                  <a:srgbClr val="505050"/>
                </a:solidFill>
                <a:latin typeface="Noto Sans SC"/>
                <a:ea typeface="Noto Sans SC"/>
                <a:cs typeface="Noto Sans SC"/>
                <a:sym typeface="Noto Sans SC"/>
              </a:rPr>
              <a:t>张欣</a:t>
            </a:r>
            <a:r>
              <a:rPr lang="en-US" sz="1200" b="0" i="0" u="none" strike="noStrike" dirty="0" err="1" smtClean="0">
                <a:solidFill>
                  <a:srgbClr val="505050"/>
                </a:solidFill>
                <a:latin typeface="Noto Sans SC"/>
                <a:ea typeface="Noto Sans SC"/>
                <a:cs typeface="Noto Sans SC"/>
                <a:sym typeface="Noto Sans SC"/>
              </a:rPr>
              <a:t>在整个课题研究过程中给予我的悉心指导和无私帮助</a:t>
            </a:r>
            <a:r>
              <a:rPr lang="en-US" sz="1200" b="0" i="0" u="none" strike="noStrike" dirty="0" err="1">
                <a:solidFill>
                  <a:srgbClr val="505050"/>
                </a:solidFill>
                <a:latin typeface="Noto Sans SC"/>
                <a:ea typeface="Noto Sans SC"/>
                <a:cs typeface="Noto Sans SC"/>
                <a:sym typeface="Noto Sans SC"/>
              </a:rPr>
              <a:t>，从课题的选择、研究方法的确定到最终报告的撰写，都凝聚着老师的心血</a:t>
            </a:r>
            <a:r>
              <a:rPr lang="en-US" sz="1200" b="0" i="0" u="none" strike="noStrike" dirty="0">
                <a:solidFill>
                  <a:srgbClr val="505050"/>
                </a:solidFill>
                <a:latin typeface="Noto Sans SC"/>
                <a:ea typeface="Noto Sans SC"/>
                <a:cs typeface="Noto Sans SC"/>
                <a:sym typeface="Noto Sans SC"/>
              </a:rPr>
              <a:t>。</a:t>
            </a:r>
            <a:endParaRPr lang="en-US" sz="1100" dirty="0"/>
          </a:p>
        </p:txBody>
      </p:sp>
      <p:pic>
        <p:nvPicPr>
          <p:cNvPr id="20" name="Picture 20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12"/>
              </a:ext>
            </a:extLst>
          </a:blip>
          <a:stretch>
            <a:fillRect/>
          </a:stretch>
        </p:blipFill>
        <p:spPr>
          <a:xfrm>
            <a:off x="6667500" y="4381500"/>
            <a:ext cx="254000" cy="254000"/>
          </a:xfrm>
          <a:prstGeom prst="rect">
            <a:avLst/>
          </a:prstGeom>
        </p:spPr>
      </p:pic>
      <p:sp>
        <p:nvSpPr>
          <p:cNvPr id="21" name="AutoShape 21"/>
          <p:cNvSpPr/>
          <p:nvPr/>
        </p:nvSpPr>
        <p:spPr>
          <a:xfrm>
            <a:off x="7048500" y="4343400"/>
            <a:ext cx="4064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200" b="0" i="0" u="none" strike="noStrike">
                <a:solidFill>
                  <a:srgbClr val="505050"/>
                </a:solidFill>
                <a:latin typeface="Noto Sans SC"/>
                <a:ea typeface="Noto Sans SC"/>
                <a:cs typeface="Noto Sans SC"/>
                <a:sym typeface="Noto Sans SC"/>
              </a:rPr>
              <a:t>感谢徐州博物馆的工作人员为我提供了宝贵的参观和研究机会，使我能够近距离观察和研究珍贵的文物。</a:t>
            </a:r>
            <a:endParaRPr lang="en-US" sz="1100"/>
          </a:p>
        </p:txBody>
      </p:sp>
      <p:pic>
        <p:nvPicPr>
          <p:cNvPr id="22" name="Picture 22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14"/>
              </a:ext>
            </a:extLst>
          </a:blip>
          <a:stretch>
            <a:fillRect/>
          </a:stretch>
        </p:blipFill>
        <p:spPr>
          <a:xfrm>
            <a:off x="6667500" y="5270500"/>
            <a:ext cx="254000" cy="254000"/>
          </a:xfrm>
          <a:prstGeom prst="rect">
            <a:avLst/>
          </a:prstGeom>
        </p:spPr>
      </p:pic>
      <p:sp>
        <p:nvSpPr>
          <p:cNvPr id="23" name="AutoShape 23"/>
          <p:cNvSpPr/>
          <p:nvPr/>
        </p:nvSpPr>
        <p:spPr>
          <a:xfrm>
            <a:off x="7048500" y="5232400"/>
            <a:ext cx="4064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200" b="0" i="0" u="none" strike="noStrike">
                <a:solidFill>
                  <a:srgbClr val="505050"/>
                </a:solidFill>
                <a:latin typeface="Noto Sans SC"/>
                <a:ea typeface="Noto Sans SC"/>
                <a:cs typeface="Noto Sans SC"/>
                <a:sym typeface="Noto Sans SC"/>
              </a:rPr>
              <a:t>感谢我的父母和家人，他们是我完成课题研究的坚强后盾，给予了我精神上的鼓励和生活上的支持。</a:t>
            </a:r>
            <a:endParaRPr lang="en-US" sz="110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9FA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762000" y="1016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目录</a:t>
            </a:r>
            <a:endParaRPr lang="en-US" sz="1100"/>
          </a:p>
        </p:txBody>
      </p:sp>
      <p:sp>
        <p:nvSpPr>
          <p:cNvPr id="3" name="AutoShape 3"/>
          <p:cNvSpPr/>
          <p:nvPr/>
        </p:nvSpPr>
        <p:spPr>
          <a:xfrm>
            <a:off x="762000" y="2032000"/>
            <a:ext cx="3302000" cy="1905000"/>
          </a:xfrm>
          <a:prstGeom prst="roundRect">
            <a:avLst>
              <a:gd name="adj" fmla="val 6666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27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1016000" y="2286000"/>
            <a:ext cx="406400" cy="406400"/>
          </a:xfrm>
          <a:prstGeom prst="rect">
            <a:avLst/>
          </a:prstGeom>
        </p:spPr>
      </p:pic>
      <p:sp>
        <p:nvSpPr>
          <p:cNvPr id="5" name="AutoShape 5"/>
          <p:cNvSpPr/>
          <p:nvPr/>
        </p:nvSpPr>
        <p:spPr>
          <a:xfrm>
            <a:off x="1524000" y="2260600"/>
            <a:ext cx="2286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01 研究背景与意义</a:t>
            </a:r>
            <a:endParaRPr lang="en-US" sz="1100"/>
          </a:p>
        </p:txBody>
      </p:sp>
      <p:sp>
        <p:nvSpPr>
          <p:cNvPr id="6" name="AutoShape 6"/>
          <p:cNvSpPr/>
          <p:nvPr/>
        </p:nvSpPr>
        <p:spPr>
          <a:xfrm>
            <a:off x="1016000" y="2730500"/>
            <a:ext cx="2794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666666"/>
                </a:solidFill>
                <a:latin typeface="Noto Sans SC"/>
                <a:ea typeface="Noto Sans SC"/>
                <a:cs typeface="Noto Sans SC"/>
                <a:sym typeface="Noto Sans SC"/>
              </a:rPr>
              <a:t>阐述选择课题的初衷，分析研究的学术价值与实践目的。</a:t>
            </a:r>
            <a:endParaRPr lang="en-US" sz="1100"/>
          </a:p>
        </p:txBody>
      </p:sp>
      <p:sp>
        <p:nvSpPr>
          <p:cNvPr id="7" name="AutoShape 7"/>
          <p:cNvSpPr/>
          <p:nvPr/>
        </p:nvSpPr>
        <p:spPr>
          <a:xfrm>
            <a:off x="4445000" y="2032000"/>
            <a:ext cx="3302000" cy="1905000"/>
          </a:xfrm>
          <a:prstGeom prst="roundRect">
            <a:avLst>
              <a:gd name="adj" fmla="val 6666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27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8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4699000" y="2286000"/>
            <a:ext cx="406400" cy="406400"/>
          </a:xfrm>
          <a:prstGeom prst="rect">
            <a:avLst/>
          </a:prstGeom>
        </p:spPr>
      </p:pic>
      <p:sp>
        <p:nvSpPr>
          <p:cNvPr id="9" name="AutoShape 9"/>
          <p:cNvSpPr/>
          <p:nvPr/>
        </p:nvSpPr>
        <p:spPr>
          <a:xfrm>
            <a:off x="5207000" y="2260600"/>
            <a:ext cx="2286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02 研究目标与方法</a:t>
            </a:r>
            <a:endParaRPr lang="en-US" sz="1100"/>
          </a:p>
        </p:txBody>
      </p:sp>
      <p:sp>
        <p:nvSpPr>
          <p:cNvPr id="10" name="AutoShape 10"/>
          <p:cNvSpPr/>
          <p:nvPr/>
        </p:nvSpPr>
        <p:spPr>
          <a:xfrm>
            <a:off x="4699000" y="2730500"/>
            <a:ext cx="2794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666666"/>
                </a:solidFill>
                <a:latin typeface="Noto Sans SC"/>
                <a:ea typeface="Noto Sans SC"/>
                <a:cs typeface="Noto Sans SC"/>
                <a:sym typeface="Noto Sans SC"/>
              </a:rPr>
              <a:t>明确本次研究的核心目标，介绍采用的具体研究方法与路径。</a:t>
            </a:r>
            <a:endParaRPr lang="en-US" sz="1100"/>
          </a:p>
        </p:txBody>
      </p:sp>
      <p:sp>
        <p:nvSpPr>
          <p:cNvPr id="11" name="AutoShape 11"/>
          <p:cNvSpPr/>
          <p:nvPr/>
        </p:nvSpPr>
        <p:spPr>
          <a:xfrm>
            <a:off x="8128000" y="2032000"/>
            <a:ext cx="3302000" cy="1905000"/>
          </a:xfrm>
          <a:prstGeom prst="roundRect">
            <a:avLst>
              <a:gd name="adj" fmla="val 6666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27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2" name="Picture 1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8382000" y="2286000"/>
            <a:ext cx="406400" cy="406400"/>
          </a:xfrm>
          <a:prstGeom prst="rect">
            <a:avLst/>
          </a:prstGeom>
        </p:spPr>
      </p:pic>
      <p:sp>
        <p:nvSpPr>
          <p:cNvPr id="13" name="AutoShape 13"/>
          <p:cNvSpPr/>
          <p:nvPr/>
        </p:nvSpPr>
        <p:spPr>
          <a:xfrm>
            <a:off x="8890000" y="2260600"/>
            <a:ext cx="2286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03 核心成果展示</a:t>
            </a:r>
            <a:endParaRPr lang="en-US" sz="1100"/>
          </a:p>
        </p:txBody>
      </p:sp>
      <p:sp>
        <p:nvSpPr>
          <p:cNvPr id="14" name="AutoShape 14"/>
          <p:cNvSpPr/>
          <p:nvPr/>
        </p:nvSpPr>
        <p:spPr>
          <a:xfrm>
            <a:off x="8382000" y="2730500"/>
            <a:ext cx="2794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666666"/>
                </a:solidFill>
                <a:latin typeface="Noto Sans SC"/>
                <a:ea typeface="Noto Sans SC"/>
                <a:cs typeface="Noto Sans SC"/>
                <a:sym typeface="Noto Sans SC"/>
              </a:rPr>
              <a:t>重点展示圆、三角函数、相似、二次函数及尺规作图在文物中的体现。</a:t>
            </a:r>
            <a:endParaRPr lang="en-US" sz="1100"/>
          </a:p>
        </p:txBody>
      </p:sp>
      <p:sp>
        <p:nvSpPr>
          <p:cNvPr id="15" name="AutoShape 15"/>
          <p:cNvSpPr/>
          <p:nvPr/>
        </p:nvSpPr>
        <p:spPr>
          <a:xfrm>
            <a:off x="762000" y="4191000"/>
            <a:ext cx="3302000" cy="1905000"/>
          </a:xfrm>
          <a:prstGeom prst="roundRect">
            <a:avLst>
              <a:gd name="adj" fmla="val 6666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27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6" name="Picture 16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10"/>
              </a:ext>
            </a:extLst>
          </a:blip>
          <a:stretch>
            <a:fillRect/>
          </a:stretch>
        </p:blipFill>
        <p:spPr>
          <a:xfrm>
            <a:off x="1016000" y="4445000"/>
            <a:ext cx="406400" cy="406400"/>
          </a:xfrm>
          <a:prstGeom prst="rect">
            <a:avLst/>
          </a:prstGeom>
        </p:spPr>
      </p:pic>
      <p:sp>
        <p:nvSpPr>
          <p:cNvPr id="17" name="AutoShape 17"/>
          <p:cNvSpPr/>
          <p:nvPr/>
        </p:nvSpPr>
        <p:spPr>
          <a:xfrm>
            <a:off x="1524000" y="4419600"/>
            <a:ext cx="2286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04 研究过程回顾</a:t>
            </a:r>
            <a:endParaRPr lang="en-US" sz="1100"/>
          </a:p>
        </p:txBody>
      </p:sp>
      <p:sp>
        <p:nvSpPr>
          <p:cNvPr id="18" name="AutoShape 18"/>
          <p:cNvSpPr/>
          <p:nvPr/>
        </p:nvSpPr>
        <p:spPr>
          <a:xfrm>
            <a:off x="1016000" y="4889500"/>
            <a:ext cx="2794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666666"/>
                </a:solidFill>
                <a:latin typeface="Noto Sans SC"/>
                <a:ea typeface="Noto Sans SC"/>
                <a:cs typeface="Noto Sans SC"/>
                <a:sym typeface="Noto Sans SC"/>
              </a:rPr>
              <a:t>梳理研究的关键步骤，回顾项目推进的时间线与重要节点。</a:t>
            </a:r>
            <a:endParaRPr lang="en-US" sz="1100"/>
          </a:p>
        </p:txBody>
      </p:sp>
      <p:sp>
        <p:nvSpPr>
          <p:cNvPr id="19" name="AutoShape 19"/>
          <p:cNvSpPr/>
          <p:nvPr/>
        </p:nvSpPr>
        <p:spPr>
          <a:xfrm>
            <a:off x="4445000" y="4191000"/>
            <a:ext cx="3302000" cy="1905000"/>
          </a:xfrm>
          <a:prstGeom prst="roundRect">
            <a:avLst>
              <a:gd name="adj" fmla="val 6666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27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20" name="Picture 20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12"/>
              </a:ext>
            </a:extLst>
          </a:blip>
          <a:stretch>
            <a:fillRect/>
          </a:stretch>
        </p:blipFill>
        <p:spPr>
          <a:xfrm>
            <a:off x="4699000" y="4445000"/>
            <a:ext cx="406400" cy="406400"/>
          </a:xfrm>
          <a:prstGeom prst="rect">
            <a:avLst/>
          </a:prstGeom>
        </p:spPr>
      </p:pic>
      <p:sp>
        <p:nvSpPr>
          <p:cNvPr id="21" name="AutoShape 21"/>
          <p:cNvSpPr/>
          <p:nvPr/>
        </p:nvSpPr>
        <p:spPr>
          <a:xfrm>
            <a:off x="5207000" y="4419600"/>
            <a:ext cx="2286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05 结论与反思</a:t>
            </a:r>
            <a:endParaRPr lang="en-US" sz="1100"/>
          </a:p>
        </p:txBody>
      </p:sp>
      <p:sp>
        <p:nvSpPr>
          <p:cNvPr id="22" name="AutoShape 22"/>
          <p:cNvSpPr/>
          <p:nvPr/>
        </p:nvSpPr>
        <p:spPr>
          <a:xfrm>
            <a:off x="4699000" y="4889500"/>
            <a:ext cx="2794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666666"/>
                </a:solidFill>
                <a:latin typeface="Noto Sans SC"/>
                <a:ea typeface="Noto Sans SC"/>
                <a:cs typeface="Noto Sans SC"/>
                <a:sym typeface="Noto Sans SC"/>
              </a:rPr>
              <a:t>总结研究发现，提出研究过程中的反思与未来展望。</a:t>
            </a:r>
            <a:endParaRPr lang="en-US" sz="1100"/>
          </a:p>
        </p:txBody>
      </p:sp>
      <p:sp>
        <p:nvSpPr>
          <p:cNvPr id="23" name="AutoShape 23"/>
          <p:cNvSpPr/>
          <p:nvPr/>
        </p:nvSpPr>
        <p:spPr>
          <a:xfrm>
            <a:off x="8128000" y="4191000"/>
            <a:ext cx="3302000" cy="1905000"/>
          </a:xfrm>
          <a:prstGeom prst="roundRect">
            <a:avLst>
              <a:gd name="adj" fmla="val 6666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27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24" name="Picture 24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14"/>
              </a:ext>
            </a:extLst>
          </a:blip>
          <a:stretch>
            <a:fillRect/>
          </a:stretch>
        </p:blipFill>
        <p:spPr>
          <a:xfrm>
            <a:off x="8382000" y="4445000"/>
            <a:ext cx="406400" cy="406400"/>
          </a:xfrm>
          <a:prstGeom prst="rect">
            <a:avLst/>
          </a:prstGeom>
        </p:spPr>
      </p:pic>
      <p:sp>
        <p:nvSpPr>
          <p:cNvPr id="25" name="AutoShape 25"/>
          <p:cNvSpPr/>
          <p:nvPr/>
        </p:nvSpPr>
        <p:spPr>
          <a:xfrm>
            <a:off x="8890000" y="4419600"/>
            <a:ext cx="2286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06 参考文献与致谢</a:t>
            </a:r>
            <a:endParaRPr lang="en-US" sz="1100"/>
          </a:p>
        </p:txBody>
      </p:sp>
      <p:sp>
        <p:nvSpPr>
          <p:cNvPr id="26" name="AutoShape 26"/>
          <p:cNvSpPr/>
          <p:nvPr/>
        </p:nvSpPr>
        <p:spPr>
          <a:xfrm>
            <a:off x="8382000" y="4889500"/>
            <a:ext cx="2794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666666"/>
                </a:solidFill>
                <a:latin typeface="Noto Sans SC"/>
                <a:ea typeface="Noto Sans SC"/>
                <a:cs typeface="Noto Sans SC"/>
                <a:sym typeface="Noto Sans SC"/>
              </a:rPr>
              <a:t>列出研究过程中参考的文献资料，并向指导老师及团队表达感谢。</a:t>
            </a:r>
            <a:endParaRPr lang="en-US" sz="110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9FA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762000" y="1016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研究背景与意义</a:t>
            </a:r>
            <a:endParaRPr lang="en-US" sz="1100"/>
          </a:p>
        </p:txBody>
      </p:sp>
      <p:sp>
        <p:nvSpPr>
          <p:cNvPr id="3" name="AutoShape 3"/>
          <p:cNvSpPr/>
          <p:nvPr/>
        </p:nvSpPr>
        <p:spPr>
          <a:xfrm>
            <a:off x="762000" y="2032000"/>
            <a:ext cx="5334000" cy="2032000"/>
          </a:xfrm>
          <a:prstGeom prst="roundRect">
            <a:avLst>
              <a:gd name="adj" fmla="val 6250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2700000" algn="tl" rotWithShape="0">
              <a:srgbClr val="000000">
                <a:alpha val="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1016000" y="2286000"/>
            <a:ext cx="355600" cy="355600"/>
          </a:xfrm>
          <a:prstGeom prst="rect">
            <a:avLst/>
          </a:prstGeom>
        </p:spPr>
      </p:pic>
      <p:sp>
        <p:nvSpPr>
          <p:cNvPr id="5" name="AutoShape 5"/>
          <p:cNvSpPr/>
          <p:nvPr/>
        </p:nvSpPr>
        <p:spPr>
          <a:xfrm>
            <a:off x="1460500" y="2260600"/>
            <a:ext cx="4318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研究背景：数学与文物的跨学科融合</a:t>
            </a:r>
            <a:endParaRPr lang="en-US" sz="1100"/>
          </a:p>
        </p:txBody>
      </p:sp>
      <p:cxnSp>
        <p:nvCxnSpPr>
          <p:cNvPr id="6" name="Connector 6"/>
          <p:cNvCxnSpPr/>
          <p:nvPr/>
        </p:nvCxnSpPr>
        <p:spPr>
          <a:xfrm rot="-9046">
            <a:off x="1016008" y="2724150"/>
            <a:ext cx="4826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F0F0F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7" name="AutoShape 7"/>
          <p:cNvSpPr/>
          <p:nvPr/>
        </p:nvSpPr>
        <p:spPr>
          <a:xfrm>
            <a:off x="1016000" y="2857500"/>
            <a:ext cx="4826000" cy="1079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666666"/>
                </a:solidFill>
                <a:latin typeface="Noto Sans SC"/>
                <a:ea typeface="Noto Sans SC"/>
                <a:cs typeface="Noto Sans SC"/>
                <a:sym typeface="Noto Sans SC"/>
              </a:rPr>
              <a:t>依托徐州博物馆丰富馆藏，挖掘文物中的数学元素。结合本地中考高频考点“尺规作图”，以古钱币等文物为素材，探索创新的数学学习路径。</a:t>
            </a:r>
            <a:endParaRPr lang="en-US" sz="1100"/>
          </a:p>
        </p:txBody>
      </p:sp>
      <p:sp>
        <p:nvSpPr>
          <p:cNvPr id="8" name="AutoShape 8"/>
          <p:cNvSpPr/>
          <p:nvPr/>
        </p:nvSpPr>
        <p:spPr>
          <a:xfrm>
            <a:off x="762000" y="4318000"/>
            <a:ext cx="5334000" cy="2032000"/>
          </a:xfrm>
          <a:prstGeom prst="roundRect">
            <a:avLst>
              <a:gd name="adj" fmla="val 6250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2700000" algn="tl" rotWithShape="0">
              <a:srgbClr val="000000">
                <a:alpha val="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1016000" y="4572000"/>
            <a:ext cx="355600" cy="355600"/>
          </a:xfrm>
          <a:prstGeom prst="rect">
            <a:avLst/>
          </a:prstGeom>
        </p:spPr>
      </p:pic>
      <p:sp>
        <p:nvSpPr>
          <p:cNvPr id="10" name="AutoShape 10"/>
          <p:cNvSpPr/>
          <p:nvPr/>
        </p:nvSpPr>
        <p:spPr>
          <a:xfrm>
            <a:off x="1460500" y="4546600"/>
            <a:ext cx="4318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研究意义：具象化学习与文化自信</a:t>
            </a:r>
            <a:endParaRPr lang="en-US" sz="1100"/>
          </a:p>
        </p:txBody>
      </p:sp>
      <p:cxnSp>
        <p:nvCxnSpPr>
          <p:cNvPr id="11" name="Connector 11"/>
          <p:cNvCxnSpPr/>
          <p:nvPr/>
        </p:nvCxnSpPr>
        <p:spPr>
          <a:xfrm rot="-9046">
            <a:off x="1016008" y="5010150"/>
            <a:ext cx="4826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F0F0F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" name="AutoShape 12"/>
          <p:cNvSpPr/>
          <p:nvPr/>
        </p:nvSpPr>
        <p:spPr>
          <a:xfrm>
            <a:off x="1016000" y="5143500"/>
            <a:ext cx="4826000" cy="1079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666666"/>
                </a:solidFill>
                <a:latin typeface="Noto Sans SC"/>
                <a:ea typeface="Noto Sans SC"/>
                <a:cs typeface="Noto Sans SC"/>
                <a:sym typeface="Noto Sans SC"/>
              </a:rPr>
              <a:t>将抽象数学知识具象化，提升学习兴趣与应用能力；深入了解家乡文化遗产，增强文化自信；为初中数学教学提供新视角与典型案例。</a:t>
            </a:r>
            <a:endParaRPr lang="en-US" sz="1100"/>
          </a:p>
        </p:txBody>
      </p:sp>
      <p:sp>
        <p:nvSpPr>
          <p:cNvPr id="13" name="AutoShape 13"/>
          <p:cNvSpPr/>
          <p:nvPr/>
        </p:nvSpPr>
        <p:spPr>
          <a:xfrm>
            <a:off x="6350000" y="2032000"/>
            <a:ext cx="5080000" cy="4318000"/>
          </a:xfrm>
          <a:prstGeom prst="roundRect">
            <a:avLst>
              <a:gd name="adj" fmla="val 2941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2700000" algn="tl" rotWithShape="0">
              <a:srgbClr val="000000">
                <a:alpha val="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4" name="AutoShape 14"/>
          <p:cNvSpPr/>
          <p:nvPr/>
        </p:nvSpPr>
        <p:spPr>
          <a:xfrm>
            <a:off x="6477000" y="5842000"/>
            <a:ext cx="4826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1200" b="0" i="0" u="none" strike="noStrike">
                <a:solidFill>
                  <a:srgbClr val="999999"/>
                </a:solidFill>
                <a:latin typeface="Noto Sans SC"/>
                <a:ea typeface="Noto Sans SC"/>
                <a:cs typeface="Noto Sans SC"/>
                <a:sym typeface="Noto Sans SC"/>
              </a:rPr>
              <a:t>徐州博物馆外观实景</a:t>
            </a:r>
            <a:endParaRPr lang="en-US" sz="1100"/>
          </a:p>
        </p:txBody>
      </p:sp>
      <p:pic>
        <p:nvPicPr>
          <p:cNvPr id="15" name="Picture 2" descr="https://p1.ssl.qhimgs1.com/t01937ed54ce506a761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370655" y="2029767"/>
            <a:ext cx="5064369" cy="370784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7FA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762000" y="635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研究目标与方法</a:t>
            </a:r>
            <a:endParaRPr lang="en-US" sz="1100"/>
          </a:p>
        </p:txBody>
      </p:sp>
      <p:sp>
        <p:nvSpPr>
          <p:cNvPr id="3" name="AutoShape 3"/>
          <p:cNvSpPr/>
          <p:nvPr/>
        </p:nvSpPr>
        <p:spPr>
          <a:xfrm>
            <a:off x="762000" y="1524000"/>
            <a:ext cx="5207000" cy="4572000"/>
          </a:xfrm>
          <a:prstGeom prst="roundRect">
            <a:avLst>
              <a:gd name="adj" fmla="val 2777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27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1016000" y="1778000"/>
            <a:ext cx="355600" cy="355600"/>
          </a:xfrm>
          <a:prstGeom prst="rect">
            <a:avLst/>
          </a:prstGeom>
        </p:spPr>
      </p:pic>
      <p:sp>
        <p:nvSpPr>
          <p:cNvPr id="5" name="AutoShape 5"/>
          <p:cNvSpPr/>
          <p:nvPr/>
        </p:nvSpPr>
        <p:spPr>
          <a:xfrm>
            <a:off x="1460500" y="1752600"/>
            <a:ext cx="3810000" cy="4064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研究目标</a:t>
            </a:r>
            <a:endParaRPr lang="en-US" sz="1100"/>
          </a:p>
        </p:txBody>
      </p:sp>
      <p:cxnSp>
        <p:nvCxnSpPr>
          <p:cNvPr id="6" name="Connector 6"/>
          <p:cNvCxnSpPr/>
          <p:nvPr/>
        </p:nvCxnSpPr>
        <p:spPr>
          <a:xfrm rot="-9291">
            <a:off x="1016009" y="2216150"/>
            <a:ext cx="4699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EEEEEE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7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1016000" y="2476500"/>
            <a:ext cx="304800" cy="304800"/>
          </a:xfrm>
          <a:prstGeom prst="rect">
            <a:avLst/>
          </a:prstGeom>
        </p:spPr>
      </p:pic>
      <p:sp>
        <p:nvSpPr>
          <p:cNvPr id="8" name="AutoShape 8"/>
          <p:cNvSpPr/>
          <p:nvPr/>
        </p:nvSpPr>
        <p:spPr>
          <a:xfrm>
            <a:off x="1397000" y="2438400"/>
            <a:ext cx="4318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识别关联文物</a:t>
            </a:r>
            <a:endParaRPr lang="en-US" sz="1100"/>
          </a:p>
          <a:p>
            <a:pPr indent="0" algn="l">
              <a:lnSpc>
                <a:spcPct val="125000"/>
              </a:lnSpc>
            </a:pPr>
            <a:r>
              <a:rPr lang="en-US" sz="1200" b="0" i="0" u="none" strike="noStrike">
                <a:solidFill>
                  <a:srgbClr val="666666"/>
                </a:solidFill>
                <a:latin typeface="Noto Sans SC"/>
                <a:ea typeface="Noto Sans SC"/>
                <a:cs typeface="Noto Sans SC"/>
                <a:sym typeface="Noto Sans SC"/>
              </a:rPr>
              <a:t>寻找博物馆中与圆、三角函数、相似、二次函数及尺规作图相关的具体文物。</a:t>
            </a:r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1016000" y="3365500"/>
            <a:ext cx="304800" cy="304800"/>
          </a:xfrm>
          <a:prstGeom prst="rect">
            <a:avLst/>
          </a:prstGeom>
        </p:spPr>
      </p:pic>
      <p:sp>
        <p:nvSpPr>
          <p:cNvPr id="10" name="AutoShape 10"/>
          <p:cNvSpPr/>
          <p:nvPr/>
        </p:nvSpPr>
        <p:spPr>
          <a:xfrm>
            <a:off x="1397000" y="3327400"/>
            <a:ext cx="4318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构建数学模型</a:t>
            </a:r>
            <a:endParaRPr lang="en-US" sz="1100"/>
          </a:p>
          <a:p>
            <a:pPr indent="0" algn="l">
              <a:lnSpc>
                <a:spcPct val="125000"/>
              </a:lnSpc>
            </a:pPr>
            <a:r>
              <a:rPr lang="en-US" sz="1200" b="0" i="0" u="none" strike="noStrike">
                <a:solidFill>
                  <a:srgbClr val="666666"/>
                </a:solidFill>
                <a:latin typeface="Noto Sans SC"/>
                <a:ea typeface="Noto Sans SC"/>
                <a:cs typeface="Noto Sans SC"/>
                <a:sym typeface="Noto Sans SC"/>
              </a:rPr>
              <a:t>将文物的几何特征抽象为数学模型，进行定量分析与计算。</a:t>
            </a:r>
          </a:p>
        </p:txBody>
      </p:sp>
      <p:pic>
        <p:nvPicPr>
          <p:cNvPr id="11" name="Picture 11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10"/>
              </a:ext>
            </a:extLst>
          </a:blip>
          <a:stretch>
            <a:fillRect/>
          </a:stretch>
        </p:blipFill>
        <p:spPr>
          <a:xfrm>
            <a:off x="1016000" y="4254500"/>
            <a:ext cx="304800" cy="304800"/>
          </a:xfrm>
          <a:prstGeom prst="rect">
            <a:avLst/>
          </a:prstGeom>
        </p:spPr>
      </p:pic>
      <p:sp>
        <p:nvSpPr>
          <p:cNvPr id="12" name="AutoShape 12"/>
          <p:cNvSpPr/>
          <p:nvPr/>
        </p:nvSpPr>
        <p:spPr>
          <a:xfrm>
            <a:off x="1397000" y="4216400"/>
            <a:ext cx="4318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探究实际应用</a:t>
            </a:r>
            <a:endParaRPr lang="en-US" sz="1100"/>
          </a:p>
          <a:p>
            <a:pPr indent="0" algn="l">
              <a:lnSpc>
                <a:spcPct val="125000"/>
              </a:lnSpc>
            </a:pPr>
            <a:r>
              <a:rPr lang="en-US" sz="1200" b="0" i="0" u="none" strike="noStrike">
                <a:solidFill>
                  <a:srgbClr val="666666"/>
                </a:solidFill>
                <a:latin typeface="Noto Sans SC"/>
                <a:ea typeface="Noto Sans SC"/>
                <a:cs typeface="Noto Sans SC"/>
                <a:sym typeface="Noto Sans SC"/>
              </a:rPr>
              <a:t>结合中考考点，探究文物中的数学知识在实际解题中的具体应用。</a:t>
            </a:r>
          </a:p>
        </p:txBody>
      </p:sp>
      <p:sp>
        <p:nvSpPr>
          <p:cNvPr id="13" name="AutoShape 13"/>
          <p:cNvSpPr/>
          <p:nvPr/>
        </p:nvSpPr>
        <p:spPr>
          <a:xfrm>
            <a:off x="6223000" y="1524000"/>
            <a:ext cx="5207000" cy="4572000"/>
          </a:xfrm>
          <a:prstGeom prst="roundRect">
            <a:avLst>
              <a:gd name="adj" fmla="val 2777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27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4" name="Picture 14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12"/>
              </a:ext>
            </a:extLst>
          </a:blip>
          <a:stretch>
            <a:fillRect/>
          </a:stretch>
        </p:blipFill>
        <p:spPr>
          <a:xfrm>
            <a:off x="6477000" y="1778000"/>
            <a:ext cx="355600" cy="355600"/>
          </a:xfrm>
          <a:prstGeom prst="rect">
            <a:avLst/>
          </a:prstGeom>
        </p:spPr>
      </p:pic>
      <p:sp>
        <p:nvSpPr>
          <p:cNvPr id="15" name="AutoShape 15"/>
          <p:cNvSpPr/>
          <p:nvPr/>
        </p:nvSpPr>
        <p:spPr>
          <a:xfrm>
            <a:off x="6921500" y="1752600"/>
            <a:ext cx="3810000" cy="4064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研究方法</a:t>
            </a:r>
            <a:endParaRPr lang="en-US" sz="1100"/>
          </a:p>
        </p:txBody>
      </p:sp>
      <p:cxnSp>
        <p:nvCxnSpPr>
          <p:cNvPr id="16" name="Connector 16"/>
          <p:cNvCxnSpPr/>
          <p:nvPr/>
        </p:nvCxnSpPr>
        <p:spPr>
          <a:xfrm rot="-9291">
            <a:off x="6477009" y="2216150"/>
            <a:ext cx="4699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EEEEEE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17" name="Picture 17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14"/>
              </a:ext>
            </a:extLst>
          </a:blip>
          <a:stretch>
            <a:fillRect/>
          </a:stretch>
        </p:blipFill>
        <p:spPr>
          <a:xfrm>
            <a:off x="6477000" y="2476500"/>
            <a:ext cx="304800" cy="304800"/>
          </a:xfrm>
          <a:prstGeom prst="rect">
            <a:avLst/>
          </a:prstGeom>
        </p:spPr>
      </p:pic>
      <p:sp>
        <p:nvSpPr>
          <p:cNvPr id="18" name="AutoShape 18"/>
          <p:cNvSpPr/>
          <p:nvPr/>
        </p:nvSpPr>
        <p:spPr>
          <a:xfrm>
            <a:off x="6858000" y="2438400"/>
            <a:ext cx="431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实地考察法</a:t>
            </a:r>
            <a:endParaRPr lang="en-US" sz="1100"/>
          </a:p>
          <a:p>
            <a:pPr indent="0" algn="l">
              <a:lnSpc>
                <a:spcPct val="125000"/>
              </a:lnSpc>
            </a:pPr>
            <a:r>
              <a:rPr lang="en-US" sz="1200" b="0" i="0" u="none" strike="noStrike">
                <a:solidFill>
                  <a:srgbClr val="666666"/>
                </a:solidFill>
                <a:latin typeface="Noto Sans SC"/>
                <a:ea typeface="Noto Sans SC"/>
                <a:cs typeface="Noto Sans SC"/>
                <a:sym typeface="Noto Sans SC"/>
              </a:rPr>
              <a:t>多次前往博物馆，观察并记录文物细节。</a:t>
            </a:r>
          </a:p>
        </p:txBody>
      </p:sp>
      <p:pic>
        <p:nvPicPr>
          <p:cNvPr id="19" name="Picture 19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16"/>
              </a:ext>
            </a:extLst>
          </a:blip>
          <a:stretch>
            <a:fillRect/>
          </a:stretch>
        </p:blipFill>
        <p:spPr>
          <a:xfrm>
            <a:off x="6477000" y="3111500"/>
            <a:ext cx="304800" cy="304800"/>
          </a:xfrm>
          <a:prstGeom prst="rect">
            <a:avLst/>
          </a:prstGeom>
        </p:spPr>
      </p:pic>
      <p:sp>
        <p:nvSpPr>
          <p:cNvPr id="20" name="AutoShape 20"/>
          <p:cNvSpPr/>
          <p:nvPr/>
        </p:nvSpPr>
        <p:spPr>
          <a:xfrm>
            <a:off x="6858000" y="3073400"/>
            <a:ext cx="431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文献研究法</a:t>
            </a:r>
            <a:endParaRPr lang="en-US" sz="1100"/>
          </a:p>
          <a:p>
            <a:pPr indent="0" algn="l">
              <a:lnSpc>
                <a:spcPct val="125000"/>
              </a:lnSpc>
            </a:pPr>
            <a:r>
              <a:rPr lang="en-US" sz="1200" b="0" i="0" u="none" strike="noStrike">
                <a:solidFill>
                  <a:srgbClr val="666666"/>
                </a:solidFill>
                <a:latin typeface="Noto Sans SC"/>
                <a:ea typeface="Noto Sans SC"/>
                <a:cs typeface="Noto Sans SC"/>
                <a:sym typeface="Noto Sans SC"/>
              </a:rPr>
              <a:t>查阅历史文献与数学资料，获取理论支持。</a:t>
            </a:r>
          </a:p>
        </p:txBody>
      </p:sp>
      <p:pic>
        <p:nvPicPr>
          <p:cNvPr id="21" name="Picture 21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18"/>
              </a:ext>
            </a:extLst>
          </a:blip>
          <a:stretch>
            <a:fillRect/>
          </a:stretch>
        </p:blipFill>
        <p:spPr>
          <a:xfrm>
            <a:off x="6477000" y="3746500"/>
            <a:ext cx="304800" cy="304800"/>
          </a:xfrm>
          <a:prstGeom prst="rect">
            <a:avLst/>
          </a:prstGeom>
        </p:spPr>
      </p:pic>
      <p:sp>
        <p:nvSpPr>
          <p:cNvPr id="22" name="AutoShape 22"/>
          <p:cNvSpPr/>
          <p:nvPr/>
        </p:nvSpPr>
        <p:spPr>
          <a:xfrm>
            <a:off x="6858000" y="3708400"/>
            <a:ext cx="431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数学建模法</a:t>
            </a:r>
            <a:endParaRPr lang="en-US" sz="1100"/>
          </a:p>
          <a:p>
            <a:pPr indent="0" algn="l">
              <a:lnSpc>
                <a:spcPct val="125000"/>
              </a:lnSpc>
            </a:pPr>
            <a:r>
              <a:rPr lang="en-US" sz="1200" b="0" i="0" u="none" strike="noStrike">
                <a:solidFill>
                  <a:srgbClr val="666666"/>
                </a:solidFill>
                <a:latin typeface="Noto Sans SC"/>
                <a:ea typeface="Noto Sans SC"/>
                <a:cs typeface="Noto Sans SC"/>
                <a:sym typeface="Noto Sans SC"/>
              </a:rPr>
              <a:t>将文物特征转化为数学图形和公式进行分析。</a:t>
            </a:r>
          </a:p>
        </p:txBody>
      </p:sp>
      <p:pic>
        <p:nvPicPr>
          <p:cNvPr id="23" name="Picture 23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20"/>
              </a:ext>
            </a:extLst>
          </a:blip>
          <a:stretch>
            <a:fillRect/>
          </a:stretch>
        </p:blipFill>
        <p:spPr>
          <a:xfrm>
            <a:off x="6477000" y="4381500"/>
            <a:ext cx="304800" cy="304800"/>
          </a:xfrm>
          <a:prstGeom prst="rect">
            <a:avLst/>
          </a:prstGeom>
        </p:spPr>
      </p:pic>
      <p:sp>
        <p:nvSpPr>
          <p:cNvPr id="24" name="AutoShape 24"/>
          <p:cNvSpPr/>
          <p:nvPr/>
        </p:nvSpPr>
        <p:spPr>
          <a:xfrm>
            <a:off x="6858000" y="4343400"/>
            <a:ext cx="431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案例分析法</a:t>
            </a:r>
            <a:endParaRPr lang="en-US" sz="1100"/>
          </a:p>
          <a:p>
            <a:pPr indent="0" algn="l">
              <a:lnSpc>
                <a:spcPct val="125000"/>
              </a:lnSpc>
            </a:pPr>
            <a:r>
              <a:rPr lang="en-US" sz="1200" b="0" i="0" u="none" strike="noStrike">
                <a:solidFill>
                  <a:srgbClr val="666666"/>
                </a:solidFill>
                <a:latin typeface="Noto Sans SC"/>
                <a:ea typeface="Noto Sans SC"/>
                <a:cs typeface="Noto Sans SC"/>
                <a:sym typeface="Noto Sans SC"/>
              </a:rPr>
              <a:t>选取典型文物进行深入剖析，形成研究案例。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9FA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762000" y="1016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核心成果展示：圆与尺规作图</a:t>
            </a:r>
            <a:endParaRPr lang="en-US" sz="1100"/>
          </a:p>
        </p:txBody>
      </p:sp>
      <p:sp>
        <p:nvSpPr>
          <p:cNvPr id="3" name="AutoShape 3"/>
          <p:cNvSpPr/>
          <p:nvPr/>
        </p:nvSpPr>
        <p:spPr>
          <a:xfrm>
            <a:off x="762000" y="2032000"/>
            <a:ext cx="5080000" cy="3810000"/>
          </a:xfrm>
          <a:prstGeom prst="roundRect">
            <a:avLst>
              <a:gd name="adj" fmla="val 3333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2700000" algn="tl" rotWithShape="0">
              <a:srgbClr val="000000">
                <a:alpha val="10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4" name="AutoShape 4"/>
          <p:cNvSpPr/>
          <p:nvPr/>
        </p:nvSpPr>
        <p:spPr>
          <a:xfrm>
            <a:off x="6096000" y="2032000"/>
            <a:ext cx="5334000" cy="3810000"/>
          </a:xfrm>
          <a:prstGeom prst="roundRect">
            <a:avLst>
              <a:gd name="adj" fmla="val 3333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2700000" algn="tl" rotWithShape="0">
              <a:srgbClr val="000000">
                <a:alpha val="10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5" name="AutoShape 5"/>
          <p:cNvSpPr/>
          <p:nvPr/>
        </p:nvSpPr>
        <p:spPr>
          <a:xfrm>
            <a:off x="6350000" y="2286000"/>
            <a:ext cx="4826000" cy="444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 dirty="0" err="1">
                <a:solidFill>
                  <a:srgbClr val="DAA520"/>
                </a:solidFill>
                <a:latin typeface="Noto Sans SC"/>
                <a:ea typeface="Noto Sans SC"/>
                <a:cs typeface="Noto Sans SC"/>
                <a:sym typeface="Noto Sans SC"/>
              </a:rPr>
              <a:t>案例</a:t>
            </a:r>
            <a:r>
              <a:rPr lang="en-US" sz="2000" b="1" i="0" u="none" strike="noStrike" dirty="0" smtClean="0">
                <a:solidFill>
                  <a:srgbClr val="DAA520"/>
                </a:solidFill>
                <a:latin typeface="Noto Sans SC"/>
                <a:ea typeface="Noto Sans SC"/>
                <a:cs typeface="Noto Sans SC"/>
                <a:sym typeface="Noto Sans SC"/>
              </a:rPr>
              <a:t>：</a:t>
            </a:r>
            <a:r>
              <a:rPr lang="zh-CN" altLang="en-US" sz="2000" b="1" dirty="0" smtClean="0">
                <a:solidFill>
                  <a:srgbClr val="DAA520"/>
                </a:solidFill>
                <a:latin typeface="Noto Sans SC"/>
                <a:ea typeface="Noto Sans SC"/>
                <a:cs typeface="Noto Sans SC"/>
                <a:sym typeface="Noto Sans SC"/>
              </a:rPr>
              <a:t>新朝五铢</a:t>
            </a:r>
            <a:r>
              <a:rPr lang="en-US" sz="2000" b="1" i="0" u="none" strike="noStrike" dirty="0" err="1" smtClean="0">
                <a:solidFill>
                  <a:srgbClr val="DAA520"/>
                </a:solidFill>
                <a:latin typeface="Noto Sans SC"/>
                <a:ea typeface="Noto Sans SC"/>
                <a:cs typeface="Noto Sans SC"/>
                <a:sym typeface="Noto Sans SC"/>
              </a:rPr>
              <a:t>铜钱</a:t>
            </a:r>
            <a:endParaRPr lang="en-US" sz="1100" dirty="0"/>
          </a:p>
        </p:txBody>
      </p:sp>
      <p:cxnSp>
        <p:nvCxnSpPr>
          <p:cNvPr id="6" name="Connector 6"/>
          <p:cNvCxnSpPr/>
          <p:nvPr/>
        </p:nvCxnSpPr>
        <p:spPr>
          <a:xfrm rot="-9046">
            <a:off x="6350008" y="2787650"/>
            <a:ext cx="4826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E5E7EB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7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6350000" y="2984500"/>
            <a:ext cx="304800" cy="304800"/>
          </a:xfrm>
          <a:prstGeom prst="rect">
            <a:avLst/>
          </a:prstGeom>
        </p:spPr>
      </p:pic>
      <p:sp>
        <p:nvSpPr>
          <p:cNvPr id="8" name="AutoShape 8"/>
          <p:cNvSpPr/>
          <p:nvPr/>
        </p:nvSpPr>
        <p:spPr>
          <a:xfrm>
            <a:off x="6731000" y="2946400"/>
            <a:ext cx="4445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1" i="0" u="none" strike="noStrike" dirty="0" err="1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文物描述</a:t>
            </a:r>
            <a:r>
              <a:rPr lang="en-US" sz="1400" b="1" i="0" u="none" strike="noStrike" dirty="0" smtClean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：</a:t>
            </a:r>
            <a:r>
              <a:rPr lang="zh-CN" altLang="en-US" dirty="0" smtClean="0">
                <a:solidFill>
                  <a:srgbClr val="666666"/>
                </a:solidFill>
                <a:latin typeface="Noto Sans SC"/>
                <a:ea typeface="Noto Sans SC"/>
                <a:cs typeface="Noto Sans SC"/>
                <a:sym typeface="Noto Sans SC"/>
              </a:rPr>
              <a:t>五</a:t>
            </a:r>
            <a:r>
              <a:rPr lang="zh-CN" altLang="en-US" dirty="0" smtClean="0">
                <a:solidFill>
                  <a:srgbClr val="666666"/>
                </a:solidFill>
                <a:latin typeface="Noto Sans SC"/>
                <a:ea typeface="Noto Sans SC"/>
                <a:cs typeface="Noto Sans SC"/>
                <a:sym typeface="Noto Sans SC"/>
              </a:rPr>
              <a:t>铢</a:t>
            </a:r>
            <a:r>
              <a:rPr lang="en-US" sz="1400" b="0" i="0" u="none" strike="noStrike" dirty="0" err="1" smtClean="0">
                <a:solidFill>
                  <a:srgbClr val="666666"/>
                </a:solidFill>
                <a:latin typeface="Noto Sans SC"/>
                <a:ea typeface="Noto Sans SC"/>
                <a:cs typeface="Noto Sans SC"/>
                <a:sym typeface="Noto Sans SC"/>
              </a:rPr>
              <a:t>铜钱是</a:t>
            </a:r>
            <a:r>
              <a:rPr lang="zh-CN" altLang="en-US" sz="1400" b="0" i="0" u="none" strike="noStrike" dirty="0" smtClean="0">
                <a:solidFill>
                  <a:srgbClr val="666666"/>
                </a:solidFill>
                <a:latin typeface="Noto Sans SC"/>
                <a:ea typeface="Noto Sans SC"/>
                <a:cs typeface="Noto Sans SC"/>
                <a:sym typeface="Noto Sans SC"/>
              </a:rPr>
              <a:t>新朝</a:t>
            </a:r>
            <a:r>
              <a:rPr lang="en-US" sz="1400" b="0" i="0" u="none" strike="noStrike" dirty="0" err="1" smtClean="0">
                <a:solidFill>
                  <a:srgbClr val="666666"/>
                </a:solidFill>
                <a:latin typeface="Noto Sans SC"/>
                <a:ea typeface="Noto Sans SC"/>
                <a:cs typeface="Noto Sans SC"/>
                <a:sym typeface="Noto Sans SC"/>
              </a:rPr>
              <a:t>统一货币</a:t>
            </a:r>
            <a:r>
              <a:rPr lang="en-US" sz="1400" b="0" i="0" u="none" strike="noStrike" dirty="0" err="1">
                <a:solidFill>
                  <a:srgbClr val="666666"/>
                </a:solidFill>
                <a:latin typeface="Noto Sans SC"/>
                <a:ea typeface="Noto Sans SC"/>
                <a:cs typeface="Noto Sans SC"/>
                <a:sym typeface="Noto Sans SC"/>
              </a:rPr>
              <a:t>，形制为外圆内方，是中国古代货币史上的重要里程碑</a:t>
            </a:r>
            <a:r>
              <a:rPr lang="en-US" sz="1400" b="0" i="0" u="none" strike="noStrike" dirty="0">
                <a:solidFill>
                  <a:srgbClr val="666666"/>
                </a:solidFill>
                <a:latin typeface="Noto Sans SC"/>
                <a:ea typeface="Noto Sans SC"/>
                <a:cs typeface="Noto Sans SC"/>
                <a:sym typeface="Noto Sans SC"/>
              </a:rPr>
              <a:t>。</a:t>
            </a:r>
            <a:endParaRPr lang="en-US" sz="1100" dirty="0"/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6350000" y="3556000"/>
            <a:ext cx="304800" cy="304800"/>
          </a:xfrm>
          <a:prstGeom prst="rect">
            <a:avLst/>
          </a:prstGeom>
        </p:spPr>
      </p:pic>
      <p:sp>
        <p:nvSpPr>
          <p:cNvPr id="10" name="AutoShape 10"/>
          <p:cNvSpPr/>
          <p:nvPr/>
        </p:nvSpPr>
        <p:spPr>
          <a:xfrm>
            <a:off x="6731000" y="3517900"/>
            <a:ext cx="4445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数学模型：</a:t>
            </a:r>
            <a:r>
              <a:rPr lang="en-US" sz="1400" b="0" i="0" u="none" strike="noStrike">
                <a:solidFill>
                  <a:srgbClr val="666666"/>
                </a:solidFill>
                <a:latin typeface="Noto Sans SC"/>
                <a:ea typeface="Noto Sans SC"/>
                <a:cs typeface="Noto Sans SC"/>
                <a:sym typeface="Noto Sans SC"/>
              </a:rPr>
              <a:t>抽象为同心圆与正方形的组合。外圆直径约27mm，内方孔边长约9mm。</a:t>
            </a:r>
            <a:endParaRPr lang="en-US" sz="1100"/>
          </a:p>
        </p:txBody>
      </p:sp>
      <p:pic>
        <p:nvPicPr>
          <p:cNvPr id="11" name="Picture 1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6350000" y="4127500"/>
            <a:ext cx="304800" cy="304800"/>
          </a:xfrm>
          <a:prstGeom prst="rect">
            <a:avLst/>
          </a:prstGeom>
        </p:spPr>
      </p:pic>
      <p:sp>
        <p:nvSpPr>
          <p:cNvPr id="12" name="AutoShape 12"/>
          <p:cNvSpPr/>
          <p:nvPr/>
        </p:nvSpPr>
        <p:spPr>
          <a:xfrm>
            <a:off x="6731000" y="4089400"/>
            <a:ext cx="4445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尺规作图应用：</a:t>
            </a:r>
            <a:r>
              <a:rPr lang="en-US" sz="1400" b="0" i="0" u="none" strike="noStrike">
                <a:solidFill>
                  <a:srgbClr val="666666"/>
                </a:solidFill>
                <a:latin typeface="Noto Sans SC"/>
                <a:ea typeface="Noto Sans SC"/>
                <a:cs typeface="Noto Sans SC"/>
                <a:sym typeface="Noto Sans SC"/>
              </a:rPr>
              <a:t>利用尺规作图法绘制外圆及圆内接正方形，是几何作图的典型应用。</a:t>
            </a:r>
            <a:endParaRPr lang="en-US" sz="1100"/>
          </a:p>
        </p:txBody>
      </p:sp>
      <p:pic>
        <p:nvPicPr>
          <p:cNvPr id="13" name="Picture 13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10"/>
              </a:ext>
            </a:extLst>
          </a:blip>
          <a:stretch>
            <a:fillRect/>
          </a:stretch>
        </p:blipFill>
        <p:spPr>
          <a:xfrm>
            <a:off x="6350000" y="4699000"/>
            <a:ext cx="304800" cy="304800"/>
          </a:xfrm>
          <a:prstGeom prst="rect">
            <a:avLst/>
          </a:prstGeom>
        </p:spPr>
      </p:pic>
      <p:sp>
        <p:nvSpPr>
          <p:cNvPr id="14" name="AutoShape 14"/>
          <p:cNvSpPr/>
          <p:nvPr/>
        </p:nvSpPr>
        <p:spPr>
          <a:xfrm>
            <a:off x="6731000" y="4660900"/>
            <a:ext cx="4445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中考考点：</a:t>
            </a:r>
            <a:r>
              <a:rPr lang="en-US" sz="1400" b="0" i="0" u="none" strike="noStrike">
                <a:solidFill>
                  <a:srgbClr val="666666"/>
                </a:solidFill>
                <a:latin typeface="Noto Sans SC"/>
                <a:ea typeface="Noto Sans SC"/>
                <a:cs typeface="Noto Sans SC"/>
                <a:sym typeface="Noto Sans SC"/>
              </a:rPr>
              <a:t>尺规作图（作圆、作正方形）是初中数学中考的必考内容。</a:t>
            </a:r>
            <a:endParaRPr lang="en-US" sz="1100"/>
          </a:p>
        </p:txBody>
      </p:sp>
      <p:pic>
        <p:nvPicPr>
          <p:cNvPr id="15" name="图片 14" descr="C:\Users\cumt\Desktop\微信图片_20260212172912_62_95.jpg"/>
          <p:cNvPicPr/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793820" y="2090056"/>
            <a:ext cx="5044272" cy="37279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5F5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762000" y="1016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核心成果展示：三角函数与相似</a:t>
            </a:r>
            <a:endParaRPr lang="en-US" sz="1100"/>
          </a:p>
        </p:txBody>
      </p:sp>
      <p:sp>
        <p:nvSpPr>
          <p:cNvPr id="3" name="AutoShape 3"/>
          <p:cNvSpPr/>
          <p:nvPr/>
        </p:nvSpPr>
        <p:spPr>
          <a:xfrm>
            <a:off x="762000" y="2032000"/>
            <a:ext cx="5080000" cy="3810000"/>
          </a:xfrm>
          <a:prstGeom prst="roundRect">
            <a:avLst>
              <a:gd name="adj" fmla="val 3333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2700000" algn="tl" rotWithShape="0">
              <a:srgbClr val="000000">
                <a:alpha val="10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4" name="AutoShape 4"/>
          <p:cNvSpPr/>
          <p:nvPr/>
        </p:nvSpPr>
        <p:spPr>
          <a:xfrm>
            <a:off x="6223000" y="2032000"/>
            <a:ext cx="5207000" cy="1079500"/>
          </a:xfrm>
          <a:prstGeom prst="roundRect">
            <a:avLst>
              <a:gd name="adj" fmla="val 5882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63500" dist="25400" dir="2700000" algn="tl" rotWithShape="0">
              <a:srgbClr val="000000">
                <a:alpha val="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6413500" y="2222500"/>
            <a:ext cx="304800" cy="304800"/>
          </a:xfrm>
          <a:prstGeom prst="rect">
            <a:avLst/>
          </a:prstGeom>
        </p:spPr>
      </p:pic>
      <p:sp>
        <p:nvSpPr>
          <p:cNvPr id="6" name="AutoShape 6"/>
          <p:cNvSpPr/>
          <p:nvPr/>
        </p:nvSpPr>
        <p:spPr>
          <a:xfrm>
            <a:off x="6794500" y="2184400"/>
            <a:ext cx="4445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文物描述：东汉西王母神兽画像镜</a:t>
            </a:r>
            <a:endParaRPr lang="en-US" sz="1100"/>
          </a:p>
        </p:txBody>
      </p:sp>
      <p:sp>
        <p:nvSpPr>
          <p:cNvPr id="7" name="AutoShape 7"/>
          <p:cNvSpPr/>
          <p:nvPr/>
        </p:nvSpPr>
        <p:spPr>
          <a:xfrm>
            <a:off x="6794500" y="2514600"/>
            <a:ext cx="4445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300" b="0" i="0" u="none" strike="noStrike">
                <a:solidFill>
                  <a:srgbClr val="666666"/>
                </a:solidFill>
                <a:latin typeface="Noto Sans SC"/>
                <a:ea typeface="Noto Sans SC"/>
                <a:cs typeface="Noto Sans SC"/>
                <a:sym typeface="Noto Sans SC"/>
              </a:rPr>
              <a:t>镜背纹饰复杂，包含西王母、神兽、羽人等形象，构图对称，线条流畅，形成多个几何角度和相似图形。</a:t>
            </a:r>
            <a:endParaRPr lang="en-US" sz="1100"/>
          </a:p>
        </p:txBody>
      </p:sp>
      <p:sp>
        <p:nvSpPr>
          <p:cNvPr id="8" name="AutoShape 8"/>
          <p:cNvSpPr/>
          <p:nvPr/>
        </p:nvSpPr>
        <p:spPr>
          <a:xfrm>
            <a:off x="6223000" y="3238500"/>
            <a:ext cx="5207000" cy="1079500"/>
          </a:xfrm>
          <a:prstGeom prst="roundRect">
            <a:avLst>
              <a:gd name="adj" fmla="val 5882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63500" dist="25400" dir="2700000" algn="tl" rotWithShape="0">
              <a:srgbClr val="000000">
                <a:alpha val="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6413500" y="3429000"/>
            <a:ext cx="304800" cy="304800"/>
          </a:xfrm>
          <a:prstGeom prst="rect">
            <a:avLst/>
          </a:prstGeom>
        </p:spPr>
      </p:pic>
      <p:sp>
        <p:nvSpPr>
          <p:cNvPr id="10" name="AutoShape 10"/>
          <p:cNvSpPr/>
          <p:nvPr/>
        </p:nvSpPr>
        <p:spPr>
          <a:xfrm>
            <a:off x="6794500" y="3390900"/>
            <a:ext cx="4445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数学模型：几何图形抽象</a:t>
            </a:r>
            <a:endParaRPr lang="en-US" sz="1100"/>
          </a:p>
        </p:txBody>
      </p:sp>
      <p:sp>
        <p:nvSpPr>
          <p:cNvPr id="11" name="AutoShape 11"/>
          <p:cNvSpPr/>
          <p:nvPr/>
        </p:nvSpPr>
        <p:spPr>
          <a:xfrm>
            <a:off x="6794500" y="3721100"/>
            <a:ext cx="4445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300" b="0" i="0" u="none" strike="noStrike">
                <a:solidFill>
                  <a:srgbClr val="666666"/>
                </a:solidFill>
                <a:latin typeface="Noto Sans SC"/>
                <a:ea typeface="Noto Sans SC"/>
                <a:cs typeface="Noto Sans SC"/>
                <a:sym typeface="Noto Sans SC"/>
              </a:rPr>
              <a:t>将镜背上神兽的姿态和装饰性线条抽象为直角三角形和相似三角形，用于分析角度和比例关系。</a:t>
            </a:r>
            <a:endParaRPr lang="en-US" sz="1100"/>
          </a:p>
        </p:txBody>
      </p:sp>
      <p:sp>
        <p:nvSpPr>
          <p:cNvPr id="12" name="AutoShape 12"/>
          <p:cNvSpPr/>
          <p:nvPr/>
        </p:nvSpPr>
        <p:spPr>
          <a:xfrm>
            <a:off x="6223000" y="4445000"/>
            <a:ext cx="5207000" cy="1079500"/>
          </a:xfrm>
          <a:prstGeom prst="roundRect">
            <a:avLst>
              <a:gd name="adj" fmla="val 5882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63500" dist="25400" dir="2700000" algn="tl" rotWithShape="0">
              <a:srgbClr val="000000">
                <a:alpha val="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3" name="Picture 1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6413500" y="4635500"/>
            <a:ext cx="304800" cy="304800"/>
          </a:xfrm>
          <a:prstGeom prst="rect">
            <a:avLst/>
          </a:prstGeom>
        </p:spPr>
      </p:pic>
      <p:sp>
        <p:nvSpPr>
          <p:cNvPr id="14" name="AutoShape 14"/>
          <p:cNvSpPr/>
          <p:nvPr/>
        </p:nvSpPr>
        <p:spPr>
          <a:xfrm>
            <a:off x="6794500" y="4597400"/>
            <a:ext cx="4445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相似应用：力的关系分析</a:t>
            </a:r>
            <a:endParaRPr lang="en-US" sz="1100"/>
          </a:p>
        </p:txBody>
      </p:sp>
      <p:sp>
        <p:nvSpPr>
          <p:cNvPr id="15" name="AutoShape 15"/>
          <p:cNvSpPr/>
          <p:nvPr/>
        </p:nvSpPr>
        <p:spPr>
          <a:xfrm>
            <a:off x="6794500" y="4927600"/>
            <a:ext cx="4445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300" b="0" i="0" u="none" strike="noStrike">
                <a:solidFill>
                  <a:srgbClr val="666666"/>
                </a:solidFill>
                <a:latin typeface="Noto Sans SC"/>
                <a:ea typeface="Noto Sans SC"/>
                <a:cs typeface="Noto Sans SC"/>
                <a:sym typeface="Noto Sans SC"/>
              </a:rPr>
              <a:t>不同人物的拉鼎动作构成相似三角形，利用相似原理计算不同位置的受力关系。</a:t>
            </a:r>
            <a:endParaRPr lang="en-US" sz="1100"/>
          </a:p>
        </p:txBody>
      </p:sp>
      <p:sp>
        <p:nvSpPr>
          <p:cNvPr id="16" name="AutoShape 16"/>
          <p:cNvSpPr/>
          <p:nvPr/>
        </p:nvSpPr>
        <p:spPr>
          <a:xfrm>
            <a:off x="6223000" y="5651500"/>
            <a:ext cx="5207000" cy="508000"/>
          </a:xfrm>
          <a:prstGeom prst="roundRect">
            <a:avLst>
              <a:gd name="adj" fmla="val 12500"/>
            </a:avLst>
          </a:prstGeom>
          <a:solidFill>
            <a:srgbClr val="DAA520">
              <a:alpha val="1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7" name="Picture 17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10"/>
              </a:ext>
            </a:extLst>
          </a:blip>
          <a:stretch>
            <a:fillRect/>
          </a:stretch>
        </p:blipFill>
        <p:spPr>
          <a:xfrm>
            <a:off x="6413500" y="5753100"/>
            <a:ext cx="304800" cy="304800"/>
          </a:xfrm>
          <a:prstGeom prst="rect">
            <a:avLst/>
          </a:prstGeom>
        </p:spPr>
      </p:pic>
      <p:sp>
        <p:nvSpPr>
          <p:cNvPr id="18" name="AutoShape 18"/>
          <p:cNvSpPr/>
          <p:nvPr/>
        </p:nvSpPr>
        <p:spPr>
          <a:xfrm>
            <a:off x="6794500" y="5753100"/>
            <a:ext cx="4445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中考考点：三角函数应用、相似三角形判定与性质</a:t>
            </a:r>
            <a:endParaRPr lang="en-US" sz="1100"/>
          </a:p>
        </p:txBody>
      </p:sp>
      <p:pic>
        <p:nvPicPr>
          <p:cNvPr id="19" name="图片 18" descr="C:\Users\cumt\Desktop\微信图片_20260212172910_59_95.jpg"/>
          <p:cNvPicPr/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763675" y="2059912"/>
            <a:ext cx="5064369" cy="3768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5F5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762000" y="762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核心成果展示：二次函数</a:t>
            </a:r>
            <a:endParaRPr lang="en-US" sz="1100"/>
          </a:p>
        </p:txBody>
      </p:sp>
      <p:sp>
        <p:nvSpPr>
          <p:cNvPr id="3" name="AutoShape 3"/>
          <p:cNvSpPr/>
          <p:nvPr/>
        </p:nvSpPr>
        <p:spPr>
          <a:xfrm>
            <a:off x="762000" y="1778000"/>
            <a:ext cx="5080000" cy="4318000"/>
          </a:xfrm>
          <a:prstGeom prst="roundRect">
            <a:avLst>
              <a:gd name="adj" fmla="val 2941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2700000" algn="tl" rotWithShape="0">
              <a:srgbClr val="000000">
                <a:alpha val="10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4" name="AutoShape 4"/>
          <p:cNvSpPr/>
          <p:nvPr/>
        </p:nvSpPr>
        <p:spPr>
          <a:xfrm>
            <a:off x="952500" y="5397500"/>
            <a:ext cx="4699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666666"/>
                </a:solidFill>
                <a:latin typeface="Noto Sans SC"/>
                <a:ea typeface="Noto Sans SC"/>
                <a:cs typeface="Noto Sans SC"/>
                <a:sym typeface="Noto Sans SC"/>
              </a:rPr>
              <a:t>西汉彩绘漆陶鼎：弧形纹饰的几何之美</a:t>
            </a:r>
            <a:endParaRPr lang="en-US" sz="1100"/>
          </a:p>
        </p:txBody>
      </p:sp>
      <p:sp>
        <p:nvSpPr>
          <p:cNvPr id="5" name="AutoShape 5"/>
          <p:cNvSpPr/>
          <p:nvPr/>
        </p:nvSpPr>
        <p:spPr>
          <a:xfrm>
            <a:off x="6096000" y="1778000"/>
            <a:ext cx="5334000" cy="4318000"/>
          </a:xfrm>
          <a:prstGeom prst="roundRect">
            <a:avLst>
              <a:gd name="adj" fmla="val 2941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2700000" algn="tl" rotWithShape="0">
              <a:srgbClr val="000000">
                <a:alpha val="10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6" name="AutoShape 6"/>
          <p:cNvSpPr/>
          <p:nvPr/>
        </p:nvSpPr>
        <p:spPr>
          <a:xfrm>
            <a:off x="6350000" y="2032000"/>
            <a:ext cx="4826000" cy="444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DAA520"/>
                </a:solidFill>
                <a:latin typeface="Noto Sans SC"/>
                <a:ea typeface="Noto Sans SC"/>
                <a:cs typeface="Noto Sans SC"/>
                <a:sym typeface="Noto Sans SC"/>
              </a:rPr>
              <a:t>案例分析：文物中的数学模型</a:t>
            </a:r>
            <a:endParaRPr lang="en-US" sz="1100"/>
          </a:p>
        </p:txBody>
      </p:sp>
      <p:cxnSp>
        <p:nvCxnSpPr>
          <p:cNvPr id="7" name="Connector 7"/>
          <p:cNvCxnSpPr/>
          <p:nvPr/>
        </p:nvCxnSpPr>
        <p:spPr>
          <a:xfrm rot="-9046">
            <a:off x="6350008" y="2470150"/>
            <a:ext cx="4826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E5E7EB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8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6350000" y="2730500"/>
            <a:ext cx="304800" cy="304800"/>
          </a:xfrm>
          <a:prstGeom prst="rect">
            <a:avLst/>
          </a:prstGeom>
        </p:spPr>
      </p:pic>
      <p:sp>
        <p:nvSpPr>
          <p:cNvPr id="9" name="AutoShape 9"/>
          <p:cNvSpPr/>
          <p:nvPr/>
        </p:nvSpPr>
        <p:spPr>
          <a:xfrm>
            <a:off x="6731000" y="2730500"/>
            <a:ext cx="4445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文物背景与形态</a:t>
            </a:r>
            <a:endParaRPr lang="en-US" sz="1100"/>
          </a:p>
        </p:txBody>
      </p:sp>
      <p:sp>
        <p:nvSpPr>
          <p:cNvPr id="10" name="AutoShape 10"/>
          <p:cNvSpPr/>
          <p:nvPr/>
        </p:nvSpPr>
        <p:spPr>
          <a:xfrm>
            <a:off x="6731000" y="3048000"/>
            <a:ext cx="4445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666666"/>
                </a:solidFill>
                <a:latin typeface="Noto Sans SC"/>
                <a:ea typeface="Noto Sans SC"/>
                <a:cs typeface="Noto Sans SC"/>
                <a:sym typeface="Noto Sans SC"/>
              </a:rPr>
              <a:t>西汉彩绘漆陶鼎，器形饱满，腹部呈圆形，鼎耳和鼎足的轮廓线条流畅，部分装饰纹样可抽象为抛物线形状。</a:t>
            </a:r>
            <a:endParaRPr lang="en-US" sz="1100"/>
          </a:p>
        </p:txBody>
      </p:sp>
      <p:pic>
        <p:nvPicPr>
          <p:cNvPr id="11" name="Picture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6350000" y="3683000"/>
            <a:ext cx="304800" cy="304800"/>
          </a:xfrm>
          <a:prstGeom prst="rect">
            <a:avLst/>
          </a:prstGeom>
        </p:spPr>
      </p:pic>
      <p:sp>
        <p:nvSpPr>
          <p:cNvPr id="12" name="AutoShape 12"/>
          <p:cNvSpPr/>
          <p:nvPr/>
        </p:nvSpPr>
        <p:spPr>
          <a:xfrm>
            <a:off x="6731000" y="3683000"/>
            <a:ext cx="4445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数学建模与解析</a:t>
            </a:r>
            <a:endParaRPr lang="en-US" sz="1100"/>
          </a:p>
        </p:txBody>
      </p:sp>
      <p:sp>
        <p:nvSpPr>
          <p:cNvPr id="13" name="AutoShape 13"/>
          <p:cNvSpPr/>
          <p:nvPr/>
        </p:nvSpPr>
        <p:spPr>
          <a:xfrm>
            <a:off x="6731000" y="4170066"/>
            <a:ext cx="4445000" cy="338433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 dirty="0" err="1">
                <a:solidFill>
                  <a:srgbClr val="666666"/>
                </a:solidFill>
                <a:latin typeface="Noto Sans SC"/>
                <a:ea typeface="Noto Sans SC"/>
                <a:cs typeface="Noto Sans SC"/>
                <a:sym typeface="Noto Sans SC"/>
              </a:rPr>
              <a:t>将漆陶鼎腹部的轮廓或装饰性的弧形纹样抽象为二次函数图像（抛物线</a:t>
            </a:r>
            <a:r>
              <a:rPr lang="en-US" sz="1400" b="0" i="0" u="none" strike="noStrike" dirty="0">
                <a:solidFill>
                  <a:srgbClr val="666666"/>
                </a:solidFill>
                <a:latin typeface="Noto Sans SC"/>
                <a:ea typeface="Noto Sans SC"/>
                <a:cs typeface="Noto Sans SC"/>
                <a:sym typeface="Noto Sans SC"/>
              </a:rPr>
              <a:t>），</a:t>
            </a:r>
            <a:r>
              <a:rPr lang="en-US" sz="1400" b="0" i="0" u="none" strike="noStrike" dirty="0" err="1">
                <a:solidFill>
                  <a:srgbClr val="666666"/>
                </a:solidFill>
                <a:latin typeface="Noto Sans SC"/>
                <a:ea typeface="Noto Sans SC"/>
                <a:cs typeface="Noto Sans SC"/>
                <a:sym typeface="Noto Sans SC"/>
              </a:rPr>
              <a:t>通过选取关键点坐标建立二次函数解析式</a:t>
            </a:r>
            <a:r>
              <a:rPr lang="en-US" sz="1400" b="0" i="0" u="none" strike="noStrike" dirty="0">
                <a:solidFill>
                  <a:srgbClr val="666666"/>
                </a:solidFill>
                <a:latin typeface="Noto Sans SC"/>
                <a:ea typeface="Noto Sans SC"/>
                <a:cs typeface="Noto Sans SC"/>
                <a:sym typeface="Noto Sans SC"/>
              </a:rPr>
              <a:t>。</a:t>
            </a:r>
            <a:endParaRPr lang="en-US" sz="1100" dirty="0"/>
          </a:p>
        </p:txBody>
      </p:sp>
      <p:pic>
        <p:nvPicPr>
          <p:cNvPr id="14" name="Picture 1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6350000" y="4635500"/>
            <a:ext cx="304800" cy="304800"/>
          </a:xfrm>
          <a:prstGeom prst="rect">
            <a:avLst/>
          </a:prstGeom>
        </p:spPr>
      </p:pic>
      <p:sp>
        <p:nvSpPr>
          <p:cNvPr id="15" name="AutoShape 15"/>
          <p:cNvSpPr/>
          <p:nvPr/>
        </p:nvSpPr>
        <p:spPr>
          <a:xfrm>
            <a:off x="6731000" y="4635500"/>
            <a:ext cx="4445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核心考点关联</a:t>
            </a:r>
            <a:endParaRPr lang="en-US" sz="1100"/>
          </a:p>
        </p:txBody>
      </p:sp>
      <p:sp>
        <p:nvSpPr>
          <p:cNvPr id="16" name="AutoShape 16"/>
          <p:cNvSpPr/>
          <p:nvPr/>
        </p:nvSpPr>
        <p:spPr>
          <a:xfrm>
            <a:off x="6731000" y="4953000"/>
            <a:ext cx="4445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666666"/>
                </a:solidFill>
                <a:latin typeface="Noto Sans SC"/>
                <a:ea typeface="Noto Sans SC"/>
                <a:cs typeface="Noto Sans SC"/>
                <a:sym typeface="Noto Sans SC"/>
              </a:rPr>
              <a:t>重点考察二次函数的图像与性质，以及利用待定系数法求二次函数解析式的能力。</a:t>
            </a:r>
            <a:endParaRPr lang="en-US" sz="1100"/>
          </a:p>
        </p:txBody>
      </p:sp>
      <p:pic>
        <p:nvPicPr>
          <p:cNvPr id="17" name="图片 16" descr="C:\Users\cumt\Desktop\微信图片_20260212172909_57_95.jpg"/>
          <p:cNvPicPr/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63675" y="1838848"/>
            <a:ext cx="5064369" cy="42605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9FA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762000" y="762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研究过程回顾</a:t>
            </a:r>
            <a:endParaRPr lang="en-US" sz="1100"/>
          </a:p>
        </p:txBody>
      </p:sp>
      <p:sp>
        <p:nvSpPr>
          <p:cNvPr id="3" name="AutoShape 3"/>
          <p:cNvSpPr/>
          <p:nvPr/>
        </p:nvSpPr>
        <p:spPr>
          <a:xfrm>
            <a:off x="762000" y="1778000"/>
            <a:ext cx="2540000" cy="4064000"/>
          </a:xfrm>
          <a:prstGeom prst="roundRect">
            <a:avLst>
              <a:gd name="adj" fmla="val 5000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27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4" name="AutoShape 4"/>
          <p:cNvSpPr/>
          <p:nvPr/>
        </p:nvSpPr>
        <p:spPr>
          <a:xfrm>
            <a:off x="762000" y="1778000"/>
            <a:ext cx="2540000" cy="76200"/>
          </a:xfrm>
          <a:prstGeom prst="roundRect">
            <a:avLst>
              <a:gd name="adj" fmla="val 0"/>
            </a:avLst>
          </a:prstGeom>
          <a:solidFill>
            <a:srgbClr val="DAA520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1016000" y="2095500"/>
            <a:ext cx="406400" cy="406400"/>
          </a:xfrm>
          <a:prstGeom prst="rect">
            <a:avLst/>
          </a:prstGeom>
        </p:spPr>
      </p:pic>
      <p:sp>
        <p:nvSpPr>
          <p:cNvPr id="6" name="AutoShape 6"/>
          <p:cNvSpPr/>
          <p:nvPr/>
        </p:nvSpPr>
        <p:spPr>
          <a:xfrm>
            <a:off x="1016000" y="2603500"/>
            <a:ext cx="2032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第一阶段：规划与准备</a:t>
            </a:r>
            <a:endParaRPr lang="en-US" sz="1100"/>
          </a:p>
        </p:txBody>
      </p:sp>
      <p:sp>
        <p:nvSpPr>
          <p:cNvPr id="7" name="AutoShape 7"/>
          <p:cNvSpPr/>
          <p:nvPr/>
        </p:nvSpPr>
        <p:spPr>
          <a:xfrm>
            <a:off x="1016000" y="2984500"/>
            <a:ext cx="2032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999999"/>
                </a:solidFill>
                <a:latin typeface="Noto Sans SC"/>
                <a:ea typeface="Noto Sans SC"/>
                <a:cs typeface="Noto Sans SC"/>
                <a:sym typeface="Noto Sans SC"/>
              </a:rPr>
              <a:t>第 1 周</a:t>
            </a:r>
            <a:endParaRPr lang="en-US" sz="1100"/>
          </a:p>
        </p:txBody>
      </p:sp>
      <p:cxnSp>
        <p:nvCxnSpPr>
          <p:cNvPr id="8" name="Connector 8"/>
          <p:cNvCxnSpPr/>
          <p:nvPr/>
        </p:nvCxnSpPr>
        <p:spPr>
          <a:xfrm rot="-21485">
            <a:off x="1016020" y="3359150"/>
            <a:ext cx="2032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EEEEEE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9" name="AutoShape 9"/>
          <p:cNvSpPr/>
          <p:nvPr/>
        </p:nvSpPr>
        <p:spPr>
          <a:xfrm>
            <a:off x="1016000" y="3492500"/>
            <a:ext cx="2032000" cy="203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177800" indent="-177800" algn="l">
              <a:lnSpc>
                <a:spcPct val="125000"/>
              </a:lnSpc>
              <a:buClr>
                <a:srgbClr val="555555"/>
              </a:buClr>
              <a:buChar char="•"/>
              <a:defRPr/>
            </a:pPr>
            <a:r>
              <a:rPr lang="en-US" sz="14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确定研究课题方向</a:t>
            </a:r>
            <a:endParaRPr lang="en-US" sz="1100"/>
          </a:p>
          <a:p>
            <a:pPr marL="177800" indent="-177800" algn="l">
              <a:lnSpc>
                <a:spcPct val="125000"/>
              </a:lnSpc>
              <a:buClr>
                <a:srgbClr val="555555"/>
              </a:buClr>
              <a:buChar char="•"/>
            </a:pPr>
            <a:r>
              <a:rPr lang="en-US" sz="14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广泛查阅相关文献资料</a:t>
            </a:r>
          </a:p>
          <a:p>
            <a:pPr marL="177800" indent="-177800" algn="l">
              <a:lnSpc>
                <a:spcPct val="125000"/>
              </a:lnSpc>
              <a:buClr>
                <a:srgbClr val="555555"/>
              </a:buClr>
              <a:buChar char="•"/>
            </a:pPr>
            <a:r>
              <a:rPr lang="en-US" sz="14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制定详细的研究计划</a:t>
            </a:r>
          </a:p>
        </p:txBody>
      </p:sp>
      <p:sp>
        <p:nvSpPr>
          <p:cNvPr id="10" name="AutoShape 10"/>
          <p:cNvSpPr/>
          <p:nvPr/>
        </p:nvSpPr>
        <p:spPr>
          <a:xfrm>
            <a:off x="3467100" y="1778000"/>
            <a:ext cx="2540000" cy="4064000"/>
          </a:xfrm>
          <a:prstGeom prst="roundRect">
            <a:avLst>
              <a:gd name="adj" fmla="val 5000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27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1" name="AutoShape 11"/>
          <p:cNvSpPr/>
          <p:nvPr/>
        </p:nvSpPr>
        <p:spPr>
          <a:xfrm>
            <a:off x="3467100" y="1778000"/>
            <a:ext cx="2540000" cy="76200"/>
          </a:xfrm>
          <a:prstGeom prst="roundRect">
            <a:avLst>
              <a:gd name="adj" fmla="val 0"/>
            </a:avLst>
          </a:prstGeom>
          <a:solidFill>
            <a:srgbClr val="DAA520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2" name="Picture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3721100" y="2095500"/>
            <a:ext cx="406400" cy="406400"/>
          </a:xfrm>
          <a:prstGeom prst="rect">
            <a:avLst/>
          </a:prstGeom>
        </p:spPr>
      </p:pic>
      <p:sp>
        <p:nvSpPr>
          <p:cNvPr id="13" name="AutoShape 13"/>
          <p:cNvSpPr/>
          <p:nvPr/>
        </p:nvSpPr>
        <p:spPr>
          <a:xfrm>
            <a:off x="3721100" y="2603500"/>
            <a:ext cx="2032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第二阶段：实地考察</a:t>
            </a:r>
            <a:endParaRPr lang="en-US" sz="1100"/>
          </a:p>
        </p:txBody>
      </p:sp>
      <p:sp>
        <p:nvSpPr>
          <p:cNvPr id="14" name="AutoShape 14"/>
          <p:cNvSpPr/>
          <p:nvPr/>
        </p:nvSpPr>
        <p:spPr>
          <a:xfrm>
            <a:off x="3721100" y="2984500"/>
            <a:ext cx="2032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999999"/>
                </a:solidFill>
                <a:latin typeface="Noto Sans SC"/>
                <a:ea typeface="Noto Sans SC"/>
                <a:cs typeface="Noto Sans SC"/>
                <a:sym typeface="Noto Sans SC"/>
              </a:rPr>
              <a:t>第 2-3 周</a:t>
            </a:r>
            <a:endParaRPr lang="en-US" sz="1100"/>
          </a:p>
        </p:txBody>
      </p:sp>
      <p:cxnSp>
        <p:nvCxnSpPr>
          <p:cNvPr id="15" name="Connector 15"/>
          <p:cNvCxnSpPr/>
          <p:nvPr/>
        </p:nvCxnSpPr>
        <p:spPr>
          <a:xfrm rot="-21485">
            <a:off x="3721120" y="3359150"/>
            <a:ext cx="2032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EEEEEE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6" name="AutoShape 16"/>
          <p:cNvSpPr/>
          <p:nvPr/>
        </p:nvSpPr>
        <p:spPr>
          <a:xfrm>
            <a:off x="3721100" y="3492500"/>
            <a:ext cx="2032000" cy="203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177800" indent="-177800" algn="l">
              <a:lnSpc>
                <a:spcPct val="125000"/>
              </a:lnSpc>
              <a:buClr>
                <a:srgbClr val="555555"/>
              </a:buClr>
              <a:buChar char="•"/>
              <a:defRPr/>
            </a:pPr>
            <a:r>
              <a:rPr lang="en-US" sz="14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实地考察徐州博物馆</a:t>
            </a:r>
            <a:endParaRPr lang="en-US" sz="1100"/>
          </a:p>
          <a:p>
            <a:pPr marL="177800" indent="-177800" algn="l">
              <a:lnSpc>
                <a:spcPct val="125000"/>
              </a:lnSpc>
              <a:buClr>
                <a:srgbClr val="555555"/>
              </a:buClr>
              <a:buChar char="•"/>
            </a:pPr>
            <a:r>
              <a:rPr lang="en-US" sz="14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拍摄文物高清照片</a:t>
            </a:r>
          </a:p>
          <a:p>
            <a:pPr marL="177800" indent="-177800" algn="l">
              <a:lnSpc>
                <a:spcPct val="125000"/>
              </a:lnSpc>
              <a:buClr>
                <a:srgbClr val="555555"/>
              </a:buClr>
              <a:buChar char="•"/>
            </a:pPr>
            <a:r>
              <a:rPr lang="en-US" sz="14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记录文物关键尺寸数据</a:t>
            </a:r>
          </a:p>
        </p:txBody>
      </p:sp>
      <p:sp>
        <p:nvSpPr>
          <p:cNvPr id="17" name="AutoShape 17"/>
          <p:cNvSpPr/>
          <p:nvPr/>
        </p:nvSpPr>
        <p:spPr>
          <a:xfrm>
            <a:off x="6172200" y="1778000"/>
            <a:ext cx="2540000" cy="4064000"/>
          </a:xfrm>
          <a:prstGeom prst="roundRect">
            <a:avLst>
              <a:gd name="adj" fmla="val 5000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27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8" name="AutoShape 18"/>
          <p:cNvSpPr/>
          <p:nvPr/>
        </p:nvSpPr>
        <p:spPr>
          <a:xfrm>
            <a:off x="6172200" y="1778000"/>
            <a:ext cx="2540000" cy="76200"/>
          </a:xfrm>
          <a:prstGeom prst="roundRect">
            <a:avLst>
              <a:gd name="adj" fmla="val 0"/>
            </a:avLst>
          </a:prstGeom>
          <a:solidFill>
            <a:srgbClr val="DAA520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9" name="Picture 1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6426200" y="2095500"/>
            <a:ext cx="406400" cy="406400"/>
          </a:xfrm>
          <a:prstGeom prst="rect">
            <a:avLst/>
          </a:prstGeom>
        </p:spPr>
      </p:pic>
      <p:sp>
        <p:nvSpPr>
          <p:cNvPr id="20" name="AutoShape 20"/>
          <p:cNvSpPr/>
          <p:nvPr/>
        </p:nvSpPr>
        <p:spPr>
          <a:xfrm>
            <a:off x="6426200" y="2603500"/>
            <a:ext cx="2032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第三阶段：分析建模</a:t>
            </a:r>
            <a:endParaRPr lang="en-US" sz="1100"/>
          </a:p>
        </p:txBody>
      </p:sp>
      <p:sp>
        <p:nvSpPr>
          <p:cNvPr id="21" name="AutoShape 21"/>
          <p:cNvSpPr/>
          <p:nvPr/>
        </p:nvSpPr>
        <p:spPr>
          <a:xfrm>
            <a:off x="6426200" y="2984500"/>
            <a:ext cx="2032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999999"/>
                </a:solidFill>
                <a:latin typeface="Noto Sans SC"/>
                <a:ea typeface="Noto Sans SC"/>
                <a:cs typeface="Noto Sans SC"/>
                <a:sym typeface="Noto Sans SC"/>
              </a:rPr>
              <a:t>第 4-5 周</a:t>
            </a:r>
            <a:endParaRPr lang="en-US" sz="1100"/>
          </a:p>
        </p:txBody>
      </p:sp>
      <p:cxnSp>
        <p:nvCxnSpPr>
          <p:cNvPr id="22" name="Connector 22"/>
          <p:cNvCxnSpPr/>
          <p:nvPr/>
        </p:nvCxnSpPr>
        <p:spPr>
          <a:xfrm rot="-21485">
            <a:off x="6426220" y="3359150"/>
            <a:ext cx="2032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EEEEEE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3" name="AutoShape 23"/>
          <p:cNvSpPr/>
          <p:nvPr/>
        </p:nvSpPr>
        <p:spPr>
          <a:xfrm>
            <a:off x="6426200" y="3492500"/>
            <a:ext cx="2032000" cy="203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177800" indent="-177800" algn="l">
              <a:lnSpc>
                <a:spcPct val="125000"/>
              </a:lnSpc>
              <a:buClr>
                <a:srgbClr val="555555"/>
              </a:buClr>
              <a:buChar char="•"/>
              <a:defRPr/>
            </a:pPr>
            <a:r>
              <a:rPr lang="en-US" sz="14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整理收集到的考察资料</a:t>
            </a:r>
            <a:endParaRPr lang="en-US" sz="1100"/>
          </a:p>
          <a:p>
            <a:pPr marL="177800" indent="-177800" algn="l">
              <a:lnSpc>
                <a:spcPct val="125000"/>
              </a:lnSpc>
              <a:buClr>
                <a:srgbClr val="555555"/>
              </a:buClr>
              <a:buChar char="•"/>
            </a:pPr>
            <a:r>
              <a:rPr lang="en-US" sz="14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建立数学模型进行分析</a:t>
            </a:r>
          </a:p>
          <a:p>
            <a:pPr marL="177800" indent="-177800" algn="l">
              <a:lnSpc>
                <a:spcPct val="125000"/>
              </a:lnSpc>
              <a:buClr>
                <a:srgbClr val="555555"/>
              </a:buClr>
              <a:buChar char="•"/>
            </a:pPr>
            <a:r>
              <a:rPr lang="en-US" sz="14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完成过程性研究报告</a:t>
            </a:r>
          </a:p>
        </p:txBody>
      </p:sp>
      <p:sp>
        <p:nvSpPr>
          <p:cNvPr id="24" name="AutoShape 24"/>
          <p:cNvSpPr/>
          <p:nvPr/>
        </p:nvSpPr>
        <p:spPr>
          <a:xfrm>
            <a:off x="8890000" y="1778000"/>
            <a:ext cx="2540000" cy="4064000"/>
          </a:xfrm>
          <a:prstGeom prst="roundRect">
            <a:avLst>
              <a:gd name="adj" fmla="val 5000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27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25" name="AutoShape 25"/>
          <p:cNvSpPr/>
          <p:nvPr/>
        </p:nvSpPr>
        <p:spPr>
          <a:xfrm>
            <a:off x="8890000" y="1778000"/>
            <a:ext cx="2540000" cy="76200"/>
          </a:xfrm>
          <a:prstGeom prst="roundRect">
            <a:avLst>
              <a:gd name="adj" fmla="val 0"/>
            </a:avLst>
          </a:prstGeom>
          <a:solidFill>
            <a:srgbClr val="DAA520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26" name="Picture 26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10"/>
              </a:ext>
            </a:extLst>
          </a:blip>
          <a:stretch>
            <a:fillRect/>
          </a:stretch>
        </p:blipFill>
        <p:spPr>
          <a:xfrm>
            <a:off x="9144000" y="2095500"/>
            <a:ext cx="406400" cy="406400"/>
          </a:xfrm>
          <a:prstGeom prst="rect">
            <a:avLst/>
          </a:prstGeom>
        </p:spPr>
      </p:pic>
      <p:sp>
        <p:nvSpPr>
          <p:cNvPr id="27" name="AutoShape 27"/>
          <p:cNvSpPr/>
          <p:nvPr/>
        </p:nvSpPr>
        <p:spPr>
          <a:xfrm>
            <a:off x="9144000" y="2603500"/>
            <a:ext cx="2032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第四阶段：总结汇报</a:t>
            </a:r>
            <a:endParaRPr lang="en-US" sz="1100"/>
          </a:p>
        </p:txBody>
      </p:sp>
      <p:sp>
        <p:nvSpPr>
          <p:cNvPr id="28" name="AutoShape 28"/>
          <p:cNvSpPr/>
          <p:nvPr/>
        </p:nvSpPr>
        <p:spPr>
          <a:xfrm>
            <a:off x="9144000" y="2984500"/>
            <a:ext cx="2032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999999"/>
                </a:solidFill>
                <a:latin typeface="Noto Sans SC"/>
                <a:ea typeface="Noto Sans SC"/>
                <a:cs typeface="Noto Sans SC"/>
                <a:sym typeface="Noto Sans SC"/>
              </a:rPr>
              <a:t>第 6 周</a:t>
            </a:r>
            <a:endParaRPr lang="en-US" sz="1100"/>
          </a:p>
        </p:txBody>
      </p:sp>
      <p:cxnSp>
        <p:nvCxnSpPr>
          <p:cNvPr id="29" name="Connector 29"/>
          <p:cNvCxnSpPr/>
          <p:nvPr/>
        </p:nvCxnSpPr>
        <p:spPr>
          <a:xfrm rot="-21485">
            <a:off x="9144020" y="3359150"/>
            <a:ext cx="2032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EEEEEE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0" name="AutoShape 30"/>
          <p:cNvSpPr/>
          <p:nvPr/>
        </p:nvSpPr>
        <p:spPr>
          <a:xfrm>
            <a:off x="9144000" y="3492500"/>
            <a:ext cx="2032000" cy="203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177800" indent="-177800" algn="l">
              <a:lnSpc>
                <a:spcPct val="125000"/>
              </a:lnSpc>
              <a:buClr>
                <a:srgbClr val="555555"/>
              </a:buClr>
              <a:buChar char="•"/>
              <a:defRPr/>
            </a:pPr>
            <a:r>
              <a:rPr lang="en-US" sz="14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总结研究成果与发现</a:t>
            </a:r>
            <a:endParaRPr lang="en-US" sz="1100"/>
          </a:p>
          <a:p>
            <a:pPr marL="177800" indent="-177800" algn="l">
              <a:lnSpc>
                <a:spcPct val="125000"/>
              </a:lnSpc>
              <a:buClr>
                <a:srgbClr val="555555"/>
              </a:buClr>
              <a:buChar char="•"/>
            </a:pPr>
            <a:r>
              <a:rPr lang="en-US" sz="14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撰写最终结题报告</a:t>
            </a:r>
          </a:p>
          <a:p>
            <a:pPr marL="177800" indent="-177800" algn="l">
              <a:lnSpc>
                <a:spcPct val="125000"/>
              </a:lnSpc>
              <a:buClr>
                <a:srgbClr val="555555"/>
              </a:buClr>
              <a:buChar char="•"/>
            </a:pPr>
            <a:r>
              <a:rPr lang="en-US" sz="14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制作汇报PPT并展示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7FA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762000" y="762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结论与反思</a:t>
            </a:r>
            <a:endParaRPr lang="en-US" sz="1100"/>
          </a:p>
        </p:txBody>
      </p:sp>
      <p:sp>
        <p:nvSpPr>
          <p:cNvPr id="3" name="AutoShape 3"/>
          <p:cNvSpPr/>
          <p:nvPr/>
        </p:nvSpPr>
        <p:spPr>
          <a:xfrm>
            <a:off x="762000" y="1778000"/>
            <a:ext cx="5143500" cy="4318000"/>
          </a:xfrm>
          <a:prstGeom prst="roundRect">
            <a:avLst>
              <a:gd name="adj" fmla="val 2941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54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1066800" y="2082800"/>
            <a:ext cx="355600" cy="355600"/>
          </a:xfrm>
          <a:prstGeom prst="rect">
            <a:avLst/>
          </a:prstGeom>
        </p:spPr>
      </p:pic>
      <p:sp>
        <p:nvSpPr>
          <p:cNvPr id="5" name="AutoShape 5"/>
          <p:cNvSpPr/>
          <p:nvPr/>
        </p:nvSpPr>
        <p:spPr>
          <a:xfrm>
            <a:off x="1524000" y="2057400"/>
            <a:ext cx="3810000" cy="4064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研究结论</a:t>
            </a:r>
            <a:endParaRPr lang="en-US" sz="1100"/>
          </a:p>
        </p:txBody>
      </p:sp>
      <p:cxnSp>
        <p:nvCxnSpPr>
          <p:cNvPr id="6" name="Connector 6"/>
          <p:cNvCxnSpPr/>
          <p:nvPr/>
        </p:nvCxnSpPr>
        <p:spPr>
          <a:xfrm rot="-9629">
            <a:off x="1066809" y="2533650"/>
            <a:ext cx="45339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EEEEEE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7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1066800" y="2794000"/>
            <a:ext cx="254000" cy="254000"/>
          </a:xfrm>
          <a:prstGeom prst="rect">
            <a:avLst/>
          </a:prstGeom>
        </p:spPr>
      </p:pic>
      <p:sp>
        <p:nvSpPr>
          <p:cNvPr id="8" name="AutoShape 8"/>
          <p:cNvSpPr/>
          <p:nvPr/>
        </p:nvSpPr>
        <p:spPr>
          <a:xfrm>
            <a:off x="1397000" y="2768600"/>
            <a:ext cx="4191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文物蕴含丰富数学知识</a:t>
            </a:r>
            <a:endParaRPr lang="en-US" sz="1100"/>
          </a:p>
          <a:p>
            <a:pPr indent="0" algn="l">
              <a:lnSpc>
                <a:spcPct val="125000"/>
              </a:lnSpc>
            </a:pPr>
            <a:r>
              <a:rPr lang="en-US" sz="1200" b="0" i="0" u="none" strike="noStrike">
                <a:solidFill>
                  <a:srgbClr val="666666"/>
                </a:solidFill>
                <a:latin typeface="Noto Sans SC"/>
                <a:ea typeface="Noto Sans SC"/>
                <a:cs typeface="Noto Sans SC"/>
                <a:sym typeface="Noto Sans SC"/>
              </a:rPr>
              <a:t>涵盖圆、三角函数、相似、二次函数等初中数学核心知识点。</a:t>
            </a:r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1066800" y="3619500"/>
            <a:ext cx="254000" cy="254000"/>
          </a:xfrm>
          <a:prstGeom prst="rect">
            <a:avLst/>
          </a:prstGeom>
        </p:spPr>
      </p:pic>
      <p:sp>
        <p:nvSpPr>
          <p:cNvPr id="10" name="AutoShape 10"/>
          <p:cNvSpPr/>
          <p:nvPr/>
        </p:nvSpPr>
        <p:spPr>
          <a:xfrm>
            <a:off x="1397000" y="3594100"/>
            <a:ext cx="4191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数学建模分析可行有效</a:t>
            </a:r>
            <a:endParaRPr lang="en-US" sz="1100"/>
          </a:p>
          <a:p>
            <a:pPr indent="0" algn="l">
              <a:lnSpc>
                <a:spcPct val="125000"/>
              </a:lnSpc>
            </a:pPr>
            <a:r>
              <a:rPr lang="en-US" sz="1200" b="0" i="0" u="none" strike="noStrike">
                <a:solidFill>
                  <a:srgbClr val="666666"/>
                </a:solidFill>
                <a:latin typeface="Noto Sans SC"/>
                <a:ea typeface="Noto Sans SC"/>
                <a:cs typeface="Noto Sans SC"/>
                <a:sym typeface="Noto Sans SC"/>
              </a:rPr>
              <a:t>将文物抽象为数学模型，能有效提升知识应用能力与理解深度。</a:t>
            </a:r>
          </a:p>
        </p:txBody>
      </p:sp>
      <p:pic>
        <p:nvPicPr>
          <p:cNvPr id="11" name="Picture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1066800" y="4445000"/>
            <a:ext cx="254000" cy="254000"/>
          </a:xfrm>
          <a:prstGeom prst="rect">
            <a:avLst/>
          </a:prstGeom>
        </p:spPr>
      </p:pic>
      <p:sp>
        <p:nvSpPr>
          <p:cNvPr id="12" name="AutoShape 12"/>
          <p:cNvSpPr/>
          <p:nvPr/>
        </p:nvSpPr>
        <p:spPr>
          <a:xfrm>
            <a:off x="1397000" y="4419600"/>
            <a:ext cx="4191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提供新颖学习视角</a:t>
            </a:r>
            <a:endParaRPr lang="en-US" sz="1100"/>
          </a:p>
          <a:p>
            <a:pPr indent="0" algn="l">
              <a:lnSpc>
                <a:spcPct val="125000"/>
              </a:lnSpc>
            </a:pPr>
            <a:r>
              <a:rPr lang="en-US" sz="1200" b="0" i="0" u="none" strike="noStrike">
                <a:solidFill>
                  <a:srgbClr val="666666"/>
                </a:solidFill>
                <a:latin typeface="Noto Sans SC"/>
                <a:ea typeface="Noto Sans SC"/>
                <a:cs typeface="Noto Sans SC"/>
                <a:sym typeface="Noto Sans SC"/>
              </a:rPr>
              <a:t>为初中数学学习提供了新的实践案例，有助于激发学习兴趣。</a:t>
            </a:r>
          </a:p>
        </p:txBody>
      </p:sp>
      <p:sp>
        <p:nvSpPr>
          <p:cNvPr id="13" name="AutoShape 13"/>
          <p:cNvSpPr/>
          <p:nvPr/>
        </p:nvSpPr>
        <p:spPr>
          <a:xfrm>
            <a:off x="6286500" y="1778000"/>
            <a:ext cx="5143500" cy="4318000"/>
          </a:xfrm>
          <a:prstGeom prst="roundRect">
            <a:avLst>
              <a:gd name="adj" fmla="val 2941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54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4" name="Picture 1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6591300" y="2082800"/>
            <a:ext cx="355600" cy="355600"/>
          </a:xfrm>
          <a:prstGeom prst="rect">
            <a:avLst/>
          </a:prstGeom>
        </p:spPr>
      </p:pic>
      <p:sp>
        <p:nvSpPr>
          <p:cNvPr id="15" name="AutoShape 15"/>
          <p:cNvSpPr/>
          <p:nvPr/>
        </p:nvSpPr>
        <p:spPr>
          <a:xfrm>
            <a:off x="7048500" y="2057400"/>
            <a:ext cx="3810000" cy="4064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反思与展望</a:t>
            </a:r>
            <a:endParaRPr lang="en-US" sz="1100"/>
          </a:p>
        </p:txBody>
      </p:sp>
      <p:cxnSp>
        <p:nvCxnSpPr>
          <p:cNvPr id="16" name="Connector 16"/>
          <p:cNvCxnSpPr/>
          <p:nvPr/>
        </p:nvCxnSpPr>
        <p:spPr>
          <a:xfrm rot="-9629">
            <a:off x="6591309" y="2533650"/>
            <a:ext cx="45339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EEEEEE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17" name="Picture 17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10"/>
              </a:ext>
            </a:extLst>
          </a:blip>
          <a:stretch>
            <a:fillRect/>
          </a:stretch>
        </p:blipFill>
        <p:spPr>
          <a:xfrm>
            <a:off x="6591300" y="2794000"/>
            <a:ext cx="254000" cy="254000"/>
          </a:xfrm>
          <a:prstGeom prst="rect">
            <a:avLst/>
          </a:prstGeom>
        </p:spPr>
      </p:pic>
      <p:sp>
        <p:nvSpPr>
          <p:cNvPr id="18" name="AutoShape 18"/>
          <p:cNvSpPr/>
          <p:nvPr/>
        </p:nvSpPr>
        <p:spPr>
          <a:xfrm>
            <a:off x="6921500" y="2768600"/>
            <a:ext cx="4191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研究深度有待加强</a:t>
            </a:r>
            <a:endParaRPr lang="en-US" sz="1100"/>
          </a:p>
          <a:p>
            <a:pPr indent="0" algn="l">
              <a:lnSpc>
                <a:spcPct val="125000"/>
              </a:lnSpc>
            </a:pPr>
            <a:r>
              <a:rPr lang="en-US" sz="1200" b="0" i="0" u="none" strike="noStrike">
                <a:solidFill>
                  <a:srgbClr val="666666"/>
                </a:solidFill>
                <a:latin typeface="Noto Sans SC"/>
                <a:ea typeface="Noto Sans SC"/>
                <a:cs typeface="Noto Sans SC"/>
                <a:sym typeface="Noto Sans SC"/>
              </a:rPr>
              <a:t>受限于个人能力与时间，部分文物的数学分析模型尚不够精确。</a:t>
            </a:r>
          </a:p>
        </p:txBody>
      </p:sp>
      <p:pic>
        <p:nvPicPr>
          <p:cNvPr id="19" name="Picture 19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12"/>
              </a:ext>
            </a:extLst>
          </a:blip>
          <a:stretch>
            <a:fillRect/>
          </a:stretch>
        </p:blipFill>
        <p:spPr>
          <a:xfrm>
            <a:off x="6591300" y="3619500"/>
            <a:ext cx="254000" cy="254000"/>
          </a:xfrm>
          <a:prstGeom prst="rect">
            <a:avLst/>
          </a:prstGeom>
        </p:spPr>
      </p:pic>
      <p:sp>
        <p:nvSpPr>
          <p:cNvPr id="20" name="AutoShape 20"/>
          <p:cNvSpPr/>
          <p:nvPr/>
        </p:nvSpPr>
        <p:spPr>
          <a:xfrm>
            <a:off x="6921500" y="3594100"/>
            <a:ext cx="4191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拓展跨学科研究</a:t>
            </a:r>
            <a:endParaRPr lang="en-US" sz="1100"/>
          </a:p>
          <a:p>
            <a:pPr indent="0" algn="l">
              <a:lnSpc>
                <a:spcPct val="125000"/>
              </a:lnSpc>
            </a:pPr>
            <a:r>
              <a:rPr lang="en-US" sz="1200" b="0" i="0" u="none" strike="noStrike">
                <a:solidFill>
                  <a:srgbClr val="666666"/>
                </a:solidFill>
                <a:latin typeface="Noto Sans SC"/>
                <a:ea typeface="Noto Sans SC"/>
                <a:cs typeface="Noto Sans SC"/>
                <a:sym typeface="Noto Sans SC"/>
              </a:rPr>
              <a:t>未来可尝试研究更多类型文物，或结合物理、历史等学科进行探究。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默认主题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384</Words>
  <PresentationFormat>自定义</PresentationFormat>
  <Paragraphs>106</Paragraphs>
  <Slides>10</Slides>
  <Notes>10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10</vt:i4>
      </vt:variant>
    </vt:vector>
  </HeadingPairs>
  <TitlesOfParts>
    <vt:vector size="12" baseType="lpstr">
      <vt:lpstr>Office 主题​​</vt:lpstr>
      <vt:lpstr>默认主题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cp:lastModifiedBy>cumt</cp:lastModifiedBy>
  <cp:revision>1</cp:revision>
  <dcterms:modified xsi:type="dcterms:W3CDTF">2026-03-09T14:03:22Z</dcterms:modified>
</cp:coreProperties>
</file>